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</p:sldMasterIdLst>
  <p:sldIdLst>
    <p:sldId id="258" r:id="rId2"/>
    <p:sldId id="275" r:id="rId3"/>
    <p:sldId id="292" r:id="rId4"/>
    <p:sldId id="276" r:id="rId5"/>
    <p:sldId id="270" r:id="rId6"/>
    <p:sldId id="293" r:id="rId7"/>
    <p:sldId id="273" r:id="rId8"/>
    <p:sldId id="272" r:id="rId9"/>
    <p:sldId id="259" r:id="rId10"/>
    <p:sldId id="291" r:id="rId11"/>
    <p:sldId id="260" r:id="rId12"/>
    <p:sldId id="263" r:id="rId13"/>
    <p:sldId id="294" r:id="rId14"/>
    <p:sldId id="262" r:id="rId15"/>
    <p:sldId id="261" r:id="rId16"/>
    <p:sldId id="298" r:id="rId17"/>
    <p:sldId id="264" r:id="rId18"/>
    <p:sldId id="295" r:id="rId19"/>
    <p:sldId id="265" r:id="rId20"/>
    <p:sldId id="266" r:id="rId21"/>
    <p:sldId id="267" r:id="rId22"/>
    <p:sldId id="268" r:id="rId23"/>
    <p:sldId id="297" r:id="rId24"/>
    <p:sldId id="281" r:id="rId25"/>
    <p:sldId id="280" r:id="rId26"/>
    <p:sldId id="287" r:id="rId27"/>
    <p:sldId id="286" r:id="rId28"/>
    <p:sldId id="285" r:id="rId29"/>
    <p:sldId id="284" r:id="rId30"/>
    <p:sldId id="283" r:id="rId31"/>
    <p:sldId id="279" r:id="rId32"/>
    <p:sldId id="282" r:id="rId3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ctrTitle"/>
          </p:nvPr>
        </p:nvSpPr>
        <p:spPr>
          <a:xfrm>
            <a:off x="928662" y="1928803"/>
            <a:ext cx="7172348" cy="1470025"/>
          </a:xfrm>
        </p:spPr>
        <p:txBody>
          <a:bodyPr/>
          <a:lstStyle/>
          <a:p>
            <a:r>
              <a:rPr kumimoji="1" lang="cs-CZ" altLang="ja-JP"/>
              <a:t>Kliknutím lze upravit styl.</a:t>
            </a:r>
            <a:endParaRPr kumimoji="1" lang="ja-JP" altLang="en-US" dirty="0"/>
          </a:p>
        </p:txBody>
      </p:sp>
      <p:sp>
        <p:nvSpPr>
          <p:cNvPr id="8" name="図形 7"/>
          <p:cNvSpPr>
            <a:spLocks noGrp="1"/>
          </p:cNvSpPr>
          <p:nvPr>
            <p:ph type="subTitle" idx="1"/>
          </p:nvPr>
        </p:nvSpPr>
        <p:spPr>
          <a:xfrm>
            <a:off x="1371600" y="3643314"/>
            <a:ext cx="6400800" cy="128588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cs-CZ" altLang="ja-JP"/>
              <a:t>Kliknutím lze upravit styl předlohy.</a:t>
            </a:r>
            <a:endParaRPr kumimoji="1" lang="ja-JP" altLang="en-US" dirty="0"/>
          </a:p>
        </p:txBody>
      </p:sp>
      <p:sp>
        <p:nvSpPr>
          <p:cNvPr id="12" name="図形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93780-225B-4249-B05E-28DC7C898297}" type="datetimeFigureOut">
              <a:rPr lang="cs-CZ" smtClean="0"/>
              <a:pPr/>
              <a:t>15.04.2020</a:t>
            </a:fld>
            <a:endParaRPr lang="cs-CZ"/>
          </a:p>
        </p:txBody>
      </p:sp>
      <p:sp>
        <p:nvSpPr>
          <p:cNvPr id="11" name="図形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8" name="図形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438AA-5D07-499F-A76E-93A54CD77C9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671514" y="274638"/>
            <a:ext cx="7829576" cy="1011222"/>
          </a:xfrm>
        </p:spPr>
        <p:txBody>
          <a:bodyPr/>
          <a:lstStyle/>
          <a:p>
            <a:r>
              <a:rPr kumimoji="1" lang="cs-CZ" altLang="ja-JP"/>
              <a:t>Kliknutím lze upravit styl.</a:t>
            </a:r>
            <a:endParaRPr kumimoji="1" lang="ja-JP" altLang="en-US" dirty="0"/>
          </a:p>
        </p:txBody>
      </p:sp>
      <p:sp>
        <p:nvSpPr>
          <p:cNvPr id="3" name="図形 2"/>
          <p:cNvSpPr>
            <a:spLocks noGrp="1"/>
          </p:cNvSpPr>
          <p:nvPr>
            <p:ph type="body" orient="vert" idx="1"/>
          </p:nvPr>
        </p:nvSpPr>
        <p:spPr>
          <a:xfrm>
            <a:off x="671514" y="1285860"/>
            <a:ext cx="7829576" cy="4357718"/>
          </a:xfrm>
        </p:spPr>
        <p:txBody>
          <a:bodyPr vert="eaVert"/>
          <a:lstStyle/>
          <a:p>
            <a:pPr lvl="0"/>
            <a:r>
              <a:rPr kumimoji="1" lang="cs-CZ" altLang="ja-JP"/>
              <a:t>Kliknutím lze upravit styly předlohy textu.</a:t>
            </a:r>
          </a:p>
          <a:p>
            <a:pPr lvl="1"/>
            <a:r>
              <a:rPr kumimoji="1" lang="cs-CZ" altLang="ja-JP"/>
              <a:t>Druhá úroveň</a:t>
            </a:r>
          </a:p>
          <a:p>
            <a:pPr lvl="2"/>
            <a:r>
              <a:rPr kumimoji="1" lang="cs-CZ" altLang="ja-JP"/>
              <a:t>Třetí úroveň</a:t>
            </a:r>
          </a:p>
          <a:p>
            <a:pPr lvl="3"/>
            <a:r>
              <a:rPr kumimoji="1" lang="cs-CZ" altLang="ja-JP"/>
              <a:t>Čtvrtá úroveň</a:t>
            </a:r>
          </a:p>
          <a:p>
            <a:pPr lvl="4"/>
            <a:r>
              <a:rPr kumimoji="1" lang="cs-CZ" altLang="ja-JP"/>
              <a:t>Pátá úroveň</a:t>
            </a:r>
            <a:endParaRPr kumimoji="1" lang="ja-JP" altLang="en-US" dirty="0"/>
          </a:p>
        </p:txBody>
      </p:sp>
      <p:sp>
        <p:nvSpPr>
          <p:cNvPr id="4" name="図形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93780-225B-4249-B05E-28DC7C898297}" type="datetimeFigureOut">
              <a:rPr lang="cs-CZ" smtClean="0"/>
              <a:pPr/>
              <a:t>15.04.2020</a:t>
            </a:fld>
            <a:endParaRPr lang="cs-CZ"/>
          </a:p>
        </p:txBody>
      </p:sp>
      <p:sp>
        <p:nvSpPr>
          <p:cNvPr id="5" name="図形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図形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438AA-5D07-499F-A76E-93A54CD77C9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 orient="vert"/>
          </p:nvPr>
        </p:nvSpPr>
        <p:spPr>
          <a:xfrm>
            <a:off x="6643702" y="285730"/>
            <a:ext cx="1785950" cy="5565797"/>
          </a:xfrm>
        </p:spPr>
        <p:txBody>
          <a:bodyPr vert="eaVert"/>
          <a:lstStyle>
            <a:lvl1pPr>
              <a:defRPr>
                <a:gradFill flip="none" rotWithShape="1">
                  <a:gsLst>
                    <a:gs pos="0">
                      <a:schemeClr val="tx1">
                        <a:tint val="65000"/>
                      </a:schemeClr>
                    </a:gs>
                    <a:gs pos="49900">
                      <a:schemeClr val="tx1">
                        <a:tint val="95000"/>
                      </a:schemeClr>
                    </a:gs>
                    <a:gs pos="50000">
                      <a:schemeClr val="tx1"/>
                    </a:gs>
                    <a:gs pos="100000">
                      <a:schemeClr val="tx1">
                        <a:tint val="95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r>
              <a:rPr kumimoji="1" lang="cs-CZ" altLang="ja-JP"/>
              <a:t>Kliknutím lze upravit styl.</a:t>
            </a:r>
            <a:endParaRPr kumimoji="1" lang="ja-JP" altLang="en-US" dirty="0"/>
          </a:p>
        </p:txBody>
      </p:sp>
      <p:sp>
        <p:nvSpPr>
          <p:cNvPr id="3" name="図形 2"/>
          <p:cNvSpPr>
            <a:spLocks noGrp="1"/>
          </p:cNvSpPr>
          <p:nvPr>
            <p:ph type="body" orient="vert" idx="1"/>
          </p:nvPr>
        </p:nvSpPr>
        <p:spPr>
          <a:xfrm>
            <a:off x="642910" y="274640"/>
            <a:ext cx="5834090" cy="5583253"/>
          </a:xfrm>
        </p:spPr>
        <p:txBody>
          <a:bodyPr vert="eaVert"/>
          <a:lstStyle/>
          <a:p>
            <a:pPr lvl="0"/>
            <a:r>
              <a:rPr kumimoji="1" lang="cs-CZ" altLang="ja-JP"/>
              <a:t>Kliknutím lze upravit styly předlohy textu.</a:t>
            </a:r>
          </a:p>
          <a:p>
            <a:pPr lvl="1"/>
            <a:r>
              <a:rPr kumimoji="1" lang="cs-CZ" altLang="ja-JP"/>
              <a:t>Druhá úroveň</a:t>
            </a:r>
          </a:p>
          <a:p>
            <a:pPr lvl="2"/>
            <a:r>
              <a:rPr kumimoji="1" lang="cs-CZ" altLang="ja-JP"/>
              <a:t>Třetí úroveň</a:t>
            </a:r>
          </a:p>
          <a:p>
            <a:pPr lvl="3"/>
            <a:r>
              <a:rPr kumimoji="1" lang="cs-CZ" altLang="ja-JP"/>
              <a:t>Čtvrtá úroveň</a:t>
            </a:r>
          </a:p>
          <a:p>
            <a:pPr lvl="4"/>
            <a:r>
              <a:rPr kumimoji="1" lang="cs-CZ" altLang="ja-JP"/>
              <a:t>Pátá úroveň</a:t>
            </a:r>
            <a:endParaRPr kumimoji="1" lang="ja-JP" altLang="en-US" dirty="0"/>
          </a:p>
        </p:txBody>
      </p:sp>
      <p:sp>
        <p:nvSpPr>
          <p:cNvPr id="4" name="図形 3"/>
          <p:cNvSpPr>
            <a:spLocks noGrp="1"/>
          </p:cNvSpPr>
          <p:nvPr>
            <p:ph type="dt" sz="half" idx="10"/>
          </p:nvPr>
        </p:nvSpPr>
        <p:spPr>
          <a:xfrm>
            <a:off x="652450" y="6356350"/>
            <a:ext cx="2133600" cy="365125"/>
          </a:xfrm>
        </p:spPr>
        <p:txBody>
          <a:bodyPr/>
          <a:lstStyle/>
          <a:p>
            <a:fld id="{5BF93780-225B-4249-B05E-28DC7C898297}" type="datetimeFigureOut">
              <a:rPr lang="cs-CZ" smtClean="0"/>
              <a:pPr/>
              <a:t>15.04.2020</a:t>
            </a:fld>
            <a:endParaRPr lang="cs-CZ"/>
          </a:p>
        </p:txBody>
      </p:sp>
      <p:sp>
        <p:nvSpPr>
          <p:cNvPr id="5" name="図形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図形 5"/>
          <p:cNvSpPr>
            <a:spLocks noGrp="1"/>
          </p:cNvSpPr>
          <p:nvPr>
            <p:ph type="sldNum" sz="quarter" idx="12"/>
          </p:nvPr>
        </p:nvSpPr>
        <p:spPr>
          <a:xfrm>
            <a:off x="6286512" y="6356350"/>
            <a:ext cx="2133600" cy="365125"/>
          </a:xfrm>
        </p:spPr>
        <p:txBody>
          <a:bodyPr/>
          <a:lstStyle/>
          <a:p>
            <a:fld id="{719438AA-5D07-499F-A76E-93A54CD77C9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cs-CZ" altLang="ja-JP"/>
              <a:t>Kliknutím lze upravit styl.</a:t>
            </a:r>
            <a:endParaRPr kumimoji="1" lang="ja-JP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cs-CZ" altLang="ja-JP"/>
              <a:t>Kliknutím lze upravit styl předlohy.</a:t>
            </a:r>
            <a:endParaRPr kumimoji="1" lang="ja-JP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93780-225B-4249-B05E-28DC7C898297}" type="datetimeFigureOut">
              <a:rPr lang="cs-CZ" smtClean="0"/>
              <a:pPr/>
              <a:t>15.04.2020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438AA-5D07-499F-A76E-93A54CD77C9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cs-CZ" altLang="ja-JP"/>
              <a:t>Kliknutím lze upravit styl.</a:t>
            </a:r>
            <a:endParaRPr kumimoji="1" lang="ja-JP" altLang="en-US"/>
          </a:p>
        </p:txBody>
      </p:sp>
      <p:sp>
        <p:nvSpPr>
          <p:cNvPr id="3" name="図形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cs-CZ" altLang="ja-JP"/>
              <a:t>Kliknutím lze upravit styly předlohy textu.</a:t>
            </a:r>
          </a:p>
          <a:p>
            <a:pPr lvl="1"/>
            <a:r>
              <a:rPr kumimoji="1" lang="cs-CZ" altLang="ja-JP"/>
              <a:t>Druhá úroveň</a:t>
            </a:r>
          </a:p>
          <a:p>
            <a:pPr lvl="2"/>
            <a:r>
              <a:rPr kumimoji="1" lang="cs-CZ" altLang="ja-JP"/>
              <a:t>Třetí úroveň</a:t>
            </a:r>
          </a:p>
          <a:p>
            <a:pPr lvl="3"/>
            <a:r>
              <a:rPr kumimoji="1" lang="cs-CZ" altLang="ja-JP"/>
              <a:t>Čtvrtá úroveň</a:t>
            </a:r>
          </a:p>
          <a:p>
            <a:pPr lvl="4"/>
            <a:r>
              <a:rPr kumimoji="1" lang="cs-CZ" altLang="ja-JP"/>
              <a:t>Pátá úroveň</a:t>
            </a:r>
            <a:endParaRPr kumimoji="1" lang="ja-JP" altLang="en-US"/>
          </a:p>
        </p:txBody>
      </p:sp>
      <p:sp>
        <p:nvSpPr>
          <p:cNvPr id="4" name="図形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93780-225B-4249-B05E-28DC7C898297}" type="datetimeFigureOut">
              <a:rPr lang="cs-CZ" smtClean="0"/>
              <a:pPr/>
              <a:t>15.04.2020</a:t>
            </a:fld>
            <a:endParaRPr lang="cs-CZ"/>
          </a:p>
        </p:txBody>
      </p:sp>
      <p:sp>
        <p:nvSpPr>
          <p:cNvPr id="5" name="図形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図形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438AA-5D07-499F-A76E-93A54CD77C9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1000100" y="4714884"/>
            <a:ext cx="7215239" cy="862009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cs-CZ" altLang="ja-JP"/>
              <a:t>Kliknutím lze upravit styl.</a:t>
            </a:r>
            <a:endParaRPr kumimoji="1" lang="ja-JP" altLang="en-US" dirty="0"/>
          </a:p>
        </p:txBody>
      </p:sp>
      <p:sp>
        <p:nvSpPr>
          <p:cNvPr id="3" name="図形 2"/>
          <p:cNvSpPr>
            <a:spLocks noGrp="1"/>
          </p:cNvSpPr>
          <p:nvPr>
            <p:ph type="body" idx="1"/>
          </p:nvPr>
        </p:nvSpPr>
        <p:spPr>
          <a:xfrm>
            <a:off x="1000101" y="2857496"/>
            <a:ext cx="7215238" cy="178595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2"/>
                </a:solidFill>
              </a:defRPr>
            </a:lvl2pPr>
            <a:lvl3pPr marL="914400" indent="0">
              <a:buNone/>
              <a:defRPr sz="1600">
                <a:solidFill>
                  <a:schemeClr val="tx2"/>
                </a:solidFill>
              </a:defRPr>
            </a:lvl3pPr>
            <a:lvl4pPr marL="1371600" indent="0">
              <a:buNone/>
              <a:defRPr sz="1400">
                <a:solidFill>
                  <a:schemeClr val="tx2"/>
                </a:solidFill>
              </a:defRPr>
            </a:lvl4pPr>
            <a:lvl5pPr marL="1828800" indent="0">
              <a:buNone/>
              <a:defRPr sz="1400">
                <a:solidFill>
                  <a:schemeClr val="tx2"/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cs-CZ" altLang="ja-JP"/>
              <a:t>Kliknutím lze upravit styly předlohy textu.</a:t>
            </a:r>
          </a:p>
          <a:p>
            <a:pPr lvl="1"/>
            <a:r>
              <a:rPr kumimoji="1" lang="cs-CZ" altLang="ja-JP"/>
              <a:t>Druhá úroveň</a:t>
            </a:r>
          </a:p>
          <a:p>
            <a:pPr lvl="2"/>
            <a:r>
              <a:rPr kumimoji="1" lang="cs-CZ" altLang="ja-JP"/>
              <a:t>Třetí úroveň</a:t>
            </a:r>
          </a:p>
          <a:p>
            <a:pPr lvl="3"/>
            <a:r>
              <a:rPr kumimoji="1" lang="cs-CZ" altLang="ja-JP"/>
              <a:t>Čtvrtá úroveň</a:t>
            </a:r>
          </a:p>
          <a:p>
            <a:pPr lvl="4"/>
            <a:r>
              <a:rPr kumimoji="1" lang="cs-CZ" altLang="ja-JP"/>
              <a:t>Pátá úroveň</a:t>
            </a:r>
            <a:endParaRPr lang="ja-JP" dirty="0"/>
          </a:p>
        </p:txBody>
      </p:sp>
      <p:sp>
        <p:nvSpPr>
          <p:cNvPr id="4" name="図形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F93780-225B-4249-B05E-28DC7C898297}" type="datetimeFigureOut">
              <a:rPr lang="cs-CZ" smtClean="0"/>
              <a:pPr/>
              <a:t>15.04.2020</a:t>
            </a:fld>
            <a:endParaRPr lang="cs-CZ"/>
          </a:p>
        </p:txBody>
      </p:sp>
      <p:sp>
        <p:nvSpPr>
          <p:cNvPr id="5" name="図形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図形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9438AA-5D07-499F-A76E-93A54CD77C9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cs-CZ" altLang="ja-JP"/>
              <a:t>Kliknutím lze upravit styl.</a:t>
            </a:r>
            <a:endParaRPr kumimoji="1" lang="ja-JP" altLang="en-US"/>
          </a:p>
        </p:txBody>
      </p:sp>
      <p:sp>
        <p:nvSpPr>
          <p:cNvPr id="3" name="図形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cs-CZ" altLang="ja-JP"/>
              <a:t>Kliknutím lze upravit styly předlohy textu.</a:t>
            </a:r>
          </a:p>
          <a:p>
            <a:pPr lvl="1"/>
            <a:r>
              <a:rPr kumimoji="1" lang="cs-CZ" altLang="ja-JP"/>
              <a:t>Druhá úroveň</a:t>
            </a:r>
          </a:p>
          <a:p>
            <a:pPr lvl="2"/>
            <a:r>
              <a:rPr kumimoji="1" lang="cs-CZ" altLang="ja-JP"/>
              <a:t>Třetí úroveň</a:t>
            </a:r>
          </a:p>
          <a:p>
            <a:pPr lvl="3"/>
            <a:r>
              <a:rPr kumimoji="1" lang="cs-CZ" altLang="ja-JP"/>
              <a:t>Čtvrtá úroveň</a:t>
            </a:r>
          </a:p>
          <a:p>
            <a:pPr lvl="4"/>
            <a:r>
              <a:rPr kumimoji="1" lang="cs-CZ" altLang="ja-JP"/>
              <a:t>Pátá úroveň</a:t>
            </a:r>
            <a:endParaRPr kumimoji="1" lang="ja-JP" altLang="en-US"/>
          </a:p>
        </p:txBody>
      </p:sp>
      <p:sp>
        <p:nvSpPr>
          <p:cNvPr id="4" name="図形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cs-CZ" altLang="ja-JP"/>
              <a:t>Kliknutím lze upravit styly předlohy textu.</a:t>
            </a:r>
          </a:p>
          <a:p>
            <a:pPr lvl="1"/>
            <a:r>
              <a:rPr kumimoji="1" lang="cs-CZ" altLang="ja-JP"/>
              <a:t>Druhá úroveň</a:t>
            </a:r>
          </a:p>
          <a:p>
            <a:pPr lvl="2"/>
            <a:r>
              <a:rPr kumimoji="1" lang="cs-CZ" altLang="ja-JP"/>
              <a:t>Třetí úroveň</a:t>
            </a:r>
          </a:p>
          <a:p>
            <a:pPr lvl="3"/>
            <a:r>
              <a:rPr kumimoji="1" lang="cs-CZ" altLang="ja-JP"/>
              <a:t>Čtvrtá úroveň</a:t>
            </a:r>
          </a:p>
          <a:p>
            <a:pPr lvl="4"/>
            <a:r>
              <a:rPr kumimoji="1" lang="cs-CZ" altLang="ja-JP"/>
              <a:t>Pátá úroveň</a:t>
            </a:r>
            <a:endParaRPr kumimoji="1" lang="ja-JP" altLang="en-US"/>
          </a:p>
        </p:txBody>
      </p:sp>
      <p:sp>
        <p:nvSpPr>
          <p:cNvPr id="5" name="図形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93780-225B-4249-B05E-28DC7C898297}" type="datetimeFigureOut">
              <a:rPr lang="cs-CZ" smtClean="0"/>
              <a:pPr/>
              <a:t>15.04.2020</a:t>
            </a:fld>
            <a:endParaRPr lang="cs-CZ"/>
          </a:p>
        </p:txBody>
      </p:sp>
      <p:sp>
        <p:nvSpPr>
          <p:cNvPr id="6" name="図形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図形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438AA-5D07-499F-A76E-93A54CD77C9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cs-CZ" altLang="ja-JP"/>
              <a:t>Kliknutím lze upravit styl.</a:t>
            </a:r>
            <a:endParaRPr kumimoji="1" lang="ja-JP" altLang="en-US"/>
          </a:p>
        </p:txBody>
      </p:sp>
      <p:sp>
        <p:nvSpPr>
          <p:cNvPr id="3" name="図形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cs-CZ" altLang="ja-JP"/>
              <a:t>Kliknutím lze upravit styly předlohy textu.</a:t>
            </a:r>
          </a:p>
          <a:p>
            <a:pPr lvl="1"/>
            <a:r>
              <a:rPr kumimoji="1" lang="cs-CZ" altLang="ja-JP"/>
              <a:t>Druhá úroveň</a:t>
            </a:r>
          </a:p>
          <a:p>
            <a:pPr lvl="2"/>
            <a:r>
              <a:rPr kumimoji="1" lang="cs-CZ" altLang="ja-JP"/>
              <a:t>Třetí úroveň</a:t>
            </a:r>
          </a:p>
          <a:p>
            <a:pPr lvl="3"/>
            <a:r>
              <a:rPr kumimoji="1" lang="cs-CZ" altLang="ja-JP"/>
              <a:t>Čtvrtá úroveň</a:t>
            </a:r>
          </a:p>
          <a:p>
            <a:pPr lvl="4"/>
            <a:r>
              <a:rPr kumimoji="1" lang="cs-CZ" altLang="ja-JP"/>
              <a:t>Pátá úroveň</a:t>
            </a:r>
            <a:endParaRPr lang="ja-JP"/>
          </a:p>
        </p:txBody>
      </p:sp>
      <p:sp>
        <p:nvSpPr>
          <p:cNvPr id="4" name="図形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cs-CZ" altLang="ja-JP"/>
              <a:t>Kliknutím lze upravit styly předlohy textu.</a:t>
            </a:r>
          </a:p>
          <a:p>
            <a:pPr lvl="1"/>
            <a:r>
              <a:rPr kumimoji="1" lang="cs-CZ" altLang="ja-JP"/>
              <a:t>Druhá úroveň</a:t>
            </a:r>
          </a:p>
          <a:p>
            <a:pPr lvl="2"/>
            <a:r>
              <a:rPr kumimoji="1" lang="cs-CZ" altLang="ja-JP"/>
              <a:t>Třetí úroveň</a:t>
            </a:r>
          </a:p>
          <a:p>
            <a:pPr lvl="3"/>
            <a:r>
              <a:rPr kumimoji="1" lang="cs-CZ" altLang="ja-JP"/>
              <a:t>Čtvrtá úroveň</a:t>
            </a:r>
          </a:p>
          <a:p>
            <a:pPr lvl="4"/>
            <a:r>
              <a:rPr kumimoji="1" lang="cs-CZ" altLang="ja-JP"/>
              <a:t>Pátá úroveň</a:t>
            </a:r>
            <a:endParaRPr kumimoji="1" lang="ja-JP" altLang="en-US"/>
          </a:p>
        </p:txBody>
      </p:sp>
      <p:sp>
        <p:nvSpPr>
          <p:cNvPr id="5" name="図形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cs-CZ" altLang="ja-JP"/>
              <a:t>Kliknutím lze upravit styly předlohy textu.</a:t>
            </a:r>
          </a:p>
          <a:p>
            <a:pPr lvl="1"/>
            <a:r>
              <a:rPr kumimoji="1" lang="cs-CZ" altLang="ja-JP"/>
              <a:t>Druhá úroveň</a:t>
            </a:r>
          </a:p>
          <a:p>
            <a:pPr lvl="2"/>
            <a:r>
              <a:rPr kumimoji="1" lang="cs-CZ" altLang="ja-JP"/>
              <a:t>Třetí úroveň</a:t>
            </a:r>
          </a:p>
          <a:p>
            <a:pPr lvl="3"/>
            <a:r>
              <a:rPr kumimoji="1" lang="cs-CZ" altLang="ja-JP"/>
              <a:t>Čtvrtá úroveň</a:t>
            </a:r>
          </a:p>
          <a:p>
            <a:pPr lvl="4"/>
            <a:r>
              <a:rPr kumimoji="1" lang="cs-CZ" altLang="ja-JP"/>
              <a:t>Pátá úroveň</a:t>
            </a:r>
            <a:endParaRPr lang="ja-JP"/>
          </a:p>
        </p:txBody>
      </p:sp>
      <p:sp>
        <p:nvSpPr>
          <p:cNvPr id="6" name="図形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cs-CZ" altLang="ja-JP"/>
              <a:t>Kliknutím lze upravit styly předlohy textu.</a:t>
            </a:r>
          </a:p>
          <a:p>
            <a:pPr lvl="1"/>
            <a:r>
              <a:rPr kumimoji="1" lang="cs-CZ" altLang="ja-JP"/>
              <a:t>Druhá úroveň</a:t>
            </a:r>
          </a:p>
          <a:p>
            <a:pPr lvl="2"/>
            <a:r>
              <a:rPr kumimoji="1" lang="cs-CZ" altLang="ja-JP"/>
              <a:t>Třetí úroveň</a:t>
            </a:r>
          </a:p>
          <a:p>
            <a:pPr lvl="3"/>
            <a:r>
              <a:rPr kumimoji="1" lang="cs-CZ" altLang="ja-JP"/>
              <a:t>Čtvrtá úroveň</a:t>
            </a:r>
          </a:p>
          <a:p>
            <a:pPr lvl="4"/>
            <a:r>
              <a:rPr kumimoji="1" lang="cs-CZ" altLang="ja-JP"/>
              <a:t>Pátá úroveň</a:t>
            </a:r>
            <a:endParaRPr kumimoji="1" lang="ja-JP" altLang="en-US"/>
          </a:p>
        </p:txBody>
      </p:sp>
      <p:sp>
        <p:nvSpPr>
          <p:cNvPr id="7" name="図形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93780-225B-4249-B05E-28DC7C898297}" type="datetimeFigureOut">
              <a:rPr lang="cs-CZ" smtClean="0"/>
              <a:pPr/>
              <a:t>15.04.2020</a:t>
            </a:fld>
            <a:endParaRPr lang="cs-CZ"/>
          </a:p>
        </p:txBody>
      </p:sp>
      <p:sp>
        <p:nvSpPr>
          <p:cNvPr id="8" name="図形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図形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438AA-5D07-499F-A76E-93A54CD77C9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1671646" y="4572008"/>
            <a:ext cx="6400816" cy="928686"/>
          </a:xfrm>
        </p:spPr>
        <p:txBody>
          <a:bodyPr/>
          <a:lstStyle/>
          <a:p>
            <a:r>
              <a:rPr kumimoji="1" lang="cs-CZ" altLang="ja-JP"/>
              <a:t>Kliknutím lze upravit styl.</a:t>
            </a:r>
            <a:endParaRPr kumimoji="1" lang="ja-JP" altLang="en-US" dirty="0"/>
          </a:p>
        </p:txBody>
      </p:sp>
      <p:sp>
        <p:nvSpPr>
          <p:cNvPr id="3" name="図形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93780-225B-4249-B05E-28DC7C898297}" type="datetimeFigureOut">
              <a:rPr lang="cs-CZ" smtClean="0"/>
              <a:pPr/>
              <a:t>15.04.2020</a:t>
            </a:fld>
            <a:endParaRPr lang="cs-CZ"/>
          </a:p>
        </p:txBody>
      </p:sp>
      <p:sp>
        <p:nvSpPr>
          <p:cNvPr id="4" name="図形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図形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438AA-5D07-499F-A76E-93A54CD77C9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93780-225B-4249-B05E-28DC7C898297}" type="datetimeFigureOut">
              <a:rPr lang="cs-CZ" smtClean="0"/>
              <a:pPr/>
              <a:t>15.04.2020</a:t>
            </a:fld>
            <a:endParaRPr lang="cs-CZ"/>
          </a:p>
        </p:txBody>
      </p:sp>
      <p:sp>
        <p:nvSpPr>
          <p:cNvPr id="3" name="図形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図形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438AA-5D07-499F-A76E-93A54CD77C9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cs-CZ" altLang="ja-JP"/>
              <a:t>Kliknutím lze upravit styl.</a:t>
            </a:r>
            <a:endParaRPr kumimoji="1" lang="ja-JP" altLang="en-US"/>
          </a:p>
        </p:txBody>
      </p:sp>
      <p:sp>
        <p:nvSpPr>
          <p:cNvPr id="3" name="図形 2"/>
          <p:cNvSpPr>
            <a:spLocks noGrp="1"/>
          </p:cNvSpPr>
          <p:nvPr>
            <p:ph idx="1"/>
          </p:nvPr>
        </p:nvSpPr>
        <p:spPr>
          <a:xfrm>
            <a:off x="3575050" y="1428737"/>
            <a:ext cx="5111750" cy="469742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cs-CZ" altLang="ja-JP"/>
              <a:t>Kliknutím lze upravit styly předlohy textu.</a:t>
            </a:r>
          </a:p>
          <a:p>
            <a:pPr lvl="1"/>
            <a:r>
              <a:rPr kumimoji="1" lang="cs-CZ" altLang="ja-JP"/>
              <a:t>Druhá úroveň</a:t>
            </a:r>
          </a:p>
          <a:p>
            <a:pPr lvl="2"/>
            <a:r>
              <a:rPr kumimoji="1" lang="cs-CZ" altLang="ja-JP"/>
              <a:t>Třetí úroveň</a:t>
            </a:r>
          </a:p>
          <a:p>
            <a:pPr lvl="3"/>
            <a:r>
              <a:rPr kumimoji="1" lang="cs-CZ" altLang="ja-JP"/>
              <a:t>Čtvrtá úroveň</a:t>
            </a:r>
          </a:p>
          <a:p>
            <a:pPr lvl="4"/>
            <a:r>
              <a:rPr kumimoji="1" lang="cs-CZ" altLang="ja-JP"/>
              <a:t>Pátá úroveň</a:t>
            </a:r>
            <a:endParaRPr kumimoji="1" lang="ja-JP" altLang="en-US" dirty="0"/>
          </a:p>
        </p:txBody>
      </p:sp>
      <p:sp>
        <p:nvSpPr>
          <p:cNvPr id="4" name="図形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cs-CZ" altLang="ja-JP"/>
              <a:t>Kliknutím lze upravit styly předlohy textu.</a:t>
            </a:r>
          </a:p>
          <a:p>
            <a:pPr lvl="1"/>
            <a:r>
              <a:rPr kumimoji="1" lang="cs-CZ" altLang="ja-JP"/>
              <a:t>Druhá úroveň</a:t>
            </a:r>
          </a:p>
          <a:p>
            <a:pPr lvl="2"/>
            <a:r>
              <a:rPr kumimoji="1" lang="cs-CZ" altLang="ja-JP"/>
              <a:t>Třetí úroveň</a:t>
            </a:r>
          </a:p>
          <a:p>
            <a:pPr lvl="3"/>
            <a:r>
              <a:rPr kumimoji="1" lang="cs-CZ" altLang="ja-JP"/>
              <a:t>Čtvrtá úroveň</a:t>
            </a:r>
          </a:p>
          <a:p>
            <a:pPr lvl="4"/>
            <a:r>
              <a:rPr kumimoji="1" lang="cs-CZ" altLang="ja-JP"/>
              <a:t>Pátá úroveň</a:t>
            </a:r>
            <a:endParaRPr lang="ja-JP"/>
          </a:p>
        </p:txBody>
      </p:sp>
      <p:sp>
        <p:nvSpPr>
          <p:cNvPr id="5" name="図形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93780-225B-4249-B05E-28DC7C898297}" type="datetimeFigureOut">
              <a:rPr lang="cs-CZ" smtClean="0"/>
              <a:pPr/>
              <a:t>15.04.2020</a:t>
            </a:fld>
            <a:endParaRPr lang="cs-CZ"/>
          </a:p>
        </p:txBody>
      </p:sp>
      <p:sp>
        <p:nvSpPr>
          <p:cNvPr id="6" name="図形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図形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438AA-5D07-499F-A76E-93A54CD77C9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1792288" y="5014914"/>
            <a:ext cx="5486400" cy="414350"/>
          </a:xfrm>
        </p:spPr>
        <p:txBody>
          <a:bodyPr anchor="b"/>
          <a:lstStyle>
            <a:lvl1pPr algn="ctr">
              <a:defRPr sz="2000" b="1"/>
            </a:lvl1pPr>
          </a:lstStyle>
          <a:p>
            <a:r>
              <a:rPr kumimoji="1" lang="cs-CZ" altLang="ja-JP"/>
              <a:t>Kliknutím lze upravit styl.</a:t>
            </a:r>
            <a:endParaRPr kumimoji="1" lang="ja-JP" altLang="en-US" dirty="0"/>
          </a:p>
        </p:txBody>
      </p:sp>
      <p:sp>
        <p:nvSpPr>
          <p:cNvPr id="3" name="正方形/長方形 2"/>
          <p:cNvSpPr>
            <a:spLocks noGrp="1"/>
          </p:cNvSpPr>
          <p:nvPr>
            <p:ph type="pic" idx="1"/>
          </p:nvPr>
        </p:nvSpPr>
        <p:spPr>
          <a:xfrm>
            <a:off x="1792288" y="742960"/>
            <a:ext cx="5486400" cy="4114800"/>
          </a:xfrm>
          <a:prstGeom prst="rect">
            <a:avLst/>
          </a:prstGeom>
          <a:noFill/>
          <a:ln w="50800" cap="sq">
            <a:solidFill>
              <a:schemeClr val="tx1"/>
            </a:solidFill>
            <a:miter lim="800000"/>
          </a:ln>
          <a:effectLst>
            <a:outerShdw blurRad="76200" dist="50800" dir="13500000" algn="tl" rotWithShape="0">
              <a:schemeClr val="bg1">
                <a:alpha val="80000"/>
              </a:scheme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1" lang="cs-CZ" altLang="ja-JP"/>
              <a:t>Kliknutím na ikonu přidáte obrázek.</a:t>
            </a:r>
            <a:endParaRPr kumimoji="1" lang="ja-JP" altLang="en-US" dirty="0"/>
          </a:p>
        </p:txBody>
      </p:sp>
      <p:sp>
        <p:nvSpPr>
          <p:cNvPr id="4" name="図形 3"/>
          <p:cNvSpPr>
            <a:spLocks noGrp="1"/>
          </p:cNvSpPr>
          <p:nvPr>
            <p:ph type="body" sz="half" idx="2"/>
          </p:nvPr>
        </p:nvSpPr>
        <p:spPr>
          <a:xfrm>
            <a:off x="1792288" y="5481658"/>
            <a:ext cx="5486400" cy="804862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1200"/>
            </a:lvl2pPr>
            <a:lvl3pPr marL="914400" indent="0" algn="ctr">
              <a:buNone/>
              <a:defRPr sz="1000"/>
            </a:lvl3pPr>
            <a:lvl4pPr marL="1371600" indent="0" algn="ctr">
              <a:buNone/>
              <a:defRPr sz="900"/>
            </a:lvl4pPr>
            <a:lvl5pPr marL="1828800" indent="0" algn="ctr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cs-CZ" altLang="ja-JP"/>
              <a:t>Kliknutím lze upravit styly předlohy textu.</a:t>
            </a:r>
          </a:p>
          <a:p>
            <a:pPr lvl="1"/>
            <a:r>
              <a:rPr kumimoji="1" lang="cs-CZ" altLang="ja-JP"/>
              <a:t>Druhá úroveň</a:t>
            </a:r>
          </a:p>
          <a:p>
            <a:pPr lvl="2"/>
            <a:r>
              <a:rPr kumimoji="1" lang="cs-CZ" altLang="ja-JP"/>
              <a:t>Třetí úroveň</a:t>
            </a:r>
          </a:p>
          <a:p>
            <a:pPr lvl="3"/>
            <a:r>
              <a:rPr kumimoji="1" lang="cs-CZ" altLang="ja-JP"/>
              <a:t>Čtvrtá úroveň</a:t>
            </a:r>
          </a:p>
          <a:p>
            <a:pPr lvl="4"/>
            <a:r>
              <a:rPr kumimoji="1" lang="cs-CZ" altLang="ja-JP"/>
              <a:t>Pátá úroveň</a:t>
            </a:r>
            <a:endParaRPr lang="ja-JP" dirty="0"/>
          </a:p>
        </p:txBody>
      </p:sp>
      <p:sp>
        <p:nvSpPr>
          <p:cNvPr id="5" name="図形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93780-225B-4249-B05E-28DC7C898297}" type="datetimeFigureOut">
              <a:rPr lang="cs-CZ" smtClean="0"/>
              <a:pPr/>
              <a:t>15.04.2020</a:t>
            </a:fld>
            <a:endParaRPr lang="cs-CZ"/>
          </a:p>
        </p:txBody>
      </p:sp>
      <p:sp>
        <p:nvSpPr>
          <p:cNvPr id="6" name="図形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図形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438AA-5D07-499F-A76E-93A54CD77C9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正方形/長方形 17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kumimoji="1" lang="ja-JP" altLang="en-US" dirty="0"/>
              <a:t>マスタ テキストの書式設定</a:t>
            </a:r>
            <a:endParaRPr lang="ja-JP" dirty="0"/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  <a:p>
            <a:pPr lvl="5"/>
            <a:r>
              <a:rPr kumimoji="1" lang="ja-JP" altLang="en-US" dirty="0"/>
              <a:t>第</a:t>
            </a:r>
            <a:r>
              <a:rPr kumimoji="1" lang="en-US" altLang="ja-JP" dirty="0"/>
              <a:t>6</a:t>
            </a:r>
            <a:r>
              <a:rPr kumimoji="1" lang="ja-JP" altLang="en-US" dirty="0"/>
              <a:t>レベル</a:t>
            </a:r>
          </a:p>
          <a:p>
            <a:pPr lvl="6"/>
            <a:r>
              <a:rPr kumimoji="1" lang="ja-JP" altLang="en-US" dirty="0"/>
              <a:t>第</a:t>
            </a:r>
            <a:r>
              <a:rPr kumimoji="1" lang="en-US" altLang="ja-JP" dirty="0"/>
              <a:t>7</a:t>
            </a:r>
            <a:r>
              <a:rPr kumimoji="1" lang="ja-JP" altLang="en-US" dirty="0"/>
              <a:t>レベル</a:t>
            </a:r>
          </a:p>
          <a:p>
            <a:pPr lvl="7"/>
            <a:r>
              <a:rPr kumimoji="1" lang="ja-JP" altLang="en-US" dirty="0"/>
              <a:t>第</a:t>
            </a:r>
            <a:r>
              <a:rPr kumimoji="1" lang="en-US" altLang="ja-JP" dirty="0"/>
              <a:t>8</a:t>
            </a:r>
            <a:r>
              <a:rPr kumimoji="1" lang="ja-JP" altLang="en-US" dirty="0"/>
              <a:t>レベル</a:t>
            </a:r>
          </a:p>
          <a:p>
            <a:pPr lvl="8"/>
            <a:r>
              <a:rPr kumimoji="1" lang="ja-JP" altLang="en-US" dirty="0"/>
              <a:t>第</a:t>
            </a:r>
            <a:r>
              <a:rPr kumimoji="1" lang="en-US" altLang="ja-JP" dirty="0"/>
              <a:t>9</a:t>
            </a:r>
            <a:r>
              <a:rPr kumimoji="1" lang="ja-JP" altLang="en-US" dirty="0"/>
              <a:t>レベル</a:t>
            </a:r>
          </a:p>
        </p:txBody>
      </p:sp>
      <p:sp>
        <p:nvSpPr>
          <p:cNvPr id="29" name="正方形/長方形 28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5BF93780-225B-4249-B05E-28DC7C898297}" type="datetimeFigureOut">
              <a:rPr lang="cs-CZ" smtClean="0"/>
              <a:pPr/>
              <a:t>15.04.2020</a:t>
            </a:fld>
            <a:endParaRPr lang="cs-CZ"/>
          </a:p>
        </p:txBody>
      </p:sp>
      <p:sp>
        <p:nvSpPr>
          <p:cNvPr id="4" name="正方形/長方形 3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10" name="正方形/長方形 9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719438AA-5D07-499F-A76E-93A54CD77C9E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2" name="正方形/長方形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</p:spPr>
        <p:txBody>
          <a:bodyPr vert="horz" rtlCol="0" anchor="ctr">
            <a:normAutofit/>
          </a:bodyPr>
          <a:lstStyle/>
          <a:p>
            <a:r>
              <a:rPr kumimoji="1" lang="ja-JP" altLang="en-US" dirty="0"/>
              <a:t>マスタ タイトルの書式設定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txStyles>
    <p:titleStyle>
      <a:lvl1pPr algn="ctr" rtl="0" eaLnBrk="1" latinLnBrk="0" hangingPunct="1">
        <a:spcBef>
          <a:spcPct val="0"/>
        </a:spcBef>
        <a:buNone/>
        <a:defRPr kumimoji="1" sz="4400" baseline="0">
          <a:ln w="12700">
            <a:solidFill>
              <a:schemeClr val="tx1">
                <a:tint val="95000"/>
              </a:schemeClr>
            </a:solidFill>
          </a:ln>
          <a:gradFill>
            <a:gsLst>
              <a:gs pos="0">
                <a:schemeClr val="tx1">
                  <a:tint val="65000"/>
                </a:schemeClr>
              </a:gs>
              <a:gs pos="49900">
                <a:schemeClr val="tx1">
                  <a:tint val="95000"/>
                </a:schemeClr>
              </a:gs>
              <a:gs pos="50000">
                <a:schemeClr val="tx1"/>
              </a:gs>
              <a:gs pos="100000">
                <a:schemeClr val="tx1">
                  <a:tint val="95000"/>
                </a:schemeClr>
              </a:gs>
            </a:gsLst>
            <a:lin ang="5400000" scaled="1"/>
          </a:gradFill>
          <a:effectLst>
            <a:outerShdw blurRad="127000" algn="tl" rotWithShape="0">
              <a:schemeClr val="bg1">
                <a:alpha val="5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tx1"/>
        </a:buClr>
        <a:buFont typeface="Wingdings"/>
        <a:buChar char="n"/>
        <a:defRPr kumimoji="1" sz="3200" baseline="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tx2">
            <a:shade val="75000"/>
          </a:schemeClr>
        </a:buClr>
        <a:buSzPct val="85000"/>
        <a:buFont typeface="Wingdings"/>
        <a:buChar char="n"/>
        <a:defRPr kumimoji="1" sz="2800" baseline="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4">
            <a:shade val="50000"/>
          </a:schemeClr>
        </a:buClr>
        <a:buSzPct val="75000"/>
        <a:buFont typeface="Wingdings"/>
        <a:buChar char="n"/>
        <a:defRPr kumimoji="1" sz="2400" baseline="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6">
            <a:shade val="50000"/>
          </a:schemeClr>
        </a:buClr>
        <a:buSzPct val="75000"/>
        <a:buFont typeface="Wingdings"/>
        <a:buChar char="n"/>
        <a:defRPr kumimoji="1" sz="2000" baseline="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3">
            <a:shade val="50000"/>
          </a:schemeClr>
        </a:buClr>
        <a:buSzPct val="70000"/>
        <a:buFont typeface="Wingdings"/>
        <a:buChar char="n"/>
        <a:defRPr kumimoji="1" sz="200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>
            <a:shade val="50000"/>
          </a:schemeClr>
        </a:buClr>
        <a:buSzPct val="60000"/>
        <a:buFont typeface="Wingdings"/>
        <a:buChar char="n"/>
        <a:defRPr kumimoji="1" sz="20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2">
            <a:shade val="50000"/>
          </a:schemeClr>
        </a:buClr>
        <a:buSzPct val="60000"/>
        <a:buFont typeface="Wingdings"/>
        <a:buChar char="n"/>
        <a:defRPr kumimoji="1" sz="20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5">
            <a:shade val="50000"/>
          </a:schemeClr>
        </a:buClr>
        <a:buSzPct val="60000"/>
        <a:buFont typeface="Wingdings"/>
        <a:buChar char="n"/>
        <a:defRPr kumimoji="1" sz="200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tx1"/>
        </a:buClr>
        <a:buSzPct val="50000"/>
        <a:buFont typeface="Wingdings"/>
        <a:buChar char="n"/>
        <a:defRPr kumimoji="1" sz="20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6000" dirty="0">
                <a:latin typeface="Gabriola" pitchFamily="82" charset="0"/>
              </a:rPr>
              <a:t>Onemocnění kolenního kloubu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2492896"/>
            <a:ext cx="8229600" cy="4165923"/>
          </a:xfrm>
        </p:spPr>
        <p:txBody>
          <a:bodyPr/>
          <a:lstStyle/>
          <a:p>
            <a:r>
              <a:rPr lang="cs-CZ" dirty="0"/>
              <a:t>častý zdroj bolestivých obtíží a důvodů k návštěvě ordinace pediatra či ortopeda</a:t>
            </a:r>
          </a:p>
          <a:p>
            <a:r>
              <a:rPr lang="cs-CZ" dirty="0"/>
              <a:t>některá jsou zcela typická pro daný věk pacienta</a:t>
            </a:r>
          </a:p>
          <a:p>
            <a:r>
              <a:rPr lang="cs-CZ" dirty="0"/>
              <a:t>důležitá dg – klinika, </a:t>
            </a:r>
            <a:r>
              <a:rPr lang="cs-CZ" dirty="0" err="1"/>
              <a:t>rtg</a:t>
            </a:r>
            <a:r>
              <a:rPr lang="cs-CZ" dirty="0"/>
              <a:t>, MRI, scintigrafie</a:t>
            </a:r>
          </a:p>
          <a:p>
            <a:r>
              <a:rPr lang="cs-CZ" dirty="0"/>
              <a:t>řešení konzervativní x chirurgické</a:t>
            </a:r>
          </a:p>
        </p:txBody>
      </p:sp>
    </p:spTree>
    <p:extLst>
      <p:ext uri="{BB962C8B-B14F-4D97-AF65-F5344CB8AC3E}">
        <p14:creationId xmlns:p14="http://schemas.microsoft.com/office/powerpoint/2010/main" val="12114044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>
                <a:ln w="12700">
                  <a:solidFill>
                    <a:prstClr val="black">
                      <a:tint val="95000"/>
                    </a:prstClr>
                  </a:solidFill>
                </a:ln>
                <a:gradFill>
                  <a:gsLst>
                    <a:gs pos="0">
                      <a:prstClr val="black">
                        <a:tint val="65000"/>
                      </a:prstClr>
                    </a:gs>
                    <a:gs pos="49900">
                      <a:prstClr val="black">
                        <a:tint val="95000"/>
                      </a:prstClr>
                    </a:gs>
                    <a:gs pos="50000">
                      <a:prstClr val="black"/>
                    </a:gs>
                    <a:gs pos="100000">
                      <a:prstClr val="black">
                        <a:tint val="95000"/>
                      </a:prstClr>
                    </a:gs>
                  </a:gsLst>
                  <a:lin ang="5400000" scaled="1"/>
                </a:gradFill>
                <a:effectLst>
                  <a:outerShdw blurRad="127000" algn="tl" rotWithShape="0">
                    <a:prstClr val="white">
                      <a:alpha val="50000"/>
                    </a:prstClr>
                  </a:outerShdw>
                </a:effectLst>
                <a:latin typeface="Algerian" pitchFamily="82" charset="0"/>
              </a:rPr>
              <a:t>Diskoidní</a:t>
            </a:r>
            <a:r>
              <a:rPr lang="cs-CZ" dirty="0">
                <a:ln w="12700">
                  <a:solidFill>
                    <a:prstClr val="black">
                      <a:tint val="95000"/>
                    </a:prstClr>
                  </a:solidFill>
                </a:ln>
                <a:gradFill>
                  <a:gsLst>
                    <a:gs pos="0">
                      <a:prstClr val="black">
                        <a:tint val="65000"/>
                      </a:prstClr>
                    </a:gs>
                    <a:gs pos="49900">
                      <a:prstClr val="black">
                        <a:tint val="95000"/>
                      </a:prstClr>
                    </a:gs>
                    <a:gs pos="50000">
                      <a:prstClr val="black"/>
                    </a:gs>
                    <a:gs pos="100000">
                      <a:prstClr val="black">
                        <a:tint val="95000"/>
                      </a:prstClr>
                    </a:gs>
                  </a:gsLst>
                  <a:lin ang="5400000" scaled="1"/>
                </a:gradFill>
                <a:effectLst>
                  <a:outerShdw blurRad="127000" algn="tl" rotWithShape="0">
                    <a:prstClr val="white">
                      <a:alpha val="50000"/>
                    </a:prstClr>
                  </a:outerShdw>
                </a:effectLst>
                <a:latin typeface="Algerian" pitchFamily="82" charset="0"/>
              </a:rPr>
              <a:t> meniskus</a:t>
            </a:r>
            <a:endParaRPr lang="cs-CZ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5670" y="3212976"/>
            <a:ext cx="4278290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40768"/>
            <a:ext cx="4055356" cy="3358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99498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>
                <a:ln w="12700">
                  <a:solidFill>
                    <a:prstClr val="black">
                      <a:tint val="95000"/>
                    </a:prstClr>
                  </a:solidFill>
                </a:ln>
                <a:gradFill>
                  <a:gsLst>
                    <a:gs pos="0">
                      <a:prstClr val="black">
                        <a:tint val="65000"/>
                      </a:prstClr>
                    </a:gs>
                    <a:gs pos="49900">
                      <a:prstClr val="black">
                        <a:tint val="95000"/>
                      </a:prstClr>
                    </a:gs>
                    <a:gs pos="50000">
                      <a:prstClr val="black"/>
                    </a:gs>
                    <a:gs pos="100000">
                      <a:prstClr val="black">
                        <a:tint val="95000"/>
                      </a:prstClr>
                    </a:gs>
                  </a:gsLst>
                  <a:lin ang="5400000" scaled="1"/>
                </a:gradFill>
                <a:effectLst>
                  <a:outerShdw blurRad="127000" algn="tl" rotWithShape="0">
                    <a:prstClr val="white">
                      <a:alpha val="50000"/>
                    </a:prstClr>
                  </a:outerShdw>
                </a:effectLst>
                <a:latin typeface="Algerian" pitchFamily="82" charset="0"/>
              </a:rPr>
              <a:t>Diskoidní</a:t>
            </a:r>
            <a:r>
              <a:rPr lang="cs-CZ" dirty="0">
                <a:ln w="12700">
                  <a:solidFill>
                    <a:prstClr val="black">
                      <a:tint val="95000"/>
                    </a:prstClr>
                  </a:solidFill>
                </a:ln>
                <a:gradFill>
                  <a:gsLst>
                    <a:gs pos="0">
                      <a:prstClr val="black">
                        <a:tint val="65000"/>
                      </a:prstClr>
                    </a:gs>
                    <a:gs pos="49900">
                      <a:prstClr val="black">
                        <a:tint val="95000"/>
                      </a:prstClr>
                    </a:gs>
                    <a:gs pos="50000">
                      <a:prstClr val="black"/>
                    </a:gs>
                    <a:gs pos="100000">
                      <a:prstClr val="black">
                        <a:tint val="95000"/>
                      </a:prstClr>
                    </a:gs>
                  </a:gsLst>
                  <a:lin ang="5400000" scaled="1"/>
                </a:gradFill>
                <a:effectLst>
                  <a:outerShdw blurRad="127000" algn="tl" rotWithShape="0">
                    <a:prstClr val="white">
                      <a:alpha val="50000"/>
                    </a:prstClr>
                  </a:outerShdw>
                </a:effectLst>
                <a:latin typeface="Algerian" pitchFamily="82" charset="0"/>
              </a:rPr>
              <a:t> meniskus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dirty="0"/>
              <a:t>Klinicky – lupání, přeskakování, velmi často se projeví již v dětství </a:t>
            </a:r>
          </a:p>
          <a:p>
            <a:r>
              <a:rPr lang="cs-CZ" dirty="0"/>
              <a:t>Dg – </a:t>
            </a:r>
            <a:r>
              <a:rPr lang="cs-CZ" dirty="0" err="1"/>
              <a:t>rtg</a:t>
            </a:r>
            <a:r>
              <a:rPr lang="cs-CZ" dirty="0"/>
              <a:t> – pouze rozšíření zevní štěrbiny</a:t>
            </a:r>
          </a:p>
          <a:p>
            <a:pPr marL="0" indent="0">
              <a:buNone/>
            </a:pPr>
            <a:r>
              <a:rPr lang="cs-CZ" dirty="0"/>
              <a:t>          - MRI</a:t>
            </a:r>
          </a:p>
          <a:p>
            <a:endParaRPr lang="cs-CZ" dirty="0"/>
          </a:p>
          <a:p>
            <a:r>
              <a:rPr lang="cs-CZ" dirty="0"/>
              <a:t>Terapie – náhodný nález při ASK není důvodem k </a:t>
            </a:r>
            <a:r>
              <a:rPr lang="cs-CZ" dirty="0" err="1"/>
              <a:t>menisectomii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                   - symptomatický – parciální </a:t>
            </a:r>
            <a:r>
              <a:rPr lang="cs-CZ" dirty="0" err="1"/>
              <a:t>menisectomie</a:t>
            </a:r>
            <a:endParaRPr lang="cs-CZ" dirty="0"/>
          </a:p>
          <a:p>
            <a:r>
              <a:rPr lang="cs-CZ" dirty="0" err="1"/>
              <a:t>Wrisbergův</a:t>
            </a:r>
            <a:r>
              <a:rPr lang="cs-CZ" dirty="0"/>
              <a:t> – nutno obnovit stabilitu, pokud nelze totální </a:t>
            </a:r>
            <a:r>
              <a:rPr lang="cs-CZ" dirty="0" err="1"/>
              <a:t>menisectomie</a:t>
            </a:r>
            <a:r>
              <a:rPr lang="cs-CZ" dirty="0"/>
              <a:t>, CAVE! </a:t>
            </a:r>
            <a:r>
              <a:rPr lang="cs-CZ" dirty="0" err="1"/>
              <a:t>gonarthrosa</a:t>
            </a:r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153017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n w="12700">
                  <a:solidFill>
                    <a:prstClr val="black">
                      <a:tint val="95000"/>
                    </a:prstClr>
                  </a:solidFill>
                </a:ln>
                <a:gradFill>
                  <a:gsLst>
                    <a:gs pos="0">
                      <a:prstClr val="black">
                        <a:tint val="65000"/>
                      </a:prstClr>
                    </a:gs>
                    <a:gs pos="49900">
                      <a:prstClr val="black">
                        <a:tint val="95000"/>
                      </a:prstClr>
                    </a:gs>
                    <a:gs pos="50000">
                      <a:prstClr val="black"/>
                    </a:gs>
                    <a:gs pos="100000">
                      <a:prstClr val="black">
                        <a:tint val="95000"/>
                      </a:prstClr>
                    </a:gs>
                  </a:gsLst>
                  <a:lin ang="5400000" scaled="1"/>
                </a:gradFill>
                <a:effectLst>
                  <a:outerShdw blurRad="127000" algn="tl" rotWithShape="0">
                    <a:prstClr val="white">
                      <a:alpha val="50000"/>
                    </a:prstClr>
                  </a:outerShdw>
                </a:effectLst>
                <a:latin typeface="Algerian" pitchFamily="82" charset="0"/>
              </a:rPr>
              <a:t>m. </a:t>
            </a:r>
            <a:r>
              <a:rPr lang="cs-CZ" dirty="0" err="1">
                <a:ln w="12700">
                  <a:solidFill>
                    <a:prstClr val="black">
                      <a:tint val="95000"/>
                    </a:prstClr>
                  </a:solidFill>
                </a:ln>
                <a:gradFill>
                  <a:gsLst>
                    <a:gs pos="0">
                      <a:prstClr val="black">
                        <a:tint val="65000"/>
                      </a:prstClr>
                    </a:gs>
                    <a:gs pos="49900">
                      <a:prstClr val="black">
                        <a:tint val="95000"/>
                      </a:prstClr>
                    </a:gs>
                    <a:gs pos="50000">
                      <a:prstClr val="black"/>
                    </a:gs>
                    <a:gs pos="100000">
                      <a:prstClr val="black">
                        <a:tint val="95000"/>
                      </a:prstClr>
                    </a:gs>
                  </a:gsLst>
                  <a:lin ang="5400000" scaled="1"/>
                </a:gradFill>
                <a:effectLst>
                  <a:outerShdw blurRad="127000" algn="tl" rotWithShape="0">
                    <a:prstClr val="white">
                      <a:alpha val="50000"/>
                    </a:prstClr>
                  </a:outerShdw>
                </a:effectLst>
                <a:latin typeface="Algerian" pitchFamily="82" charset="0"/>
              </a:rPr>
              <a:t>Osgood</a:t>
            </a:r>
            <a:r>
              <a:rPr lang="cs-CZ" dirty="0">
                <a:ln w="12700">
                  <a:solidFill>
                    <a:prstClr val="black">
                      <a:tint val="95000"/>
                    </a:prstClr>
                  </a:solidFill>
                </a:ln>
                <a:gradFill>
                  <a:gsLst>
                    <a:gs pos="0">
                      <a:prstClr val="black">
                        <a:tint val="65000"/>
                      </a:prstClr>
                    </a:gs>
                    <a:gs pos="49900">
                      <a:prstClr val="black">
                        <a:tint val="95000"/>
                      </a:prstClr>
                    </a:gs>
                    <a:gs pos="50000">
                      <a:prstClr val="black"/>
                    </a:gs>
                    <a:gs pos="100000">
                      <a:prstClr val="black">
                        <a:tint val="95000"/>
                      </a:prstClr>
                    </a:gs>
                  </a:gsLst>
                  <a:lin ang="5400000" scaled="1"/>
                </a:gradFill>
                <a:effectLst>
                  <a:outerShdw blurRad="127000" algn="tl" rotWithShape="0">
                    <a:prstClr val="white">
                      <a:alpha val="50000"/>
                    </a:prstClr>
                  </a:outerShdw>
                </a:effectLst>
                <a:latin typeface="Algerian" pitchFamily="82" charset="0"/>
              </a:rPr>
              <a:t> - </a:t>
            </a:r>
            <a:r>
              <a:rPr lang="cs-CZ" dirty="0" err="1">
                <a:ln w="12700">
                  <a:solidFill>
                    <a:prstClr val="black">
                      <a:tint val="95000"/>
                    </a:prstClr>
                  </a:solidFill>
                </a:ln>
                <a:gradFill>
                  <a:gsLst>
                    <a:gs pos="0">
                      <a:prstClr val="black">
                        <a:tint val="65000"/>
                      </a:prstClr>
                    </a:gs>
                    <a:gs pos="49900">
                      <a:prstClr val="black">
                        <a:tint val="95000"/>
                      </a:prstClr>
                    </a:gs>
                    <a:gs pos="50000">
                      <a:prstClr val="black"/>
                    </a:gs>
                    <a:gs pos="100000">
                      <a:prstClr val="black">
                        <a:tint val="95000"/>
                      </a:prstClr>
                    </a:gs>
                  </a:gsLst>
                  <a:lin ang="5400000" scaled="1"/>
                </a:gradFill>
                <a:effectLst>
                  <a:outerShdw blurRad="127000" algn="tl" rotWithShape="0">
                    <a:prstClr val="white">
                      <a:alpha val="50000"/>
                    </a:prstClr>
                  </a:outerShdw>
                </a:effectLst>
                <a:latin typeface="Algerian" pitchFamily="82" charset="0"/>
              </a:rPr>
              <a:t>Schlatter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Postižení proximální apofysy </a:t>
            </a:r>
            <a:r>
              <a:rPr lang="cs-CZ" dirty="0" err="1"/>
              <a:t>tibie</a:t>
            </a:r>
            <a:endParaRPr lang="cs-CZ" dirty="0"/>
          </a:p>
          <a:p>
            <a:r>
              <a:rPr lang="cs-CZ" dirty="0"/>
              <a:t>10-15%, 40% oboustranně</a:t>
            </a:r>
          </a:p>
          <a:p>
            <a:r>
              <a:rPr lang="cs-CZ" dirty="0"/>
              <a:t>trakční tendinitida         parciální </a:t>
            </a:r>
            <a:r>
              <a:rPr lang="cs-CZ" dirty="0" err="1"/>
              <a:t>avulze</a:t>
            </a:r>
            <a:r>
              <a:rPr lang="cs-CZ" dirty="0"/>
              <a:t> apofysy             avaskulární </a:t>
            </a:r>
            <a:r>
              <a:rPr lang="cs-CZ" dirty="0" err="1"/>
              <a:t>nekrosa</a:t>
            </a:r>
            <a:endParaRPr lang="cs-CZ" dirty="0"/>
          </a:p>
          <a:p>
            <a:r>
              <a:rPr lang="cs-CZ" dirty="0"/>
              <a:t>Tahová zátěž apofysy</a:t>
            </a:r>
          </a:p>
          <a:p>
            <a:r>
              <a:rPr lang="cs-CZ" dirty="0"/>
              <a:t>Klinicky – bolest, otok, ve stadiu fragmentace i pohyblivá rezistence </a:t>
            </a:r>
          </a:p>
        </p:txBody>
      </p:sp>
      <p:sp>
        <p:nvSpPr>
          <p:cNvPr id="7" name="Šipka doprava 6"/>
          <p:cNvSpPr/>
          <p:nvPr/>
        </p:nvSpPr>
        <p:spPr>
          <a:xfrm>
            <a:off x="3995936" y="3068960"/>
            <a:ext cx="648072" cy="720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Šipka doprava 7"/>
          <p:cNvSpPr/>
          <p:nvPr/>
        </p:nvSpPr>
        <p:spPr>
          <a:xfrm>
            <a:off x="2339752" y="3573016"/>
            <a:ext cx="792088" cy="45719"/>
          </a:xfrm>
          <a:prstGeom prst="rightArrow">
            <a:avLst/>
          </a:prstGeom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27425477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n w="12700">
                  <a:solidFill>
                    <a:prstClr val="black">
                      <a:tint val="95000"/>
                    </a:prstClr>
                  </a:solidFill>
                </a:ln>
                <a:gradFill>
                  <a:gsLst>
                    <a:gs pos="0">
                      <a:prstClr val="black">
                        <a:tint val="65000"/>
                      </a:prstClr>
                    </a:gs>
                    <a:gs pos="49900">
                      <a:prstClr val="black">
                        <a:tint val="95000"/>
                      </a:prstClr>
                    </a:gs>
                    <a:gs pos="50000">
                      <a:prstClr val="black"/>
                    </a:gs>
                    <a:gs pos="100000">
                      <a:prstClr val="black">
                        <a:tint val="95000"/>
                      </a:prstClr>
                    </a:gs>
                  </a:gsLst>
                  <a:lin ang="5400000" scaled="1"/>
                </a:gradFill>
                <a:effectLst>
                  <a:outerShdw blurRad="127000" algn="tl" rotWithShape="0">
                    <a:prstClr val="white">
                      <a:alpha val="50000"/>
                    </a:prstClr>
                  </a:outerShdw>
                </a:effectLst>
                <a:latin typeface="Algerian" pitchFamily="82" charset="0"/>
              </a:rPr>
              <a:t>m. </a:t>
            </a:r>
            <a:r>
              <a:rPr lang="cs-CZ" dirty="0" err="1">
                <a:ln w="12700">
                  <a:solidFill>
                    <a:prstClr val="black">
                      <a:tint val="95000"/>
                    </a:prstClr>
                  </a:solidFill>
                </a:ln>
                <a:gradFill>
                  <a:gsLst>
                    <a:gs pos="0">
                      <a:prstClr val="black">
                        <a:tint val="65000"/>
                      </a:prstClr>
                    </a:gs>
                    <a:gs pos="49900">
                      <a:prstClr val="black">
                        <a:tint val="95000"/>
                      </a:prstClr>
                    </a:gs>
                    <a:gs pos="50000">
                      <a:prstClr val="black"/>
                    </a:gs>
                    <a:gs pos="100000">
                      <a:prstClr val="black">
                        <a:tint val="95000"/>
                      </a:prstClr>
                    </a:gs>
                  </a:gsLst>
                  <a:lin ang="5400000" scaled="1"/>
                </a:gradFill>
                <a:effectLst>
                  <a:outerShdw blurRad="127000" algn="tl" rotWithShape="0">
                    <a:prstClr val="white">
                      <a:alpha val="50000"/>
                    </a:prstClr>
                  </a:outerShdw>
                </a:effectLst>
                <a:latin typeface="Algerian" pitchFamily="82" charset="0"/>
              </a:rPr>
              <a:t>Osgood</a:t>
            </a:r>
            <a:r>
              <a:rPr lang="cs-CZ" dirty="0">
                <a:ln w="12700">
                  <a:solidFill>
                    <a:prstClr val="black">
                      <a:tint val="95000"/>
                    </a:prstClr>
                  </a:solidFill>
                </a:ln>
                <a:gradFill>
                  <a:gsLst>
                    <a:gs pos="0">
                      <a:prstClr val="black">
                        <a:tint val="65000"/>
                      </a:prstClr>
                    </a:gs>
                    <a:gs pos="49900">
                      <a:prstClr val="black">
                        <a:tint val="95000"/>
                      </a:prstClr>
                    </a:gs>
                    <a:gs pos="50000">
                      <a:prstClr val="black"/>
                    </a:gs>
                    <a:gs pos="100000">
                      <a:prstClr val="black">
                        <a:tint val="95000"/>
                      </a:prstClr>
                    </a:gs>
                  </a:gsLst>
                  <a:lin ang="5400000" scaled="1"/>
                </a:gradFill>
                <a:effectLst>
                  <a:outerShdw blurRad="127000" algn="tl" rotWithShape="0">
                    <a:prstClr val="white">
                      <a:alpha val="50000"/>
                    </a:prstClr>
                  </a:outerShdw>
                </a:effectLst>
                <a:latin typeface="Algerian" pitchFamily="82" charset="0"/>
              </a:rPr>
              <a:t> - </a:t>
            </a:r>
            <a:r>
              <a:rPr lang="cs-CZ" dirty="0" err="1">
                <a:ln w="12700">
                  <a:solidFill>
                    <a:prstClr val="black">
                      <a:tint val="95000"/>
                    </a:prstClr>
                  </a:solidFill>
                </a:ln>
                <a:gradFill>
                  <a:gsLst>
                    <a:gs pos="0">
                      <a:prstClr val="black">
                        <a:tint val="65000"/>
                      </a:prstClr>
                    </a:gs>
                    <a:gs pos="49900">
                      <a:prstClr val="black">
                        <a:tint val="95000"/>
                      </a:prstClr>
                    </a:gs>
                    <a:gs pos="50000">
                      <a:prstClr val="black"/>
                    </a:gs>
                    <a:gs pos="100000">
                      <a:prstClr val="black">
                        <a:tint val="95000"/>
                      </a:prstClr>
                    </a:gs>
                  </a:gsLst>
                  <a:lin ang="5400000" scaled="1"/>
                </a:gradFill>
                <a:effectLst>
                  <a:outerShdw blurRad="127000" algn="tl" rotWithShape="0">
                    <a:prstClr val="white">
                      <a:alpha val="50000"/>
                    </a:prstClr>
                  </a:outerShdw>
                </a:effectLst>
                <a:latin typeface="Algerian" pitchFamily="82" charset="0"/>
              </a:rPr>
              <a:t>Schlatter</a:t>
            </a:r>
            <a:endParaRPr lang="cs-CZ" dirty="0"/>
          </a:p>
        </p:txBody>
      </p:sp>
      <p:pic>
        <p:nvPicPr>
          <p:cNvPr id="4" name="il_fi" descr="http://www.diseaseaday.com/wp-content/uploads/2009/03/osgoodxray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00808"/>
            <a:ext cx="3960440" cy="4680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l_fi" descr="http://rpmedia.ask.com/ts?u=/wikipedia/commons/thumb/9/99/MBq_Osgood-Schlatter.jpg/110px-MBq_Osgood-Schlatter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762797"/>
            <a:ext cx="3986644" cy="46085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572405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n w="12700">
                  <a:solidFill>
                    <a:prstClr val="black">
                      <a:tint val="95000"/>
                    </a:prstClr>
                  </a:solidFill>
                </a:ln>
                <a:gradFill>
                  <a:gsLst>
                    <a:gs pos="0">
                      <a:prstClr val="black">
                        <a:tint val="65000"/>
                      </a:prstClr>
                    </a:gs>
                    <a:gs pos="49900">
                      <a:prstClr val="black">
                        <a:tint val="95000"/>
                      </a:prstClr>
                    </a:gs>
                    <a:gs pos="50000">
                      <a:prstClr val="black"/>
                    </a:gs>
                    <a:gs pos="100000">
                      <a:prstClr val="black">
                        <a:tint val="95000"/>
                      </a:prstClr>
                    </a:gs>
                  </a:gsLst>
                  <a:lin ang="5400000" scaled="1"/>
                </a:gradFill>
                <a:effectLst>
                  <a:outerShdw blurRad="127000" algn="tl" rotWithShape="0">
                    <a:prstClr val="white">
                      <a:alpha val="50000"/>
                    </a:prstClr>
                  </a:outerShdw>
                </a:effectLst>
                <a:latin typeface="Algerian" pitchFamily="82" charset="0"/>
              </a:rPr>
              <a:t>m. </a:t>
            </a:r>
            <a:r>
              <a:rPr lang="cs-CZ" dirty="0" err="1">
                <a:ln w="12700">
                  <a:solidFill>
                    <a:prstClr val="black">
                      <a:tint val="95000"/>
                    </a:prstClr>
                  </a:solidFill>
                </a:ln>
                <a:gradFill>
                  <a:gsLst>
                    <a:gs pos="0">
                      <a:prstClr val="black">
                        <a:tint val="65000"/>
                      </a:prstClr>
                    </a:gs>
                    <a:gs pos="49900">
                      <a:prstClr val="black">
                        <a:tint val="95000"/>
                      </a:prstClr>
                    </a:gs>
                    <a:gs pos="50000">
                      <a:prstClr val="black"/>
                    </a:gs>
                    <a:gs pos="100000">
                      <a:prstClr val="black">
                        <a:tint val="95000"/>
                      </a:prstClr>
                    </a:gs>
                  </a:gsLst>
                  <a:lin ang="5400000" scaled="1"/>
                </a:gradFill>
                <a:effectLst>
                  <a:outerShdw blurRad="127000" algn="tl" rotWithShape="0">
                    <a:prstClr val="white">
                      <a:alpha val="50000"/>
                    </a:prstClr>
                  </a:outerShdw>
                </a:effectLst>
                <a:latin typeface="Algerian" pitchFamily="82" charset="0"/>
              </a:rPr>
              <a:t>Osgood</a:t>
            </a:r>
            <a:r>
              <a:rPr lang="cs-CZ" dirty="0">
                <a:ln w="12700">
                  <a:solidFill>
                    <a:prstClr val="black">
                      <a:tint val="95000"/>
                    </a:prstClr>
                  </a:solidFill>
                </a:ln>
                <a:gradFill>
                  <a:gsLst>
                    <a:gs pos="0">
                      <a:prstClr val="black">
                        <a:tint val="65000"/>
                      </a:prstClr>
                    </a:gs>
                    <a:gs pos="49900">
                      <a:prstClr val="black">
                        <a:tint val="95000"/>
                      </a:prstClr>
                    </a:gs>
                    <a:gs pos="50000">
                      <a:prstClr val="black"/>
                    </a:gs>
                    <a:gs pos="100000">
                      <a:prstClr val="black">
                        <a:tint val="95000"/>
                      </a:prstClr>
                    </a:gs>
                  </a:gsLst>
                  <a:lin ang="5400000" scaled="1"/>
                </a:gradFill>
                <a:effectLst>
                  <a:outerShdw blurRad="127000" algn="tl" rotWithShape="0">
                    <a:prstClr val="white">
                      <a:alpha val="50000"/>
                    </a:prstClr>
                  </a:outerShdw>
                </a:effectLst>
                <a:latin typeface="Algerian" pitchFamily="82" charset="0"/>
              </a:rPr>
              <a:t> - </a:t>
            </a:r>
            <a:r>
              <a:rPr lang="cs-CZ" dirty="0" err="1">
                <a:ln w="12700">
                  <a:solidFill>
                    <a:prstClr val="black">
                      <a:tint val="95000"/>
                    </a:prstClr>
                  </a:solidFill>
                </a:ln>
                <a:gradFill>
                  <a:gsLst>
                    <a:gs pos="0">
                      <a:prstClr val="black">
                        <a:tint val="65000"/>
                      </a:prstClr>
                    </a:gs>
                    <a:gs pos="49900">
                      <a:prstClr val="black">
                        <a:tint val="95000"/>
                      </a:prstClr>
                    </a:gs>
                    <a:gs pos="50000">
                      <a:prstClr val="black"/>
                    </a:gs>
                    <a:gs pos="100000">
                      <a:prstClr val="black">
                        <a:tint val="95000"/>
                      </a:prstClr>
                    </a:gs>
                  </a:gsLst>
                  <a:lin ang="5400000" scaled="1"/>
                </a:gradFill>
                <a:effectLst>
                  <a:outerShdw blurRad="127000" algn="tl" rotWithShape="0">
                    <a:prstClr val="white">
                      <a:alpha val="50000"/>
                    </a:prstClr>
                  </a:outerShdw>
                </a:effectLst>
                <a:latin typeface="Algerian" pitchFamily="82" charset="0"/>
              </a:rPr>
              <a:t>Schlatter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Dg – </a:t>
            </a:r>
            <a:r>
              <a:rPr lang="cs-CZ" dirty="0" err="1"/>
              <a:t>rtg</a:t>
            </a:r>
            <a:r>
              <a:rPr lang="cs-CZ" dirty="0"/>
              <a:t> ( MRI či UZ )</a:t>
            </a:r>
          </a:p>
          <a:p>
            <a:r>
              <a:rPr lang="cs-CZ" dirty="0"/>
              <a:t>Terapie – konzervativní terapie – NSA, omezení fyzické aktivity, patelární pásky</a:t>
            </a:r>
          </a:p>
          <a:p>
            <a:pPr marL="0" indent="0">
              <a:buNone/>
            </a:pPr>
            <a:r>
              <a:rPr lang="cs-CZ" dirty="0"/>
              <a:t>                   - cca 1/3 pacientů – demarkace-perla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 - u cca 60% pacientů přetrvávají obtíže dlouhodobě při kleku ( i při </a:t>
            </a:r>
            <a:r>
              <a:rPr lang="cs-CZ" dirty="0" err="1"/>
              <a:t>extirpaci</a:t>
            </a:r>
            <a:r>
              <a:rPr lang="cs-CZ" dirty="0"/>
              <a:t> perly )</a:t>
            </a:r>
          </a:p>
          <a:p>
            <a:pPr marL="0" indent="0">
              <a:buNone/>
            </a:pPr>
            <a:r>
              <a:rPr lang="cs-CZ" dirty="0"/>
              <a:t>   ( </a:t>
            </a:r>
            <a:r>
              <a:rPr lang="cs-CZ" dirty="0" err="1"/>
              <a:t>Dungl</a:t>
            </a:r>
            <a:r>
              <a:rPr lang="cs-CZ" dirty="0"/>
              <a:t> et. al. 2005 )</a:t>
            </a:r>
          </a:p>
        </p:txBody>
      </p:sp>
    </p:spTree>
    <p:extLst>
      <p:ext uri="{BB962C8B-B14F-4D97-AF65-F5344CB8AC3E}">
        <p14:creationId xmlns:p14="http://schemas.microsoft.com/office/powerpoint/2010/main" val="32176935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n w="12700">
                  <a:solidFill>
                    <a:prstClr val="black">
                      <a:tint val="95000"/>
                    </a:prstClr>
                  </a:solidFill>
                </a:ln>
                <a:gradFill>
                  <a:gsLst>
                    <a:gs pos="0">
                      <a:prstClr val="black">
                        <a:tint val="65000"/>
                      </a:prstClr>
                    </a:gs>
                    <a:gs pos="49900">
                      <a:prstClr val="black">
                        <a:tint val="95000"/>
                      </a:prstClr>
                    </a:gs>
                    <a:gs pos="50000">
                      <a:prstClr val="black"/>
                    </a:gs>
                    <a:gs pos="100000">
                      <a:prstClr val="black">
                        <a:tint val="95000"/>
                      </a:prstClr>
                    </a:gs>
                  </a:gsLst>
                  <a:lin ang="5400000" scaled="1"/>
                </a:gradFill>
                <a:effectLst>
                  <a:outerShdw blurRad="127000" algn="tl" rotWithShape="0">
                    <a:prstClr val="white">
                      <a:alpha val="50000"/>
                    </a:prstClr>
                  </a:outerShdw>
                </a:effectLst>
                <a:latin typeface="Algerian" pitchFamily="82" charset="0"/>
              </a:rPr>
              <a:t>m. </a:t>
            </a:r>
            <a:r>
              <a:rPr lang="cs-CZ" dirty="0" err="1">
                <a:ln w="12700">
                  <a:solidFill>
                    <a:prstClr val="black">
                      <a:tint val="95000"/>
                    </a:prstClr>
                  </a:solidFill>
                </a:ln>
                <a:gradFill>
                  <a:gsLst>
                    <a:gs pos="0">
                      <a:prstClr val="black">
                        <a:tint val="65000"/>
                      </a:prstClr>
                    </a:gs>
                    <a:gs pos="49900">
                      <a:prstClr val="black">
                        <a:tint val="95000"/>
                      </a:prstClr>
                    </a:gs>
                    <a:gs pos="50000">
                      <a:prstClr val="black"/>
                    </a:gs>
                    <a:gs pos="100000">
                      <a:prstClr val="black">
                        <a:tint val="95000"/>
                      </a:prstClr>
                    </a:gs>
                  </a:gsLst>
                  <a:lin ang="5400000" scaled="1"/>
                </a:gradFill>
                <a:effectLst>
                  <a:outerShdw blurRad="127000" algn="tl" rotWithShape="0">
                    <a:prstClr val="white">
                      <a:alpha val="50000"/>
                    </a:prstClr>
                  </a:outerShdw>
                </a:effectLst>
                <a:latin typeface="Algerian" pitchFamily="82" charset="0"/>
              </a:rPr>
              <a:t>Sinding</a:t>
            </a:r>
            <a:r>
              <a:rPr lang="cs-CZ" dirty="0">
                <a:ln w="12700">
                  <a:solidFill>
                    <a:prstClr val="black">
                      <a:tint val="95000"/>
                    </a:prstClr>
                  </a:solidFill>
                </a:ln>
                <a:gradFill>
                  <a:gsLst>
                    <a:gs pos="0">
                      <a:prstClr val="black">
                        <a:tint val="65000"/>
                      </a:prstClr>
                    </a:gs>
                    <a:gs pos="49900">
                      <a:prstClr val="black">
                        <a:tint val="95000"/>
                      </a:prstClr>
                    </a:gs>
                    <a:gs pos="50000">
                      <a:prstClr val="black"/>
                    </a:gs>
                    <a:gs pos="100000">
                      <a:prstClr val="black">
                        <a:tint val="95000"/>
                      </a:prstClr>
                    </a:gs>
                  </a:gsLst>
                  <a:lin ang="5400000" scaled="1"/>
                </a:gradFill>
                <a:effectLst>
                  <a:outerShdw blurRad="127000" algn="tl" rotWithShape="0">
                    <a:prstClr val="white">
                      <a:alpha val="50000"/>
                    </a:prstClr>
                  </a:outerShdw>
                </a:effectLst>
                <a:latin typeface="Algerian" pitchFamily="82" charset="0"/>
              </a:rPr>
              <a:t> - </a:t>
            </a:r>
            <a:r>
              <a:rPr lang="cs-CZ" dirty="0" err="1">
                <a:ln w="12700">
                  <a:solidFill>
                    <a:prstClr val="black">
                      <a:tint val="95000"/>
                    </a:prstClr>
                  </a:solidFill>
                </a:ln>
                <a:gradFill>
                  <a:gsLst>
                    <a:gs pos="0">
                      <a:prstClr val="black">
                        <a:tint val="65000"/>
                      </a:prstClr>
                    </a:gs>
                    <a:gs pos="49900">
                      <a:prstClr val="black">
                        <a:tint val="95000"/>
                      </a:prstClr>
                    </a:gs>
                    <a:gs pos="50000">
                      <a:prstClr val="black"/>
                    </a:gs>
                    <a:gs pos="100000">
                      <a:prstClr val="black">
                        <a:tint val="95000"/>
                      </a:prstClr>
                    </a:gs>
                  </a:gsLst>
                  <a:lin ang="5400000" scaled="1"/>
                </a:gradFill>
                <a:effectLst>
                  <a:outerShdw blurRad="127000" algn="tl" rotWithShape="0">
                    <a:prstClr val="white">
                      <a:alpha val="50000"/>
                    </a:prstClr>
                  </a:outerShdw>
                </a:effectLst>
                <a:latin typeface="Algerian" pitchFamily="82" charset="0"/>
              </a:rPr>
              <a:t>larsen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Postižení </a:t>
            </a:r>
            <a:r>
              <a:rPr lang="cs-CZ" dirty="0" err="1"/>
              <a:t>dist</a:t>
            </a:r>
            <a:r>
              <a:rPr lang="cs-CZ" dirty="0"/>
              <a:t> pólu pately v důsledku trakčního přetížení</a:t>
            </a:r>
          </a:p>
          <a:p>
            <a:r>
              <a:rPr lang="cs-CZ" dirty="0"/>
              <a:t>10.-14. rok při zvýšené fyzické aktivitě</a:t>
            </a:r>
          </a:p>
          <a:p>
            <a:r>
              <a:rPr lang="cs-CZ" dirty="0"/>
              <a:t>Klinika – bolest </a:t>
            </a:r>
            <a:r>
              <a:rPr lang="cs-CZ" dirty="0" err="1"/>
              <a:t>dist</a:t>
            </a:r>
            <a:r>
              <a:rPr lang="cs-CZ" dirty="0"/>
              <a:t> pólu pately ( </a:t>
            </a:r>
            <a:r>
              <a:rPr lang="cs-CZ" dirty="0" err="1"/>
              <a:t>infrapatelární</a:t>
            </a:r>
            <a:r>
              <a:rPr lang="cs-CZ" dirty="0"/>
              <a:t> bursitis )</a:t>
            </a:r>
          </a:p>
          <a:p>
            <a:r>
              <a:rPr lang="cs-CZ" dirty="0"/>
              <a:t>Dg – klinika, </a:t>
            </a:r>
            <a:r>
              <a:rPr lang="cs-CZ" dirty="0" err="1"/>
              <a:t>rtg</a:t>
            </a:r>
            <a:r>
              <a:rPr lang="cs-CZ" dirty="0"/>
              <a:t> – fragmentace/elongace </a:t>
            </a:r>
            <a:r>
              <a:rPr lang="cs-CZ" dirty="0" err="1"/>
              <a:t>dist</a:t>
            </a:r>
            <a:r>
              <a:rPr lang="cs-CZ" dirty="0"/>
              <a:t> pólu pately</a:t>
            </a:r>
          </a:p>
          <a:p>
            <a:r>
              <a:rPr lang="cs-CZ" dirty="0"/>
              <a:t>Terapie – omezení fyzické zátěže</a:t>
            </a:r>
          </a:p>
        </p:txBody>
      </p:sp>
    </p:spTree>
    <p:extLst>
      <p:ext uri="{BB962C8B-B14F-4D97-AF65-F5344CB8AC3E}">
        <p14:creationId xmlns:p14="http://schemas.microsoft.com/office/powerpoint/2010/main" val="6710053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n w="12700">
                  <a:solidFill>
                    <a:prstClr val="black">
                      <a:tint val="95000"/>
                    </a:prstClr>
                  </a:solidFill>
                </a:ln>
                <a:gradFill>
                  <a:gsLst>
                    <a:gs pos="0">
                      <a:prstClr val="black">
                        <a:tint val="65000"/>
                      </a:prstClr>
                    </a:gs>
                    <a:gs pos="49900">
                      <a:prstClr val="black">
                        <a:tint val="95000"/>
                      </a:prstClr>
                    </a:gs>
                    <a:gs pos="50000">
                      <a:prstClr val="black"/>
                    </a:gs>
                    <a:gs pos="100000">
                      <a:prstClr val="black">
                        <a:tint val="95000"/>
                      </a:prstClr>
                    </a:gs>
                  </a:gsLst>
                  <a:lin ang="5400000" scaled="1"/>
                </a:gradFill>
                <a:effectLst>
                  <a:outerShdw blurRad="127000" algn="tl" rotWithShape="0">
                    <a:prstClr val="white">
                      <a:alpha val="50000"/>
                    </a:prstClr>
                  </a:outerShdw>
                </a:effectLst>
                <a:latin typeface="Algerian" pitchFamily="82" charset="0"/>
              </a:rPr>
              <a:t>m. </a:t>
            </a:r>
            <a:r>
              <a:rPr lang="cs-CZ" dirty="0" err="1">
                <a:ln w="12700">
                  <a:solidFill>
                    <a:prstClr val="black">
                      <a:tint val="95000"/>
                    </a:prstClr>
                  </a:solidFill>
                </a:ln>
                <a:gradFill>
                  <a:gsLst>
                    <a:gs pos="0">
                      <a:prstClr val="black">
                        <a:tint val="65000"/>
                      </a:prstClr>
                    </a:gs>
                    <a:gs pos="49900">
                      <a:prstClr val="black">
                        <a:tint val="95000"/>
                      </a:prstClr>
                    </a:gs>
                    <a:gs pos="50000">
                      <a:prstClr val="black"/>
                    </a:gs>
                    <a:gs pos="100000">
                      <a:prstClr val="black">
                        <a:tint val="95000"/>
                      </a:prstClr>
                    </a:gs>
                  </a:gsLst>
                  <a:lin ang="5400000" scaled="1"/>
                </a:gradFill>
                <a:effectLst>
                  <a:outerShdw blurRad="127000" algn="tl" rotWithShape="0">
                    <a:prstClr val="white">
                      <a:alpha val="50000"/>
                    </a:prstClr>
                  </a:outerShdw>
                </a:effectLst>
                <a:latin typeface="Algerian" pitchFamily="82" charset="0"/>
              </a:rPr>
              <a:t>Sinding</a:t>
            </a:r>
            <a:r>
              <a:rPr lang="cs-CZ" dirty="0">
                <a:ln w="12700">
                  <a:solidFill>
                    <a:prstClr val="black">
                      <a:tint val="95000"/>
                    </a:prstClr>
                  </a:solidFill>
                </a:ln>
                <a:gradFill>
                  <a:gsLst>
                    <a:gs pos="0">
                      <a:prstClr val="black">
                        <a:tint val="65000"/>
                      </a:prstClr>
                    </a:gs>
                    <a:gs pos="49900">
                      <a:prstClr val="black">
                        <a:tint val="95000"/>
                      </a:prstClr>
                    </a:gs>
                    <a:gs pos="50000">
                      <a:prstClr val="black"/>
                    </a:gs>
                    <a:gs pos="100000">
                      <a:prstClr val="black">
                        <a:tint val="95000"/>
                      </a:prstClr>
                    </a:gs>
                  </a:gsLst>
                  <a:lin ang="5400000" scaled="1"/>
                </a:gradFill>
                <a:effectLst>
                  <a:outerShdw blurRad="127000" algn="tl" rotWithShape="0">
                    <a:prstClr val="white">
                      <a:alpha val="50000"/>
                    </a:prstClr>
                  </a:outerShdw>
                </a:effectLst>
                <a:latin typeface="Algerian" pitchFamily="82" charset="0"/>
              </a:rPr>
              <a:t> - </a:t>
            </a:r>
            <a:r>
              <a:rPr lang="cs-CZ" dirty="0" err="1">
                <a:ln w="12700">
                  <a:solidFill>
                    <a:prstClr val="black">
                      <a:tint val="95000"/>
                    </a:prstClr>
                  </a:solidFill>
                </a:ln>
                <a:gradFill>
                  <a:gsLst>
                    <a:gs pos="0">
                      <a:prstClr val="black">
                        <a:tint val="65000"/>
                      </a:prstClr>
                    </a:gs>
                    <a:gs pos="49900">
                      <a:prstClr val="black">
                        <a:tint val="95000"/>
                      </a:prstClr>
                    </a:gs>
                    <a:gs pos="50000">
                      <a:prstClr val="black"/>
                    </a:gs>
                    <a:gs pos="100000">
                      <a:prstClr val="black">
                        <a:tint val="95000"/>
                      </a:prstClr>
                    </a:gs>
                  </a:gsLst>
                  <a:lin ang="5400000" scaled="1"/>
                </a:gradFill>
                <a:effectLst>
                  <a:outerShdw blurRad="127000" algn="tl" rotWithShape="0">
                    <a:prstClr val="white">
                      <a:alpha val="50000"/>
                    </a:prstClr>
                  </a:outerShdw>
                </a:effectLst>
                <a:latin typeface="Algerian" pitchFamily="82" charset="0"/>
              </a:rPr>
              <a:t>larsen</a:t>
            </a:r>
            <a:endParaRPr lang="cs-CZ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556791"/>
            <a:ext cx="3600400" cy="50535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212975"/>
            <a:ext cx="3960440" cy="339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59868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>
                <a:ln w="12700">
                  <a:solidFill>
                    <a:prstClr val="black">
                      <a:tint val="95000"/>
                    </a:prstClr>
                  </a:solidFill>
                </a:ln>
                <a:gradFill>
                  <a:gsLst>
                    <a:gs pos="0">
                      <a:prstClr val="black">
                        <a:tint val="65000"/>
                      </a:prstClr>
                    </a:gs>
                    <a:gs pos="49900">
                      <a:prstClr val="black">
                        <a:tint val="95000"/>
                      </a:prstClr>
                    </a:gs>
                    <a:gs pos="50000">
                      <a:prstClr val="black"/>
                    </a:gs>
                    <a:gs pos="100000">
                      <a:prstClr val="black">
                        <a:tint val="95000"/>
                      </a:prstClr>
                    </a:gs>
                  </a:gsLst>
                  <a:lin ang="5400000" scaled="1"/>
                </a:gradFill>
                <a:effectLst>
                  <a:outerShdw blurRad="127000" algn="tl" rotWithShape="0">
                    <a:prstClr val="white">
                      <a:alpha val="50000"/>
                    </a:prstClr>
                  </a:outerShdw>
                </a:effectLst>
                <a:latin typeface="Algerian" pitchFamily="82" charset="0"/>
              </a:rPr>
              <a:t>Osteochondrosis</a:t>
            </a:r>
            <a:r>
              <a:rPr lang="cs-CZ" dirty="0">
                <a:ln w="12700">
                  <a:solidFill>
                    <a:prstClr val="black">
                      <a:tint val="95000"/>
                    </a:prstClr>
                  </a:solidFill>
                </a:ln>
                <a:gradFill>
                  <a:gsLst>
                    <a:gs pos="0">
                      <a:prstClr val="black">
                        <a:tint val="65000"/>
                      </a:prstClr>
                    </a:gs>
                    <a:gs pos="49900">
                      <a:prstClr val="black">
                        <a:tint val="95000"/>
                      </a:prstClr>
                    </a:gs>
                    <a:gs pos="50000">
                      <a:prstClr val="black"/>
                    </a:gs>
                    <a:gs pos="100000">
                      <a:prstClr val="black">
                        <a:tint val="95000"/>
                      </a:prstClr>
                    </a:gs>
                  </a:gsLst>
                  <a:lin ang="5400000" scaled="1"/>
                </a:gradFill>
                <a:effectLst>
                  <a:outerShdw blurRad="127000" algn="tl" rotWithShape="0">
                    <a:prstClr val="white">
                      <a:alpha val="50000"/>
                    </a:prstClr>
                  </a:outerShdw>
                </a:effectLst>
                <a:latin typeface="Algerian" pitchFamily="82" charset="0"/>
              </a:rPr>
              <a:t> </a:t>
            </a:r>
            <a:r>
              <a:rPr lang="cs-CZ" dirty="0" err="1">
                <a:ln w="12700">
                  <a:solidFill>
                    <a:prstClr val="black">
                      <a:tint val="95000"/>
                    </a:prstClr>
                  </a:solidFill>
                </a:ln>
                <a:gradFill>
                  <a:gsLst>
                    <a:gs pos="0">
                      <a:prstClr val="black">
                        <a:tint val="65000"/>
                      </a:prstClr>
                    </a:gs>
                    <a:gs pos="49900">
                      <a:prstClr val="black">
                        <a:tint val="95000"/>
                      </a:prstClr>
                    </a:gs>
                    <a:gs pos="50000">
                      <a:prstClr val="black"/>
                    </a:gs>
                    <a:gs pos="100000">
                      <a:prstClr val="black">
                        <a:tint val="95000"/>
                      </a:prstClr>
                    </a:gs>
                  </a:gsLst>
                  <a:lin ang="5400000" scaled="1"/>
                </a:gradFill>
                <a:effectLst>
                  <a:outerShdw blurRad="127000" algn="tl" rotWithShape="0">
                    <a:prstClr val="white">
                      <a:alpha val="50000"/>
                    </a:prstClr>
                  </a:outerShdw>
                </a:effectLst>
                <a:latin typeface="Algerian" pitchFamily="82" charset="0"/>
              </a:rPr>
              <a:t>dissecans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solidFill>
                  <a:srgbClr val="FF0000"/>
                </a:solidFill>
              </a:rPr>
              <a:t>Lokální aseptická </a:t>
            </a:r>
            <a:r>
              <a:rPr lang="cs-CZ" dirty="0" err="1">
                <a:solidFill>
                  <a:srgbClr val="FF0000"/>
                </a:solidFill>
              </a:rPr>
              <a:t>subchondrální</a:t>
            </a:r>
            <a:r>
              <a:rPr lang="cs-CZ" dirty="0">
                <a:solidFill>
                  <a:srgbClr val="FF0000"/>
                </a:solidFill>
              </a:rPr>
              <a:t> kostní </a:t>
            </a:r>
            <a:r>
              <a:rPr lang="cs-CZ" dirty="0" err="1">
                <a:solidFill>
                  <a:srgbClr val="FF0000"/>
                </a:solidFill>
              </a:rPr>
              <a:t>nekroza</a:t>
            </a:r>
            <a:endParaRPr lang="cs-CZ" dirty="0">
              <a:solidFill>
                <a:srgbClr val="FF0000"/>
              </a:solidFill>
            </a:endParaRPr>
          </a:p>
          <a:p>
            <a:r>
              <a:rPr lang="cs-CZ" dirty="0">
                <a:solidFill>
                  <a:srgbClr val="FF0000"/>
                </a:solidFill>
              </a:rPr>
              <a:t>Neléčená nebo spontánně nezhojená může vést k oddělení fragmentu nekrotické kosti</a:t>
            </a:r>
          </a:p>
          <a:p>
            <a:r>
              <a:rPr lang="cs-CZ" dirty="0">
                <a:solidFill>
                  <a:srgbClr val="FF0000"/>
                </a:solidFill>
              </a:rPr>
              <a:t>Chrupavka je zpočátku intaktní, později je také </a:t>
            </a:r>
            <a:r>
              <a:rPr lang="cs-CZ" dirty="0" err="1">
                <a:solidFill>
                  <a:srgbClr val="FF0000"/>
                </a:solidFill>
              </a:rPr>
              <a:t>alterová</a:t>
            </a:r>
            <a:r>
              <a:rPr lang="cs-CZ" dirty="0">
                <a:solidFill>
                  <a:srgbClr val="FF0000"/>
                </a:solidFill>
              </a:rPr>
              <a:t> a degeneruje</a:t>
            </a:r>
          </a:p>
          <a:p>
            <a:r>
              <a:rPr lang="cs-CZ" dirty="0">
                <a:solidFill>
                  <a:srgbClr val="FF0000"/>
                </a:solidFill>
              </a:rPr>
              <a:t>V menší míře i u dospělých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834512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>
                <a:ln w="12700">
                  <a:solidFill>
                    <a:prstClr val="black">
                      <a:tint val="95000"/>
                    </a:prstClr>
                  </a:solidFill>
                </a:ln>
                <a:gradFill>
                  <a:gsLst>
                    <a:gs pos="0">
                      <a:prstClr val="black">
                        <a:tint val="65000"/>
                      </a:prstClr>
                    </a:gs>
                    <a:gs pos="49900">
                      <a:prstClr val="black">
                        <a:tint val="95000"/>
                      </a:prstClr>
                    </a:gs>
                    <a:gs pos="50000">
                      <a:prstClr val="black"/>
                    </a:gs>
                    <a:gs pos="100000">
                      <a:prstClr val="black">
                        <a:tint val="95000"/>
                      </a:prstClr>
                    </a:gs>
                  </a:gsLst>
                  <a:lin ang="5400000" scaled="1"/>
                </a:gradFill>
                <a:effectLst>
                  <a:outerShdw blurRad="127000" algn="tl" rotWithShape="0">
                    <a:prstClr val="white">
                      <a:alpha val="50000"/>
                    </a:prstClr>
                  </a:outerShdw>
                </a:effectLst>
                <a:latin typeface="Algerian" pitchFamily="82" charset="0"/>
              </a:rPr>
              <a:t>Osteochondrosis</a:t>
            </a:r>
            <a:r>
              <a:rPr lang="cs-CZ" dirty="0">
                <a:ln w="12700">
                  <a:solidFill>
                    <a:prstClr val="black">
                      <a:tint val="95000"/>
                    </a:prstClr>
                  </a:solidFill>
                </a:ln>
                <a:gradFill>
                  <a:gsLst>
                    <a:gs pos="0">
                      <a:prstClr val="black">
                        <a:tint val="65000"/>
                      </a:prstClr>
                    </a:gs>
                    <a:gs pos="49900">
                      <a:prstClr val="black">
                        <a:tint val="95000"/>
                      </a:prstClr>
                    </a:gs>
                    <a:gs pos="50000">
                      <a:prstClr val="black"/>
                    </a:gs>
                    <a:gs pos="100000">
                      <a:prstClr val="black">
                        <a:tint val="95000"/>
                      </a:prstClr>
                    </a:gs>
                  </a:gsLst>
                  <a:lin ang="5400000" scaled="1"/>
                </a:gradFill>
                <a:effectLst>
                  <a:outerShdw blurRad="127000" algn="tl" rotWithShape="0">
                    <a:prstClr val="white">
                      <a:alpha val="50000"/>
                    </a:prstClr>
                  </a:outerShdw>
                </a:effectLst>
                <a:latin typeface="Algerian" pitchFamily="82" charset="0"/>
              </a:rPr>
              <a:t> </a:t>
            </a:r>
            <a:r>
              <a:rPr lang="cs-CZ" dirty="0" err="1">
                <a:ln w="12700">
                  <a:solidFill>
                    <a:prstClr val="black">
                      <a:tint val="95000"/>
                    </a:prstClr>
                  </a:solidFill>
                </a:ln>
                <a:gradFill>
                  <a:gsLst>
                    <a:gs pos="0">
                      <a:prstClr val="black">
                        <a:tint val="65000"/>
                      </a:prstClr>
                    </a:gs>
                    <a:gs pos="49900">
                      <a:prstClr val="black">
                        <a:tint val="95000"/>
                      </a:prstClr>
                    </a:gs>
                    <a:gs pos="50000">
                      <a:prstClr val="black"/>
                    </a:gs>
                    <a:gs pos="100000">
                      <a:prstClr val="black">
                        <a:tint val="95000"/>
                      </a:prstClr>
                    </a:gs>
                  </a:gsLst>
                  <a:lin ang="5400000" scaled="1"/>
                </a:gradFill>
                <a:effectLst>
                  <a:outerShdw blurRad="127000" algn="tl" rotWithShape="0">
                    <a:prstClr val="white">
                      <a:alpha val="50000"/>
                    </a:prstClr>
                  </a:outerShdw>
                </a:effectLst>
                <a:latin typeface="Algerian" pitchFamily="82" charset="0"/>
              </a:rPr>
              <a:t>dissecans</a:t>
            </a:r>
            <a:endParaRPr lang="cs-CZ" dirty="0"/>
          </a:p>
        </p:txBody>
      </p:sp>
      <p:pic>
        <p:nvPicPr>
          <p:cNvPr id="4" name="il_fi" descr="http://www.orthosupersite.com/images/content/obj/0809/desaiFig1A_no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12776"/>
            <a:ext cx="3960440" cy="453650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Šipka doprava 4"/>
          <p:cNvSpPr/>
          <p:nvPr/>
        </p:nvSpPr>
        <p:spPr>
          <a:xfrm>
            <a:off x="682436" y="3861048"/>
            <a:ext cx="792088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424186"/>
            <a:ext cx="4248472" cy="4525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Šipka dolů 5"/>
          <p:cNvSpPr/>
          <p:nvPr/>
        </p:nvSpPr>
        <p:spPr>
          <a:xfrm>
            <a:off x="6041892" y="3073119"/>
            <a:ext cx="144016" cy="8640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587557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>
                <a:ln w="12700">
                  <a:solidFill>
                    <a:prstClr val="black">
                      <a:tint val="95000"/>
                    </a:prstClr>
                  </a:solidFill>
                </a:ln>
                <a:gradFill>
                  <a:gsLst>
                    <a:gs pos="0">
                      <a:prstClr val="black">
                        <a:tint val="65000"/>
                      </a:prstClr>
                    </a:gs>
                    <a:gs pos="49900">
                      <a:prstClr val="black">
                        <a:tint val="95000"/>
                      </a:prstClr>
                    </a:gs>
                    <a:gs pos="50000">
                      <a:prstClr val="black"/>
                    </a:gs>
                    <a:gs pos="100000">
                      <a:prstClr val="black">
                        <a:tint val="95000"/>
                      </a:prstClr>
                    </a:gs>
                  </a:gsLst>
                  <a:lin ang="5400000" scaled="1"/>
                </a:gradFill>
                <a:effectLst>
                  <a:outerShdw blurRad="127000" algn="tl" rotWithShape="0">
                    <a:prstClr val="white">
                      <a:alpha val="50000"/>
                    </a:prstClr>
                  </a:outerShdw>
                </a:effectLst>
                <a:latin typeface="Algerian" pitchFamily="82" charset="0"/>
              </a:rPr>
              <a:t>Osteochondrosis</a:t>
            </a:r>
            <a:r>
              <a:rPr lang="cs-CZ" dirty="0">
                <a:ln w="12700">
                  <a:solidFill>
                    <a:prstClr val="black">
                      <a:tint val="95000"/>
                    </a:prstClr>
                  </a:solidFill>
                </a:ln>
                <a:gradFill>
                  <a:gsLst>
                    <a:gs pos="0">
                      <a:prstClr val="black">
                        <a:tint val="65000"/>
                      </a:prstClr>
                    </a:gs>
                    <a:gs pos="49900">
                      <a:prstClr val="black">
                        <a:tint val="95000"/>
                      </a:prstClr>
                    </a:gs>
                    <a:gs pos="50000">
                      <a:prstClr val="black"/>
                    </a:gs>
                    <a:gs pos="100000">
                      <a:prstClr val="black">
                        <a:tint val="95000"/>
                      </a:prstClr>
                    </a:gs>
                  </a:gsLst>
                  <a:lin ang="5400000" scaled="1"/>
                </a:gradFill>
                <a:effectLst>
                  <a:outerShdw blurRad="127000" algn="tl" rotWithShape="0">
                    <a:prstClr val="white">
                      <a:alpha val="50000"/>
                    </a:prstClr>
                  </a:outerShdw>
                </a:effectLst>
                <a:latin typeface="Algerian" pitchFamily="82" charset="0"/>
              </a:rPr>
              <a:t> </a:t>
            </a:r>
            <a:r>
              <a:rPr lang="cs-CZ" dirty="0" err="1">
                <a:ln w="12700">
                  <a:solidFill>
                    <a:prstClr val="black">
                      <a:tint val="95000"/>
                    </a:prstClr>
                  </a:solidFill>
                </a:ln>
                <a:gradFill>
                  <a:gsLst>
                    <a:gs pos="0">
                      <a:prstClr val="black">
                        <a:tint val="65000"/>
                      </a:prstClr>
                    </a:gs>
                    <a:gs pos="49900">
                      <a:prstClr val="black">
                        <a:tint val="95000"/>
                      </a:prstClr>
                    </a:gs>
                    <a:gs pos="50000">
                      <a:prstClr val="black"/>
                    </a:gs>
                    <a:gs pos="100000">
                      <a:prstClr val="black">
                        <a:tint val="95000"/>
                      </a:prstClr>
                    </a:gs>
                  </a:gsLst>
                  <a:lin ang="5400000" scaled="1"/>
                </a:gradFill>
                <a:effectLst>
                  <a:outerShdw blurRad="127000" algn="tl" rotWithShape="0">
                    <a:prstClr val="white">
                      <a:alpha val="50000"/>
                    </a:prstClr>
                  </a:outerShdw>
                </a:effectLst>
                <a:latin typeface="Algerian" pitchFamily="82" charset="0"/>
              </a:rPr>
              <a:t>dissecans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Etiologie </a:t>
            </a:r>
          </a:p>
          <a:p>
            <a:pPr marL="0" indent="0">
              <a:buNone/>
            </a:pPr>
            <a:r>
              <a:rPr lang="cs-CZ" dirty="0"/>
              <a:t>          1. exogenní – trauma</a:t>
            </a:r>
          </a:p>
          <a:p>
            <a:pPr marL="0" indent="0">
              <a:buNone/>
            </a:pPr>
            <a:r>
              <a:rPr lang="cs-CZ" dirty="0"/>
              <a:t>          2. endogenní - abnormální </a:t>
            </a:r>
            <a:r>
              <a:rPr lang="cs-CZ" dirty="0" err="1"/>
              <a:t>ossifikace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                                    epifysy</a:t>
            </a:r>
          </a:p>
          <a:p>
            <a:pPr marL="0" indent="0">
              <a:buNone/>
            </a:pPr>
            <a:r>
              <a:rPr lang="cs-CZ" dirty="0"/>
              <a:t>                                   - </a:t>
            </a:r>
            <a:r>
              <a:rPr lang="cs-CZ" dirty="0" err="1"/>
              <a:t>tromboza</a:t>
            </a:r>
            <a:r>
              <a:rPr lang="cs-CZ" dirty="0"/>
              <a:t>/embolie </a:t>
            </a:r>
          </a:p>
          <a:p>
            <a:pPr marL="0" indent="0">
              <a:buNone/>
            </a:pPr>
            <a:r>
              <a:rPr lang="cs-CZ" dirty="0"/>
              <a:t>                                     terminálních arterií</a:t>
            </a:r>
          </a:p>
          <a:p>
            <a:pPr marL="0" indent="0">
              <a:buNone/>
            </a:pPr>
            <a:r>
              <a:rPr lang="cs-CZ" dirty="0"/>
              <a:t>                                   - endogenní trauma</a:t>
            </a:r>
          </a:p>
          <a:p>
            <a:pPr marL="0" indent="0">
              <a:buNone/>
            </a:pPr>
            <a:r>
              <a:rPr lang="cs-CZ" dirty="0"/>
              <a:t>                                   - kombinace</a:t>
            </a:r>
          </a:p>
        </p:txBody>
      </p:sp>
    </p:spTree>
    <p:extLst>
      <p:ext uri="{BB962C8B-B14F-4D97-AF65-F5344CB8AC3E}">
        <p14:creationId xmlns:p14="http://schemas.microsoft.com/office/powerpoint/2010/main" val="39222302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>
                <a:ln w="12700">
                  <a:solidFill>
                    <a:prstClr val="black">
                      <a:tint val="95000"/>
                    </a:prstClr>
                  </a:solidFill>
                </a:ln>
                <a:gradFill>
                  <a:gsLst>
                    <a:gs pos="0">
                      <a:prstClr val="black">
                        <a:tint val="65000"/>
                      </a:prstClr>
                    </a:gs>
                    <a:gs pos="49900">
                      <a:prstClr val="black">
                        <a:tint val="95000"/>
                      </a:prstClr>
                    </a:gs>
                    <a:gs pos="50000">
                      <a:prstClr val="black"/>
                    </a:gs>
                    <a:gs pos="100000">
                      <a:prstClr val="black">
                        <a:tint val="95000"/>
                      </a:prstClr>
                    </a:gs>
                  </a:gsLst>
                  <a:lin ang="5400000" scaled="1"/>
                </a:gradFill>
                <a:effectLst>
                  <a:outerShdw blurRad="127000" algn="tl" rotWithShape="0">
                    <a:prstClr val="white">
                      <a:alpha val="50000"/>
                    </a:prstClr>
                  </a:outerShdw>
                </a:effectLst>
                <a:latin typeface="Algerian" pitchFamily="82" charset="0"/>
              </a:rPr>
              <a:t>Plica</a:t>
            </a:r>
            <a:r>
              <a:rPr lang="cs-CZ" dirty="0">
                <a:ln w="12700">
                  <a:solidFill>
                    <a:prstClr val="black">
                      <a:tint val="95000"/>
                    </a:prstClr>
                  </a:solidFill>
                </a:ln>
                <a:gradFill>
                  <a:gsLst>
                    <a:gs pos="0">
                      <a:prstClr val="black">
                        <a:tint val="65000"/>
                      </a:prstClr>
                    </a:gs>
                    <a:gs pos="49900">
                      <a:prstClr val="black">
                        <a:tint val="95000"/>
                      </a:prstClr>
                    </a:gs>
                    <a:gs pos="50000">
                      <a:prstClr val="black"/>
                    </a:gs>
                    <a:gs pos="100000">
                      <a:prstClr val="black">
                        <a:tint val="95000"/>
                      </a:prstClr>
                    </a:gs>
                  </a:gsLst>
                  <a:lin ang="5400000" scaled="1"/>
                </a:gradFill>
                <a:effectLst>
                  <a:outerShdw blurRad="127000" algn="tl" rotWithShape="0">
                    <a:prstClr val="white">
                      <a:alpha val="50000"/>
                    </a:prstClr>
                  </a:outerShdw>
                </a:effectLst>
                <a:latin typeface="Algerian" pitchFamily="82" charset="0"/>
              </a:rPr>
              <a:t> </a:t>
            </a:r>
            <a:r>
              <a:rPr lang="cs-CZ" dirty="0" err="1">
                <a:ln w="12700">
                  <a:solidFill>
                    <a:prstClr val="black">
                      <a:tint val="95000"/>
                    </a:prstClr>
                  </a:solidFill>
                </a:ln>
                <a:gradFill>
                  <a:gsLst>
                    <a:gs pos="0">
                      <a:prstClr val="black">
                        <a:tint val="65000"/>
                      </a:prstClr>
                    </a:gs>
                    <a:gs pos="49900">
                      <a:prstClr val="black">
                        <a:tint val="95000"/>
                      </a:prstClr>
                    </a:gs>
                    <a:gs pos="50000">
                      <a:prstClr val="black"/>
                    </a:gs>
                    <a:gs pos="100000">
                      <a:prstClr val="black">
                        <a:tint val="95000"/>
                      </a:prstClr>
                    </a:gs>
                  </a:gsLst>
                  <a:lin ang="5400000" scaled="1"/>
                </a:gradFill>
                <a:effectLst>
                  <a:outerShdw blurRad="127000" algn="tl" rotWithShape="0">
                    <a:prstClr val="white">
                      <a:alpha val="50000"/>
                    </a:prstClr>
                  </a:outerShdw>
                </a:effectLst>
                <a:latin typeface="Algerian" pitchFamily="82" charset="0"/>
              </a:rPr>
              <a:t>mediopatellaris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Syndrom </a:t>
            </a:r>
            <a:r>
              <a:rPr lang="cs-CZ" dirty="0" err="1"/>
              <a:t>mediopatelární</a:t>
            </a:r>
            <a:r>
              <a:rPr lang="cs-CZ" dirty="0"/>
              <a:t> </a:t>
            </a:r>
            <a:r>
              <a:rPr lang="cs-CZ" dirty="0" err="1"/>
              <a:t>pliky</a:t>
            </a:r>
            <a:endParaRPr lang="cs-CZ" dirty="0"/>
          </a:p>
          <a:p>
            <a:r>
              <a:rPr lang="cs-CZ" dirty="0"/>
              <a:t>Tenký pruh vazivové tkáně tře o mediální kondyl femuru při pohybu flexe/extenze</a:t>
            </a:r>
          </a:p>
          <a:p>
            <a:r>
              <a:rPr lang="cs-CZ" dirty="0"/>
              <a:t>Chronické dráždění          hypertrofie </a:t>
            </a:r>
            <a:r>
              <a:rPr lang="cs-CZ" dirty="0" err="1"/>
              <a:t>pliky</a:t>
            </a:r>
            <a:r>
              <a:rPr lang="cs-CZ" dirty="0"/>
              <a:t> – otěr na chrupavce mediálního kondylu</a:t>
            </a:r>
          </a:p>
          <a:p>
            <a:r>
              <a:rPr lang="cs-CZ" dirty="0"/>
              <a:t>V naprosté většině případů asymptomatická</a:t>
            </a:r>
          </a:p>
          <a:p>
            <a:r>
              <a:rPr lang="cs-CZ" dirty="0"/>
              <a:t>Symptomatická – primárně x sekundárně</a:t>
            </a:r>
          </a:p>
        </p:txBody>
      </p:sp>
      <p:sp>
        <p:nvSpPr>
          <p:cNvPr id="4" name="Šipka doprava 3"/>
          <p:cNvSpPr/>
          <p:nvPr/>
        </p:nvSpPr>
        <p:spPr>
          <a:xfrm>
            <a:off x="4139952" y="3573016"/>
            <a:ext cx="720080" cy="45719"/>
          </a:xfrm>
          <a:prstGeom prst="rightArrow">
            <a:avLst/>
          </a:prstGeom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732963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>
                <a:ln w="12700">
                  <a:solidFill>
                    <a:prstClr val="black">
                      <a:tint val="95000"/>
                    </a:prstClr>
                  </a:solidFill>
                </a:ln>
                <a:gradFill>
                  <a:gsLst>
                    <a:gs pos="0">
                      <a:prstClr val="black">
                        <a:tint val="65000"/>
                      </a:prstClr>
                    </a:gs>
                    <a:gs pos="49900">
                      <a:prstClr val="black">
                        <a:tint val="95000"/>
                      </a:prstClr>
                    </a:gs>
                    <a:gs pos="50000">
                      <a:prstClr val="black"/>
                    </a:gs>
                    <a:gs pos="100000">
                      <a:prstClr val="black">
                        <a:tint val="95000"/>
                      </a:prstClr>
                    </a:gs>
                  </a:gsLst>
                  <a:lin ang="5400000" scaled="1"/>
                </a:gradFill>
                <a:effectLst>
                  <a:outerShdw blurRad="127000" algn="tl" rotWithShape="0">
                    <a:prstClr val="white">
                      <a:alpha val="50000"/>
                    </a:prstClr>
                  </a:outerShdw>
                </a:effectLst>
                <a:latin typeface="Algerian" pitchFamily="82" charset="0"/>
              </a:rPr>
              <a:t>Osteochondrosis</a:t>
            </a:r>
            <a:r>
              <a:rPr lang="cs-CZ" dirty="0">
                <a:ln w="12700">
                  <a:solidFill>
                    <a:prstClr val="black">
                      <a:tint val="95000"/>
                    </a:prstClr>
                  </a:solidFill>
                </a:ln>
                <a:gradFill>
                  <a:gsLst>
                    <a:gs pos="0">
                      <a:prstClr val="black">
                        <a:tint val="65000"/>
                      </a:prstClr>
                    </a:gs>
                    <a:gs pos="49900">
                      <a:prstClr val="black">
                        <a:tint val="95000"/>
                      </a:prstClr>
                    </a:gs>
                    <a:gs pos="50000">
                      <a:prstClr val="black"/>
                    </a:gs>
                    <a:gs pos="100000">
                      <a:prstClr val="black">
                        <a:tint val="95000"/>
                      </a:prstClr>
                    </a:gs>
                  </a:gsLst>
                  <a:lin ang="5400000" scaled="1"/>
                </a:gradFill>
                <a:effectLst>
                  <a:outerShdw blurRad="127000" algn="tl" rotWithShape="0">
                    <a:prstClr val="white">
                      <a:alpha val="50000"/>
                    </a:prstClr>
                  </a:outerShdw>
                </a:effectLst>
                <a:latin typeface="Algerian" pitchFamily="82" charset="0"/>
              </a:rPr>
              <a:t> </a:t>
            </a:r>
            <a:r>
              <a:rPr lang="cs-CZ" dirty="0" err="1">
                <a:ln w="12700">
                  <a:solidFill>
                    <a:prstClr val="black">
                      <a:tint val="95000"/>
                    </a:prstClr>
                  </a:solidFill>
                </a:ln>
                <a:gradFill>
                  <a:gsLst>
                    <a:gs pos="0">
                      <a:prstClr val="black">
                        <a:tint val="65000"/>
                      </a:prstClr>
                    </a:gs>
                    <a:gs pos="49900">
                      <a:prstClr val="black">
                        <a:tint val="95000"/>
                      </a:prstClr>
                    </a:gs>
                    <a:gs pos="50000">
                      <a:prstClr val="black"/>
                    </a:gs>
                    <a:gs pos="100000">
                      <a:prstClr val="black">
                        <a:tint val="95000"/>
                      </a:prstClr>
                    </a:gs>
                  </a:gsLst>
                  <a:lin ang="5400000" scaled="1"/>
                </a:gradFill>
                <a:effectLst>
                  <a:outerShdw blurRad="127000" algn="tl" rotWithShape="0">
                    <a:prstClr val="white">
                      <a:alpha val="50000"/>
                    </a:prstClr>
                  </a:outerShdw>
                </a:effectLst>
                <a:latin typeface="Algerian" pitchFamily="82" charset="0"/>
              </a:rPr>
              <a:t>dissecans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Patogeneza</a:t>
            </a:r>
            <a:endParaRPr lang="cs-CZ" dirty="0"/>
          </a:p>
          <a:p>
            <a:endParaRPr lang="cs-CZ" dirty="0"/>
          </a:p>
          <a:p>
            <a:pPr>
              <a:buFont typeface="Wingdings" pitchFamily="2" charset="2"/>
              <a:buChar char="Ø"/>
            </a:pPr>
            <a:r>
              <a:rPr lang="cs-CZ" dirty="0"/>
              <a:t>Aseptická kostní </a:t>
            </a:r>
            <a:r>
              <a:rPr lang="cs-CZ" dirty="0" err="1"/>
              <a:t>nekrosa</a:t>
            </a:r>
            <a:r>
              <a:rPr lang="cs-CZ" dirty="0"/>
              <a:t>          </a:t>
            </a:r>
            <a:r>
              <a:rPr lang="cs-CZ" dirty="0" err="1"/>
              <a:t>demarkované</a:t>
            </a:r>
            <a:r>
              <a:rPr lang="cs-CZ" dirty="0"/>
              <a:t> ložisko spojeno s okolní zdravou kostí chrupavkou            demarkace chrupavky </a:t>
            </a:r>
          </a:p>
          <a:p>
            <a:pPr marL="0" indent="0">
              <a:buNone/>
            </a:pPr>
            <a:r>
              <a:rPr lang="cs-CZ" dirty="0"/>
              <a:t>                uvolnění chrupavky           kloubní myš</a:t>
            </a:r>
          </a:p>
          <a:p>
            <a:r>
              <a:rPr lang="cs-CZ" dirty="0"/>
              <a:t>Lokalizace – 80% - mediální kondyl femuru</a:t>
            </a:r>
          </a:p>
          <a:p>
            <a:pPr marL="0" indent="0">
              <a:buNone/>
            </a:pPr>
            <a:r>
              <a:rPr lang="cs-CZ" dirty="0"/>
              <a:t>                         </a:t>
            </a:r>
          </a:p>
        </p:txBody>
      </p:sp>
      <p:sp>
        <p:nvSpPr>
          <p:cNvPr id="5" name="Šipka doprava 4"/>
          <p:cNvSpPr/>
          <p:nvPr/>
        </p:nvSpPr>
        <p:spPr>
          <a:xfrm>
            <a:off x="5076056" y="3068960"/>
            <a:ext cx="648072" cy="72008"/>
          </a:xfrm>
          <a:prstGeom prst="rightArrow">
            <a:avLst/>
          </a:prstGeom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Šipka doprava 5"/>
          <p:cNvSpPr/>
          <p:nvPr/>
        </p:nvSpPr>
        <p:spPr>
          <a:xfrm>
            <a:off x="2987824" y="4005064"/>
            <a:ext cx="792088" cy="720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Šipka doprava 7"/>
          <p:cNvSpPr/>
          <p:nvPr/>
        </p:nvSpPr>
        <p:spPr>
          <a:xfrm>
            <a:off x="971600" y="4653136"/>
            <a:ext cx="864096" cy="45719"/>
          </a:xfrm>
          <a:prstGeom prst="rightArrow">
            <a:avLst/>
          </a:prstGeom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Šipka doprava 8"/>
          <p:cNvSpPr/>
          <p:nvPr/>
        </p:nvSpPr>
        <p:spPr>
          <a:xfrm>
            <a:off x="5292080" y="4653136"/>
            <a:ext cx="864096" cy="45719"/>
          </a:xfrm>
          <a:prstGeom prst="rightArrow">
            <a:avLst/>
          </a:prstGeom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489122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>
                <a:ln w="12700">
                  <a:solidFill>
                    <a:prstClr val="black">
                      <a:tint val="95000"/>
                    </a:prstClr>
                  </a:solidFill>
                </a:ln>
                <a:gradFill>
                  <a:gsLst>
                    <a:gs pos="0">
                      <a:prstClr val="black">
                        <a:tint val="65000"/>
                      </a:prstClr>
                    </a:gs>
                    <a:gs pos="49900">
                      <a:prstClr val="black">
                        <a:tint val="95000"/>
                      </a:prstClr>
                    </a:gs>
                    <a:gs pos="50000">
                      <a:prstClr val="black"/>
                    </a:gs>
                    <a:gs pos="100000">
                      <a:prstClr val="black">
                        <a:tint val="95000"/>
                      </a:prstClr>
                    </a:gs>
                  </a:gsLst>
                  <a:lin ang="5400000" scaled="1"/>
                </a:gradFill>
                <a:effectLst>
                  <a:outerShdw blurRad="127000" algn="tl" rotWithShape="0">
                    <a:prstClr val="white">
                      <a:alpha val="50000"/>
                    </a:prstClr>
                  </a:outerShdw>
                </a:effectLst>
                <a:latin typeface="Algerian" pitchFamily="82" charset="0"/>
              </a:rPr>
              <a:t>Osteochondrosis</a:t>
            </a:r>
            <a:r>
              <a:rPr lang="cs-CZ" dirty="0">
                <a:ln w="12700">
                  <a:solidFill>
                    <a:prstClr val="black">
                      <a:tint val="95000"/>
                    </a:prstClr>
                  </a:solidFill>
                </a:ln>
                <a:gradFill>
                  <a:gsLst>
                    <a:gs pos="0">
                      <a:prstClr val="black">
                        <a:tint val="65000"/>
                      </a:prstClr>
                    </a:gs>
                    <a:gs pos="49900">
                      <a:prstClr val="black">
                        <a:tint val="95000"/>
                      </a:prstClr>
                    </a:gs>
                    <a:gs pos="50000">
                      <a:prstClr val="black"/>
                    </a:gs>
                    <a:gs pos="100000">
                      <a:prstClr val="black">
                        <a:tint val="95000"/>
                      </a:prstClr>
                    </a:gs>
                  </a:gsLst>
                  <a:lin ang="5400000" scaled="1"/>
                </a:gradFill>
                <a:effectLst>
                  <a:outerShdw blurRad="127000" algn="tl" rotWithShape="0">
                    <a:prstClr val="white">
                      <a:alpha val="50000"/>
                    </a:prstClr>
                  </a:outerShdw>
                </a:effectLst>
                <a:latin typeface="Algerian" pitchFamily="82" charset="0"/>
              </a:rPr>
              <a:t> </a:t>
            </a:r>
            <a:r>
              <a:rPr lang="cs-CZ" dirty="0" err="1">
                <a:ln w="12700">
                  <a:solidFill>
                    <a:prstClr val="black">
                      <a:tint val="95000"/>
                    </a:prstClr>
                  </a:solidFill>
                </a:ln>
                <a:gradFill>
                  <a:gsLst>
                    <a:gs pos="0">
                      <a:prstClr val="black">
                        <a:tint val="65000"/>
                      </a:prstClr>
                    </a:gs>
                    <a:gs pos="49900">
                      <a:prstClr val="black">
                        <a:tint val="95000"/>
                      </a:prstClr>
                    </a:gs>
                    <a:gs pos="50000">
                      <a:prstClr val="black"/>
                    </a:gs>
                    <a:gs pos="100000">
                      <a:prstClr val="black">
                        <a:tint val="95000"/>
                      </a:prstClr>
                    </a:gs>
                  </a:gsLst>
                  <a:lin ang="5400000" scaled="1"/>
                </a:gradFill>
                <a:effectLst>
                  <a:outerShdw blurRad="127000" algn="tl" rotWithShape="0">
                    <a:prstClr val="white">
                      <a:alpha val="50000"/>
                    </a:prstClr>
                  </a:outerShdw>
                </a:effectLst>
                <a:latin typeface="Algerian" pitchFamily="82" charset="0"/>
              </a:rPr>
              <a:t>dissecans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/>
              <a:t>Věk – 5.-15. rok</a:t>
            </a:r>
          </a:p>
          <a:p>
            <a:pPr marL="0" indent="0">
              <a:buNone/>
            </a:pPr>
            <a:r>
              <a:rPr lang="cs-CZ" dirty="0"/>
              <a:t>            - &gt; 15. rok</a:t>
            </a:r>
          </a:p>
          <a:p>
            <a:r>
              <a:rPr lang="cs-CZ" dirty="0" err="1"/>
              <a:t>Robertsovo</a:t>
            </a:r>
            <a:r>
              <a:rPr lang="cs-CZ" dirty="0"/>
              <a:t> srovnání – věk, úraz, růstová spára, začátek, léčba </a:t>
            </a:r>
          </a:p>
          <a:p>
            <a:r>
              <a:rPr lang="cs-CZ" dirty="0"/>
              <a:t>Klinika – asymptomatické x symptomatické</a:t>
            </a:r>
          </a:p>
          <a:p>
            <a:r>
              <a:rPr lang="cs-CZ" dirty="0"/>
              <a:t>Diagnostika – </a:t>
            </a:r>
            <a:r>
              <a:rPr lang="cs-CZ" dirty="0" err="1"/>
              <a:t>rtg</a:t>
            </a:r>
            <a:r>
              <a:rPr lang="cs-CZ" dirty="0"/>
              <a:t>, MRI či CT (scintigrafie)</a:t>
            </a:r>
          </a:p>
          <a:p>
            <a:r>
              <a:rPr lang="cs-CZ" dirty="0"/>
              <a:t>ASK ( terapie )  -  klasifikace dle </a:t>
            </a:r>
            <a:r>
              <a:rPr lang="cs-CZ" dirty="0" err="1"/>
              <a:t>Guhla</a:t>
            </a:r>
            <a:r>
              <a:rPr lang="cs-CZ" dirty="0"/>
              <a:t> (1982 )</a:t>
            </a:r>
          </a:p>
          <a:p>
            <a:pPr marL="0" indent="0">
              <a:buNone/>
            </a:pPr>
            <a:r>
              <a:rPr lang="cs-CZ" dirty="0"/>
              <a:t>           1.st – intaktní chrupavka</a:t>
            </a:r>
          </a:p>
          <a:p>
            <a:pPr marL="0" indent="0">
              <a:buNone/>
            </a:pPr>
            <a:r>
              <a:rPr lang="cs-CZ" dirty="0"/>
              <a:t>           2.st – stabilní </a:t>
            </a:r>
            <a:r>
              <a:rPr lang="cs-CZ" dirty="0" err="1"/>
              <a:t>disekát</a:t>
            </a:r>
            <a:r>
              <a:rPr lang="cs-CZ" dirty="0"/>
              <a:t> ( </a:t>
            </a:r>
            <a:r>
              <a:rPr lang="cs-CZ" dirty="0" err="1"/>
              <a:t>chondropathie</a:t>
            </a:r>
            <a:r>
              <a:rPr lang="cs-CZ" dirty="0"/>
              <a:t> I.-II. st )</a:t>
            </a:r>
          </a:p>
          <a:p>
            <a:pPr marL="0" indent="0">
              <a:buNone/>
            </a:pPr>
            <a:r>
              <a:rPr lang="cs-CZ" dirty="0"/>
              <a:t>           3.st – částečné uvolnění </a:t>
            </a:r>
            <a:r>
              <a:rPr lang="cs-CZ" dirty="0" err="1"/>
              <a:t>disekátu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           4.st – úplné uvolnění </a:t>
            </a:r>
            <a:r>
              <a:rPr lang="cs-CZ" dirty="0" err="1"/>
              <a:t>disekátu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14576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>
                <a:ln w="12700">
                  <a:solidFill>
                    <a:prstClr val="black">
                      <a:tint val="95000"/>
                    </a:prstClr>
                  </a:solidFill>
                </a:ln>
                <a:gradFill>
                  <a:gsLst>
                    <a:gs pos="0">
                      <a:prstClr val="black">
                        <a:tint val="65000"/>
                      </a:prstClr>
                    </a:gs>
                    <a:gs pos="49900">
                      <a:prstClr val="black">
                        <a:tint val="95000"/>
                      </a:prstClr>
                    </a:gs>
                    <a:gs pos="50000">
                      <a:prstClr val="black"/>
                    </a:gs>
                    <a:gs pos="100000">
                      <a:prstClr val="black">
                        <a:tint val="95000"/>
                      </a:prstClr>
                    </a:gs>
                  </a:gsLst>
                  <a:lin ang="5400000" scaled="1"/>
                </a:gradFill>
                <a:effectLst>
                  <a:outerShdw blurRad="127000" algn="tl" rotWithShape="0">
                    <a:prstClr val="white">
                      <a:alpha val="50000"/>
                    </a:prstClr>
                  </a:outerShdw>
                </a:effectLst>
                <a:latin typeface="Algerian" pitchFamily="82" charset="0"/>
              </a:rPr>
              <a:t>Osteochondrosis</a:t>
            </a:r>
            <a:r>
              <a:rPr lang="cs-CZ" dirty="0">
                <a:ln w="12700">
                  <a:solidFill>
                    <a:prstClr val="black">
                      <a:tint val="95000"/>
                    </a:prstClr>
                  </a:solidFill>
                </a:ln>
                <a:gradFill>
                  <a:gsLst>
                    <a:gs pos="0">
                      <a:prstClr val="black">
                        <a:tint val="65000"/>
                      </a:prstClr>
                    </a:gs>
                    <a:gs pos="49900">
                      <a:prstClr val="black">
                        <a:tint val="95000"/>
                      </a:prstClr>
                    </a:gs>
                    <a:gs pos="50000">
                      <a:prstClr val="black"/>
                    </a:gs>
                    <a:gs pos="100000">
                      <a:prstClr val="black">
                        <a:tint val="95000"/>
                      </a:prstClr>
                    </a:gs>
                  </a:gsLst>
                  <a:lin ang="5400000" scaled="1"/>
                </a:gradFill>
                <a:effectLst>
                  <a:outerShdw blurRad="127000" algn="tl" rotWithShape="0">
                    <a:prstClr val="white">
                      <a:alpha val="50000"/>
                    </a:prstClr>
                  </a:outerShdw>
                </a:effectLst>
                <a:latin typeface="Algerian" pitchFamily="82" charset="0"/>
              </a:rPr>
              <a:t> </a:t>
            </a:r>
            <a:r>
              <a:rPr lang="cs-CZ" dirty="0" err="1">
                <a:ln w="12700">
                  <a:solidFill>
                    <a:prstClr val="black">
                      <a:tint val="95000"/>
                    </a:prstClr>
                  </a:solidFill>
                </a:ln>
                <a:gradFill>
                  <a:gsLst>
                    <a:gs pos="0">
                      <a:prstClr val="black">
                        <a:tint val="65000"/>
                      </a:prstClr>
                    </a:gs>
                    <a:gs pos="49900">
                      <a:prstClr val="black">
                        <a:tint val="95000"/>
                      </a:prstClr>
                    </a:gs>
                    <a:gs pos="50000">
                      <a:prstClr val="black"/>
                    </a:gs>
                    <a:gs pos="100000">
                      <a:prstClr val="black">
                        <a:tint val="95000"/>
                      </a:prstClr>
                    </a:gs>
                  </a:gsLst>
                  <a:lin ang="5400000" scaled="1"/>
                </a:gradFill>
                <a:effectLst>
                  <a:outerShdw blurRad="127000" algn="tl" rotWithShape="0">
                    <a:prstClr val="white">
                      <a:alpha val="50000"/>
                    </a:prstClr>
                  </a:outerShdw>
                </a:effectLst>
                <a:latin typeface="Algerian" pitchFamily="82" charset="0"/>
              </a:rPr>
              <a:t>dissecans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Terapie  – juvenilní x </a:t>
            </a:r>
            <a:r>
              <a:rPr lang="cs-CZ" dirty="0" err="1"/>
              <a:t>adultní</a:t>
            </a:r>
            <a:r>
              <a:rPr lang="cs-CZ" dirty="0"/>
              <a:t> forma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dirty="0"/>
              <a:t> - ante/retrográdní návrty</a:t>
            </a:r>
          </a:p>
          <a:p>
            <a:pPr marL="0" indent="0">
              <a:buNone/>
            </a:pPr>
            <a:r>
              <a:rPr lang="cs-CZ" dirty="0"/>
              <a:t> - stabilizace fragmentu </a:t>
            </a:r>
          </a:p>
          <a:p>
            <a:pPr marL="0" indent="0">
              <a:buNone/>
            </a:pPr>
            <a:r>
              <a:rPr lang="cs-CZ" dirty="0"/>
              <a:t> - při poškozené chrupavce </a:t>
            </a:r>
          </a:p>
          <a:p>
            <a:pPr marL="0" indent="0">
              <a:buNone/>
            </a:pPr>
            <a:r>
              <a:rPr lang="cs-CZ" dirty="0"/>
              <a:t>       1. nezátěžová zóna – </a:t>
            </a:r>
            <a:r>
              <a:rPr lang="cs-CZ" dirty="0" err="1"/>
              <a:t>microfracturing</a:t>
            </a:r>
            <a:r>
              <a:rPr lang="cs-CZ" dirty="0"/>
              <a:t>, abraze</a:t>
            </a:r>
          </a:p>
          <a:p>
            <a:pPr marL="0" indent="0">
              <a:buNone/>
            </a:pPr>
            <a:r>
              <a:rPr lang="cs-CZ" dirty="0"/>
              <a:t>       2. zátěžová zóna – mosaiková plastika</a:t>
            </a:r>
          </a:p>
          <a:p>
            <a:pPr marL="0" indent="0">
              <a:buNone/>
            </a:pPr>
            <a:r>
              <a:rPr lang="cs-CZ" dirty="0"/>
              <a:t>                                      - autologní chondrocyty</a:t>
            </a:r>
          </a:p>
          <a:p>
            <a:pPr marL="0" indent="0">
              <a:buNone/>
            </a:pPr>
            <a:r>
              <a:rPr lang="cs-CZ" dirty="0"/>
              <a:t>                                      - </a:t>
            </a:r>
            <a:r>
              <a:rPr lang="cs-CZ" dirty="0" err="1"/>
              <a:t>chondrotissue</a:t>
            </a:r>
            <a:r>
              <a:rPr lang="cs-CZ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809858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>
                <a:ln w="12700">
                  <a:solidFill>
                    <a:prstClr val="black">
                      <a:tint val="95000"/>
                    </a:prstClr>
                  </a:solidFill>
                </a:ln>
                <a:gradFill>
                  <a:gsLst>
                    <a:gs pos="0">
                      <a:prstClr val="black">
                        <a:tint val="65000"/>
                      </a:prstClr>
                    </a:gs>
                    <a:gs pos="49900">
                      <a:prstClr val="black">
                        <a:tint val="95000"/>
                      </a:prstClr>
                    </a:gs>
                    <a:gs pos="50000">
                      <a:prstClr val="black"/>
                    </a:gs>
                    <a:gs pos="100000">
                      <a:prstClr val="black">
                        <a:tint val="95000"/>
                      </a:prstClr>
                    </a:gs>
                  </a:gsLst>
                  <a:lin ang="5400000" scaled="1"/>
                </a:gradFill>
                <a:effectLst>
                  <a:outerShdw blurRad="127000" algn="tl" rotWithShape="0">
                    <a:prstClr val="white">
                      <a:alpha val="50000"/>
                    </a:prstClr>
                  </a:outerShdw>
                </a:effectLst>
                <a:latin typeface="Algerian" pitchFamily="82" charset="0"/>
              </a:rPr>
              <a:t>Osteochondrosis</a:t>
            </a:r>
            <a:r>
              <a:rPr lang="cs-CZ" dirty="0">
                <a:ln w="12700">
                  <a:solidFill>
                    <a:prstClr val="black">
                      <a:tint val="95000"/>
                    </a:prstClr>
                  </a:solidFill>
                </a:ln>
                <a:gradFill>
                  <a:gsLst>
                    <a:gs pos="0">
                      <a:prstClr val="black">
                        <a:tint val="65000"/>
                      </a:prstClr>
                    </a:gs>
                    <a:gs pos="49900">
                      <a:prstClr val="black">
                        <a:tint val="95000"/>
                      </a:prstClr>
                    </a:gs>
                    <a:gs pos="50000">
                      <a:prstClr val="black"/>
                    </a:gs>
                    <a:gs pos="100000">
                      <a:prstClr val="black">
                        <a:tint val="95000"/>
                      </a:prstClr>
                    </a:gs>
                  </a:gsLst>
                  <a:lin ang="5400000" scaled="1"/>
                </a:gradFill>
                <a:effectLst>
                  <a:outerShdw blurRad="127000" algn="tl" rotWithShape="0">
                    <a:prstClr val="white">
                      <a:alpha val="50000"/>
                    </a:prstClr>
                  </a:outerShdw>
                </a:effectLst>
                <a:latin typeface="Algerian" pitchFamily="82" charset="0"/>
              </a:rPr>
              <a:t> </a:t>
            </a:r>
            <a:r>
              <a:rPr lang="cs-CZ" dirty="0" err="1">
                <a:ln w="12700">
                  <a:solidFill>
                    <a:prstClr val="black">
                      <a:tint val="95000"/>
                    </a:prstClr>
                  </a:solidFill>
                </a:ln>
                <a:gradFill>
                  <a:gsLst>
                    <a:gs pos="0">
                      <a:prstClr val="black">
                        <a:tint val="65000"/>
                      </a:prstClr>
                    </a:gs>
                    <a:gs pos="49900">
                      <a:prstClr val="black">
                        <a:tint val="95000"/>
                      </a:prstClr>
                    </a:gs>
                    <a:gs pos="50000">
                      <a:prstClr val="black"/>
                    </a:gs>
                    <a:gs pos="100000">
                      <a:prstClr val="black">
                        <a:tint val="95000"/>
                      </a:prstClr>
                    </a:gs>
                  </a:gsLst>
                  <a:lin ang="5400000" scaled="1"/>
                </a:gradFill>
                <a:effectLst>
                  <a:outerShdw blurRad="127000" algn="tl" rotWithShape="0">
                    <a:prstClr val="white">
                      <a:alpha val="50000"/>
                    </a:prstClr>
                  </a:outerShdw>
                </a:effectLst>
                <a:latin typeface="Algerian" pitchFamily="82" charset="0"/>
              </a:rPr>
              <a:t>dissecans</a:t>
            </a:r>
            <a:endParaRPr lang="cs-CZ" dirty="0"/>
          </a:p>
        </p:txBody>
      </p:sp>
      <p:pic>
        <p:nvPicPr>
          <p:cNvPr id="5131" name="Picture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388" y="1268759"/>
            <a:ext cx="2736304" cy="2874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2" name="Picture 1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340" y="1289719"/>
            <a:ext cx="2771988" cy="2853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3" name="Picture 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275137"/>
            <a:ext cx="2736304" cy="2397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4" name="Picture 1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340" y="4275137"/>
            <a:ext cx="2771988" cy="2397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48178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n w="12700">
                  <a:solidFill>
                    <a:prstClr val="black">
                      <a:tint val="95000"/>
                    </a:prstClr>
                  </a:solidFill>
                </a:ln>
                <a:gradFill>
                  <a:gsLst>
                    <a:gs pos="0">
                      <a:prstClr val="black">
                        <a:tint val="65000"/>
                      </a:prstClr>
                    </a:gs>
                    <a:gs pos="49900">
                      <a:prstClr val="black">
                        <a:tint val="95000"/>
                      </a:prstClr>
                    </a:gs>
                    <a:gs pos="50000">
                      <a:prstClr val="black"/>
                    </a:gs>
                    <a:gs pos="100000">
                      <a:prstClr val="black">
                        <a:tint val="95000"/>
                      </a:prstClr>
                    </a:gs>
                  </a:gsLst>
                  <a:lin ang="5400000" scaled="1"/>
                </a:gradFill>
                <a:effectLst>
                  <a:outerShdw blurRad="127000" algn="tl" rotWithShape="0">
                    <a:prstClr val="white">
                      <a:alpha val="50000"/>
                    </a:prstClr>
                  </a:outerShdw>
                </a:effectLst>
                <a:latin typeface="Algerian" pitchFamily="82" charset="0"/>
              </a:rPr>
              <a:t>Problematika </a:t>
            </a:r>
            <a:r>
              <a:rPr lang="cs-CZ" dirty="0" err="1">
                <a:ln w="12700">
                  <a:solidFill>
                    <a:prstClr val="black">
                      <a:tint val="95000"/>
                    </a:prstClr>
                  </a:solidFill>
                </a:ln>
                <a:gradFill>
                  <a:gsLst>
                    <a:gs pos="0">
                      <a:prstClr val="black">
                        <a:tint val="65000"/>
                      </a:prstClr>
                    </a:gs>
                    <a:gs pos="49900">
                      <a:prstClr val="black">
                        <a:tint val="95000"/>
                      </a:prstClr>
                    </a:gs>
                    <a:gs pos="50000">
                      <a:prstClr val="black"/>
                    </a:gs>
                    <a:gs pos="100000">
                      <a:prstClr val="black">
                        <a:tint val="95000"/>
                      </a:prstClr>
                    </a:gs>
                  </a:gsLst>
                  <a:lin ang="5400000" scaled="1"/>
                </a:gradFill>
                <a:effectLst>
                  <a:outerShdw blurRad="127000" algn="tl" rotWithShape="0">
                    <a:prstClr val="white">
                      <a:alpha val="50000"/>
                    </a:prstClr>
                  </a:outerShdw>
                </a:effectLst>
                <a:latin typeface="Algerian" pitchFamily="82" charset="0"/>
              </a:rPr>
              <a:t>fP</a:t>
            </a:r>
            <a:r>
              <a:rPr lang="cs-CZ" dirty="0">
                <a:ln w="12700">
                  <a:solidFill>
                    <a:prstClr val="black">
                      <a:tint val="95000"/>
                    </a:prstClr>
                  </a:solidFill>
                </a:ln>
                <a:gradFill>
                  <a:gsLst>
                    <a:gs pos="0">
                      <a:prstClr val="black">
                        <a:tint val="65000"/>
                      </a:prstClr>
                    </a:gs>
                    <a:gs pos="49900">
                      <a:prstClr val="black">
                        <a:tint val="95000"/>
                      </a:prstClr>
                    </a:gs>
                    <a:gs pos="50000">
                      <a:prstClr val="black"/>
                    </a:gs>
                    <a:gs pos="100000">
                      <a:prstClr val="black">
                        <a:tint val="95000"/>
                      </a:prstClr>
                    </a:gs>
                  </a:gsLst>
                  <a:lin ang="5400000" scaled="1"/>
                </a:gradFill>
                <a:effectLst>
                  <a:outerShdw blurRad="127000" algn="tl" rotWithShape="0">
                    <a:prstClr val="white">
                      <a:alpha val="50000"/>
                    </a:prstClr>
                  </a:outerShdw>
                </a:effectLst>
                <a:latin typeface="Algerian" pitchFamily="82" charset="0"/>
              </a:rPr>
              <a:t> kloubu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Kongenitální luxace </a:t>
            </a:r>
            <a:r>
              <a:rPr lang="cs-CZ" dirty="0" err="1"/>
              <a:t>patelly</a:t>
            </a:r>
            <a:endParaRPr lang="cs-CZ" dirty="0"/>
          </a:p>
          <a:p>
            <a:endParaRPr lang="cs-CZ" dirty="0"/>
          </a:p>
          <a:p>
            <a:r>
              <a:rPr lang="cs-CZ" dirty="0"/>
              <a:t>Habituální luxace </a:t>
            </a:r>
            <a:r>
              <a:rPr lang="cs-CZ" dirty="0" err="1"/>
              <a:t>patelly</a:t>
            </a:r>
            <a:endParaRPr lang="cs-CZ" dirty="0"/>
          </a:p>
          <a:p>
            <a:endParaRPr lang="cs-CZ" dirty="0"/>
          </a:p>
          <a:p>
            <a:r>
              <a:rPr lang="cs-CZ" dirty="0"/>
              <a:t>Patelární dysplasie</a:t>
            </a:r>
          </a:p>
          <a:p>
            <a:endParaRPr lang="cs-CZ" dirty="0"/>
          </a:p>
          <a:p>
            <a:r>
              <a:rPr lang="cs-CZ" dirty="0"/>
              <a:t>Syndrom </a:t>
            </a:r>
            <a:r>
              <a:rPr lang="cs-CZ" dirty="0" err="1"/>
              <a:t>latelární</a:t>
            </a:r>
            <a:r>
              <a:rPr lang="cs-CZ" dirty="0"/>
              <a:t> patelární </a:t>
            </a:r>
            <a:r>
              <a:rPr lang="cs-CZ" dirty="0" err="1"/>
              <a:t>hyperprese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098297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>
                <a:ln w="12700">
                  <a:solidFill>
                    <a:prstClr val="black">
                      <a:tint val="95000"/>
                    </a:prstClr>
                  </a:solidFill>
                </a:ln>
                <a:gradFill>
                  <a:gsLst>
                    <a:gs pos="0">
                      <a:prstClr val="black">
                        <a:tint val="65000"/>
                      </a:prstClr>
                    </a:gs>
                    <a:gs pos="49900">
                      <a:prstClr val="black">
                        <a:tint val="95000"/>
                      </a:prstClr>
                    </a:gs>
                    <a:gs pos="50000">
                      <a:prstClr val="black"/>
                    </a:gs>
                    <a:gs pos="100000">
                      <a:prstClr val="black">
                        <a:tint val="95000"/>
                      </a:prstClr>
                    </a:gs>
                  </a:gsLst>
                  <a:lin ang="5400000" scaled="1"/>
                </a:gradFill>
                <a:effectLst>
                  <a:outerShdw blurRad="127000" algn="tl" rotWithShape="0">
                    <a:prstClr val="white">
                      <a:alpha val="50000"/>
                    </a:prstClr>
                  </a:outerShdw>
                </a:effectLst>
                <a:latin typeface="Algerian" pitchFamily="82" charset="0"/>
              </a:rPr>
              <a:t>Kongenitální luxace </a:t>
            </a:r>
            <a:r>
              <a:rPr lang="cs-CZ" dirty="0" err="1">
                <a:ln w="12700">
                  <a:solidFill>
                    <a:prstClr val="black">
                      <a:tint val="95000"/>
                    </a:prstClr>
                  </a:solidFill>
                </a:ln>
                <a:gradFill>
                  <a:gsLst>
                    <a:gs pos="0">
                      <a:prstClr val="black">
                        <a:tint val="65000"/>
                      </a:prstClr>
                    </a:gs>
                    <a:gs pos="49900">
                      <a:prstClr val="black">
                        <a:tint val="95000"/>
                      </a:prstClr>
                    </a:gs>
                    <a:gs pos="50000">
                      <a:prstClr val="black"/>
                    </a:gs>
                    <a:gs pos="100000">
                      <a:prstClr val="black">
                        <a:tint val="95000"/>
                      </a:prstClr>
                    </a:gs>
                  </a:gsLst>
                  <a:lin ang="5400000" scaled="1"/>
                </a:gradFill>
                <a:effectLst>
                  <a:outerShdw blurRad="127000" algn="tl" rotWithShape="0">
                    <a:prstClr val="white">
                      <a:alpha val="50000"/>
                    </a:prstClr>
                  </a:outerShdw>
                </a:effectLst>
                <a:latin typeface="Algerian" pitchFamily="82" charset="0"/>
              </a:rPr>
              <a:t>patelly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Porucha vnitřní rotace </a:t>
            </a:r>
            <a:r>
              <a:rPr lang="cs-CZ" dirty="0" err="1"/>
              <a:t>myotomu</a:t>
            </a:r>
            <a:r>
              <a:rPr lang="cs-CZ" dirty="0"/>
              <a:t> mezi 8.-10.t</a:t>
            </a:r>
          </a:p>
          <a:p>
            <a:pPr marL="0" indent="0">
              <a:buNone/>
            </a:pPr>
            <a:r>
              <a:rPr lang="cs-CZ" dirty="0"/>
              <a:t> </a:t>
            </a:r>
          </a:p>
          <a:p>
            <a:r>
              <a:rPr lang="cs-CZ" dirty="0"/>
              <a:t>Může být spojena se syndromy postihujícími klouby a pojivové tkáně ( m. Down, </a:t>
            </a:r>
            <a:r>
              <a:rPr lang="cs-CZ" dirty="0" err="1"/>
              <a:t>Larsenův</a:t>
            </a:r>
            <a:r>
              <a:rPr lang="cs-CZ" dirty="0"/>
              <a:t> syndrom, </a:t>
            </a:r>
            <a:r>
              <a:rPr lang="cs-CZ" dirty="0" err="1"/>
              <a:t>arthrogrypoza</a:t>
            </a:r>
            <a:r>
              <a:rPr lang="cs-CZ" dirty="0"/>
              <a:t>, … )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Význam časné </a:t>
            </a:r>
            <a:r>
              <a:rPr lang="cs-CZ" dirty="0" err="1"/>
              <a:t>diagnozy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556900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>
                <a:ln w="12700">
                  <a:solidFill>
                    <a:prstClr val="black">
                      <a:tint val="95000"/>
                    </a:prstClr>
                  </a:solidFill>
                </a:ln>
                <a:gradFill>
                  <a:gsLst>
                    <a:gs pos="0">
                      <a:prstClr val="black">
                        <a:tint val="65000"/>
                      </a:prstClr>
                    </a:gs>
                    <a:gs pos="49900">
                      <a:prstClr val="black">
                        <a:tint val="95000"/>
                      </a:prstClr>
                    </a:gs>
                    <a:gs pos="50000">
                      <a:prstClr val="black"/>
                    </a:gs>
                    <a:gs pos="100000">
                      <a:prstClr val="black">
                        <a:tint val="95000"/>
                      </a:prstClr>
                    </a:gs>
                  </a:gsLst>
                  <a:lin ang="5400000" scaled="1"/>
                </a:gradFill>
                <a:effectLst>
                  <a:outerShdw blurRad="127000" algn="tl" rotWithShape="0">
                    <a:prstClr val="white">
                      <a:alpha val="50000"/>
                    </a:prstClr>
                  </a:outerShdw>
                </a:effectLst>
                <a:latin typeface="Algerian" pitchFamily="82" charset="0"/>
              </a:rPr>
              <a:t>Kongenitální luxace </a:t>
            </a:r>
            <a:r>
              <a:rPr lang="cs-CZ" sz="4000" dirty="0" err="1">
                <a:ln w="12700">
                  <a:solidFill>
                    <a:prstClr val="black">
                      <a:tint val="95000"/>
                    </a:prstClr>
                  </a:solidFill>
                </a:ln>
                <a:gradFill>
                  <a:gsLst>
                    <a:gs pos="0">
                      <a:prstClr val="black">
                        <a:tint val="65000"/>
                      </a:prstClr>
                    </a:gs>
                    <a:gs pos="49900">
                      <a:prstClr val="black">
                        <a:tint val="95000"/>
                      </a:prstClr>
                    </a:gs>
                    <a:gs pos="50000">
                      <a:prstClr val="black"/>
                    </a:gs>
                    <a:gs pos="100000">
                      <a:prstClr val="black">
                        <a:tint val="95000"/>
                      </a:prstClr>
                    </a:gs>
                  </a:gsLst>
                  <a:lin ang="5400000" scaled="1"/>
                </a:gradFill>
                <a:effectLst>
                  <a:outerShdw blurRad="127000" algn="tl" rotWithShape="0">
                    <a:prstClr val="white">
                      <a:alpha val="50000"/>
                    </a:prstClr>
                  </a:outerShdw>
                </a:effectLst>
                <a:latin typeface="Algerian" pitchFamily="82" charset="0"/>
              </a:rPr>
              <a:t>patelly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/>
              <a:t>Různorodá klinická manifestace</a:t>
            </a:r>
          </a:p>
          <a:p>
            <a:r>
              <a:rPr lang="cs-CZ" dirty="0"/>
              <a:t>Genu </a:t>
            </a:r>
            <a:r>
              <a:rPr lang="cs-CZ" dirty="0" err="1"/>
              <a:t>valgum</a:t>
            </a:r>
            <a:r>
              <a:rPr lang="cs-CZ" dirty="0"/>
              <a:t>, flekční kontraktura, ZR </a:t>
            </a:r>
            <a:r>
              <a:rPr lang="cs-CZ" dirty="0" err="1"/>
              <a:t>tibie</a:t>
            </a:r>
            <a:r>
              <a:rPr lang="cs-CZ" dirty="0"/>
              <a:t> a hypoplasie </a:t>
            </a:r>
            <a:r>
              <a:rPr lang="cs-CZ" dirty="0" err="1"/>
              <a:t>patelly</a:t>
            </a:r>
            <a:endParaRPr lang="cs-CZ" dirty="0"/>
          </a:p>
          <a:p>
            <a:r>
              <a:rPr lang="cs-CZ" dirty="0"/>
              <a:t>Slabost </a:t>
            </a:r>
            <a:r>
              <a:rPr lang="cs-CZ" dirty="0" err="1"/>
              <a:t>quadricepsu</a:t>
            </a:r>
            <a:endParaRPr lang="cs-CZ" dirty="0"/>
          </a:p>
          <a:p>
            <a:r>
              <a:rPr lang="cs-CZ" dirty="0" err="1"/>
              <a:t>Rtg</a:t>
            </a:r>
            <a:r>
              <a:rPr lang="cs-CZ" dirty="0"/>
              <a:t> – AP + axiální projekce  - hypoplazie laterálního kondylu femuru</a:t>
            </a:r>
          </a:p>
          <a:p>
            <a:pPr marL="0" indent="0">
              <a:buNone/>
            </a:pPr>
            <a:r>
              <a:rPr lang="cs-CZ" dirty="0"/>
              <a:t>    ( ztíženo opožděnou </a:t>
            </a:r>
            <a:r>
              <a:rPr lang="cs-CZ" dirty="0" err="1"/>
              <a:t>ossifikací</a:t>
            </a:r>
            <a:r>
              <a:rPr lang="cs-CZ" dirty="0"/>
              <a:t> </a:t>
            </a:r>
            <a:r>
              <a:rPr lang="cs-CZ" dirty="0" err="1"/>
              <a:t>patellárního</a:t>
            </a:r>
            <a:r>
              <a:rPr lang="cs-CZ" dirty="0"/>
              <a:t> jádra )</a:t>
            </a:r>
          </a:p>
          <a:p>
            <a:r>
              <a:rPr lang="cs-CZ" dirty="0"/>
              <a:t>MRI</a:t>
            </a:r>
          </a:p>
        </p:txBody>
      </p:sp>
    </p:spTree>
    <p:extLst>
      <p:ext uri="{BB962C8B-B14F-4D97-AF65-F5344CB8AC3E}">
        <p14:creationId xmlns:p14="http://schemas.microsoft.com/office/powerpoint/2010/main" val="25682438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>
                <a:ln w="12700">
                  <a:solidFill>
                    <a:prstClr val="black">
                      <a:tint val="95000"/>
                    </a:prstClr>
                  </a:solidFill>
                </a:ln>
                <a:gradFill>
                  <a:gsLst>
                    <a:gs pos="0">
                      <a:prstClr val="black">
                        <a:tint val="65000"/>
                      </a:prstClr>
                    </a:gs>
                    <a:gs pos="49900">
                      <a:prstClr val="black">
                        <a:tint val="95000"/>
                      </a:prstClr>
                    </a:gs>
                    <a:gs pos="50000">
                      <a:prstClr val="black"/>
                    </a:gs>
                    <a:gs pos="100000">
                      <a:prstClr val="black">
                        <a:tint val="95000"/>
                      </a:prstClr>
                    </a:gs>
                  </a:gsLst>
                  <a:lin ang="5400000" scaled="1"/>
                </a:gradFill>
                <a:effectLst>
                  <a:outerShdw blurRad="127000" algn="tl" rotWithShape="0">
                    <a:prstClr val="white">
                      <a:alpha val="50000"/>
                    </a:prstClr>
                  </a:outerShdw>
                </a:effectLst>
                <a:latin typeface="Algerian" pitchFamily="82" charset="0"/>
              </a:rPr>
              <a:t>Kongenitální luxace </a:t>
            </a:r>
            <a:r>
              <a:rPr lang="cs-CZ" sz="4000" dirty="0" err="1">
                <a:ln w="12700">
                  <a:solidFill>
                    <a:prstClr val="black">
                      <a:tint val="95000"/>
                    </a:prstClr>
                  </a:solidFill>
                </a:ln>
                <a:gradFill>
                  <a:gsLst>
                    <a:gs pos="0">
                      <a:prstClr val="black">
                        <a:tint val="65000"/>
                      </a:prstClr>
                    </a:gs>
                    <a:gs pos="49900">
                      <a:prstClr val="black">
                        <a:tint val="95000"/>
                      </a:prstClr>
                    </a:gs>
                    <a:gs pos="50000">
                      <a:prstClr val="black"/>
                    </a:gs>
                    <a:gs pos="100000">
                      <a:prstClr val="black">
                        <a:tint val="95000"/>
                      </a:prstClr>
                    </a:gs>
                  </a:gsLst>
                  <a:lin ang="5400000" scaled="1"/>
                </a:gradFill>
                <a:effectLst>
                  <a:outerShdw blurRad="127000" algn="tl" rotWithShape="0">
                    <a:prstClr val="white">
                      <a:alpha val="50000"/>
                    </a:prstClr>
                  </a:outerShdw>
                </a:effectLst>
                <a:latin typeface="Algerian" pitchFamily="82" charset="0"/>
              </a:rPr>
              <a:t>patelly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Terapie operační, v 1.roce života</a:t>
            </a:r>
          </a:p>
          <a:p>
            <a:r>
              <a:rPr lang="cs-CZ" dirty="0"/>
              <a:t>Laterální </a:t>
            </a:r>
            <a:r>
              <a:rPr lang="cs-CZ" dirty="0" err="1"/>
              <a:t>release</a:t>
            </a:r>
            <a:r>
              <a:rPr lang="cs-CZ" dirty="0"/>
              <a:t>, mediální </a:t>
            </a:r>
            <a:r>
              <a:rPr lang="cs-CZ" dirty="0" err="1"/>
              <a:t>raffage</a:t>
            </a:r>
            <a:r>
              <a:rPr lang="cs-CZ" dirty="0"/>
              <a:t>, V-Y posun </a:t>
            </a:r>
            <a:r>
              <a:rPr lang="cs-CZ" dirty="0" err="1"/>
              <a:t>quadricepsu</a:t>
            </a:r>
            <a:r>
              <a:rPr lang="cs-CZ" dirty="0"/>
              <a:t>, transpozice </a:t>
            </a:r>
            <a:r>
              <a:rPr lang="cs-CZ" dirty="0" err="1"/>
              <a:t>retinakul</a:t>
            </a:r>
            <a:endParaRPr lang="cs-CZ" dirty="0"/>
          </a:p>
          <a:p>
            <a:r>
              <a:rPr lang="cs-CZ" dirty="0"/>
              <a:t>U starších dětí – transpozice m. </a:t>
            </a:r>
            <a:r>
              <a:rPr lang="cs-CZ" dirty="0" err="1"/>
              <a:t>semitendinosus</a:t>
            </a:r>
            <a:r>
              <a:rPr lang="cs-CZ" dirty="0"/>
              <a:t> či </a:t>
            </a:r>
            <a:r>
              <a:rPr lang="cs-CZ" dirty="0" err="1"/>
              <a:t>tenodesa</a:t>
            </a:r>
            <a:endParaRPr lang="cs-CZ" dirty="0"/>
          </a:p>
          <a:p>
            <a:r>
              <a:rPr lang="cs-CZ" dirty="0"/>
              <a:t>Význam předoperační rehabilitace</a:t>
            </a:r>
          </a:p>
        </p:txBody>
      </p:sp>
    </p:spTree>
    <p:extLst>
      <p:ext uri="{BB962C8B-B14F-4D97-AF65-F5344CB8AC3E}">
        <p14:creationId xmlns:p14="http://schemas.microsoft.com/office/powerpoint/2010/main" val="413352584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>
                <a:ln w="12700">
                  <a:solidFill>
                    <a:prstClr val="black">
                      <a:tint val="95000"/>
                    </a:prstClr>
                  </a:solidFill>
                </a:ln>
                <a:gradFill>
                  <a:gsLst>
                    <a:gs pos="0">
                      <a:prstClr val="black">
                        <a:tint val="65000"/>
                      </a:prstClr>
                    </a:gs>
                    <a:gs pos="49900">
                      <a:prstClr val="black">
                        <a:tint val="95000"/>
                      </a:prstClr>
                    </a:gs>
                    <a:gs pos="50000">
                      <a:prstClr val="black"/>
                    </a:gs>
                    <a:gs pos="100000">
                      <a:prstClr val="black">
                        <a:tint val="95000"/>
                      </a:prstClr>
                    </a:gs>
                  </a:gsLst>
                  <a:lin ang="5400000" scaled="1"/>
                </a:gradFill>
                <a:effectLst>
                  <a:outerShdw blurRad="127000" algn="tl" rotWithShape="0">
                    <a:prstClr val="white">
                      <a:alpha val="50000"/>
                    </a:prstClr>
                  </a:outerShdw>
                </a:effectLst>
                <a:latin typeface="Algerian" pitchFamily="82" charset="0"/>
              </a:rPr>
              <a:t>habituální luxace </a:t>
            </a:r>
            <a:r>
              <a:rPr lang="cs-CZ" sz="4000" dirty="0" err="1">
                <a:ln w="12700">
                  <a:solidFill>
                    <a:prstClr val="black">
                      <a:tint val="95000"/>
                    </a:prstClr>
                  </a:solidFill>
                </a:ln>
                <a:gradFill>
                  <a:gsLst>
                    <a:gs pos="0">
                      <a:prstClr val="black">
                        <a:tint val="65000"/>
                      </a:prstClr>
                    </a:gs>
                    <a:gs pos="49900">
                      <a:prstClr val="black">
                        <a:tint val="95000"/>
                      </a:prstClr>
                    </a:gs>
                    <a:gs pos="50000">
                      <a:prstClr val="black"/>
                    </a:gs>
                    <a:gs pos="100000">
                      <a:prstClr val="black">
                        <a:tint val="95000"/>
                      </a:prstClr>
                    </a:gs>
                  </a:gsLst>
                  <a:lin ang="5400000" scaled="1"/>
                </a:gradFill>
                <a:effectLst>
                  <a:outerShdw blurRad="127000" algn="tl" rotWithShape="0">
                    <a:prstClr val="white">
                      <a:alpha val="50000"/>
                    </a:prstClr>
                  </a:outerShdw>
                </a:effectLst>
                <a:latin typeface="Algerian" pitchFamily="82" charset="0"/>
              </a:rPr>
              <a:t>patelly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Věk </a:t>
            </a:r>
            <a:r>
              <a:rPr lang="cs-CZ" dirty="0" err="1"/>
              <a:t>vertikalizace</a:t>
            </a:r>
            <a:r>
              <a:rPr lang="cs-CZ" dirty="0"/>
              <a:t> dítěte</a:t>
            </a:r>
          </a:p>
          <a:p>
            <a:endParaRPr lang="cs-CZ" dirty="0"/>
          </a:p>
          <a:p>
            <a:r>
              <a:rPr lang="cs-CZ" dirty="0"/>
              <a:t>Nestabilita</a:t>
            </a:r>
          </a:p>
          <a:p>
            <a:endParaRPr lang="cs-CZ" dirty="0"/>
          </a:p>
          <a:p>
            <a:r>
              <a:rPr lang="cs-CZ" dirty="0"/>
              <a:t>Při dobré toleranci postižení dg až v pozdním dětství</a:t>
            </a:r>
          </a:p>
        </p:txBody>
      </p:sp>
    </p:spTree>
    <p:extLst>
      <p:ext uri="{BB962C8B-B14F-4D97-AF65-F5344CB8AC3E}">
        <p14:creationId xmlns:p14="http://schemas.microsoft.com/office/powerpoint/2010/main" val="356222229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>
                <a:ln w="12700">
                  <a:solidFill>
                    <a:prstClr val="black">
                      <a:tint val="95000"/>
                    </a:prstClr>
                  </a:solidFill>
                </a:ln>
                <a:gradFill>
                  <a:gsLst>
                    <a:gs pos="0">
                      <a:prstClr val="black">
                        <a:tint val="65000"/>
                      </a:prstClr>
                    </a:gs>
                    <a:gs pos="49900">
                      <a:prstClr val="black">
                        <a:tint val="95000"/>
                      </a:prstClr>
                    </a:gs>
                    <a:gs pos="50000">
                      <a:prstClr val="black"/>
                    </a:gs>
                    <a:gs pos="100000">
                      <a:prstClr val="black">
                        <a:tint val="95000"/>
                      </a:prstClr>
                    </a:gs>
                  </a:gsLst>
                  <a:lin ang="5400000" scaled="1"/>
                </a:gradFill>
                <a:effectLst>
                  <a:outerShdw blurRad="127000" algn="tl" rotWithShape="0">
                    <a:prstClr val="white">
                      <a:alpha val="50000"/>
                    </a:prstClr>
                  </a:outerShdw>
                </a:effectLst>
                <a:latin typeface="Algerian" pitchFamily="82" charset="0"/>
              </a:rPr>
              <a:t>habituální luxace </a:t>
            </a:r>
            <a:r>
              <a:rPr lang="cs-CZ" sz="4000" dirty="0" err="1">
                <a:ln w="12700">
                  <a:solidFill>
                    <a:prstClr val="black">
                      <a:tint val="95000"/>
                    </a:prstClr>
                  </a:solidFill>
                </a:ln>
                <a:gradFill>
                  <a:gsLst>
                    <a:gs pos="0">
                      <a:prstClr val="black">
                        <a:tint val="65000"/>
                      </a:prstClr>
                    </a:gs>
                    <a:gs pos="49900">
                      <a:prstClr val="black">
                        <a:tint val="95000"/>
                      </a:prstClr>
                    </a:gs>
                    <a:gs pos="50000">
                      <a:prstClr val="black"/>
                    </a:gs>
                    <a:gs pos="100000">
                      <a:prstClr val="black">
                        <a:tint val="95000"/>
                      </a:prstClr>
                    </a:gs>
                  </a:gsLst>
                  <a:lin ang="5400000" scaled="1"/>
                </a:gradFill>
                <a:effectLst>
                  <a:outerShdw blurRad="127000" algn="tl" rotWithShape="0">
                    <a:prstClr val="white">
                      <a:alpha val="50000"/>
                    </a:prstClr>
                  </a:outerShdw>
                </a:effectLst>
                <a:latin typeface="Algerian" pitchFamily="82" charset="0"/>
              </a:rPr>
              <a:t>patelly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Pasivně </a:t>
            </a:r>
            <a:r>
              <a:rPr lang="cs-CZ" dirty="0" err="1"/>
              <a:t>korigovatelná</a:t>
            </a:r>
            <a:r>
              <a:rPr lang="cs-CZ" dirty="0"/>
              <a:t> deformita, není permanentní</a:t>
            </a:r>
          </a:p>
          <a:p>
            <a:endParaRPr lang="cs-CZ" dirty="0"/>
          </a:p>
          <a:p>
            <a:r>
              <a:rPr lang="cs-CZ" dirty="0"/>
              <a:t>Při flexi dochází k </a:t>
            </a:r>
            <a:r>
              <a:rPr lang="cs-CZ" dirty="0" err="1"/>
              <a:t>lateralizaci</a:t>
            </a:r>
            <a:r>
              <a:rPr lang="cs-CZ" dirty="0"/>
              <a:t> </a:t>
            </a:r>
            <a:r>
              <a:rPr lang="cs-CZ" dirty="0" err="1"/>
              <a:t>patelly</a:t>
            </a:r>
            <a:r>
              <a:rPr lang="cs-CZ" dirty="0"/>
              <a:t>, v extenzi dochází k jejímu zpětnému uložení do </a:t>
            </a:r>
            <a:r>
              <a:rPr lang="cs-CZ" dirty="0" err="1"/>
              <a:t>interkondylického</a:t>
            </a:r>
            <a:r>
              <a:rPr lang="cs-CZ" dirty="0"/>
              <a:t> sulku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Hypoplasie laterálního kondylu, </a:t>
            </a:r>
            <a:r>
              <a:rPr lang="cs-CZ" dirty="0" err="1"/>
              <a:t>patella</a:t>
            </a:r>
            <a:r>
              <a:rPr lang="cs-CZ" dirty="0"/>
              <a:t> </a:t>
            </a:r>
            <a:r>
              <a:rPr lang="cs-CZ" dirty="0" err="1"/>
              <a:t>alta</a:t>
            </a:r>
            <a:r>
              <a:rPr lang="cs-CZ" dirty="0"/>
              <a:t>, </a:t>
            </a:r>
            <a:r>
              <a:rPr lang="cs-CZ" dirty="0" err="1"/>
              <a:t>patellární</a:t>
            </a:r>
            <a:r>
              <a:rPr lang="cs-CZ" dirty="0"/>
              <a:t> dysplasie</a:t>
            </a:r>
          </a:p>
        </p:txBody>
      </p:sp>
    </p:spTree>
    <p:extLst>
      <p:ext uri="{BB962C8B-B14F-4D97-AF65-F5344CB8AC3E}">
        <p14:creationId xmlns:p14="http://schemas.microsoft.com/office/powerpoint/2010/main" val="31036671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>
                <a:ln w="12700">
                  <a:solidFill>
                    <a:prstClr val="black">
                      <a:tint val="95000"/>
                    </a:prstClr>
                  </a:solidFill>
                </a:ln>
                <a:gradFill>
                  <a:gsLst>
                    <a:gs pos="0">
                      <a:prstClr val="black">
                        <a:tint val="65000"/>
                      </a:prstClr>
                    </a:gs>
                    <a:gs pos="49900">
                      <a:prstClr val="black">
                        <a:tint val="95000"/>
                      </a:prstClr>
                    </a:gs>
                    <a:gs pos="50000">
                      <a:prstClr val="black"/>
                    </a:gs>
                    <a:gs pos="100000">
                      <a:prstClr val="black">
                        <a:tint val="95000"/>
                      </a:prstClr>
                    </a:gs>
                  </a:gsLst>
                  <a:lin ang="5400000" scaled="1"/>
                </a:gradFill>
                <a:effectLst>
                  <a:outerShdw blurRad="127000" algn="tl" rotWithShape="0">
                    <a:prstClr val="white">
                      <a:alpha val="50000"/>
                    </a:prstClr>
                  </a:outerShdw>
                </a:effectLst>
                <a:latin typeface="Algerian" pitchFamily="82" charset="0"/>
              </a:rPr>
              <a:t>Plica</a:t>
            </a:r>
            <a:r>
              <a:rPr lang="cs-CZ" dirty="0">
                <a:ln w="12700">
                  <a:solidFill>
                    <a:prstClr val="black">
                      <a:tint val="95000"/>
                    </a:prstClr>
                  </a:solidFill>
                </a:ln>
                <a:gradFill>
                  <a:gsLst>
                    <a:gs pos="0">
                      <a:prstClr val="black">
                        <a:tint val="65000"/>
                      </a:prstClr>
                    </a:gs>
                    <a:gs pos="49900">
                      <a:prstClr val="black">
                        <a:tint val="95000"/>
                      </a:prstClr>
                    </a:gs>
                    <a:gs pos="50000">
                      <a:prstClr val="black"/>
                    </a:gs>
                    <a:gs pos="100000">
                      <a:prstClr val="black">
                        <a:tint val="95000"/>
                      </a:prstClr>
                    </a:gs>
                  </a:gsLst>
                  <a:lin ang="5400000" scaled="1"/>
                </a:gradFill>
                <a:effectLst>
                  <a:outerShdw blurRad="127000" algn="tl" rotWithShape="0">
                    <a:prstClr val="white">
                      <a:alpha val="50000"/>
                    </a:prstClr>
                  </a:outerShdw>
                </a:effectLst>
                <a:latin typeface="Algerian" pitchFamily="82" charset="0"/>
              </a:rPr>
              <a:t> </a:t>
            </a:r>
            <a:r>
              <a:rPr lang="cs-CZ" dirty="0" err="1">
                <a:ln w="12700">
                  <a:solidFill>
                    <a:prstClr val="black">
                      <a:tint val="95000"/>
                    </a:prstClr>
                  </a:solidFill>
                </a:ln>
                <a:gradFill>
                  <a:gsLst>
                    <a:gs pos="0">
                      <a:prstClr val="black">
                        <a:tint val="65000"/>
                      </a:prstClr>
                    </a:gs>
                    <a:gs pos="49900">
                      <a:prstClr val="black">
                        <a:tint val="95000"/>
                      </a:prstClr>
                    </a:gs>
                    <a:gs pos="50000">
                      <a:prstClr val="black"/>
                    </a:gs>
                    <a:gs pos="100000">
                      <a:prstClr val="black">
                        <a:tint val="95000"/>
                      </a:prstClr>
                    </a:gs>
                  </a:gsLst>
                  <a:lin ang="5400000" scaled="1"/>
                </a:gradFill>
                <a:effectLst>
                  <a:outerShdw blurRad="127000" algn="tl" rotWithShape="0">
                    <a:prstClr val="white">
                      <a:alpha val="50000"/>
                    </a:prstClr>
                  </a:outerShdw>
                </a:effectLst>
                <a:latin typeface="Algerian" pitchFamily="82" charset="0"/>
              </a:rPr>
              <a:t>mediopatellaris</a:t>
            </a:r>
            <a:endParaRPr lang="cs-CZ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68760"/>
            <a:ext cx="3600400" cy="3443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501008"/>
            <a:ext cx="4896544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Šipka nahoru 3"/>
          <p:cNvSpPr/>
          <p:nvPr/>
        </p:nvSpPr>
        <p:spPr>
          <a:xfrm>
            <a:off x="1259632" y="2564904"/>
            <a:ext cx="216024" cy="122413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9999001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>
                <a:ln w="12700">
                  <a:solidFill>
                    <a:prstClr val="black">
                      <a:tint val="95000"/>
                    </a:prstClr>
                  </a:solidFill>
                </a:ln>
                <a:gradFill>
                  <a:gsLst>
                    <a:gs pos="0">
                      <a:prstClr val="black">
                        <a:tint val="65000"/>
                      </a:prstClr>
                    </a:gs>
                    <a:gs pos="49900">
                      <a:prstClr val="black">
                        <a:tint val="95000"/>
                      </a:prstClr>
                    </a:gs>
                    <a:gs pos="50000">
                      <a:prstClr val="black"/>
                    </a:gs>
                    <a:gs pos="100000">
                      <a:prstClr val="black">
                        <a:tint val="95000"/>
                      </a:prstClr>
                    </a:gs>
                  </a:gsLst>
                  <a:lin ang="5400000" scaled="1"/>
                </a:gradFill>
                <a:effectLst>
                  <a:outerShdw blurRad="127000" algn="tl" rotWithShape="0">
                    <a:prstClr val="white">
                      <a:alpha val="50000"/>
                    </a:prstClr>
                  </a:outerShdw>
                </a:effectLst>
                <a:latin typeface="Algerian" pitchFamily="82" charset="0"/>
              </a:rPr>
              <a:t>habituální luxace </a:t>
            </a:r>
            <a:r>
              <a:rPr lang="cs-CZ" sz="4000" dirty="0" err="1">
                <a:ln w="12700">
                  <a:solidFill>
                    <a:prstClr val="black">
                      <a:tint val="95000"/>
                    </a:prstClr>
                  </a:solidFill>
                </a:ln>
                <a:gradFill>
                  <a:gsLst>
                    <a:gs pos="0">
                      <a:prstClr val="black">
                        <a:tint val="65000"/>
                      </a:prstClr>
                    </a:gs>
                    <a:gs pos="49900">
                      <a:prstClr val="black">
                        <a:tint val="95000"/>
                      </a:prstClr>
                    </a:gs>
                    <a:gs pos="50000">
                      <a:prstClr val="black"/>
                    </a:gs>
                    <a:gs pos="100000">
                      <a:prstClr val="black">
                        <a:tint val="95000"/>
                      </a:prstClr>
                    </a:gs>
                  </a:gsLst>
                  <a:lin ang="5400000" scaled="1"/>
                </a:gradFill>
                <a:effectLst>
                  <a:outerShdw blurRad="127000" algn="tl" rotWithShape="0">
                    <a:prstClr val="white">
                      <a:alpha val="50000"/>
                    </a:prstClr>
                  </a:outerShdw>
                </a:effectLst>
                <a:latin typeface="Algerian" pitchFamily="82" charset="0"/>
              </a:rPr>
              <a:t>patelly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Chirurgická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    1) výkony na měkkých tkáních</a:t>
            </a:r>
          </a:p>
          <a:p>
            <a:pPr marL="0" indent="0">
              <a:buNone/>
            </a:pPr>
            <a:r>
              <a:rPr lang="cs-CZ" dirty="0"/>
              <a:t>        - ASK laterální </a:t>
            </a:r>
            <a:r>
              <a:rPr lang="cs-CZ" dirty="0" err="1"/>
              <a:t>release</a:t>
            </a:r>
            <a:r>
              <a:rPr lang="cs-CZ" dirty="0"/>
              <a:t> + ev. mediální </a:t>
            </a:r>
            <a:r>
              <a:rPr lang="cs-CZ" dirty="0" err="1"/>
              <a:t>raffage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        - op sec. </a:t>
            </a:r>
            <a:r>
              <a:rPr lang="cs-CZ" dirty="0" err="1"/>
              <a:t>Vierstein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        - </a:t>
            </a:r>
            <a:r>
              <a:rPr lang="cs-CZ" dirty="0" err="1"/>
              <a:t>Goldwaith-Roux</a:t>
            </a: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    2) korekční operace na kostní tkáni</a:t>
            </a:r>
          </a:p>
          <a:p>
            <a:pPr marL="0" indent="0">
              <a:buNone/>
            </a:pPr>
            <a:r>
              <a:rPr lang="cs-CZ" dirty="0"/>
              <a:t>        - distální femorální rotační osteotomie</a:t>
            </a:r>
          </a:p>
          <a:p>
            <a:pPr marL="0" indent="0">
              <a:buNone/>
            </a:pPr>
            <a:r>
              <a:rPr lang="cs-CZ" dirty="0"/>
              <a:t>        - op sec. </a:t>
            </a:r>
            <a:r>
              <a:rPr lang="cs-CZ" dirty="0" err="1"/>
              <a:t>Elmslie-Trillat</a:t>
            </a:r>
            <a:r>
              <a:rPr lang="cs-CZ" dirty="0"/>
              <a:t> </a:t>
            </a:r>
          </a:p>
          <a:p>
            <a:pPr marL="0" indent="0">
              <a:buNone/>
            </a:pPr>
            <a:r>
              <a:rPr lang="cs-CZ" dirty="0"/>
              <a:t>             </a:t>
            </a:r>
          </a:p>
        </p:txBody>
      </p:sp>
    </p:spTree>
    <p:extLst>
      <p:ext uri="{BB962C8B-B14F-4D97-AF65-F5344CB8AC3E}">
        <p14:creationId xmlns:p14="http://schemas.microsoft.com/office/powerpoint/2010/main" val="389183176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Elmslie</a:t>
            </a:r>
            <a:r>
              <a:rPr lang="cs-CZ" dirty="0"/>
              <a:t>-</a:t>
            </a:r>
            <a:r>
              <a:rPr lang="cs-CZ" dirty="0" err="1"/>
              <a:t>Trilat</a:t>
            </a:r>
            <a:r>
              <a:rPr lang="cs-CZ" dirty="0"/>
              <a:t>-</a:t>
            </a:r>
            <a:r>
              <a:rPr lang="cs-CZ" dirty="0" err="1"/>
              <a:t>Madigan</a:t>
            </a:r>
            <a:endParaRPr lang="cs-CZ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628800"/>
            <a:ext cx="2880320" cy="5342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1556792"/>
            <a:ext cx="3024336" cy="5567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0404574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/>
              <a:t>Dvojsvazsková</a:t>
            </a:r>
            <a:r>
              <a:rPr lang="cs-CZ" dirty="0"/>
              <a:t> rekonstrukce mediálních </a:t>
            </a:r>
            <a:r>
              <a:rPr lang="cs-CZ" dirty="0" err="1"/>
              <a:t>retinakul</a:t>
            </a:r>
            <a:r>
              <a:rPr lang="cs-CZ" dirty="0"/>
              <a:t> pately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480713"/>
            <a:ext cx="2880320" cy="5377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394961"/>
            <a:ext cx="3168352" cy="5463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219106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>
                <a:ln w="12700">
                  <a:solidFill>
                    <a:prstClr val="black">
                      <a:tint val="95000"/>
                    </a:prstClr>
                  </a:solidFill>
                </a:ln>
                <a:gradFill>
                  <a:gsLst>
                    <a:gs pos="0">
                      <a:prstClr val="black">
                        <a:tint val="65000"/>
                      </a:prstClr>
                    </a:gs>
                    <a:gs pos="49900">
                      <a:prstClr val="black">
                        <a:tint val="95000"/>
                      </a:prstClr>
                    </a:gs>
                    <a:gs pos="50000">
                      <a:prstClr val="black"/>
                    </a:gs>
                    <a:gs pos="100000">
                      <a:prstClr val="black">
                        <a:tint val="95000"/>
                      </a:prstClr>
                    </a:gs>
                  </a:gsLst>
                  <a:lin ang="5400000" scaled="1"/>
                </a:gradFill>
                <a:effectLst>
                  <a:outerShdw blurRad="127000" algn="tl" rotWithShape="0">
                    <a:prstClr val="white">
                      <a:alpha val="50000"/>
                    </a:prstClr>
                  </a:outerShdw>
                </a:effectLst>
                <a:latin typeface="Algerian" pitchFamily="82" charset="0"/>
              </a:rPr>
              <a:t>Plica</a:t>
            </a:r>
            <a:r>
              <a:rPr lang="cs-CZ" dirty="0">
                <a:ln w="12700">
                  <a:solidFill>
                    <a:prstClr val="black">
                      <a:tint val="95000"/>
                    </a:prstClr>
                  </a:solidFill>
                </a:ln>
                <a:gradFill>
                  <a:gsLst>
                    <a:gs pos="0">
                      <a:prstClr val="black">
                        <a:tint val="65000"/>
                      </a:prstClr>
                    </a:gs>
                    <a:gs pos="49900">
                      <a:prstClr val="black">
                        <a:tint val="95000"/>
                      </a:prstClr>
                    </a:gs>
                    <a:gs pos="50000">
                      <a:prstClr val="black"/>
                    </a:gs>
                    <a:gs pos="100000">
                      <a:prstClr val="black">
                        <a:tint val="95000"/>
                      </a:prstClr>
                    </a:gs>
                  </a:gsLst>
                  <a:lin ang="5400000" scaled="1"/>
                </a:gradFill>
                <a:effectLst>
                  <a:outerShdw blurRad="127000" algn="tl" rotWithShape="0">
                    <a:prstClr val="white">
                      <a:alpha val="50000"/>
                    </a:prstClr>
                  </a:outerShdw>
                </a:effectLst>
                <a:latin typeface="Algerian" pitchFamily="82" charset="0"/>
              </a:rPr>
              <a:t> </a:t>
            </a:r>
            <a:r>
              <a:rPr lang="cs-CZ" dirty="0" err="1">
                <a:ln w="12700">
                  <a:solidFill>
                    <a:prstClr val="black">
                      <a:tint val="95000"/>
                    </a:prstClr>
                  </a:solidFill>
                </a:ln>
                <a:gradFill>
                  <a:gsLst>
                    <a:gs pos="0">
                      <a:prstClr val="black">
                        <a:tint val="65000"/>
                      </a:prstClr>
                    </a:gs>
                    <a:gs pos="49900">
                      <a:prstClr val="black">
                        <a:tint val="95000"/>
                      </a:prstClr>
                    </a:gs>
                    <a:gs pos="50000">
                      <a:prstClr val="black"/>
                    </a:gs>
                    <a:gs pos="100000">
                      <a:prstClr val="black">
                        <a:tint val="95000"/>
                      </a:prstClr>
                    </a:gs>
                  </a:gsLst>
                  <a:lin ang="5400000" scaled="1"/>
                </a:gradFill>
                <a:effectLst>
                  <a:outerShdw blurRad="127000" algn="tl" rotWithShape="0">
                    <a:prstClr val="white">
                      <a:alpha val="50000"/>
                    </a:prstClr>
                  </a:outerShdw>
                </a:effectLst>
                <a:latin typeface="Algerian" pitchFamily="82" charset="0"/>
              </a:rPr>
              <a:t>mediopatellaris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Diagnosa – </a:t>
            </a:r>
            <a:r>
              <a:rPr lang="cs-CZ" dirty="0" err="1"/>
              <a:t>anamnesa</a:t>
            </a:r>
            <a:r>
              <a:rPr lang="cs-CZ" dirty="0"/>
              <a:t> bez úrazu, </a:t>
            </a:r>
            <a:r>
              <a:rPr lang="cs-CZ" dirty="0" err="1"/>
              <a:t>rtg</a:t>
            </a:r>
            <a:r>
              <a:rPr lang="cs-CZ" dirty="0"/>
              <a:t> přínos 0</a:t>
            </a:r>
          </a:p>
          <a:p>
            <a:r>
              <a:rPr lang="cs-CZ" dirty="0"/>
              <a:t>Klinika – bolesti na mediálním kondylu femuru, často s maximem v cca 50-70°  flexi, někdy hmatné a bolestivé přeskakování</a:t>
            </a:r>
          </a:p>
          <a:p>
            <a:r>
              <a:rPr lang="cs-CZ" dirty="0"/>
              <a:t>ASK – jednoznačná diagnostika a zároveň ošetření ( resekce </a:t>
            </a:r>
            <a:r>
              <a:rPr lang="cs-CZ" dirty="0" err="1"/>
              <a:t>pliky</a:t>
            </a:r>
            <a:r>
              <a:rPr lang="cs-CZ" dirty="0"/>
              <a:t> na úroveň pouzdra )</a:t>
            </a:r>
          </a:p>
          <a:p>
            <a:pPr>
              <a:buNone/>
            </a:pPr>
            <a:r>
              <a:rPr lang="cs-CZ" dirty="0"/>
              <a:t>   s následnou časnou rehabilitací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109224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>
                <a:ln w="12700">
                  <a:solidFill>
                    <a:prstClr val="black">
                      <a:tint val="95000"/>
                    </a:prstClr>
                  </a:solidFill>
                </a:ln>
                <a:gradFill>
                  <a:gsLst>
                    <a:gs pos="0">
                      <a:prstClr val="black">
                        <a:tint val="65000"/>
                      </a:prstClr>
                    </a:gs>
                    <a:gs pos="49900">
                      <a:prstClr val="black">
                        <a:tint val="95000"/>
                      </a:prstClr>
                    </a:gs>
                    <a:gs pos="50000">
                      <a:prstClr val="black"/>
                    </a:gs>
                    <a:gs pos="100000">
                      <a:prstClr val="black">
                        <a:tint val="95000"/>
                      </a:prstClr>
                    </a:gs>
                  </a:gsLst>
                  <a:lin ang="5400000" scaled="1"/>
                </a:gradFill>
                <a:effectLst>
                  <a:outerShdw blurRad="127000" algn="tl" rotWithShape="0">
                    <a:prstClr val="white">
                      <a:alpha val="50000"/>
                    </a:prstClr>
                  </a:outerShdw>
                </a:effectLst>
                <a:latin typeface="Algerian" pitchFamily="82" charset="0"/>
              </a:rPr>
              <a:t>Patella</a:t>
            </a:r>
            <a:r>
              <a:rPr lang="cs-CZ" dirty="0">
                <a:ln w="12700">
                  <a:solidFill>
                    <a:prstClr val="black">
                      <a:tint val="95000"/>
                    </a:prstClr>
                  </a:solidFill>
                </a:ln>
                <a:gradFill>
                  <a:gsLst>
                    <a:gs pos="0">
                      <a:prstClr val="black">
                        <a:tint val="65000"/>
                      </a:prstClr>
                    </a:gs>
                    <a:gs pos="49900">
                      <a:prstClr val="black">
                        <a:tint val="95000"/>
                      </a:prstClr>
                    </a:gs>
                    <a:gs pos="50000">
                      <a:prstClr val="black"/>
                    </a:gs>
                    <a:gs pos="100000">
                      <a:prstClr val="black">
                        <a:tint val="95000"/>
                      </a:prstClr>
                    </a:gs>
                  </a:gsLst>
                  <a:lin ang="5400000" scaled="1"/>
                </a:gradFill>
                <a:effectLst>
                  <a:outerShdw blurRad="127000" algn="tl" rotWithShape="0">
                    <a:prstClr val="white">
                      <a:alpha val="50000"/>
                    </a:prstClr>
                  </a:outerShdw>
                </a:effectLst>
                <a:latin typeface="Algerian" pitchFamily="82" charset="0"/>
              </a:rPr>
              <a:t> bipartita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/>
              <a:t>77% jedno osifikační jádro</a:t>
            </a:r>
          </a:p>
          <a:p>
            <a:r>
              <a:rPr lang="cs-CZ" dirty="0"/>
              <a:t>23% - 2-3 osifikační jádra</a:t>
            </a:r>
          </a:p>
          <a:p>
            <a:r>
              <a:rPr lang="cs-CZ" dirty="0"/>
              <a:t>Primární osifikační jádro – 4.-6. rok</a:t>
            </a:r>
          </a:p>
          <a:p>
            <a:r>
              <a:rPr lang="cs-CZ" dirty="0"/>
              <a:t>2-6% případů nedochází k spontánnímu splynutí a vzniká </a:t>
            </a:r>
            <a:r>
              <a:rPr lang="cs-CZ" dirty="0" err="1"/>
              <a:t>bipartitta</a:t>
            </a:r>
            <a:r>
              <a:rPr lang="cs-CZ" dirty="0"/>
              <a:t> ( tripartita )</a:t>
            </a:r>
          </a:p>
          <a:p>
            <a:r>
              <a:rPr lang="cs-CZ" dirty="0" err="1"/>
              <a:t>Saupe</a:t>
            </a:r>
            <a:r>
              <a:rPr lang="cs-CZ" dirty="0"/>
              <a:t> - I. typ – fragment distálně ( 5% )</a:t>
            </a:r>
          </a:p>
          <a:p>
            <a:pPr marL="0" indent="0">
              <a:buNone/>
            </a:pPr>
            <a:r>
              <a:rPr lang="cs-CZ" dirty="0"/>
              <a:t>                - II. typ – fragment laterálně ( 20% )</a:t>
            </a:r>
          </a:p>
          <a:p>
            <a:pPr marL="0" indent="0">
              <a:buNone/>
            </a:pPr>
            <a:r>
              <a:rPr lang="cs-CZ" dirty="0"/>
              <a:t>                - III. typ – fragment </a:t>
            </a:r>
            <a:r>
              <a:rPr lang="cs-CZ" dirty="0" err="1"/>
              <a:t>proximolateralně</a:t>
            </a:r>
            <a:r>
              <a:rPr lang="cs-CZ" dirty="0"/>
              <a:t>(75%) </a:t>
            </a:r>
          </a:p>
        </p:txBody>
      </p:sp>
    </p:spTree>
    <p:extLst>
      <p:ext uri="{BB962C8B-B14F-4D97-AF65-F5344CB8AC3E}">
        <p14:creationId xmlns:p14="http://schemas.microsoft.com/office/powerpoint/2010/main" val="23139402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>
                <a:ln w="12700">
                  <a:solidFill>
                    <a:prstClr val="black">
                      <a:tint val="95000"/>
                    </a:prstClr>
                  </a:solidFill>
                </a:ln>
                <a:gradFill>
                  <a:gsLst>
                    <a:gs pos="0">
                      <a:prstClr val="black">
                        <a:tint val="65000"/>
                      </a:prstClr>
                    </a:gs>
                    <a:gs pos="49900">
                      <a:prstClr val="black">
                        <a:tint val="95000"/>
                      </a:prstClr>
                    </a:gs>
                    <a:gs pos="50000">
                      <a:prstClr val="black"/>
                    </a:gs>
                    <a:gs pos="100000">
                      <a:prstClr val="black">
                        <a:tint val="95000"/>
                      </a:prstClr>
                    </a:gs>
                  </a:gsLst>
                  <a:lin ang="5400000" scaled="1"/>
                </a:gradFill>
                <a:effectLst>
                  <a:outerShdw blurRad="127000" algn="tl" rotWithShape="0">
                    <a:prstClr val="white">
                      <a:alpha val="50000"/>
                    </a:prstClr>
                  </a:outerShdw>
                </a:effectLst>
                <a:latin typeface="Algerian" pitchFamily="82" charset="0"/>
              </a:rPr>
              <a:t>Patella</a:t>
            </a:r>
            <a:r>
              <a:rPr lang="cs-CZ" dirty="0">
                <a:ln w="12700">
                  <a:solidFill>
                    <a:prstClr val="black">
                      <a:tint val="95000"/>
                    </a:prstClr>
                  </a:solidFill>
                </a:ln>
                <a:gradFill>
                  <a:gsLst>
                    <a:gs pos="0">
                      <a:prstClr val="black">
                        <a:tint val="65000"/>
                      </a:prstClr>
                    </a:gs>
                    <a:gs pos="49900">
                      <a:prstClr val="black">
                        <a:tint val="95000"/>
                      </a:prstClr>
                    </a:gs>
                    <a:gs pos="50000">
                      <a:prstClr val="black"/>
                    </a:gs>
                    <a:gs pos="100000">
                      <a:prstClr val="black">
                        <a:tint val="95000"/>
                      </a:prstClr>
                    </a:gs>
                  </a:gsLst>
                  <a:lin ang="5400000" scaled="1"/>
                </a:gradFill>
                <a:effectLst>
                  <a:outerShdw blurRad="127000" algn="tl" rotWithShape="0">
                    <a:prstClr val="white">
                      <a:alpha val="50000"/>
                    </a:prstClr>
                  </a:outerShdw>
                </a:effectLst>
                <a:latin typeface="Algerian" pitchFamily="82" charset="0"/>
              </a:rPr>
              <a:t> bipartita</a:t>
            </a:r>
            <a:endParaRPr lang="cs-CZ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988840"/>
            <a:ext cx="6985065" cy="4390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Šipka nahoru 4"/>
          <p:cNvSpPr/>
          <p:nvPr/>
        </p:nvSpPr>
        <p:spPr>
          <a:xfrm>
            <a:off x="6804248" y="3861048"/>
            <a:ext cx="216024" cy="144016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Šipka dolů 5"/>
          <p:cNvSpPr/>
          <p:nvPr/>
        </p:nvSpPr>
        <p:spPr>
          <a:xfrm>
            <a:off x="2915816" y="2060848"/>
            <a:ext cx="216024" cy="8640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874283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>
                <a:ln w="12700">
                  <a:solidFill>
                    <a:prstClr val="black">
                      <a:tint val="95000"/>
                    </a:prstClr>
                  </a:solidFill>
                </a:ln>
                <a:gradFill>
                  <a:gsLst>
                    <a:gs pos="0">
                      <a:prstClr val="black">
                        <a:tint val="65000"/>
                      </a:prstClr>
                    </a:gs>
                    <a:gs pos="49900">
                      <a:prstClr val="black">
                        <a:tint val="95000"/>
                      </a:prstClr>
                    </a:gs>
                    <a:gs pos="50000">
                      <a:prstClr val="black"/>
                    </a:gs>
                    <a:gs pos="100000">
                      <a:prstClr val="black">
                        <a:tint val="95000"/>
                      </a:prstClr>
                    </a:gs>
                  </a:gsLst>
                  <a:lin ang="5400000" scaled="1"/>
                </a:gradFill>
                <a:effectLst>
                  <a:outerShdw blurRad="127000" algn="tl" rotWithShape="0">
                    <a:prstClr val="white">
                      <a:alpha val="50000"/>
                    </a:prstClr>
                  </a:outerShdw>
                </a:effectLst>
                <a:latin typeface="Algerian" pitchFamily="82" charset="0"/>
              </a:rPr>
              <a:t>Patella</a:t>
            </a:r>
            <a:r>
              <a:rPr lang="cs-CZ" dirty="0">
                <a:ln w="12700">
                  <a:solidFill>
                    <a:prstClr val="black">
                      <a:tint val="95000"/>
                    </a:prstClr>
                  </a:solidFill>
                </a:ln>
                <a:gradFill>
                  <a:gsLst>
                    <a:gs pos="0">
                      <a:prstClr val="black">
                        <a:tint val="65000"/>
                      </a:prstClr>
                    </a:gs>
                    <a:gs pos="49900">
                      <a:prstClr val="black">
                        <a:tint val="95000"/>
                      </a:prstClr>
                    </a:gs>
                    <a:gs pos="50000">
                      <a:prstClr val="black"/>
                    </a:gs>
                    <a:gs pos="100000">
                      <a:prstClr val="black">
                        <a:tint val="95000"/>
                      </a:prstClr>
                    </a:gs>
                  </a:gsLst>
                  <a:lin ang="5400000" scaled="1"/>
                </a:gradFill>
                <a:effectLst>
                  <a:outerShdw blurRad="127000" algn="tl" rotWithShape="0">
                    <a:prstClr val="white">
                      <a:alpha val="50000"/>
                    </a:prstClr>
                  </a:outerShdw>
                </a:effectLst>
                <a:latin typeface="Algerian" pitchFamily="82" charset="0"/>
              </a:rPr>
              <a:t> bipartita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Klinika – asymptomatická ( náhodný záchyt )</a:t>
            </a:r>
          </a:p>
          <a:p>
            <a:pPr marL="0" indent="0">
              <a:buNone/>
            </a:pPr>
            <a:r>
              <a:rPr lang="cs-CZ" dirty="0"/>
              <a:t>                - symptomatická – spontánní</a:t>
            </a:r>
          </a:p>
          <a:p>
            <a:pPr marL="0" indent="0">
              <a:buNone/>
            </a:pPr>
            <a:r>
              <a:rPr lang="cs-CZ" dirty="0"/>
              <a:t>                                               - posttraumatická</a:t>
            </a:r>
          </a:p>
          <a:p>
            <a:r>
              <a:rPr lang="cs-CZ" dirty="0"/>
              <a:t>Diagnostika – klinika, </a:t>
            </a:r>
            <a:r>
              <a:rPr lang="cs-CZ" dirty="0" err="1"/>
              <a:t>rtg</a:t>
            </a:r>
            <a:r>
              <a:rPr lang="cs-CZ" dirty="0"/>
              <a:t> - AP + axiální projekce</a:t>
            </a:r>
          </a:p>
          <a:p>
            <a:pPr marL="0" indent="0">
              <a:buNone/>
            </a:pPr>
            <a:r>
              <a:rPr lang="cs-CZ" dirty="0"/>
              <a:t>                         - scintigrafie – doplňková metoda</a:t>
            </a:r>
          </a:p>
          <a:p>
            <a:pPr marL="0" indent="0">
              <a:buNone/>
            </a:pPr>
            <a:r>
              <a:rPr lang="cs-CZ" dirty="0"/>
              <a:t>                         - MRI – </a:t>
            </a:r>
            <a:r>
              <a:rPr lang="cs-CZ" dirty="0" err="1"/>
              <a:t>subchondrální</a:t>
            </a:r>
            <a:r>
              <a:rPr lang="cs-CZ" dirty="0"/>
              <a:t> edém</a:t>
            </a:r>
          </a:p>
        </p:txBody>
      </p:sp>
    </p:spTree>
    <p:extLst>
      <p:ext uri="{BB962C8B-B14F-4D97-AF65-F5344CB8AC3E}">
        <p14:creationId xmlns:p14="http://schemas.microsoft.com/office/powerpoint/2010/main" val="12741277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>
                <a:ln w="12700">
                  <a:solidFill>
                    <a:prstClr val="black">
                      <a:tint val="95000"/>
                    </a:prstClr>
                  </a:solidFill>
                </a:ln>
                <a:gradFill>
                  <a:gsLst>
                    <a:gs pos="0">
                      <a:prstClr val="black">
                        <a:tint val="65000"/>
                      </a:prstClr>
                    </a:gs>
                    <a:gs pos="49900">
                      <a:prstClr val="black">
                        <a:tint val="95000"/>
                      </a:prstClr>
                    </a:gs>
                    <a:gs pos="50000">
                      <a:prstClr val="black"/>
                    </a:gs>
                    <a:gs pos="100000">
                      <a:prstClr val="black">
                        <a:tint val="95000"/>
                      </a:prstClr>
                    </a:gs>
                  </a:gsLst>
                  <a:lin ang="5400000" scaled="1"/>
                </a:gradFill>
                <a:effectLst>
                  <a:outerShdw blurRad="127000" algn="tl" rotWithShape="0">
                    <a:prstClr val="white">
                      <a:alpha val="50000"/>
                    </a:prstClr>
                  </a:outerShdw>
                </a:effectLst>
                <a:latin typeface="Algerian" pitchFamily="82" charset="0"/>
              </a:rPr>
              <a:t>Patella</a:t>
            </a:r>
            <a:r>
              <a:rPr lang="cs-CZ" dirty="0">
                <a:ln w="12700">
                  <a:solidFill>
                    <a:prstClr val="black">
                      <a:tint val="95000"/>
                    </a:prstClr>
                  </a:solidFill>
                </a:ln>
                <a:gradFill>
                  <a:gsLst>
                    <a:gs pos="0">
                      <a:prstClr val="black">
                        <a:tint val="65000"/>
                      </a:prstClr>
                    </a:gs>
                    <a:gs pos="49900">
                      <a:prstClr val="black">
                        <a:tint val="95000"/>
                      </a:prstClr>
                    </a:gs>
                    <a:gs pos="50000">
                      <a:prstClr val="black"/>
                    </a:gs>
                    <a:gs pos="100000">
                      <a:prstClr val="black">
                        <a:tint val="95000"/>
                      </a:prstClr>
                    </a:gs>
                  </a:gsLst>
                  <a:lin ang="5400000" scaled="1"/>
                </a:gradFill>
                <a:effectLst>
                  <a:outerShdw blurRad="127000" algn="tl" rotWithShape="0">
                    <a:prstClr val="white">
                      <a:alpha val="50000"/>
                    </a:prstClr>
                  </a:outerShdw>
                </a:effectLst>
                <a:latin typeface="Algerian" pitchFamily="82" charset="0"/>
              </a:rPr>
              <a:t> bipartita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Konzervativní – lokálně NSA, omezení sportovních aktivit, </a:t>
            </a:r>
            <a:r>
              <a:rPr lang="cs-CZ" dirty="0" err="1"/>
              <a:t>rhb</a:t>
            </a:r>
            <a:r>
              <a:rPr lang="cs-CZ" dirty="0"/>
              <a:t> – </a:t>
            </a:r>
            <a:r>
              <a:rPr lang="cs-CZ" dirty="0" err="1"/>
              <a:t>streching</a:t>
            </a:r>
            <a:r>
              <a:rPr lang="cs-CZ" dirty="0"/>
              <a:t> </a:t>
            </a:r>
            <a:r>
              <a:rPr lang="cs-CZ" dirty="0" err="1"/>
              <a:t>quadricepsu</a:t>
            </a:r>
            <a:endParaRPr lang="cs-CZ" dirty="0"/>
          </a:p>
          <a:p>
            <a:r>
              <a:rPr lang="cs-CZ" dirty="0"/>
              <a:t>Chirurgická – nereagující na dlouhodobou konzervativní terapie</a:t>
            </a:r>
          </a:p>
          <a:p>
            <a:pPr marL="0" indent="0">
              <a:buNone/>
            </a:pPr>
            <a:r>
              <a:rPr lang="cs-CZ" dirty="0"/>
              <a:t>          - </a:t>
            </a:r>
            <a:r>
              <a:rPr lang="cs-CZ" dirty="0" err="1"/>
              <a:t>exscize</a:t>
            </a:r>
            <a:r>
              <a:rPr lang="cs-CZ" dirty="0"/>
              <a:t> fragmentu</a:t>
            </a:r>
          </a:p>
          <a:p>
            <a:pPr marL="0" indent="0">
              <a:buNone/>
            </a:pPr>
            <a:r>
              <a:rPr lang="cs-CZ" dirty="0"/>
              <a:t>          - separace laterální </a:t>
            </a:r>
            <a:r>
              <a:rPr lang="cs-CZ" dirty="0" err="1"/>
              <a:t>vastu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          - laterální </a:t>
            </a:r>
            <a:r>
              <a:rPr lang="cs-CZ" dirty="0" err="1"/>
              <a:t>release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          - u velkých fragmentů je indikována OS </a:t>
            </a:r>
          </a:p>
          <a:p>
            <a:pPr marL="0" indent="0">
              <a:buNone/>
            </a:pPr>
            <a:r>
              <a:rPr lang="cs-CZ" dirty="0"/>
              <a:t>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9665032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>
                <a:latin typeface="Algerian" pitchFamily="82" charset="0"/>
              </a:rPr>
              <a:t>Diskoidní</a:t>
            </a:r>
            <a:r>
              <a:rPr lang="cs-CZ" dirty="0">
                <a:latin typeface="Algerian" pitchFamily="82" charset="0"/>
              </a:rPr>
              <a:t> meniskus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Vrozená </a:t>
            </a:r>
            <a:r>
              <a:rPr lang="cs-CZ" dirty="0" err="1"/>
              <a:t>anomalie</a:t>
            </a:r>
            <a:r>
              <a:rPr lang="cs-CZ" dirty="0"/>
              <a:t> menisku</a:t>
            </a:r>
          </a:p>
          <a:p>
            <a:r>
              <a:rPr lang="cs-CZ" dirty="0"/>
              <a:t>Většinou zevní meniskus, 20% bilaterálně</a:t>
            </a:r>
          </a:p>
          <a:p>
            <a:r>
              <a:rPr lang="cs-CZ" dirty="0"/>
              <a:t>Tvarová variabilita</a:t>
            </a:r>
          </a:p>
          <a:p>
            <a:r>
              <a:rPr lang="cs-CZ" dirty="0"/>
              <a:t>Dle </a:t>
            </a:r>
            <a:r>
              <a:rPr lang="cs-CZ" dirty="0" err="1"/>
              <a:t>Watanabeho</a:t>
            </a:r>
            <a:r>
              <a:rPr lang="cs-CZ" dirty="0"/>
              <a:t> – 1. kompletní</a:t>
            </a:r>
          </a:p>
          <a:p>
            <a:pPr marL="0" indent="0">
              <a:buNone/>
            </a:pPr>
            <a:r>
              <a:rPr lang="cs-CZ" dirty="0"/>
              <a:t>                                    - 2. inkompletní – stabilní</a:t>
            </a:r>
          </a:p>
          <a:p>
            <a:pPr marL="0" indent="0">
              <a:buNone/>
            </a:pPr>
            <a:r>
              <a:rPr lang="cs-CZ" dirty="0"/>
              <a:t>                                    - 3. </a:t>
            </a:r>
            <a:r>
              <a:rPr lang="cs-CZ" dirty="0" err="1"/>
              <a:t>Wrisbergův</a:t>
            </a:r>
            <a:r>
              <a:rPr lang="cs-CZ" dirty="0"/>
              <a:t> - nestabilní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0471790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YamatoPainting">
  <a:themeElements>
    <a:clrScheme name="Yamato Painting">
      <a:dk1>
        <a:sysClr val="windowText" lastClr="000000"/>
      </a:dk1>
      <a:lt1>
        <a:sysClr val="window" lastClr="FFFFFF"/>
      </a:lt1>
      <a:dk2>
        <a:srgbClr val="3F2D32"/>
      </a:dk2>
      <a:lt2>
        <a:srgbClr val="FEDD00"/>
      </a:lt2>
      <a:accent1>
        <a:srgbClr val="C24400"/>
      </a:accent1>
      <a:accent2>
        <a:srgbClr val="3F7228"/>
      </a:accent2>
      <a:accent3>
        <a:srgbClr val="516086"/>
      </a:accent3>
      <a:accent4>
        <a:srgbClr val="956A86"/>
      </a:accent4>
      <a:accent5>
        <a:srgbClr val="E87981"/>
      </a:accent5>
      <a:accent6>
        <a:srgbClr val="8D8628"/>
      </a:accent6>
      <a:hlink>
        <a:srgbClr val="0000FF"/>
      </a:hlink>
      <a:folHlink>
        <a:srgbClr val="800080"/>
      </a:folHlink>
    </a:clrScheme>
    <a:fontScheme name="Yamato Painti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Yamato Painting">
      <a:fillStyleLst>
        <a:solidFill>
          <a:schemeClr val="phClr">
            <a:tint val="100000"/>
          </a:schemeClr>
        </a:solidFill>
        <a:gradFill>
          <a:gsLst>
            <a:gs pos="0">
              <a:schemeClr val="phClr">
                <a:tint val="100000"/>
              </a:schemeClr>
            </a:gs>
            <a:gs pos="100000">
              <a:schemeClr val="phClr">
                <a:tint val="100000"/>
                <a:shade val="20000"/>
              </a:schemeClr>
            </a:gs>
          </a:gsLst>
          <a:lin ang="5400000" scaled="1"/>
        </a:gradFill>
        <a:blipFill>
          <a:blip xmlns:r="http://schemas.openxmlformats.org/officeDocument/2006/relationships" r:embed="rId1">
            <a:duotone>
              <a:srgbClr val="000000"/>
              <a:schemeClr val="phClr">
                <a:tint val="100000"/>
              </a:schemeClr>
            </a:duotone>
          </a:blip>
          <a:tile tx="0" ty="0" sx="35000" sy="35000" flip="none" algn="tl"/>
        </a:blipFill>
      </a:fillStyleLst>
      <a:lnStyleLst>
        <a:ln w="9525" cap="flat" cmpd="sng" algn="ctr">
          <a:solidFill>
            <a:schemeClr val="phClr">
              <a:alpha val="60000"/>
            </a:schemeClr>
          </a:solidFill>
          <a:prstDash val="solid"/>
        </a:ln>
        <a:ln w="19525" cap="flat" cmpd="sng" algn="ctr">
          <a:solidFill>
            <a:schemeClr val="phClr">
              <a:alpha val="90000"/>
            </a:schemeClr>
          </a:solidFill>
          <a:prstDash val="solid"/>
        </a:ln>
        <a:ln w="38100" cap="flat" cmpd="sng" algn="ctr">
          <a:solidFill>
            <a:schemeClr val="phClr">
              <a:alpha val="100000"/>
            </a:schemeClr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  <a:scene3d>
            <a:camera prst="orthographicFront"/>
            <a:lightRig rig="soft" dir="tl">
              <a:rot lat="0" lon="0" rev="0"/>
            </a:lightRig>
          </a:scene3d>
          <a:sp3d>
            <a:bevelT prst="angle"/>
            <a:bevelB w="304800" h="44450"/>
            <a:contourClr>
              <a:schemeClr val="phClr">
                <a:shade val="60000"/>
                <a:satMod val="110000"/>
              </a:schemeClr>
            </a:contourClr>
          </a:sp3d>
        </a:effectStyle>
        <a:effectStyle>
          <a:effectLst>
            <a:glow rad="51600">
              <a:schemeClr val="phClr">
                <a:alpha val="6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>
            <a:shade val="90000"/>
          </a:schemeClr>
        </a:solidFill>
        <a:blipFill>
          <a:blip xmlns:r="http://schemas.openxmlformats.org/officeDocument/2006/relationships" r:embed="rId2">
            <a:duotone>
              <a:schemeClr val="phClr">
                <a:tint val="100000"/>
                <a:shade val="5000"/>
              </a:schemeClr>
              <a:schemeClr val="phClr">
                <a:shade val="100000"/>
              </a:schemeClr>
            </a:duotone>
          </a:blip>
          <a:tile tx="0" ty="0" sx="120000" sy="120000" flip="xy" algn="t"/>
        </a:blipFill>
        <a:blipFill rotWithShape="0">
          <a:blip xmlns:r="http://schemas.openxmlformats.org/officeDocument/2006/relationships" r:embed="rId3">
            <a:duotone>
              <a:schemeClr val="phClr">
                <a:tint val="100000"/>
                <a:shade val="5000"/>
              </a:schemeClr>
              <a:schemeClr val="phClr">
                <a:shade val="100000"/>
              </a:schemeClr>
            </a:duotone>
          </a:blip>
          <a:srcRect/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TC010219417[[fn=Motiv japonského obrazu]]</Template>
  <TotalTime>342</TotalTime>
  <Words>1010</Words>
  <Application>Microsoft Office PowerPoint</Application>
  <PresentationFormat>Předvádění na obrazovce (4:3)</PresentationFormat>
  <Paragraphs>175</Paragraphs>
  <Slides>32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32</vt:i4>
      </vt:variant>
    </vt:vector>
  </HeadingPairs>
  <TitlesOfParts>
    <vt:vector size="37" baseType="lpstr">
      <vt:lpstr>Algerian</vt:lpstr>
      <vt:lpstr>Calibri</vt:lpstr>
      <vt:lpstr>Gabriola</vt:lpstr>
      <vt:lpstr>Wingdings</vt:lpstr>
      <vt:lpstr>YamatoPainting</vt:lpstr>
      <vt:lpstr>Onemocnění kolenního kloubu</vt:lpstr>
      <vt:lpstr>Plica mediopatellaris</vt:lpstr>
      <vt:lpstr>Plica mediopatellaris</vt:lpstr>
      <vt:lpstr>Plica mediopatellaris</vt:lpstr>
      <vt:lpstr>Patella bipartita</vt:lpstr>
      <vt:lpstr>Patella bipartita</vt:lpstr>
      <vt:lpstr>Patella bipartita</vt:lpstr>
      <vt:lpstr>Patella bipartita</vt:lpstr>
      <vt:lpstr>Diskoidní meniskus</vt:lpstr>
      <vt:lpstr>Diskoidní meniskus</vt:lpstr>
      <vt:lpstr>Diskoidní meniskus</vt:lpstr>
      <vt:lpstr>m. Osgood - Schlatter</vt:lpstr>
      <vt:lpstr>m. Osgood - Schlatter</vt:lpstr>
      <vt:lpstr>m. Osgood - Schlatter</vt:lpstr>
      <vt:lpstr>m. Sinding - larsen</vt:lpstr>
      <vt:lpstr>m. Sinding - larsen</vt:lpstr>
      <vt:lpstr>Osteochondrosis dissecans</vt:lpstr>
      <vt:lpstr>Osteochondrosis dissecans</vt:lpstr>
      <vt:lpstr>Osteochondrosis dissecans</vt:lpstr>
      <vt:lpstr>Osteochondrosis dissecans</vt:lpstr>
      <vt:lpstr>Osteochondrosis dissecans</vt:lpstr>
      <vt:lpstr>Osteochondrosis dissecans</vt:lpstr>
      <vt:lpstr>Osteochondrosis dissecans</vt:lpstr>
      <vt:lpstr>Problematika fP kloubu</vt:lpstr>
      <vt:lpstr>Kongenitální luxace patelly</vt:lpstr>
      <vt:lpstr>Kongenitální luxace patelly</vt:lpstr>
      <vt:lpstr>Kongenitální luxace patelly</vt:lpstr>
      <vt:lpstr>habituální luxace patelly</vt:lpstr>
      <vt:lpstr>habituální luxace patelly</vt:lpstr>
      <vt:lpstr>habituální luxace patelly</vt:lpstr>
      <vt:lpstr>Elmslie-Trilat-Madigan</vt:lpstr>
      <vt:lpstr>Dvojsvazsková rekonstrukce mediálních retinakul pately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milhouse</dc:creator>
  <cp:lastModifiedBy>Martin Komzák</cp:lastModifiedBy>
  <cp:revision>34</cp:revision>
  <dcterms:created xsi:type="dcterms:W3CDTF">2011-04-30T11:13:21Z</dcterms:created>
  <dcterms:modified xsi:type="dcterms:W3CDTF">2020-04-15T18:24:28Z</dcterms:modified>
</cp:coreProperties>
</file>