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946" y="-25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D7EB46-B2E1-4966-8CF4-6550A60240D6}" type="datetimeFigureOut">
              <a:rPr lang="sk-SK" smtClean="0"/>
              <a:pPr/>
              <a:t>20. 4. 2021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F7125-A0C3-4FB7-8B47-17F00BE51ED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504861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AF7125-A0C3-4FB7-8B47-17F00BE51ED3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569483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13E70FC-1AA2-4E04-AC08-C9DAAF4ABB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BB9EE2DE-7310-4DFA-9349-F6322472C8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A06F71D9-E243-40E8-846C-F8B6462D2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99E4-355B-497C-92BE-96D2350A67AE}" type="datetimeFigureOut">
              <a:rPr lang="sk-SK" smtClean="0"/>
              <a:pPr/>
              <a:t>20. 4. 2021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2BF34C2F-E347-4ED5-9D08-717101FD5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9EDFB716-E52F-47F9-A995-505F61850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A335-E489-4367-AF3D-53703764E95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81726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3C363BF-FC87-4FAD-AD38-83386387D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xmlns="" id="{E243E9A1-E75C-498A-8B45-E7374B6D62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14C99E63-F5B8-4305-B1F1-1AF53683E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99E4-355B-497C-92BE-96D2350A67AE}" type="datetimeFigureOut">
              <a:rPr lang="sk-SK" smtClean="0"/>
              <a:pPr/>
              <a:t>20. 4. 2021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B0FB3F24-DC52-4177-BD85-F7CA1CC6D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003623C2-5C64-4987-98FF-CABF7E50E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A335-E489-4367-AF3D-53703764E95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68721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xmlns="" id="{79DFAA24-F5E1-421F-B8B9-E4034F8B1B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xmlns="" id="{2E68F68D-49AE-4CBD-81FA-90532D7FA9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D5E66E6A-90A4-4405-9295-8134AC9C3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99E4-355B-497C-92BE-96D2350A67AE}" type="datetimeFigureOut">
              <a:rPr lang="sk-SK" smtClean="0"/>
              <a:pPr/>
              <a:t>20. 4. 2021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A7D597E4-B4DA-4265-9BCC-7B546D14C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CFCAC40F-2817-4EB5-A54F-51665546C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A335-E489-4367-AF3D-53703764E95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25248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EC4A4C-2BFA-46B8-BA94-02DF4BB89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91506EA8-1A52-488F-BA65-18A84BCC7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7987BD45-4EF8-485A-A532-6CB862386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99E4-355B-497C-92BE-96D2350A67AE}" type="datetimeFigureOut">
              <a:rPr lang="sk-SK" smtClean="0"/>
              <a:pPr/>
              <a:t>20. 4. 2021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71008CF1-2735-4295-8A8D-92BA42787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176F85C1-4A52-4650-9198-B95FE2782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A335-E489-4367-AF3D-53703764E95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538865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A82B3C0-0A19-43FB-BC39-DA566BD6F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908C492A-111C-4D53-9F18-F6D893ACC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BD872C71-48BB-4139-8783-44FDA7A85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99E4-355B-497C-92BE-96D2350A67AE}" type="datetimeFigureOut">
              <a:rPr lang="sk-SK" smtClean="0"/>
              <a:pPr/>
              <a:t>20. 4. 2021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A8502F82-7408-4DF7-8577-9A3D0BC02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7CC8F709-639D-43DF-8D1E-9ADF31D72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A335-E489-4367-AF3D-53703764E95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2516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CAA0B04-62C7-4004-A083-2FB7D5805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94E41456-EAC7-46AF-84C2-AFCD98CF3C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xmlns="" id="{2045972E-3F46-4FA7-81D6-2212DD072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xmlns="" id="{DFB7B40D-F90D-4ADA-80CB-59240EFF7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99E4-355B-497C-92BE-96D2350A67AE}" type="datetimeFigureOut">
              <a:rPr lang="sk-SK" smtClean="0"/>
              <a:pPr/>
              <a:t>20. 4. 2021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xmlns="" id="{4056BB92-F576-4617-90C1-93DBBB5A1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xmlns="" id="{0E13A211-3D42-4620-9081-ABAF8A375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A335-E489-4367-AF3D-53703764E95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546070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1C8C930-EA14-4A16-9302-266867B70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0F533B69-8775-4731-BCAC-30C00596D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xmlns="" id="{27ABB0EA-056D-4A2B-9A5C-D08666045C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2F096BF5-69DE-4DB0-940C-76CD16EC6C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xmlns="" id="{2361980C-273A-41A0-8258-32E8E68007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xmlns="" id="{93E949FC-316E-415C-B658-B0BC31DB3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99E4-355B-497C-92BE-96D2350A67AE}" type="datetimeFigureOut">
              <a:rPr lang="sk-SK" smtClean="0"/>
              <a:pPr/>
              <a:t>20. 4. 2021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xmlns="" id="{576F3E83-C4CB-4E42-BEAA-AC2C97C7C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xmlns="" id="{1B7143A4-5E72-464F-9C0F-5CEE8342A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A335-E489-4367-AF3D-53703764E95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5734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D422CFF-6ED9-47B6-931D-F2BE2879C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xmlns="" id="{B1FCF6AD-FD36-4216-81A4-A916E1976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99E4-355B-497C-92BE-96D2350A67AE}" type="datetimeFigureOut">
              <a:rPr lang="sk-SK" smtClean="0"/>
              <a:pPr/>
              <a:t>20. 4. 2021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xmlns="" id="{95136488-E5D1-48BF-90E9-49C92EE4E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xmlns="" id="{E37B458A-06E7-4C6B-92DF-6762EE3F3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A335-E489-4367-AF3D-53703764E95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600753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xmlns="" id="{64023178-BD8B-4F37-8CA0-6FF063673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99E4-355B-497C-92BE-96D2350A67AE}" type="datetimeFigureOut">
              <a:rPr lang="sk-SK" smtClean="0"/>
              <a:pPr/>
              <a:t>20. 4. 2021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xmlns="" id="{2AE37794-E2C5-4BD9-9F9D-E308C2AF4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xmlns="" id="{90D55BA8-EA8D-4E0F-B879-DF6C3DA96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A335-E489-4367-AF3D-53703764E95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841502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DBB0221-0139-44C4-BD6E-9A545E101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C8078320-3C04-44CA-8E4A-475B042FD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5E757F08-178B-42BB-84C3-C74756FBEF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xmlns="" id="{B6DA5082-FDEE-41CB-AD1A-F96836179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99E4-355B-497C-92BE-96D2350A67AE}" type="datetimeFigureOut">
              <a:rPr lang="sk-SK" smtClean="0"/>
              <a:pPr/>
              <a:t>20. 4. 2021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xmlns="" id="{5F475ED6-03D7-46CC-BB1A-6328B5A56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xmlns="" id="{B0187044-1C3E-4CE3-943C-52A5C3683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A335-E489-4367-AF3D-53703764E95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764166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3D5B972-BFF2-4F4B-94CF-ED4919772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xmlns="" id="{D61DEDED-837A-43F3-8B04-7C72C4B6DB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1AD8F085-7088-4179-9F01-1346F03D0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xmlns="" id="{EAFEAE15-0EED-4E1D-B6A3-3F87BA62E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99E4-355B-497C-92BE-96D2350A67AE}" type="datetimeFigureOut">
              <a:rPr lang="sk-SK" smtClean="0"/>
              <a:pPr/>
              <a:t>20. 4. 2021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xmlns="" id="{430E8DB8-D657-4E99-BF02-797B68036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xmlns="" id="{189AB0F1-EAAA-409C-A486-FDCF9378E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A335-E489-4367-AF3D-53703764E95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337964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xmlns="" id="{05D7546D-6CEF-4ECD-9C47-04FC3A8C8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2638274D-8100-4ED5-821C-8C6E8785D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CE29FB2B-3CFD-4414-A3F9-A4D86BA061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599E4-355B-497C-92BE-96D2350A67AE}" type="datetimeFigureOut">
              <a:rPr lang="sk-SK" smtClean="0"/>
              <a:pPr/>
              <a:t>20. 4. 2021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54F1E04C-50E7-4255-8021-6C61F8B1E6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1E12F11E-D01E-46B6-AC63-CAC2DBECB2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5A335-E489-4367-AF3D-53703764E95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237149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th/y2vt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xmlns="" id="{5C55F0BA-7D8B-4753-AB68-D54E59A24A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BF08B8F-17E6-46DE-BB9D-89AFC01E4C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0524" y="4081486"/>
            <a:ext cx="10464734" cy="1314159"/>
          </a:xfrm>
          <a:noFill/>
        </p:spPr>
        <p:txBody>
          <a:bodyPr>
            <a:normAutofit/>
          </a:bodyPr>
          <a:lstStyle/>
          <a:p>
            <a:r>
              <a:rPr lang="sk-SK" sz="290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Zdravotní tělesná výchova pro jedince s oslabením kardiovaskulárního systému</a:t>
            </a:r>
            <a:r>
              <a:rPr lang="sk-SK" sz="2900" b="1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2900" b="1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290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F31F0EE4-5AE3-4D54-B1FA-7C61459BB8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681" y="5567363"/>
            <a:ext cx="10512421" cy="557187"/>
          </a:xfrm>
          <a:noFill/>
        </p:spPr>
        <p:txBody>
          <a:bodyPr>
            <a:normAutofit/>
          </a:bodyPr>
          <a:lstStyle/>
          <a:p>
            <a:r>
              <a:rPr lang="sk-SK" dirty="0" err="1"/>
              <a:t>Kateřina</a:t>
            </a:r>
            <a:r>
              <a:rPr lang="sk-SK" dirty="0"/>
              <a:t> </a:t>
            </a:r>
            <a:r>
              <a:rPr lang="sk-SK" dirty="0" err="1"/>
              <a:t>Jeřábková</a:t>
            </a:r>
            <a:r>
              <a:rPr lang="sk-SK" dirty="0"/>
              <a:t>, Hana Masárová, Iveta </a:t>
            </a:r>
            <a:r>
              <a:rPr lang="sk-SK" dirty="0" err="1"/>
              <a:t>Zaděláková</a:t>
            </a:r>
            <a:r>
              <a:rPr lang="sk-SK" dirty="0"/>
              <a:t> </a:t>
            </a:r>
          </a:p>
        </p:txBody>
      </p:sp>
      <p:pic>
        <p:nvPicPr>
          <p:cNvPr id="4" name="Picture 4" descr="Srdce, vládca orgánov |">
            <a:extLst>
              <a:ext uri="{FF2B5EF4-FFF2-40B4-BE49-F238E27FC236}">
                <a16:creationId xmlns:a16="http://schemas.microsoft.com/office/drawing/2014/main" xmlns="" id="{BE7CA6D2-860F-48D2-8571-32BC082479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335"/>
          <a:stretch/>
        </p:blipFill>
        <p:spPr bwMode="auto">
          <a:xfrm>
            <a:off x="2733778" y="166651"/>
            <a:ext cx="6777732" cy="3733675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98747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41C83E6-4287-4493-9627-640B4F36E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>
            <a:normAutofit/>
          </a:bodyPr>
          <a:lstStyle/>
          <a:p>
            <a:r>
              <a:rPr lang="sk-SK" sz="3100"/>
              <a:t>Ochorenia kardiovaskulárneho systému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6024F210-E65C-4D7C-BC40-9C7C2CFCF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4214899" cy="3785419"/>
          </a:xfrm>
        </p:spPr>
        <p:txBody>
          <a:bodyPr>
            <a:normAutofit/>
          </a:bodyPr>
          <a:lstStyle/>
          <a:p>
            <a:r>
              <a:rPr lang="sk-SK" sz="2000" dirty="0"/>
              <a:t>ICHS- </a:t>
            </a:r>
            <a:r>
              <a:rPr lang="sk-SK" sz="2000" dirty="0" err="1"/>
              <a:t>angina</a:t>
            </a:r>
            <a:r>
              <a:rPr lang="sk-SK" sz="2000" dirty="0"/>
              <a:t> </a:t>
            </a:r>
            <a:r>
              <a:rPr lang="sk-SK" sz="2000" dirty="0" err="1"/>
              <a:t>pectoris</a:t>
            </a:r>
            <a:r>
              <a:rPr lang="sk-SK" sz="2000" dirty="0"/>
              <a:t>, infarkt myokardu</a:t>
            </a:r>
          </a:p>
          <a:p>
            <a:r>
              <a:rPr lang="sk-SK" sz="2000" dirty="0"/>
              <a:t>Hypertenzia</a:t>
            </a:r>
          </a:p>
          <a:p>
            <a:r>
              <a:rPr lang="sk-SK" sz="2000" dirty="0"/>
              <a:t>CMP</a:t>
            </a:r>
          </a:p>
          <a:p>
            <a:r>
              <a:rPr lang="sk-SK" sz="2000" dirty="0"/>
              <a:t>Vrodené/získané srdcové vady</a:t>
            </a:r>
          </a:p>
          <a:p>
            <a:r>
              <a:rPr lang="sk-SK" sz="2000" dirty="0" err="1"/>
              <a:t>Kardiomyopatie</a:t>
            </a:r>
            <a:endParaRPr lang="sk-SK" sz="2000" dirty="0"/>
          </a:p>
          <a:p>
            <a:r>
              <a:rPr lang="sk-SK" sz="2000" dirty="0"/>
              <a:t>Zápaly žíl</a:t>
            </a:r>
          </a:p>
          <a:p>
            <a:r>
              <a:rPr lang="sk-SK" sz="2000" dirty="0"/>
              <a:t>Ischemická choroba ciev dolných končatín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5E39A796-BE83-48B1-B33F-35C4A32AAB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ounded Rectangle 9">
            <a:extLst>
              <a:ext uri="{FF2B5EF4-FFF2-40B4-BE49-F238E27FC236}">
                <a16:creationId xmlns:a16="http://schemas.microsoft.com/office/drawing/2014/main" xmlns="" id="{72F84B47-E267-4194-8194-831DB7B55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Symptoms and Complications of Heart Failure">
            <a:extLst>
              <a:ext uri="{FF2B5EF4-FFF2-40B4-BE49-F238E27FC236}">
                <a16:creationId xmlns:a16="http://schemas.microsoft.com/office/drawing/2014/main" xmlns="" id="{5385DEC7-079E-42C7-A074-2D783A0525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-1" b="376"/>
          <a:stretch/>
        </p:blipFill>
        <p:spPr bwMode="auto">
          <a:xfrm>
            <a:off x="5785830" y="807593"/>
            <a:ext cx="5259395" cy="5239568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BlokTextu 16">
            <a:extLst>
              <a:ext uri="{FF2B5EF4-FFF2-40B4-BE49-F238E27FC236}">
                <a16:creationId xmlns:a16="http://schemas.microsoft.com/office/drawing/2014/main" xmlns="" id="{8076456D-0844-4329-9527-9EDCAA678A42}"/>
              </a:ext>
            </a:extLst>
          </p:cNvPr>
          <p:cNvSpPr txBox="1"/>
          <p:nvPr/>
        </p:nvSpPr>
        <p:spPr>
          <a:xfrm>
            <a:off x="6504926" y="6580991"/>
            <a:ext cx="62036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sk-SK" sz="1200" dirty="0"/>
              <a:t>https://www.verywellhealth.com/symptoms-and-complications-of-heart-failure-4161320</a:t>
            </a:r>
            <a:endParaRPr lang="sk-SK" sz="1200"/>
          </a:p>
        </p:txBody>
      </p:sp>
    </p:spTree>
    <p:extLst>
      <p:ext uri="{BB962C8B-B14F-4D97-AF65-F5344CB8AC3E}">
        <p14:creationId xmlns:p14="http://schemas.microsoft.com/office/powerpoint/2010/main" xmlns="" val="3991860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223CBE8-69D7-418A-9F3A-121362C2D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Rizika aterosklerózy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9C54B3D6-D707-4320-A7C9-98746C16B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Ovplyvniteľné RF</a:t>
            </a:r>
          </a:p>
          <a:p>
            <a:pPr lvl="1"/>
            <a:r>
              <a:rPr lang="sk-SK" dirty="0"/>
              <a:t>Fajčenie cigariet</a:t>
            </a:r>
          </a:p>
          <a:p>
            <a:pPr lvl="1"/>
            <a:r>
              <a:rPr lang="sk-SK" dirty="0"/>
              <a:t>Hypertenzia</a:t>
            </a:r>
          </a:p>
          <a:p>
            <a:pPr lvl="1"/>
            <a:r>
              <a:rPr lang="sk-SK" dirty="0"/>
              <a:t>DM</a:t>
            </a:r>
          </a:p>
          <a:p>
            <a:pPr lvl="1"/>
            <a:r>
              <a:rPr lang="sk-SK" dirty="0" err="1"/>
              <a:t>Hyperlipoproteinémia</a:t>
            </a:r>
            <a:r>
              <a:rPr lang="sk-SK" dirty="0"/>
              <a:t>- zvýšenie LDL cholesterolu</a:t>
            </a:r>
          </a:p>
          <a:p>
            <a:pPr lvl="1"/>
            <a:r>
              <a:rPr lang="sk-SK" dirty="0"/>
              <a:t>Obezita</a:t>
            </a:r>
          </a:p>
          <a:p>
            <a:pPr lvl="1"/>
            <a:endParaRPr lang="sk-SK" dirty="0"/>
          </a:p>
          <a:p>
            <a:r>
              <a:rPr lang="sk-SK" dirty="0"/>
              <a:t>Neovplyvniteľné RF</a:t>
            </a:r>
          </a:p>
          <a:p>
            <a:pPr lvl="1"/>
            <a:r>
              <a:rPr lang="sk-SK" dirty="0"/>
              <a:t>Vek</a:t>
            </a:r>
          </a:p>
          <a:p>
            <a:pPr lvl="1"/>
            <a:r>
              <a:rPr lang="sk-SK" dirty="0"/>
              <a:t>Pohlavie</a:t>
            </a:r>
          </a:p>
          <a:p>
            <a:pPr lvl="1"/>
            <a:r>
              <a:rPr lang="sk-SK" dirty="0"/>
              <a:t>Genetické faktory</a:t>
            </a:r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14" name="Obrázok 13" descr="Obrázok, na ktorom je text&#10;&#10;Automaticky generovaný popis">
            <a:extLst>
              <a:ext uri="{FF2B5EF4-FFF2-40B4-BE49-F238E27FC236}">
                <a16:creationId xmlns:a16="http://schemas.microsoft.com/office/drawing/2014/main" xmlns="" id="{B9FDBFEE-5B59-4DBF-8F7B-01F599245A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96298" y="0"/>
            <a:ext cx="4573523" cy="6858000"/>
          </a:xfrm>
          <a:prstGeom prst="rect">
            <a:avLst/>
          </a:prstGeom>
        </p:spPr>
      </p:pic>
      <p:sp>
        <p:nvSpPr>
          <p:cNvPr id="16" name="BlokTextu 15">
            <a:extLst>
              <a:ext uri="{FF2B5EF4-FFF2-40B4-BE49-F238E27FC236}">
                <a16:creationId xmlns:a16="http://schemas.microsoft.com/office/drawing/2014/main" xmlns="" id="{B3723E39-A6CC-46D2-8F81-8FCF00F04580}"/>
              </a:ext>
            </a:extLst>
          </p:cNvPr>
          <p:cNvSpPr txBox="1"/>
          <p:nvPr/>
        </p:nvSpPr>
        <p:spPr>
          <a:xfrm>
            <a:off x="8394970" y="6427113"/>
            <a:ext cx="272499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100" dirty="0"/>
              <a:t>https://www.verywellhealth.com/coronary-artery-disease-causes-risk-factors-3863633</a:t>
            </a:r>
          </a:p>
        </p:txBody>
      </p:sp>
    </p:spTree>
    <p:extLst>
      <p:ext uri="{BB962C8B-B14F-4D97-AF65-F5344CB8AC3E}">
        <p14:creationId xmlns:p14="http://schemas.microsoft.com/office/powerpoint/2010/main" xmlns="" val="365408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0375BD7-7614-424A-B4D4-EC28CCCD2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29266"/>
            <a:ext cx="5102351" cy="1676603"/>
          </a:xfrm>
        </p:spPr>
        <p:txBody>
          <a:bodyPr>
            <a:normAutofit/>
          </a:bodyPr>
          <a:lstStyle/>
          <a:p>
            <a:r>
              <a:rPr lang="sk-SK"/>
              <a:t>Vyšetrenie funkcie srdca- záťažové testy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D4327EB8-437D-4676-8317-281F0DD56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4" y="2438400"/>
            <a:ext cx="5102351" cy="3785419"/>
          </a:xfrm>
        </p:spPr>
        <p:txBody>
          <a:bodyPr>
            <a:normAutofit/>
          </a:bodyPr>
          <a:lstStyle/>
          <a:p>
            <a:r>
              <a:rPr lang="sk-SK" sz="1400" b="1" dirty="0" err="1"/>
              <a:t>Ergometria</a:t>
            </a:r>
            <a:r>
              <a:rPr lang="sk-SK" sz="1400" b="1" dirty="0"/>
              <a:t>, </a:t>
            </a:r>
            <a:r>
              <a:rPr lang="sk-SK" sz="1400" b="1" dirty="0" err="1"/>
              <a:t>spiroergometria</a:t>
            </a:r>
            <a:r>
              <a:rPr lang="sk-SK" sz="1400" b="1" dirty="0"/>
              <a:t> </a:t>
            </a:r>
          </a:p>
          <a:p>
            <a:pPr lvl="1"/>
            <a:r>
              <a:rPr lang="sk-SK" sz="1400" dirty="0"/>
              <a:t>W170 </a:t>
            </a:r>
          </a:p>
          <a:p>
            <a:r>
              <a:rPr lang="sk-SK" sz="1400" b="1" dirty="0" err="1"/>
              <a:t>Ruffierov</a:t>
            </a:r>
            <a:r>
              <a:rPr lang="sk-SK" sz="1400" b="1" dirty="0"/>
              <a:t> test</a:t>
            </a:r>
          </a:p>
          <a:p>
            <a:pPr lvl="1"/>
            <a:r>
              <a:rPr lang="sk-SK" sz="1400" dirty="0"/>
              <a:t>30 drepov za 40s</a:t>
            </a:r>
          </a:p>
          <a:p>
            <a:pPr lvl="1"/>
            <a:r>
              <a:rPr lang="sk-SK" sz="1400" dirty="0"/>
              <a:t>SF sa meria 3x (v kľude, ihneď po záťaži, 1minútu po zaťažení)</a:t>
            </a:r>
          </a:p>
          <a:p>
            <a:pPr lvl="1"/>
            <a:r>
              <a:rPr lang="sk-SK" sz="1400" dirty="0"/>
              <a:t>Vypočíta sa index</a:t>
            </a:r>
          </a:p>
          <a:p>
            <a:pPr marL="457200" lvl="1" indent="0">
              <a:buNone/>
            </a:pPr>
            <a:r>
              <a:rPr lang="nl-NL" sz="1400" b="0" i="1" dirty="0">
                <a:solidFill>
                  <a:srgbClr val="000000"/>
                </a:solidFill>
                <a:effectLst/>
              </a:rPr>
              <a:t>[(SF1 + SF2 + SF3) - 200]/10</a:t>
            </a:r>
            <a:endParaRPr lang="sk-SK" sz="1400" i="1" dirty="0"/>
          </a:p>
          <a:p>
            <a:r>
              <a:rPr lang="sk-SK" sz="1400" b="1" dirty="0"/>
              <a:t>Step test</a:t>
            </a:r>
          </a:p>
          <a:p>
            <a:pPr lvl="1"/>
            <a:r>
              <a:rPr lang="sk-SK" sz="1400" dirty="0"/>
              <a:t>Vystupovanie na schod po dobu 5 min</a:t>
            </a:r>
          </a:p>
          <a:p>
            <a:pPr lvl="1"/>
            <a:r>
              <a:rPr lang="sk-SK" sz="1400" dirty="0"/>
              <a:t>SF sa meria v kľude 3x v 30s intervaloch</a:t>
            </a:r>
          </a:p>
          <a:p>
            <a:pPr lvl="1"/>
            <a:r>
              <a:rPr lang="sk-SK" sz="1400" dirty="0"/>
              <a:t>Vypočíta sa index</a:t>
            </a:r>
          </a:p>
          <a:p>
            <a:pPr marL="457200" lvl="1" indent="0">
              <a:buNone/>
            </a:pPr>
            <a:r>
              <a:rPr lang="sk-SK" sz="1400" i="1" dirty="0"/>
              <a:t>Fitness Index=(100 x test </a:t>
            </a:r>
            <a:r>
              <a:rPr lang="sk-SK" sz="1400" i="1" dirty="0" err="1"/>
              <a:t>duration</a:t>
            </a:r>
            <a:r>
              <a:rPr lang="sk-SK" sz="1400" i="1" dirty="0"/>
              <a:t> in </a:t>
            </a:r>
            <a:r>
              <a:rPr lang="sk-SK" sz="1400" i="1" dirty="0" err="1"/>
              <a:t>sec</a:t>
            </a:r>
            <a:r>
              <a:rPr lang="sk-SK" sz="1400" i="1" dirty="0"/>
              <a:t>) </a:t>
            </a:r>
            <a:r>
              <a:rPr lang="sk-SK" sz="1400" i="1" dirty="0" err="1"/>
              <a:t>divided</a:t>
            </a:r>
            <a:r>
              <a:rPr lang="sk-SK" sz="1400" i="1" dirty="0"/>
              <a:t> by (2x </a:t>
            </a:r>
            <a:r>
              <a:rPr lang="sk-SK" sz="1400" i="1" dirty="0" err="1"/>
              <a:t>sum</a:t>
            </a:r>
            <a:r>
              <a:rPr lang="sk-SK" sz="1400" i="1" dirty="0"/>
              <a:t> of </a:t>
            </a:r>
            <a:r>
              <a:rPr lang="sk-SK" sz="1400" i="1" dirty="0" err="1"/>
              <a:t>heart</a:t>
            </a:r>
            <a:r>
              <a:rPr lang="sk-SK" sz="1400" i="1" dirty="0"/>
              <a:t> </a:t>
            </a:r>
            <a:r>
              <a:rPr lang="sk-SK" sz="1400" i="1" dirty="0" err="1"/>
              <a:t>beats</a:t>
            </a:r>
            <a:r>
              <a:rPr lang="sk-SK" sz="1400" i="1" dirty="0"/>
              <a:t> in </a:t>
            </a:r>
            <a:r>
              <a:rPr lang="sk-SK" sz="1400" i="1" dirty="0" err="1"/>
              <a:t>the</a:t>
            </a:r>
            <a:r>
              <a:rPr lang="sk-SK" sz="1400" i="1" dirty="0"/>
              <a:t> </a:t>
            </a:r>
            <a:r>
              <a:rPr lang="sk-SK" sz="1400" i="1" dirty="0" err="1"/>
              <a:t>recovery</a:t>
            </a:r>
            <a:r>
              <a:rPr lang="sk-SK" sz="1400" i="1" dirty="0"/>
              <a:t> </a:t>
            </a:r>
            <a:r>
              <a:rPr lang="sk-SK" sz="1400" i="1" dirty="0" err="1"/>
              <a:t>periods</a:t>
            </a:r>
            <a:r>
              <a:rPr lang="sk-SK" sz="1400" i="1" dirty="0"/>
              <a:t>)</a:t>
            </a:r>
          </a:p>
          <a:p>
            <a:pPr marL="457200" lvl="1" indent="0">
              <a:buNone/>
            </a:pPr>
            <a:endParaRPr lang="sk-SK" sz="1400" dirty="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xmlns="" id="{C95B82D5-A8BB-45BF-BED8-C7B2068921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230112" y="0"/>
            <a:ext cx="5961888" cy="6858000"/>
          </a:xfrm>
          <a:prstGeom prst="rect">
            <a:avLst/>
          </a:prstGeom>
          <a:solidFill>
            <a:srgbClr val="7163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ounded Rectangle 9">
            <a:extLst>
              <a:ext uri="{FF2B5EF4-FFF2-40B4-BE49-F238E27FC236}">
                <a16:creationId xmlns:a16="http://schemas.microsoft.com/office/drawing/2014/main" xmlns="" id="{296C61EC-FBF4-4216-BE67-6C864D30A0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729984" y="484633"/>
            <a:ext cx="4846320" cy="27432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foto1 - Fisioterapia Granada">
            <a:extLst>
              <a:ext uri="{FF2B5EF4-FFF2-40B4-BE49-F238E27FC236}">
                <a16:creationId xmlns:a16="http://schemas.microsoft.com/office/drawing/2014/main" xmlns="" id="{85D517DD-57DB-4FDB-8A35-2473EA8158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151967" y="694945"/>
            <a:ext cx="2020641" cy="232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1" name="Rounded Rectangle 9">
            <a:extLst>
              <a:ext uri="{FF2B5EF4-FFF2-40B4-BE49-F238E27FC236}">
                <a16:creationId xmlns:a16="http://schemas.microsoft.com/office/drawing/2014/main" xmlns="" id="{39D6C490-0229-4573-9696-B73E5B3A9C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729984" y="3511296"/>
            <a:ext cx="4846320" cy="27432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Jump Rope vs Running : Which is Better? - BuyJumpRopes.net">
            <a:extLst>
              <a:ext uri="{FF2B5EF4-FFF2-40B4-BE49-F238E27FC236}">
                <a16:creationId xmlns:a16="http://schemas.microsoft.com/office/drawing/2014/main" xmlns="" id="{D5BF77B7-9430-4AB8-A627-B18C128DAA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7649209" y="3721608"/>
            <a:ext cx="3026157" cy="2322576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BlokTextu 7">
            <a:extLst>
              <a:ext uri="{FF2B5EF4-FFF2-40B4-BE49-F238E27FC236}">
                <a16:creationId xmlns:a16="http://schemas.microsoft.com/office/drawing/2014/main" xmlns="" id="{247047D8-97B4-458F-AA0E-AEE43F7ABD3A}"/>
              </a:ext>
            </a:extLst>
          </p:cNvPr>
          <p:cNvSpPr txBox="1"/>
          <p:nvPr/>
        </p:nvSpPr>
        <p:spPr>
          <a:xfrm>
            <a:off x="6729984" y="6010841"/>
            <a:ext cx="609437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sk-SK" sz="1200" dirty="0"/>
              <a:t>https://buyjumpropes.net/resources/jump-rope-vs-running-which-is-better/</a:t>
            </a:r>
          </a:p>
        </p:txBody>
      </p:sp>
      <p:sp>
        <p:nvSpPr>
          <p:cNvPr id="14" name="BlokTextu 13">
            <a:extLst>
              <a:ext uri="{FF2B5EF4-FFF2-40B4-BE49-F238E27FC236}">
                <a16:creationId xmlns:a16="http://schemas.microsoft.com/office/drawing/2014/main" xmlns="" id="{9FD28968-EE31-422B-B56B-10FFA219707C}"/>
              </a:ext>
            </a:extLst>
          </p:cNvPr>
          <p:cNvSpPr txBox="1"/>
          <p:nvPr/>
        </p:nvSpPr>
        <p:spPr>
          <a:xfrm>
            <a:off x="6729984" y="2807380"/>
            <a:ext cx="48463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200" dirty="0"/>
              <a:t>https://www.fisioterapia-granada.es/estamos-preparados-para-la-practica-deportiva-de-alta-intensidad-el-test-de-ruffier/foto1/</a:t>
            </a:r>
          </a:p>
        </p:txBody>
      </p:sp>
    </p:spTree>
    <p:extLst>
      <p:ext uri="{BB962C8B-B14F-4D97-AF65-F5344CB8AC3E}">
        <p14:creationId xmlns:p14="http://schemas.microsoft.com/office/powerpoint/2010/main" xmlns="" val="2472876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C604BCA-7F24-4BC0-9AE8-6C92199AB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Zásady cvičiteľa pri cvičení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12B1CCCE-444F-411E-836C-DE9645710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sz="2400"/>
              <a:t>Primerané zaťaženie: 60-70% TFmax</a:t>
            </a:r>
          </a:p>
          <a:p>
            <a:r>
              <a:rPr lang="sk-SK" sz="2400"/>
              <a:t>Merať TF pred, počas a po záťaži, TK pred a po záťaži</a:t>
            </a:r>
          </a:p>
          <a:p>
            <a:r>
              <a:rPr lang="sk-SK" sz="2400"/>
              <a:t>Informovanosť o lekárskom posudku každého pacienta</a:t>
            </a:r>
          </a:p>
          <a:p>
            <a:pPr marL="0" indent="0">
              <a:buNone/>
            </a:pPr>
            <a:endParaRPr lang="sk-SK" sz="2400"/>
          </a:p>
          <a:p>
            <a:pPr marL="0" indent="0">
              <a:buNone/>
            </a:pPr>
            <a:r>
              <a:rPr lang="sk-SK" sz="2400"/>
              <a:t>Nevhodné pohybové činnosti:</a:t>
            </a:r>
          </a:p>
          <a:p>
            <a:r>
              <a:rPr lang="sk-SK" sz="2400"/>
              <a:t>Izometrické cviky</a:t>
            </a:r>
          </a:p>
          <a:p>
            <a:r>
              <a:rPr lang="sk-SK" sz="2400"/>
              <a:t>Krátkodobé rýchlostné cviky</a:t>
            </a:r>
          </a:p>
          <a:p>
            <a:r>
              <a:rPr lang="sk-SK" sz="2400"/>
              <a:t>Cviky s rýchlou zmenou polôh</a:t>
            </a:r>
          </a:p>
          <a:p>
            <a:r>
              <a:rPr lang="sk-SK" sz="2400"/>
              <a:t>Zadržovanie dychu</a:t>
            </a:r>
          </a:p>
          <a:p>
            <a:r>
              <a:rPr lang="sk-SK" sz="2400"/>
              <a:t>Emočné zaťaženie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xmlns="" val="1584706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D28808F-5939-4AC6-A70E-6891A4862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Zásady pacienta pri cvičení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A5A403CA-6BCA-49D4-8990-BD634FBE9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Aeróbna aktivita!</a:t>
            </a:r>
          </a:p>
          <a:p>
            <a:pPr lvl="1"/>
            <a:r>
              <a:rPr lang="sk-SK" dirty="0"/>
              <a:t>20-60 minút denne, 3-5x týždenne</a:t>
            </a:r>
          </a:p>
          <a:p>
            <a:r>
              <a:rPr lang="sk-SK" dirty="0"/>
              <a:t>Pri silovom tréningu nízka záťaž, viac opakovaní</a:t>
            </a:r>
          </a:p>
          <a:p>
            <a:r>
              <a:rPr lang="sk-SK" dirty="0"/>
              <a:t>Kontrola zaťaženia </a:t>
            </a:r>
            <a:r>
              <a:rPr lang="sk-SK" dirty="0" err="1"/>
              <a:t>sport-testrom</a:t>
            </a:r>
            <a:endParaRPr lang="sk-SK" dirty="0"/>
          </a:p>
          <a:p>
            <a:r>
              <a:rPr lang="sk-SK" dirty="0"/>
              <a:t>Vnímať subjektívne pocity</a:t>
            </a:r>
          </a:p>
          <a:p>
            <a:r>
              <a:rPr lang="sk-SK" dirty="0"/>
              <a:t>Pravidelnosť, </a:t>
            </a:r>
            <a:r>
              <a:rPr lang="sk-SK" dirty="0" err="1"/>
              <a:t>systematičnosť</a:t>
            </a:r>
            <a:r>
              <a:rPr lang="sk-SK" dirty="0"/>
              <a:t>, stupňovanie záťaže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891421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9A7C9EF-ADDE-4F5C-BFD5-9BE845475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Kontraindikácie PA u </a:t>
            </a:r>
            <a:r>
              <a:rPr lang="sk-SK" dirty="0" err="1"/>
              <a:t>kardiakov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13F18F03-1C4F-424E-AAF7-55292FE52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Infekcie</a:t>
            </a:r>
          </a:p>
          <a:p>
            <a:r>
              <a:rPr lang="sk-SK" dirty="0"/>
              <a:t>Nestabilná AP</a:t>
            </a:r>
          </a:p>
          <a:p>
            <a:r>
              <a:rPr lang="sk-SK" dirty="0"/>
              <a:t>Aortálna </a:t>
            </a:r>
            <a:r>
              <a:rPr lang="sk-SK" dirty="0" err="1"/>
              <a:t>stenóza</a:t>
            </a:r>
            <a:endParaRPr lang="sk-SK" dirty="0"/>
          </a:p>
          <a:p>
            <a:r>
              <a:rPr lang="sk-SK" dirty="0"/>
              <a:t>Nekontrolovateľné arytmie</a:t>
            </a:r>
          </a:p>
          <a:p>
            <a:r>
              <a:rPr lang="sk-SK" dirty="0"/>
              <a:t>Hypertenzia </a:t>
            </a:r>
            <a:r>
              <a:rPr lang="sk-SK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(&gt;220/100)</a:t>
            </a:r>
          </a:p>
          <a:p>
            <a:r>
              <a:rPr lang="sk-SK" dirty="0">
                <a:solidFill>
                  <a:srgbClr val="000000"/>
                </a:solidFill>
              </a:rPr>
              <a:t>Glykémia pod 5 mmol/l alebo nad 17 mmol/l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050658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C6E5CCC-FF4C-41A2-8D3F-89DC8E813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Použitá literatúra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4E2D3940-0038-464A-BB2A-F7220145B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9434"/>
            <a:ext cx="10515600" cy="4885491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BERÁNKOVÁ, L.; GRMELA, R.; KOPŘIVOVÁ, J.; SEBERA M. Zdravotní 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tělesná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výchova [online]. 1. vyd. Brno: Masarykova univerzita, 2012 [cit. 5. 4. 2021]. 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Elportál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Dostupné z: https://is.muni.cz/elportal/?id=990779.%20ISSN~1802-128X.</a:t>
            </a: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ČEŠKA, R.; PRUSÍKOVÁ, M.; ŠNEJDRLOVÁ, M. 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Predikce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prevence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aterosklerózy a 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personalizovaná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léčba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dyslipidemií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  <a:r>
              <a:rPr lang="sk-SK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Kardiologická revue interní medicína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2011, 81-86. </a:t>
            </a: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FEJFAR, T. Zdravotní 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tělesná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výchova 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při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kardiovaskulárním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oslabení. 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Liberec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2017. 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Bakalářská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práce. Technická univerzita v 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Liberci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Fakulta 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přírodovědně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-humanitní a pedagogická. 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Vedoucí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práce Mgr. Jana 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Bajzíková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CHALOUPKA, V. 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Zátěžové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testy v 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kardiologii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Zátěžová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elektrokardiografie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  <a:r>
              <a:rPr lang="sk-SK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Cor</a:t>
            </a:r>
            <a:r>
              <a:rPr lang="sk-SK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Vasa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2000, 42.3: K54-56.</a:t>
            </a: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CHALOUPKA, V., 2004. 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Rehabilitace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nemocných po infarktu myokardu. Medicína pro praxi [online], roč. 1, č. 2, s. 66 [cit. 5. 4. 2021]. Dostupné z: http://www.medicinapro praxi.cz/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pdfs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/med/2004/02/03.pdf </a:t>
            </a: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SYSLOVÁ, V., aj., 2003. Zdravotní 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tělesná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výchova II. Praha: ČASPV. ISBN 80- 86586-03-0.</a:t>
            </a: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ZACHATOVÁ, D</a:t>
            </a:r>
            <a:r>
              <a:rPr lang="sk-SK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Cvičební program pro </a:t>
            </a:r>
            <a:r>
              <a:rPr lang="sk-SK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kardiaky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[online]. Brno, 2014 [cit. 5. 4. 2021]. Dostupné z: </a:t>
            </a:r>
            <a:r>
              <a:rPr lang="sk-SK" sz="18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https://is.muni.cz/th/y2vtr/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Bakalářská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práce. Masarykova univerzita, Fakulta 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sportovních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studií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sk-SK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Vedoucí</a:t>
            </a:r>
            <a:r>
              <a:rPr lang="sk-SK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práce: Pavol Seman.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63586874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342</Words>
  <Application>Microsoft Office PowerPoint</Application>
  <PresentationFormat>Vlastní</PresentationFormat>
  <Paragraphs>75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Motív Office</vt:lpstr>
      <vt:lpstr>Zdravotní tělesná výchova pro jedince s oslabením kardiovaskulárního systému </vt:lpstr>
      <vt:lpstr>Ochorenia kardiovaskulárneho systému</vt:lpstr>
      <vt:lpstr>Rizika aterosklerózy</vt:lpstr>
      <vt:lpstr>Vyšetrenie funkcie srdca- záťažové testy</vt:lpstr>
      <vt:lpstr>Zásady cvičiteľa pri cvičení</vt:lpstr>
      <vt:lpstr>Zásady pacienta pri cvičení</vt:lpstr>
      <vt:lpstr>Kontraindikácie PA u kardiakov</vt:lpstr>
      <vt:lpstr>Použitá literatúra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Zdravotní tělesná výchova pro jedince s oslabením kardiovaskulárního systému</dc:title>
  <dc:creator>roman</dc:creator>
  <cp:lastModifiedBy>Uživatel systému Windows</cp:lastModifiedBy>
  <cp:revision>15</cp:revision>
  <dcterms:created xsi:type="dcterms:W3CDTF">2021-04-05T11:33:29Z</dcterms:created>
  <dcterms:modified xsi:type="dcterms:W3CDTF">2021-04-20T05:41:32Z</dcterms:modified>
</cp:coreProperties>
</file>