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6" r:id="rId2"/>
    <p:sldId id="305" r:id="rId3"/>
    <p:sldId id="268" r:id="rId4"/>
    <p:sldId id="270" r:id="rId5"/>
    <p:sldId id="271" r:id="rId6"/>
    <p:sldId id="303" r:id="rId7"/>
    <p:sldId id="308" r:id="rId8"/>
    <p:sldId id="304" r:id="rId9"/>
    <p:sldId id="272" r:id="rId10"/>
    <p:sldId id="273" r:id="rId11"/>
    <p:sldId id="274" r:id="rId12"/>
    <p:sldId id="275" r:id="rId13"/>
    <p:sldId id="277" r:id="rId14"/>
    <p:sldId id="276" r:id="rId15"/>
    <p:sldId id="307" r:id="rId16"/>
  </p:sldIdLst>
  <p:sldSz cx="9144000" cy="6858000" type="screen4x3"/>
  <p:notesSz cx="6858000" cy="9144000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B9825-EAD5-4493-B182-5D9ABC38A8B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9195A-90A6-4BE7-BA80-D056FD1D0F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276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8AB4-83C9-42AE-BA9B-58DE876D8EFC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E80B-8043-4E0C-AAFD-D2C29852521E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1930-DFB2-4231-A5E8-124B3641944C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58E2-8E20-4682-9038-66B7C9AF2E41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F7B1-C3A6-41F0-9BDE-8275C2779689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E5FF-21AA-4B45-9FC2-D5BCA735FBC7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D3B-3E4E-425C-88E7-365436B8F6E9}" type="datetime1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AF95-9F60-4192-ACD2-B4D05AE11FA2}" type="datetime1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EFE7-4F84-43DA-9F67-1D006809DBEB}" type="datetime1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590F-A868-4EDA-BF78-5A836AA1FFD1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9C1-C343-4E92-B72A-264D8338E482}" type="datetime1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E3C3D-B47E-4CDA-B170-02BDEE870B97}" type="datetime1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Aplikované psychosociální vědy III / 5 aktualizováno 17.3. 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psychosociální vědy</a:t>
            </a:r>
            <a:br>
              <a:rPr lang="cs-CZ" b="1" dirty="0"/>
            </a:br>
            <a:r>
              <a:rPr lang="cs-CZ" b="1" dirty="0"/>
              <a:t>5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73B7AB-3DB3-40B2-A6F3-71623AB85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203650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Kulturní komponenty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Tradice </a:t>
            </a:r>
            <a:r>
              <a:rPr lang="cs-CZ" dirty="0"/>
              <a:t>– výrazem toho, co přetrvává, nemění se, co je spojeno s minulostí, funguje jako výraz toho, na čem lidé lpí. Báze </a:t>
            </a:r>
            <a:r>
              <a:rPr lang="cs-CZ" i="1" dirty="0"/>
              <a:t>tradiční společnosti zemědělské civilizace.</a:t>
            </a:r>
            <a:endParaRPr lang="cs-CZ" dirty="0"/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Inovace </a:t>
            </a:r>
            <a:r>
              <a:rPr lang="cs-CZ" dirty="0"/>
              <a:t>– proces uvádění nových kulturních idejí či objektů, vytváření nové formy existence (kopí, auto, PC, internet,demokracie) </a:t>
            </a:r>
            <a:r>
              <a:rPr lang="cs-CZ" i="1" dirty="0"/>
              <a:t>Báze moderní a postmoderní společnosti vědění a informačních technologií.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element </a:t>
            </a:r>
            <a:r>
              <a:rPr lang="cs-CZ" dirty="0"/>
              <a:t>– předmět či ideje symbolizující klíčovou úlohu v určitých oblastech života (šíp, motyka, parní stroj, mobil)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komplex </a:t>
            </a:r>
            <a:r>
              <a:rPr lang="cs-CZ" dirty="0"/>
              <a:t>– širší systém předmětů či idejí seskupených kolem kulturního elementu 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integrace – </a:t>
            </a:r>
            <a:r>
              <a:rPr lang="cs-CZ" dirty="0"/>
              <a:t>proces přibližování různých kultur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variace - </a:t>
            </a:r>
            <a:r>
              <a:rPr lang="cs-CZ" dirty="0"/>
              <a:t>důraz na svébytnost každé  kultury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85900C-FD17-4A91-9CC9-CAB797AB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Subkultura vs. kontrakultura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Subkultura </a:t>
            </a:r>
            <a:r>
              <a:rPr lang="cs-CZ" sz="3000" dirty="0"/>
              <a:t>– sdílení odlišných hodnot, morálních vzorů, zvyků, životních stylů (mládež, senioři, bezdomovci)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Kontrakultura </a:t>
            </a:r>
            <a:r>
              <a:rPr lang="cs-CZ" sz="3000" dirty="0"/>
              <a:t>– programové odmítání dominantních kulturních hodnot, orientace na alternativní životní styl (oblékání, stravování, volný čas)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Kulturní relativismus </a:t>
            </a:r>
            <a:r>
              <a:rPr lang="cs-CZ" sz="3000" dirty="0"/>
              <a:t>– důraz na potřebu vcítění se hodnotám odlišné kultury</a:t>
            </a:r>
          </a:p>
          <a:p>
            <a:pPr>
              <a:lnSpc>
                <a:spcPct val="160000"/>
              </a:lnSpc>
            </a:pPr>
            <a:r>
              <a:rPr lang="cs-CZ" sz="3000" dirty="0" err="1">
                <a:solidFill>
                  <a:srgbClr val="C00000"/>
                </a:solidFill>
              </a:rPr>
              <a:t>Etnocentrismus</a:t>
            </a:r>
            <a:r>
              <a:rPr lang="cs-CZ" sz="3000" dirty="0"/>
              <a:t> – vlastní kultura chápána jako nadřazená ostatním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B91766-467F-4F7A-BEBC-516AC4F8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Životní styl – životní 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</a:rPr>
              <a:t>Životní způsob </a:t>
            </a:r>
            <a:r>
              <a:rPr lang="cs-CZ" sz="2800" dirty="0"/>
              <a:t>– ustálenost životních praktik v různých sférách lidské existence (agrární, průmyslový)</a:t>
            </a:r>
          </a:p>
          <a:p>
            <a:endParaRPr lang="cs-CZ" sz="2800" dirty="0">
              <a:solidFill>
                <a:srgbClr val="C00000"/>
              </a:solidFill>
            </a:endParaRPr>
          </a:p>
          <a:p>
            <a:r>
              <a:rPr lang="cs-CZ" sz="2800" dirty="0">
                <a:solidFill>
                  <a:srgbClr val="C00000"/>
                </a:solidFill>
              </a:rPr>
              <a:t>Životní styl </a:t>
            </a:r>
            <a:r>
              <a:rPr lang="cs-CZ" sz="2800" dirty="0"/>
              <a:t>– specifický typ chování jedince nebo skupiny s trvalým zvláštním a odlišitelným jednáním, způsoby, zvyky a sklony (mládež, sportovci, vegetariáni)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F0112F-6490-475E-95AB-12D2FB3F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Společenská pozice vs. 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>
                <a:solidFill>
                  <a:srgbClr val="C00000"/>
                </a:solidFill>
              </a:rPr>
              <a:t>Společenská pozice </a:t>
            </a:r>
            <a:r>
              <a:rPr lang="cs-CZ" sz="2600" dirty="0"/>
              <a:t>(sociální status, sociální postavení) -  postavení jedince ve společenské struktuře, sociální identita jedince v dané skupině nebo společnosti</a:t>
            </a:r>
          </a:p>
          <a:p>
            <a:pPr marL="0" indent="0">
              <a:buNone/>
            </a:pPr>
            <a:r>
              <a:rPr lang="cs-CZ" sz="2600" dirty="0"/>
              <a:t>Sociální status</a:t>
            </a:r>
          </a:p>
          <a:p>
            <a:pPr lvl="1"/>
            <a:r>
              <a:rPr lang="cs-CZ" sz="2200" dirty="0"/>
              <a:t>vrozený </a:t>
            </a:r>
          </a:p>
          <a:p>
            <a:pPr lvl="1"/>
            <a:r>
              <a:rPr lang="cs-CZ" sz="2200" dirty="0" err="1"/>
              <a:t>askriptivní</a:t>
            </a:r>
            <a:endParaRPr lang="cs-CZ" sz="2200" dirty="0"/>
          </a:p>
          <a:p>
            <a:pPr lvl="1"/>
            <a:r>
              <a:rPr lang="cs-CZ" sz="2200" dirty="0"/>
              <a:t>Získaný (dosažený)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>
                <a:solidFill>
                  <a:srgbClr val="C00000"/>
                </a:solidFill>
              </a:rPr>
              <a:t>Společenská role </a:t>
            </a:r>
            <a:r>
              <a:rPr lang="cs-CZ" sz="2600" dirty="0"/>
              <a:t>– je spojována s určitými vzory chování, které vyplývají z individuální příslušnosti ke konkrétním skupinám – chování, které se od nás v dané situaci očekává. Jedinci jednají jako herci na divadle v různých rolích.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719D0D-6C8C-4ADA-836B-C75A127F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Socializace-výchova-vzdělání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2800" dirty="0">
                <a:solidFill>
                  <a:srgbClr val="C00000"/>
                </a:solidFill>
              </a:rPr>
              <a:t>Socializace </a:t>
            </a:r>
            <a:r>
              <a:rPr lang="cs-CZ" sz="2800" dirty="0"/>
              <a:t>– osvojování si hodnot, postojů, norem, zvyků a jednání přiměřené dané kultuře. Přizpůsobení společnosti a standardizace hodnotové orientace (</a:t>
            </a:r>
            <a:r>
              <a:rPr lang="cs-CZ" sz="2800" i="1" dirty="0">
                <a:solidFill>
                  <a:srgbClr val="C00000"/>
                </a:solidFill>
              </a:rPr>
              <a:t>resocializace, zpětná socializa</a:t>
            </a:r>
            <a:r>
              <a:rPr lang="cs-CZ" sz="2800" dirty="0">
                <a:solidFill>
                  <a:srgbClr val="C00000"/>
                </a:solidFill>
              </a:rPr>
              <a:t>ce</a:t>
            </a:r>
            <a:r>
              <a:rPr lang="cs-CZ" sz="2800" dirty="0"/>
              <a:t>).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Akulturace </a:t>
            </a:r>
            <a:r>
              <a:rPr lang="cs-CZ" sz="2800" dirty="0"/>
              <a:t>– přijímání  a prolínání různých kulturních a sociálních procesů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Výchova </a:t>
            </a:r>
            <a:r>
              <a:rPr lang="cs-CZ" sz="2800" dirty="0"/>
              <a:t>– záměrné ovlivňování socializačních procesů v souladu se společensky přijímanými normami a hodnotami a učení se společenským rolím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Vzdělávání </a:t>
            </a:r>
            <a:r>
              <a:rPr lang="cs-CZ" sz="2800" dirty="0"/>
              <a:t>– proces vštěpování znalostí a dovedností nezbytných pro hraní profesních, občanských a rodinných rolí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CB8A78-3501-47B8-9D07-E53E6A0D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3BB42-4158-4236-827D-F788A018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Zdroje: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4133E-3B3C-4CF4-9317-EF50DE11B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Sekot, A. (2006). Sociologie v kostce. Brno: </a:t>
            </a:r>
            <a:r>
              <a:rPr lang="cs-CZ" dirty="0" err="1"/>
              <a:t>Paido</a:t>
            </a:r>
            <a:r>
              <a:rPr lang="cs-CZ" dirty="0"/>
              <a:t>.</a:t>
            </a:r>
          </a:p>
          <a:p>
            <a:r>
              <a:rPr lang="cs-CZ" dirty="0"/>
              <a:t>Šmajs, J. (1994). Kultura proti přírodě. Tři ekologické eseje. Praha: Kosmas, </a:t>
            </a:r>
            <a:r>
              <a:rPr lang="cs-CZ"/>
              <a:t>Zvláštní vydání.</a:t>
            </a:r>
          </a:p>
          <a:p>
            <a:endParaRPr lang="cs-CZ" dirty="0"/>
          </a:p>
          <a:p>
            <a:r>
              <a:rPr lang="cs-CZ" dirty="0"/>
              <a:t>Elektronické zdroje:</a:t>
            </a:r>
          </a:p>
          <a:p>
            <a:r>
              <a:rPr lang="cs-CZ" dirty="0"/>
              <a:t>https://www.npu.cz/pamatky-unesco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998ADD-6EFC-4E66-947E-7D06ED63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73356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Širší a </a:t>
            </a:r>
            <a:r>
              <a:rPr lang="cs-CZ"/>
              <a:t>užší kontext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Kultura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Příroda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819FA3-C055-4B6A-B5EE-7673962C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30749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Pojmová neuchopitelnost kultury: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dirty="0"/>
              <a:t>Všechny </a:t>
            </a:r>
            <a:r>
              <a:rPr lang="cs-CZ" sz="2600" i="1" dirty="0">
                <a:solidFill>
                  <a:srgbClr val="C00000"/>
                </a:solidFill>
              </a:rPr>
              <a:t>způsoby myšlení</a:t>
            </a:r>
            <a:r>
              <a:rPr lang="cs-CZ" sz="2600" dirty="0"/>
              <a:t>, chování, vztahů, komunikací, předávaných z generace na generaci prostřednictvím jazyka a dalších způsobů komunikace, včetně gest, malování, psaní, architektury, hudby, módy, </a:t>
            </a:r>
            <a:r>
              <a:rPr lang="cs-CZ" sz="2600" i="1" dirty="0">
                <a:solidFill>
                  <a:srgbClr val="00B050"/>
                </a:solidFill>
              </a:rPr>
              <a:t>stravování</a:t>
            </a:r>
            <a:r>
              <a:rPr lang="cs-CZ" sz="2600" dirty="0">
                <a:solidFill>
                  <a:srgbClr val="00B050"/>
                </a:solidFill>
              </a:rPr>
              <a:t>,</a:t>
            </a:r>
            <a:r>
              <a:rPr lang="cs-CZ" sz="2600" dirty="0"/>
              <a:t> dopravy atd.</a:t>
            </a:r>
          </a:p>
          <a:p>
            <a:r>
              <a:rPr lang="cs-CZ" dirty="0"/>
              <a:t>Kultura – </a:t>
            </a:r>
            <a:r>
              <a:rPr lang="cs-CZ" sz="2400" dirty="0"/>
              <a:t>cesta, kterou se společnost ubírá ve jménu obvyklých způsobů řešení svých záležitostí. Je tím co nás </a:t>
            </a:r>
            <a:r>
              <a:rPr lang="cs-CZ" sz="2400" i="1" dirty="0">
                <a:solidFill>
                  <a:srgbClr val="C00000"/>
                </a:solidFill>
              </a:rPr>
              <a:t>odlišuje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od světa fauny a flóry.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52F1C6-688C-493C-884D-8C02DC91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600" dirty="0"/>
              <a:t>Normy, hodnoty, myšlenky a způsoby </a:t>
            </a:r>
            <a:r>
              <a:rPr lang="cs-CZ" sz="2600" i="1" dirty="0">
                <a:solidFill>
                  <a:srgbClr val="C00000"/>
                </a:solidFill>
              </a:rPr>
              <a:t>řešení </a:t>
            </a:r>
            <a:r>
              <a:rPr lang="cs-CZ" sz="2600" dirty="0"/>
              <a:t>záležitostí určité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Všechny prostředky </a:t>
            </a:r>
            <a:r>
              <a:rPr lang="cs-CZ" sz="2600" i="1" dirty="0">
                <a:solidFill>
                  <a:srgbClr val="C00000"/>
                </a:solidFill>
              </a:rPr>
              <a:t>komunikace</a:t>
            </a:r>
            <a:r>
              <a:rPr lang="cs-CZ" sz="2600" dirty="0"/>
              <a:t>, umění, materiální věci a objekty, které společnost sdílí.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Kultivace </a:t>
            </a:r>
            <a:r>
              <a:rPr lang="cs-CZ" sz="2600" dirty="0"/>
              <a:t>myšlení, civilizace a vzdělávání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Způsoby života </a:t>
            </a:r>
            <a:r>
              <a:rPr lang="cs-CZ" sz="2600" dirty="0"/>
              <a:t>sdílené určitou skupinou (kupř. romská kultura).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Postupy, vytvářející ve společnosti </a:t>
            </a:r>
            <a:r>
              <a:rPr lang="cs-CZ" sz="2600" i="1" dirty="0">
                <a:solidFill>
                  <a:srgbClr val="C00000"/>
                </a:solidFill>
              </a:rPr>
              <a:t>významy </a:t>
            </a:r>
            <a:r>
              <a:rPr lang="cs-CZ" sz="2600" dirty="0"/>
              <a:t>(komunikace, kódování apod.).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2DC691-88B6-47CB-B0AB-58221030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Kultura je produktem sociálního života mnoha generací: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Materiální -</a:t>
            </a:r>
            <a:r>
              <a:rPr lang="cs-CZ" sz="2400" dirty="0"/>
              <a:t> vyšší, zejména technický stupeň společenské organizace, soubor výtvorů uspokojující materiální potřeby (pracovní nástroje, bydlení, oděv, komunikace)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Duchovní </a:t>
            </a:r>
            <a:r>
              <a:rPr lang="cs-CZ" sz="2400" dirty="0"/>
              <a:t>– produkty snah po ideálech krásna, dobra, pravdy, spravedlnosti: zvyky, ideje, systém víry, obyčeje, symboly.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7A2EF0-82AC-487C-97D7-B15602F32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Dvanáct českých divů světa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35" y="1844824"/>
            <a:ext cx="6821729" cy="4617428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7A7123-2626-4F8A-AF51-A0267541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410879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4CBCD-BD4D-4103-82D7-D6774F2B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F998E9-3306-4214-BA71-6D7831B88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Nově k našim 12 památkám UNESCO přibyl Hornický region </a:t>
            </a:r>
            <a:r>
              <a:rPr lang="cs-CZ" b="1" dirty="0" err="1"/>
              <a:t>Erzgebirge</a:t>
            </a:r>
            <a:r>
              <a:rPr lang="cs-CZ" b="1" dirty="0"/>
              <a:t>/Krušnohoří a Národní hřebčín Kladruby nad Labem. Tak rozhodl výbor pro světové dědictví UNESCO na zasedání v ázerbájdžánském Baku. </a:t>
            </a:r>
            <a:endParaRPr lang="cs-CZ" dirty="0"/>
          </a:p>
          <a:p>
            <a:r>
              <a:rPr lang="cs-CZ" b="1" dirty="0"/>
              <a:t>Hornický region </a:t>
            </a:r>
            <a:r>
              <a:rPr lang="cs-CZ" b="1" dirty="0" err="1"/>
              <a:t>Erzgebirge</a:t>
            </a:r>
            <a:r>
              <a:rPr lang="cs-CZ" b="1" dirty="0"/>
              <a:t>/Krušnohoří</a:t>
            </a:r>
            <a:r>
              <a:rPr lang="cs-CZ" dirty="0"/>
              <a:t>, společná nominace Česka a Německa, tvoří 22 součástí, 17 Sasko a pět v českém Krušnohoří. Českou část zastupují Hornická krajina Jáchymov, Hornická krajina Abertamy - Boží Dar - Horní Blatná, Rudá věž smrti, Hornická krajina Krupka a Hornická krajina </a:t>
            </a:r>
            <a:r>
              <a:rPr lang="cs-CZ" dirty="0" err="1"/>
              <a:t>Mědník</a:t>
            </a:r>
            <a:r>
              <a:rPr lang="cs-CZ" dirty="0"/>
              <a:t>.</a:t>
            </a:r>
          </a:p>
          <a:p>
            <a:r>
              <a:rPr lang="cs-CZ" b="1" dirty="0"/>
              <a:t>Kladrubský hřebčín</a:t>
            </a:r>
            <a:r>
              <a:rPr lang="cs-CZ" dirty="0"/>
              <a:t> měl být původně na programu schvalování až příští rok. Dost možná proto musí do prosince 2020 ještě splnit několik podmínek a případně i doporučení výboru. Kladrubský hřebčín je nejstarším velkým hřebčínem na světě, založený ve druhé polovině 16. století.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36DC95-6AE5-4C68-BEB9-191FC522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25273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3068960"/>
            <a:ext cx="295232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UNESCO památky nehmotné</a:t>
            </a:r>
            <a:br>
              <a:rPr lang="cs-CZ" b="1" dirty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74638"/>
            <a:ext cx="5616624" cy="6445922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A66821B-9C9C-48AD-940C-B4D224238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  <p:extLst>
      <p:ext uri="{BB962C8B-B14F-4D97-AF65-F5344CB8AC3E}">
        <p14:creationId xmlns:p14="http://schemas.microsoft.com/office/powerpoint/2010/main" val="275268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- civilizace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C00000"/>
                </a:solidFill>
              </a:rPr>
              <a:t>Kulturní dědictví </a:t>
            </a:r>
            <a:r>
              <a:rPr lang="cs-CZ" dirty="0"/>
              <a:t>– ta část kultury, která byla předána jako osvědčená dalším pokolením</a:t>
            </a:r>
          </a:p>
          <a:p>
            <a:r>
              <a:rPr lang="cs-CZ" dirty="0">
                <a:solidFill>
                  <a:srgbClr val="C00000"/>
                </a:solidFill>
              </a:rPr>
              <a:t>Civilizace </a:t>
            </a:r>
            <a:r>
              <a:rPr lang="cs-CZ" dirty="0"/>
              <a:t>– racionalizace a intelektualizace lidského života zejména v oblasti technologií.</a:t>
            </a:r>
          </a:p>
          <a:p>
            <a:r>
              <a:rPr lang="cs-CZ" dirty="0">
                <a:solidFill>
                  <a:srgbClr val="C00000"/>
                </a:solidFill>
              </a:rPr>
              <a:t>Civilizovaný</a:t>
            </a:r>
            <a:r>
              <a:rPr lang="cs-CZ" dirty="0"/>
              <a:t> znamená být formovaný společností</a:t>
            </a:r>
          </a:p>
          <a:p>
            <a:r>
              <a:rPr lang="cs-CZ" dirty="0">
                <a:solidFill>
                  <a:srgbClr val="C00000"/>
                </a:solidFill>
              </a:rPr>
              <a:t>Kulturní univerzálie </a:t>
            </a:r>
            <a:r>
              <a:rPr lang="cs-CZ" dirty="0"/>
              <a:t>– uctívání tělesné krásy, kalendář, systém výživy, stravovací zvyklosti, pohřby, mýty, rodiny, vlastnická práva, náboženství,sexuální regulativa, obchod, návštěvy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95F3C3-F2E5-4A2F-8FC1-BC08A3E9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Aplikované psychosociální vědy III / 5 aktualizováno 17.3. 2020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994</Words>
  <Application>Microsoft Office PowerPoint</Application>
  <PresentationFormat>Předvádění na obrazovce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Aplikované psychosociální vědy 5</vt:lpstr>
      <vt:lpstr>Kultura</vt:lpstr>
      <vt:lpstr>Kultura</vt:lpstr>
      <vt:lpstr>Kultura </vt:lpstr>
      <vt:lpstr>Kultura</vt:lpstr>
      <vt:lpstr>Dvanáct českých divů světa</vt:lpstr>
      <vt:lpstr>Prezentace aplikace PowerPoint</vt:lpstr>
      <vt:lpstr>UNESCO památky nehmotné </vt:lpstr>
      <vt:lpstr>Kultura - civilizace</vt:lpstr>
      <vt:lpstr>Kulturní komponenty</vt:lpstr>
      <vt:lpstr>Subkultura vs. kontrakultura</vt:lpstr>
      <vt:lpstr>Životní styl – životní způsob</vt:lpstr>
      <vt:lpstr>Společenská pozice vs. role</vt:lpstr>
      <vt:lpstr>Socializace-výchova-vzdělání</vt:lpstr>
      <vt:lpstr>Zdroje: 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 </cp:lastModifiedBy>
  <cp:revision>40</cp:revision>
  <dcterms:created xsi:type="dcterms:W3CDTF">2014-01-14T09:44:16Z</dcterms:created>
  <dcterms:modified xsi:type="dcterms:W3CDTF">2020-03-17T18:09:07Z</dcterms:modified>
</cp:coreProperties>
</file>