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81" r:id="rId21"/>
    <p:sldId id="267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6A3D8-0678-41C8-9F2F-2105385EA701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D692D4-9DD1-4CF1-BED0-9E3DFCB9A54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Obezita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01208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Cushingoidní</a:t>
            </a:r>
            <a:r>
              <a:rPr lang="cs-CZ" b="1" dirty="0" smtClean="0">
                <a:solidFill>
                  <a:srgbClr val="C00000"/>
                </a:solidFill>
              </a:rPr>
              <a:t> typ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cus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692696"/>
            <a:ext cx="2592288" cy="5880492"/>
          </a:xfrm>
        </p:spPr>
      </p:pic>
      <p:pic>
        <p:nvPicPr>
          <p:cNvPr id="5" name="Obrázek 4" descr="cushings_syndro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4437251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Hodnoty obvodu pasu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99593" y="1988839"/>
          <a:ext cx="7344816" cy="324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8151"/>
                <a:gridCol w="2736304"/>
                <a:gridCol w="3240361"/>
              </a:tblGrid>
              <a:tr h="1043534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↑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94 cm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102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841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80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88 cm</a:t>
                      </a:r>
                    </a:p>
                    <a:p>
                      <a:pPr algn="ctr"/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Diagnostika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</a:rPr>
              <a:t>nejjednodušší jsou antropometrické metody: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tělesná hmotnost, tělesná výška → indexy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obvodů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měření tloušťky kožních řas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bioelektrická impedance (BIA)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Léčba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cílem je trvalá redukce hmotnosti a snížení rizika metabolických a kardiovaskulárních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kognitivně – behaviorální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teapie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(KBT)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zvýšení a úprava fyzické aktivity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psychoterapie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chirurgická terapie 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bariatrie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Dietoterapie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, KBT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omezení energie, příjmu tuků a sacharidů v závislosti na přísnosti diety, při zachování příjmu bílkovin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pravidelnost (rovnoměrné rozdělení energie)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dodržovat pitný režim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přijatelnost z hlediska chuťových preferencí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porušení diety je nutno korigovat a v dietě vytrvat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alkohol 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Pohybová aktivita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krátkodobý a dlouhodobý pozitivní efekt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cvičení aerobního charakteru, střední intenzity v délce trvání 30 – 45 minut a to 3 – 6 x týdně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mělo by být dosaženo 60% maximální zátěže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chůze, běh, jízda na kole, plavání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Farmakoterapie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anorektika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sibutramin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Meridia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Lindaxa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inhibitory pankreatické lipázy (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orlistat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Xenical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antoagonista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75000"/>
                  </a:schemeClr>
                </a:solidFill>
              </a:rPr>
              <a:t>kanabinoidních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 receptorů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rimonabant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Chirurgická terapie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baritrická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chirurgie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BMI &gt; 40,  nebo &gt; 35 v případě komplikací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selhání konzervativních léčebných postupů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spolupracující pacient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Typy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bariatrických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výkonů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restriktivní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bandáž žaludku, </a:t>
            </a: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gastrektomie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zkratové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střevní bypassy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kombinované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gastrický bypass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Intragastrický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balón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464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Definice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stav, charakterizovaný nadměrnou tělesnou hmotností, která je způsobena zvýšeným ukládáním tukové tkáně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podstatou obezity je tedy </a:t>
            </a: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nadměrné množství tukové tkáně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(podkoží, viscerální oblast, parenchymové orgány)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nadváha je předstupeň obezity</a:t>
            </a: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Bandáž žaludku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8245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</a:rPr>
              <a:t>Sleeve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 resekce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2484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Gastrický bypass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Komplikace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772811"/>
          <a:ext cx="8229600" cy="4392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kardiovaskulární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metabolické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plicní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gastrointestinální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gynekologické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ortopedické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kožní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chirurgické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onkologické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psychologické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Obezita a riziko smrti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Obrázek 26" descr="bmi-index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760640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123728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Děkuji za pozornost</a:t>
            </a:r>
            <a:endParaRPr lang="cs-CZ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Výskyt obezity v ČR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 descr="popu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1"/>
            <a:ext cx="5001707" cy="4764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Příčiny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1556791"/>
          <a:ext cx="8424936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4176464"/>
              </a:tblGrid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dědičnost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rodinné zvyklosti</a:t>
                      </a:r>
                      <a:endParaRPr lang="cs-CZ" sz="28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neurologické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endokrinní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psychické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farmakologické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9159"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sociálně - ekonomické vlivy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ostatní faktory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6846">
                <a:tc gridSpan="2">
                  <a:txBody>
                    <a:bodyPr/>
                    <a:lstStyle/>
                    <a:p>
                      <a:pPr algn="l">
                        <a:buClr>
                          <a:schemeClr val="accent3">
                            <a:lumMod val="75000"/>
                          </a:schemeClr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faktory</a:t>
                      </a:r>
                      <a:r>
                        <a:rPr lang="cs-CZ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životního stylu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Klinický obraz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dynamická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rychlý nárůst tělesné hmotnosti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stabilizovaná fáze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hmotnost je již konstantní a obezita je rozvinuta</a:t>
            </a: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obezity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fáze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stabilní, nestabilní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podle příčiny obezity –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primární, sekundární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kvantitativní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hmotnosti (BMI), podle množství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 – 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podle distribuce tuku v těle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BMI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6984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Klasifikace podle % tuku v těle (BIA)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95536" y="2276872"/>
          <a:ext cx="8229600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680"/>
                <a:gridCol w="2880320"/>
                <a:gridCol w="2314600"/>
              </a:tblGrid>
              <a:tr h="684076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klasifikace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muž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žena</a:t>
                      </a:r>
                      <a:endParaRPr lang="cs-CZ" sz="2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podvýživa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10 %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 – 20 %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nadváha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– 25 %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30 – 35 %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 –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 –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extrémní obezita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30 %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 40 %</a:t>
                      </a:r>
                      <a:endParaRPr lang="cs-CZ" sz="28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595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Kvalitativní klasifikace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androidní typ (jablko)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gynoidní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typy(hruška)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cushinogidní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 typ</a:t>
            </a: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</a:pPr>
            <a:endParaRPr lang="cs-CZ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664296" cy="25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131</TotalTime>
  <Words>468</Words>
  <Application>Microsoft Office PowerPoint</Application>
  <PresentationFormat>Předvádění na obrazovce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25</vt:i4>
      </vt:variant>
    </vt:vector>
  </HeadingPairs>
  <TitlesOfParts>
    <vt:vector size="36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Obezita</vt:lpstr>
      <vt:lpstr>Definice</vt:lpstr>
      <vt:lpstr>Výskyt obezity v ČR</vt:lpstr>
      <vt:lpstr>Příčiny obezity</vt:lpstr>
      <vt:lpstr>Klinický obraz obezity</vt:lpstr>
      <vt:lpstr>Klasifikace obezity</vt:lpstr>
      <vt:lpstr>Klasifikace podle BMI</vt:lpstr>
      <vt:lpstr>Klasifikace podle % tuku v těle (BIA)</vt:lpstr>
      <vt:lpstr>Kvalitativní klasifikace</vt:lpstr>
      <vt:lpstr>Cushingoidní typ obezity</vt:lpstr>
      <vt:lpstr>Hodnoty obvodu pasu</vt:lpstr>
      <vt:lpstr>Diagnostika</vt:lpstr>
      <vt:lpstr>Léčba </vt:lpstr>
      <vt:lpstr>Dietoterapie, KBT</vt:lpstr>
      <vt:lpstr>Pohybová aktivita</vt:lpstr>
      <vt:lpstr>Farmakoterapie</vt:lpstr>
      <vt:lpstr>Chirurgická terapie</vt:lpstr>
      <vt:lpstr>Typy bariatrických výkonů</vt:lpstr>
      <vt:lpstr>Intragastrický balón</vt:lpstr>
      <vt:lpstr>Bandáž žaludku</vt:lpstr>
      <vt:lpstr>Sleeve resekce</vt:lpstr>
      <vt:lpstr>Gastrický bypass</vt:lpstr>
      <vt:lpstr>Komplikace obezity</vt:lpstr>
      <vt:lpstr>Obezita a riziko smrti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</dc:title>
  <dc:creator>Misicka</dc:creator>
  <cp:lastModifiedBy>User</cp:lastModifiedBy>
  <cp:revision>7</cp:revision>
  <dcterms:created xsi:type="dcterms:W3CDTF">2011-10-06T07:19:09Z</dcterms:created>
  <dcterms:modified xsi:type="dcterms:W3CDTF">2013-11-25T21:20:29Z</dcterms:modified>
</cp:coreProperties>
</file>