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 id="271" r:id="rId14"/>
    <p:sldId id="272" r:id="rId15"/>
    <p:sldId id="280" r:id="rId16"/>
    <p:sldId id="289" r:id="rId17"/>
    <p:sldId id="290" r:id="rId18"/>
    <p:sldId id="261"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60" r:id="rId74"/>
    <p:sldId id="345" r:id="rId75"/>
    <p:sldId id="346" r:id="rId76"/>
    <p:sldId id="347" r:id="rId77"/>
    <p:sldId id="348" r:id="rId78"/>
    <p:sldId id="349" r:id="rId79"/>
    <p:sldId id="350" r:id="rId80"/>
    <p:sldId id="351" r:id="rId81"/>
    <p:sldId id="352" r:id="rId82"/>
    <p:sldId id="353" r:id="rId83"/>
    <p:sldId id="354" r:id="rId84"/>
    <p:sldId id="355" r:id="rId85"/>
    <p:sldId id="356" r:id="rId86"/>
    <p:sldId id="357" r:id="rId87"/>
    <p:sldId id="358" r:id="rId88"/>
    <p:sldId id="359" r:id="rId89"/>
    <p:sldId id="361" r:id="rId90"/>
    <p:sldId id="362" r:id="rId9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94660"/>
  </p:normalViewPr>
  <p:slideViewPr>
    <p:cSldViewPr snapToGrid="0">
      <p:cViewPr varScale="1">
        <p:scale>
          <a:sx n="68" d="100"/>
          <a:sy n="68" d="100"/>
        </p:scale>
        <p:origin x="5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A3CDFC81-1863-48CC-A618-114C3C34450B}" type="datetimeFigureOut">
              <a:rPr lang="cs-CZ" smtClean="0"/>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341230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CDFC81-1863-48CC-A618-114C3C34450B}" type="datetimeFigureOut">
              <a:rPr lang="cs-CZ" smtClean="0"/>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347329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CDFC81-1863-48CC-A618-114C3C34450B}" type="datetimeFigureOut">
              <a:rPr lang="cs-CZ" smtClean="0"/>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21381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3CDFC81-1863-48CC-A618-114C3C34450B}" type="datetimeFigureOut">
              <a:rPr lang="cs-CZ" smtClean="0"/>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44291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A3CDFC81-1863-48CC-A618-114C3C34450B}" type="datetimeFigureOut">
              <a:rPr lang="cs-CZ" smtClean="0"/>
              <a:t>09.03.2021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18992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3CDFC81-1863-48CC-A618-114C3C34450B}" type="datetimeFigureOut">
              <a:rPr lang="cs-CZ" smtClean="0"/>
              <a:t>09.03.2021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3274936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3CDFC81-1863-48CC-A618-114C3C34450B}" type="datetimeFigureOut">
              <a:rPr lang="cs-CZ" smtClean="0"/>
              <a:t>09.03.2021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331296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3CDFC81-1863-48CC-A618-114C3C34450B}" type="datetimeFigureOut">
              <a:rPr lang="cs-CZ" smtClean="0"/>
              <a:t>09.03.2021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2062971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3CDFC81-1863-48CC-A618-114C3C34450B}" type="datetimeFigureOut">
              <a:rPr lang="cs-CZ" smtClean="0"/>
              <a:t>09.03.2021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214237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3CDFC81-1863-48CC-A618-114C3C34450B}" type="datetimeFigureOut">
              <a:rPr lang="cs-CZ" smtClean="0"/>
              <a:t>09.03.2021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154390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A3CDFC81-1863-48CC-A618-114C3C34450B}" type="datetimeFigureOut">
              <a:rPr lang="cs-CZ" smtClean="0"/>
              <a:t>09.03.2021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B381478-EC12-4FAF-A583-AD708B12DF6C}" type="slidenum">
              <a:rPr lang="cs-CZ" smtClean="0"/>
              <a:t>‹#›</a:t>
            </a:fld>
            <a:endParaRPr lang="cs-CZ"/>
          </a:p>
        </p:txBody>
      </p:sp>
    </p:spTree>
    <p:extLst>
      <p:ext uri="{BB962C8B-B14F-4D97-AF65-F5344CB8AC3E}">
        <p14:creationId xmlns:p14="http://schemas.microsoft.com/office/powerpoint/2010/main" val="1884127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DFC81-1863-48CC-A618-114C3C34450B}" type="datetimeFigureOut">
              <a:rPr lang="cs-CZ" smtClean="0"/>
              <a:t>09.03.2021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81478-EC12-4FAF-A583-AD708B12DF6C}" type="slidenum">
              <a:rPr lang="cs-CZ" smtClean="0"/>
              <a:t>‹#›</a:t>
            </a:fld>
            <a:endParaRPr lang="cs-CZ"/>
          </a:p>
        </p:txBody>
      </p:sp>
    </p:spTree>
    <p:extLst>
      <p:ext uri="{BB962C8B-B14F-4D97-AF65-F5344CB8AC3E}">
        <p14:creationId xmlns:p14="http://schemas.microsoft.com/office/powerpoint/2010/main" val="388739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b="1" dirty="0" err="1"/>
              <a:t>Self</a:t>
            </a:r>
            <a:r>
              <a:rPr lang="sk-SK" b="1" dirty="0"/>
              <a:t> </a:t>
            </a:r>
            <a:r>
              <a:rPr lang="sk-SK" b="1" dirty="0" err="1"/>
              <a:t>Defence</a:t>
            </a:r>
            <a:endParaRPr lang="cs-CZ" dirty="0"/>
          </a:p>
        </p:txBody>
      </p:sp>
      <p:sp>
        <p:nvSpPr>
          <p:cNvPr id="3" name="Podnadpis 2"/>
          <p:cNvSpPr>
            <a:spLocks noGrp="1"/>
          </p:cNvSpPr>
          <p:nvPr>
            <p:ph type="subTitle" idx="1"/>
          </p:nvPr>
        </p:nvSpPr>
        <p:spPr/>
        <p:txBody>
          <a:bodyPr>
            <a:normAutofit/>
          </a:bodyPr>
          <a:lstStyle/>
          <a:p>
            <a:r>
              <a:rPr lang="cs-CZ" dirty="0"/>
              <a:t>Zdenko Reguli</a:t>
            </a:r>
          </a:p>
          <a:p>
            <a:r>
              <a:rPr lang="cs-CZ" dirty="0"/>
              <a:t>Michal Vít</a:t>
            </a:r>
          </a:p>
          <a:p>
            <a:endParaRPr lang="cs-CZ" dirty="0"/>
          </a:p>
          <a:p>
            <a:endParaRPr lang="cs-CZ" dirty="0"/>
          </a:p>
        </p:txBody>
      </p:sp>
    </p:spTree>
    <p:extLst>
      <p:ext uri="{BB962C8B-B14F-4D97-AF65-F5344CB8AC3E}">
        <p14:creationId xmlns:p14="http://schemas.microsoft.com/office/powerpoint/2010/main" val="719789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081" y="3485570"/>
            <a:ext cx="4572000" cy="3429000"/>
          </a:xfrm>
          <a:prstGeom prst="rect">
            <a:avLst/>
          </a:prstGeom>
        </p:spPr>
      </p:pic>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94427" y="299081"/>
            <a:ext cx="2819563" cy="4114800"/>
          </a:xfrm>
        </p:spPr>
      </p:pic>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738" y="1008935"/>
            <a:ext cx="3062689" cy="4074531"/>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163" y="927731"/>
            <a:ext cx="1905000" cy="2857500"/>
          </a:xfrm>
          <a:prstGeom prst="rect">
            <a:avLst/>
          </a:prstGeom>
        </p:spPr>
      </p:pic>
    </p:spTree>
    <p:extLst>
      <p:ext uri="{BB962C8B-B14F-4D97-AF65-F5344CB8AC3E}">
        <p14:creationId xmlns:p14="http://schemas.microsoft.com/office/powerpoint/2010/main" val="3097424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Physical culture 21</a:t>
            </a:r>
            <a:r>
              <a:rPr lang="en-US" baseline="30000" dirty="0"/>
              <a:t>st</a:t>
            </a:r>
            <a:r>
              <a:rPr lang="en-US" dirty="0"/>
              <a:t> century</a:t>
            </a:r>
            <a:endParaRPr lang="cs-CZ" dirty="0"/>
          </a:p>
        </p:txBody>
      </p:sp>
      <p:sp>
        <p:nvSpPr>
          <p:cNvPr id="3" name="Zástupný symbol pro obsah 2"/>
          <p:cNvSpPr>
            <a:spLocks noGrp="1"/>
          </p:cNvSpPr>
          <p:nvPr>
            <p:ph idx="1"/>
          </p:nvPr>
        </p:nvSpPr>
        <p:spPr/>
        <p:txBody>
          <a:bodyPr/>
          <a:lstStyle/>
          <a:p>
            <a:r>
              <a:rPr lang="en-US" dirty="0"/>
              <a:t>Natural movement</a:t>
            </a:r>
          </a:p>
          <a:p>
            <a:pPr lvl="1"/>
            <a:r>
              <a:rPr lang="en-US" sz="2000" dirty="0" err="1"/>
              <a:t>Movnat</a:t>
            </a:r>
            <a:r>
              <a:rPr lang="en-US" sz="2000" dirty="0"/>
              <a:t>, </a:t>
            </a:r>
            <a:r>
              <a:rPr lang="en-US" sz="2000" dirty="0" err="1"/>
              <a:t>Ido</a:t>
            </a:r>
            <a:r>
              <a:rPr lang="en-US" sz="2000" dirty="0"/>
              <a:t> Portal, Caveman, Movement Evolve, </a:t>
            </a:r>
            <a:r>
              <a:rPr lang="en-US" sz="2000" dirty="0" err="1"/>
              <a:t>TacFit</a:t>
            </a:r>
            <a:endParaRPr lang="en-US" sz="2000" dirty="0"/>
          </a:p>
          <a:p>
            <a:r>
              <a:rPr lang="en-US" dirty="0"/>
              <a:t>Performance challenging events</a:t>
            </a:r>
          </a:p>
          <a:p>
            <a:pPr lvl="1"/>
            <a:r>
              <a:rPr lang="en-US" sz="2000" dirty="0"/>
              <a:t>Spartan race, </a:t>
            </a:r>
            <a:r>
              <a:rPr lang="en-US" sz="2000" dirty="0" err="1"/>
              <a:t>crossfit</a:t>
            </a:r>
            <a:r>
              <a:rPr lang="en-US" sz="2000" dirty="0"/>
              <a:t>, 300, running races</a:t>
            </a:r>
          </a:p>
          <a:p>
            <a:r>
              <a:rPr lang="en-US" dirty="0"/>
              <a:t>Technology persuasive</a:t>
            </a:r>
          </a:p>
          <a:p>
            <a:pPr lvl="1"/>
            <a:r>
              <a:rPr lang="en-US" sz="2000" dirty="0"/>
              <a:t>Computer/social media/smartphones controlled activities </a:t>
            </a:r>
          </a:p>
          <a:p>
            <a:r>
              <a:rPr lang="en-US" dirty="0"/>
              <a:t>Healthy oriented</a:t>
            </a:r>
          </a:p>
          <a:p>
            <a:pPr lvl="1"/>
            <a:r>
              <a:rPr lang="en-US" sz="2000" dirty="0"/>
              <a:t>Minimum of physical activity, fight against obesity, hearth problems</a:t>
            </a:r>
            <a:endParaRPr lang="cs-CZ" sz="20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Tree>
    <p:extLst>
      <p:ext uri="{BB962C8B-B14F-4D97-AF65-F5344CB8AC3E}">
        <p14:creationId xmlns:p14="http://schemas.microsoft.com/office/powerpoint/2010/main" val="276530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Utilitarianism and PE, sport, and health</a:t>
            </a:r>
            <a:endParaRPr lang="cs-CZ" dirty="0"/>
          </a:p>
        </p:txBody>
      </p:sp>
      <p:sp>
        <p:nvSpPr>
          <p:cNvPr id="3" name="Zástupný symbol pro obsah 2"/>
          <p:cNvSpPr>
            <a:spLocks noGrp="1"/>
          </p:cNvSpPr>
          <p:nvPr>
            <p:ph idx="1"/>
          </p:nvPr>
        </p:nvSpPr>
        <p:spPr/>
        <p:txBody>
          <a:bodyPr/>
          <a:lstStyle/>
          <a:p>
            <a:r>
              <a:rPr lang="en-US" dirty="0"/>
              <a:t>Utilitarianism is an ethical theory which states that the best action is the one that maximizes utility: the well-being (pleasure minus pain)</a:t>
            </a:r>
          </a:p>
          <a:p>
            <a:endParaRPr lang="en-US" dirty="0"/>
          </a:p>
          <a:p>
            <a:r>
              <a:rPr lang="en-US" dirty="0"/>
              <a:t>PE, sport should lead to health, pleasure, well-being</a:t>
            </a:r>
          </a:p>
          <a:p>
            <a:endParaRPr lang="en-US" dirty="0"/>
          </a:p>
          <a:p>
            <a:r>
              <a:rPr lang="en-US" dirty="0"/>
              <a:t>PE, sport should benefits as much people as possible without harming the environment</a:t>
            </a:r>
            <a:endParaRPr lang="cs-CZ" dirty="0"/>
          </a:p>
        </p:txBody>
      </p:sp>
    </p:spTree>
    <p:extLst>
      <p:ext uri="{BB962C8B-B14F-4D97-AF65-F5344CB8AC3E}">
        <p14:creationId xmlns:p14="http://schemas.microsoft.com/office/powerpoint/2010/main" val="43548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John Stuart Mill </a:t>
            </a:r>
            <a:r>
              <a:rPr lang="en-US" sz="2400" dirty="0"/>
              <a:t>(20 May 1806 – 8 May 1873)</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English philosopher, political economist, </a:t>
            </a:r>
            <a:r>
              <a:rPr lang="en-US" dirty="0" err="1"/>
              <a:t>libertianist</a:t>
            </a:r>
            <a:r>
              <a:rPr lang="en-US" dirty="0"/>
              <a:t> and civil servant</a:t>
            </a:r>
          </a:p>
          <a:p>
            <a:r>
              <a:rPr lang="en-US" dirty="0"/>
              <a:t>Contributed in social history, political theory, political economy</a:t>
            </a:r>
          </a:p>
          <a:p>
            <a:r>
              <a:rPr lang="en-US" dirty="0"/>
              <a:t>Proponent of utilitarianism developed by</a:t>
            </a:r>
          </a:p>
          <a:p>
            <a:r>
              <a:rPr lang="en-US" b="1" dirty="0"/>
              <a:t>Jeremy Bentham </a:t>
            </a:r>
            <a:r>
              <a:rPr lang="en-US" sz="2200" dirty="0"/>
              <a:t>(1748-1832)</a:t>
            </a:r>
          </a:p>
          <a:p>
            <a:pPr lvl="1"/>
            <a:r>
              <a:rPr lang="en-US" dirty="0"/>
              <a:t>English philosopher, jurist, social reformer</a:t>
            </a:r>
          </a:p>
          <a:p>
            <a:pPr lvl="1"/>
            <a:r>
              <a:rPr lang="en-US" dirty="0"/>
              <a:t>Fundamental axiom of his philosophy: "</a:t>
            </a:r>
            <a:r>
              <a:rPr lang="en-US" b="1" dirty="0"/>
              <a:t>it is the greatest happiness of the greatest number that is the measure of right and wrong</a:t>
            </a:r>
            <a:r>
              <a:rPr lang="en-US" dirty="0"/>
              <a:t>"</a:t>
            </a:r>
          </a:p>
          <a:p>
            <a:r>
              <a:rPr lang="en-US" dirty="0"/>
              <a:t>“Nature has placed mankind under the governance of two sovereign masters, pain and pleasure. It is for them alone to point out what we ought to do, as well as to determine what we shall do. On the one hand the standard of right and wrong, on the other the chain of causes and effects, are fastened to their throne. They govern us in all we do, in all we say, in all we think”</a:t>
            </a:r>
            <a:endParaRPr lang="cs-CZ" dirty="0"/>
          </a:p>
        </p:txBody>
      </p:sp>
    </p:spTree>
    <p:extLst>
      <p:ext uri="{BB962C8B-B14F-4D97-AF65-F5344CB8AC3E}">
        <p14:creationId xmlns:p14="http://schemas.microsoft.com/office/powerpoint/2010/main" val="94975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9045" y="5153890"/>
            <a:ext cx="11240423" cy="1325563"/>
          </a:xfrm>
        </p:spPr>
        <p:txBody>
          <a:bodyPr/>
          <a:lstStyle/>
          <a:p>
            <a:r>
              <a:rPr lang="en-US" dirty="0"/>
              <a:t>	Jeremy Bentham			John Stuart Mill</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1455" y="354734"/>
            <a:ext cx="4088014" cy="5072166"/>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6" y="332511"/>
            <a:ext cx="6097386" cy="5081155"/>
          </a:xfrm>
          <a:prstGeom prst="rect">
            <a:avLst/>
          </a:prstGeom>
        </p:spPr>
      </p:pic>
    </p:spTree>
    <p:extLst>
      <p:ext uri="{BB962C8B-B14F-4D97-AF65-F5344CB8AC3E}">
        <p14:creationId xmlns:p14="http://schemas.microsoft.com/office/powerpoint/2010/main" val="327651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Quantitative and qualitative measurement</a:t>
            </a:r>
            <a:endParaRPr lang="cs-CZ" dirty="0"/>
          </a:p>
        </p:txBody>
      </p:sp>
      <p:sp>
        <p:nvSpPr>
          <p:cNvPr id="3" name="Zástupný symbol pro obsah 2"/>
          <p:cNvSpPr>
            <a:spLocks noGrp="1"/>
          </p:cNvSpPr>
          <p:nvPr>
            <p:ph idx="1"/>
          </p:nvPr>
        </p:nvSpPr>
        <p:spPr/>
        <p:txBody>
          <a:bodyPr/>
          <a:lstStyle/>
          <a:p>
            <a:endParaRPr lang="en-US" dirty="0"/>
          </a:p>
          <a:p>
            <a:endParaRPr lang="en-US" dirty="0"/>
          </a:p>
          <a:p>
            <a:r>
              <a:rPr lang="en-US" dirty="0" err="1"/>
              <a:t>J.S.Mill</a:t>
            </a:r>
            <a:r>
              <a:rPr lang="en-US" dirty="0"/>
              <a:t>: “It is quite compatible with the principle of utility to recognize the fact, that some kinds of pleasure are more desirable and more valuable than others. It would be absurd that while, in estimating all other things, quality is considered as well as quantity, the estimation of pleasures should be supposed to depend on quantity alone.”</a:t>
            </a:r>
            <a:endParaRPr lang="cs-CZ" dirty="0"/>
          </a:p>
        </p:txBody>
      </p:sp>
    </p:spTree>
    <p:extLst>
      <p:ext uri="{BB962C8B-B14F-4D97-AF65-F5344CB8AC3E}">
        <p14:creationId xmlns:p14="http://schemas.microsoft.com/office/powerpoint/2010/main" val="2557576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Wide meaning of utilitarian exercises</a:t>
            </a:r>
            <a:endParaRPr lang="cs-CZ" dirty="0"/>
          </a:p>
        </p:txBody>
      </p:sp>
      <p:sp>
        <p:nvSpPr>
          <p:cNvPr id="3" name="Zástupný symbol pro obsah 2"/>
          <p:cNvSpPr>
            <a:spLocks noGrp="1"/>
          </p:cNvSpPr>
          <p:nvPr>
            <p:ph idx="1"/>
          </p:nvPr>
        </p:nvSpPr>
        <p:spPr/>
        <p:txBody>
          <a:bodyPr/>
          <a:lstStyle/>
          <a:p>
            <a:r>
              <a:rPr lang="en-US" dirty="0"/>
              <a:t>To bring biggest benefit from exercises for as much people as possible</a:t>
            </a:r>
          </a:p>
          <a:p>
            <a:r>
              <a:rPr lang="en-US" dirty="0"/>
              <a:t>Exercises leading to</a:t>
            </a:r>
          </a:p>
          <a:p>
            <a:endParaRPr lang="en-US" dirty="0"/>
          </a:p>
          <a:p>
            <a:r>
              <a:rPr lang="en-US" dirty="0"/>
              <a:t>Personal safety</a:t>
            </a:r>
          </a:p>
          <a:p>
            <a:r>
              <a:rPr lang="en-US" dirty="0"/>
              <a:t>Personal protection</a:t>
            </a:r>
          </a:p>
          <a:p>
            <a:r>
              <a:rPr lang="en-US" dirty="0"/>
              <a:t>Natural use of body</a:t>
            </a:r>
          </a:p>
          <a:p>
            <a:r>
              <a:rPr lang="en-US" dirty="0"/>
              <a:t>Overall development through exercises</a:t>
            </a:r>
          </a:p>
          <a:p>
            <a:endParaRPr lang="cs-CZ" dirty="0"/>
          </a:p>
        </p:txBody>
      </p:sp>
    </p:spTree>
    <p:extLst>
      <p:ext uri="{BB962C8B-B14F-4D97-AF65-F5344CB8AC3E}">
        <p14:creationId xmlns:p14="http://schemas.microsoft.com/office/powerpoint/2010/main" val="288788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Wide meaning of utilitarian exercises</a:t>
            </a:r>
            <a:endParaRPr lang="cs-CZ" dirty="0"/>
          </a:p>
        </p:txBody>
      </p:sp>
      <p:sp>
        <p:nvSpPr>
          <p:cNvPr id="3" name="Zástupný symbol pro obsah 2"/>
          <p:cNvSpPr>
            <a:spLocks noGrp="1"/>
          </p:cNvSpPr>
          <p:nvPr>
            <p:ph idx="1"/>
          </p:nvPr>
        </p:nvSpPr>
        <p:spPr/>
        <p:txBody>
          <a:bodyPr/>
          <a:lstStyle/>
          <a:p>
            <a:r>
              <a:rPr lang="en-US" dirty="0"/>
              <a:t>Personal safety</a:t>
            </a:r>
          </a:p>
          <a:p>
            <a:pPr lvl="1"/>
            <a:r>
              <a:rPr lang="en-US" dirty="0"/>
              <a:t>Self-defense, how to avoid (or de-escalate) conflict, what to do, ho</a:t>
            </a:r>
            <a:r>
              <a:rPr lang="cs-CZ" dirty="0"/>
              <a:t>w</a:t>
            </a:r>
            <a:r>
              <a:rPr lang="en-US" dirty="0"/>
              <a:t> to move</a:t>
            </a:r>
          </a:p>
          <a:p>
            <a:r>
              <a:rPr lang="en-US" dirty="0"/>
              <a:t>Personal protection</a:t>
            </a:r>
          </a:p>
          <a:p>
            <a:pPr lvl="1"/>
            <a:r>
              <a:rPr lang="en-US" dirty="0"/>
              <a:t>Taking care of body in unexpected situation, how to avoid injury when falling down or when in collision with an object</a:t>
            </a:r>
          </a:p>
          <a:p>
            <a:r>
              <a:rPr lang="en-US" dirty="0"/>
              <a:t>Natural use of body</a:t>
            </a:r>
          </a:p>
          <a:p>
            <a:pPr lvl="1"/>
            <a:r>
              <a:rPr lang="en-US" dirty="0"/>
              <a:t>Body restart, learning how to move in natural way</a:t>
            </a:r>
          </a:p>
          <a:p>
            <a:r>
              <a:rPr lang="en-US" dirty="0"/>
              <a:t>Overall development through exercises</a:t>
            </a:r>
          </a:p>
          <a:p>
            <a:pPr lvl="1"/>
            <a:r>
              <a:rPr lang="en-US" dirty="0"/>
              <a:t>Exercises as a mean of self-development</a:t>
            </a:r>
          </a:p>
          <a:p>
            <a:endParaRPr lang="cs-CZ" dirty="0"/>
          </a:p>
        </p:txBody>
      </p:sp>
    </p:spTree>
    <p:extLst>
      <p:ext uri="{BB962C8B-B14F-4D97-AF65-F5344CB8AC3E}">
        <p14:creationId xmlns:p14="http://schemas.microsoft.com/office/powerpoint/2010/main" val="47783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Philosophical</a:t>
            </a:r>
            <a:r>
              <a:rPr lang="cs-CZ" dirty="0"/>
              <a:t> </a:t>
            </a:r>
            <a:r>
              <a:rPr lang="cs-CZ" dirty="0" err="1"/>
              <a:t>backgrond</a:t>
            </a:r>
            <a:r>
              <a:rPr lang="cs-CZ" dirty="0"/>
              <a:t> in </a:t>
            </a:r>
            <a:r>
              <a:rPr lang="cs-CZ" dirty="0" err="1"/>
              <a:t>utilitarianism</a:t>
            </a:r>
            <a:endParaRPr lang="cs-CZ" dirty="0"/>
          </a:p>
        </p:txBody>
      </p:sp>
      <p:sp>
        <p:nvSpPr>
          <p:cNvPr id="3" name="Zástupný symbol pro obsah 2"/>
          <p:cNvSpPr>
            <a:spLocks noGrp="1"/>
          </p:cNvSpPr>
          <p:nvPr>
            <p:ph idx="1"/>
          </p:nvPr>
        </p:nvSpPr>
        <p:spPr/>
        <p:txBody>
          <a:bodyPr>
            <a:normAutofit/>
          </a:bodyPr>
          <a:lstStyle/>
          <a:p>
            <a:r>
              <a:rPr lang="en-US" dirty="0"/>
              <a:t>Utilitarianism is an ethical theory which states that the best action is the one that maximizes utility: the well-being (pleasure minus pain)</a:t>
            </a:r>
          </a:p>
          <a:p>
            <a:endParaRPr lang="en-US" dirty="0"/>
          </a:p>
          <a:p>
            <a:r>
              <a:rPr lang="en-US" dirty="0"/>
              <a:t>There is narrow and wide </a:t>
            </a:r>
            <a:r>
              <a:rPr lang="en-US" b="1" dirty="0"/>
              <a:t>meaning of utilitarian exercises</a:t>
            </a:r>
          </a:p>
          <a:p>
            <a:r>
              <a:rPr lang="en-US" b="1" dirty="0"/>
              <a:t>Narrow</a:t>
            </a:r>
            <a:r>
              <a:rPr lang="en-US" dirty="0"/>
              <a:t> - for a purpose (Occupational, House holding, Transportation, Gardening)</a:t>
            </a:r>
          </a:p>
          <a:p>
            <a:r>
              <a:rPr lang="en-US" b="1" dirty="0"/>
              <a:t>Wide</a:t>
            </a:r>
            <a:r>
              <a:rPr lang="en-US" dirty="0"/>
              <a:t> – to bring biggest benefit from exercises for as much people as possible (Personal safety, Personal protection, Natural use of body, Overall development through exercises)</a:t>
            </a:r>
          </a:p>
          <a:p>
            <a:endParaRPr lang="en-US" dirty="0"/>
          </a:p>
          <a:p>
            <a:endParaRPr lang="cs-CZ" dirty="0"/>
          </a:p>
        </p:txBody>
      </p:sp>
    </p:spTree>
    <p:extLst>
      <p:ext uri="{BB962C8B-B14F-4D97-AF65-F5344CB8AC3E}">
        <p14:creationId xmlns:p14="http://schemas.microsoft.com/office/powerpoint/2010/main" val="190877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Long-term-</a:t>
            </a:r>
            <a:r>
              <a:rPr lang="cs-CZ" dirty="0" err="1"/>
              <a:t>athlete</a:t>
            </a:r>
            <a:r>
              <a:rPr lang="cs-CZ" dirty="0"/>
              <a:t>-</a:t>
            </a:r>
            <a:r>
              <a:rPr lang="cs-CZ" dirty="0" err="1"/>
              <a:t>development</a:t>
            </a:r>
            <a:r>
              <a:rPr lang="cs-CZ" dirty="0"/>
              <a:t> (LTAD)</a:t>
            </a:r>
            <a:br>
              <a:rPr lang="cs-CZ" dirty="0"/>
            </a:b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6461" y="955964"/>
            <a:ext cx="6491612" cy="5902036"/>
          </a:xfrm>
        </p:spPr>
      </p:pic>
    </p:spTree>
    <p:extLst>
      <p:ext uri="{BB962C8B-B14F-4D97-AF65-F5344CB8AC3E}">
        <p14:creationId xmlns:p14="http://schemas.microsoft.com/office/powerpoint/2010/main" val="160110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Course objectives</a:t>
            </a:r>
            <a:endParaRPr lang="cs-CZ" dirty="0"/>
          </a:p>
        </p:txBody>
      </p:sp>
      <p:sp>
        <p:nvSpPr>
          <p:cNvPr id="3" name="Zástupný symbol pro obsah 2"/>
          <p:cNvSpPr>
            <a:spLocks noGrp="1"/>
          </p:cNvSpPr>
          <p:nvPr>
            <p:ph idx="1"/>
          </p:nvPr>
        </p:nvSpPr>
        <p:spPr/>
        <p:txBody>
          <a:bodyPr/>
          <a:lstStyle/>
          <a:p>
            <a:r>
              <a:rPr lang="en-GB" dirty="0"/>
              <a:t>After completing the course student is able to</a:t>
            </a:r>
            <a:endParaRPr lang="cs-CZ" dirty="0"/>
          </a:p>
          <a:p>
            <a:endParaRPr lang="cs-CZ" dirty="0"/>
          </a:p>
          <a:p>
            <a:pPr lvl="1"/>
            <a:r>
              <a:rPr lang="en-GB" dirty="0"/>
              <a:t>explain taxonomy of self-defence and </a:t>
            </a:r>
            <a:r>
              <a:rPr lang="en-GB" dirty="0" err="1"/>
              <a:t>combatives</a:t>
            </a:r>
            <a:endParaRPr lang="cs-CZ" dirty="0"/>
          </a:p>
          <a:p>
            <a:pPr lvl="1"/>
            <a:r>
              <a:rPr lang="en-GB" dirty="0"/>
              <a:t>explain theory of personal self-defence </a:t>
            </a:r>
            <a:endParaRPr lang="cs-CZ" dirty="0"/>
          </a:p>
          <a:p>
            <a:pPr lvl="1"/>
            <a:r>
              <a:rPr lang="en-GB" dirty="0"/>
              <a:t>know different self-defence systems and schools </a:t>
            </a:r>
            <a:endParaRPr lang="cs-CZ" dirty="0"/>
          </a:p>
          <a:p>
            <a:pPr lvl="1"/>
            <a:r>
              <a:rPr lang="en-GB" dirty="0"/>
              <a:t>practically demonstrate the basic techniques of self-defence </a:t>
            </a:r>
            <a:endParaRPr lang="cs-CZ" dirty="0"/>
          </a:p>
          <a:p>
            <a:pPr lvl="1"/>
            <a:r>
              <a:rPr lang="en-GB" dirty="0"/>
              <a:t>explain role of different factors in self-defence situation (psychology, technique, tactics)</a:t>
            </a:r>
            <a:endParaRPr lang="cs-CZ" dirty="0"/>
          </a:p>
          <a:p>
            <a:endParaRPr lang="cs-CZ" dirty="0"/>
          </a:p>
        </p:txBody>
      </p:sp>
    </p:spTree>
    <p:extLst>
      <p:ext uri="{BB962C8B-B14F-4D97-AF65-F5344CB8AC3E}">
        <p14:creationId xmlns:p14="http://schemas.microsoft.com/office/powerpoint/2010/main" val="3468360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5154" y="55934"/>
            <a:ext cx="5320145" cy="6791675"/>
          </a:xfrm>
        </p:spPr>
      </p:pic>
    </p:spTree>
    <p:extLst>
      <p:ext uri="{BB962C8B-B14F-4D97-AF65-F5344CB8AC3E}">
        <p14:creationId xmlns:p14="http://schemas.microsoft.com/office/powerpoint/2010/main" val="84211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Fundamental</a:t>
            </a:r>
            <a:r>
              <a:rPr lang="cs-CZ" dirty="0"/>
              <a:t> </a:t>
            </a:r>
            <a:r>
              <a:rPr lang="cs-CZ" dirty="0" err="1"/>
              <a:t>movement</a:t>
            </a:r>
            <a:r>
              <a:rPr lang="cs-CZ" dirty="0"/>
              <a:t> </a:t>
            </a:r>
            <a:r>
              <a:rPr lang="cs-CZ" dirty="0" err="1"/>
              <a:t>skills</a:t>
            </a:r>
            <a:endParaRPr lang="cs-CZ" dirty="0"/>
          </a:p>
        </p:txBody>
      </p:sp>
      <p:sp>
        <p:nvSpPr>
          <p:cNvPr id="3" name="Zástupný symbol pro obsah 2"/>
          <p:cNvSpPr>
            <a:spLocks noGrp="1"/>
          </p:cNvSpPr>
          <p:nvPr>
            <p:ph idx="1"/>
          </p:nvPr>
        </p:nvSpPr>
        <p:spPr/>
        <p:txBody>
          <a:bodyPr/>
          <a:lstStyle/>
          <a:p>
            <a:r>
              <a:rPr lang="cs-CZ" dirty="0" err="1"/>
              <a:t>movement</a:t>
            </a:r>
            <a:r>
              <a:rPr lang="cs-CZ" dirty="0"/>
              <a:t> </a:t>
            </a:r>
            <a:r>
              <a:rPr lang="cs-CZ" dirty="0" err="1"/>
              <a:t>patterns</a:t>
            </a:r>
            <a:r>
              <a:rPr lang="cs-CZ" dirty="0"/>
              <a:t> </a:t>
            </a:r>
            <a:r>
              <a:rPr lang="cs-CZ" dirty="0" err="1"/>
              <a:t>that</a:t>
            </a:r>
            <a:r>
              <a:rPr lang="cs-CZ" dirty="0"/>
              <a:t> </a:t>
            </a:r>
            <a:r>
              <a:rPr lang="cs-CZ" dirty="0" err="1"/>
              <a:t>involve</a:t>
            </a:r>
            <a:r>
              <a:rPr lang="cs-CZ" dirty="0"/>
              <a:t> </a:t>
            </a:r>
            <a:r>
              <a:rPr lang="cs-CZ" dirty="0" err="1"/>
              <a:t>different</a:t>
            </a:r>
            <a:r>
              <a:rPr lang="cs-CZ" dirty="0"/>
              <a:t> body </a:t>
            </a:r>
            <a:r>
              <a:rPr lang="cs-CZ" dirty="0" err="1"/>
              <a:t>parts</a:t>
            </a:r>
            <a:r>
              <a:rPr lang="cs-CZ" dirty="0"/>
              <a:t> such as </a:t>
            </a:r>
            <a:r>
              <a:rPr lang="cs-CZ" dirty="0" err="1"/>
              <a:t>the</a:t>
            </a:r>
            <a:r>
              <a:rPr lang="cs-CZ" dirty="0"/>
              <a:t> </a:t>
            </a:r>
            <a:r>
              <a:rPr lang="cs-CZ" dirty="0" err="1"/>
              <a:t>legs</a:t>
            </a:r>
            <a:r>
              <a:rPr lang="cs-CZ" dirty="0"/>
              <a:t>, </a:t>
            </a:r>
            <a:r>
              <a:rPr lang="cs-CZ" dirty="0" err="1"/>
              <a:t>arms</a:t>
            </a:r>
            <a:r>
              <a:rPr lang="cs-CZ" dirty="0"/>
              <a:t>, </a:t>
            </a:r>
            <a:r>
              <a:rPr lang="cs-CZ" dirty="0" err="1"/>
              <a:t>trunk</a:t>
            </a:r>
            <a:r>
              <a:rPr lang="cs-CZ" dirty="0"/>
              <a:t> and </a:t>
            </a:r>
            <a:r>
              <a:rPr lang="cs-CZ" dirty="0" err="1"/>
              <a:t>head</a:t>
            </a:r>
            <a:r>
              <a:rPr lang="cs-CZ" dirty="0"/>
              <a:t>, and </a:t>
            </a:r>
            <a:r>
              <a:rPr lang="cs-CZ" dirty="0" err="1"/>
              <a:t>include</a:t>
            </a:r>
            <a:r>
              <a:rPr lang="cs-CZ" dirty="0"/>
              <a:t> such </a:t>
            </a:r>
            <a:r>
              <a:rPr lang="cs-CZ" dirty="0" err="1"/>
              <a:t>skills</a:t>
            </a:r>
            <a:r>
              <a:rPr lang="cs-CZ" dirty="0"/>
              <a:t> as </a:t>
            </a:r>
            <a:r>
              <a:rPr lang="cs-CZ" dirty="0" err="1"/>
              <a:t>running</a:t>
            </a:r>
            <a:r>
              <a:rPr lang="cs-CZ" dirty="0"/>
              <a:t>, </a:t>
            </a:r>
            <a:r>
              <a:rPr lang="cs-CZ" dirty="0" err="1"/>
              <a:t>hopping</a:t>
            </a:r>
            <a:r>
              <a:rPr lang="cs-CZ" dirty="0"/>
              <a:t>, </a:t>
            </a:r>
            <a:r>
              <a:rPr lang="cs-CZ" dirty="0" err="1"/>
              <a:t>catching</a:t>
            </a:r>
            <a:r>
              <a:rPr lang="cs-CZ" dirty="0"/>
              <a:t>, </a:t>
            </a:r>
            <a:r>
              <a:rPr lang="cs-CZ" dirty="0" err="1"/>
              <a:t>throwing</a:t>
            </a:r>
            <a:r>
              <a:rPr lang="cs-CZ" dirty="0"/>
              <a:t>, </a:t>
            </a:r>
            <a:r>
              <a:rPr lang="cs-CZ" dirty="0" err="1"/>
              <a:t>striking</a:t>
            </a:r>
            <a:r>
              <a:rPr lang="cs-CZ" dirty="0"/>
              <a:t> and </a:t>
            </a:r>
            <a:r>
              <a:rPr lang="cs-CZ" dirty="0" err="1"/>
              <a:t>balancing</a:t>
            </a:r>
            <a:r>
              <a:rPr lang="cs-CZ" dirty="0"/>
              <a:t>. </a:t>
            </a:r>
            <a:r>
              <a:rPr lang="cs-CZ" dirty="0" err="1"/>
              <a:t>They</a:t>
            </a:r>
            <a:r>
              <a:rPr lang="cs-CZ" dirty="0"/>
              <a:t> are </a:t>
            </a:r>
            <a:r>
              <a:rPr lang="cs-CZ" dirty="0" err="1"/>
              <a:t>the</a:t>
            </a:r>
            <a:r>
              <a:rPr lang="cs-CZ" dirty="0"/>
              <a:t> </a:t>
            </a:r>
            <a:r>
              <a:rPr lang="cs-CZ" dirty="0" err="1"/>
              <a:t>foundation</a:t>
            </a:r>
            <a:r>
              <a:rPr lang="cs-CZ" dirty="0"/>
              <a:t> </a:t>
            </a:r>
            <a:r>
              <a:rPr lang="cs-CZ" dirty="0" err="1"/>
              <a:t>movements</a:t>
            </a:r>
            <a:r>
              <a:rPr lang="cs-CZ" dirty="0"/>
              <a:t> </a:t>
            </a:r>
            <a:r>
              <a:rPr lang="cs-CZ" dirty="0" err="1"/>
              <a:t>or</a:t>
            </a:r>
            <a:r>
              <a:rPr lang="cs-CZ" dirty="0"/>
              <a:t> </a:t>
            </a:r>
            <a:r>
              <a:rPr lang="cs-CZ" dirty="0" err="1"/>
              <a:t>precursor</a:t>
            </a:r>
            <a:r>
              <a:rPr lang="cs-CZ" dirty="0"/>
              <a:t> </a:t>
            </a:r>
            <a:r>
              <a:rPr lang="cs-CZ" dirty="0" err="1"/>
              <a:t>patterns</a:t>
            </a:r>
            <a:r>
              <a:rPr lang="cs-CZ" dirty="0"/>
              <a:t> to </a:t>
            </a:r>
            <a:r>
              <a:rPr lang="cs-CZ" dirty="0" err="1"/>
              <a:t>the</a:t>
            </a:r>
            <a:r>
              <a:rPr lang="cs-CZ" dirty="0"/>
              <a:t> more </a:t>
            </a:r>
            <a:r>
              <a:rPr lang="cs-CZ" dirty="0" err="1"/>
              <a:t>specialised</a:t>
            </a:r>
            <a:r>
              <a:rPr lang="cs-CZ" dirty="0"/>
              <a:t>, </a:t>
            </a:r>
            <a:r>
              <a:rPr lang="cs-CZ" dirty="0" err="1"/>
              <a:t>complex</a:t>
            </a:r>
            <a:r>
              <a:rPr lang="cs-CZ" dirty="0"/>
              <a:t> </a:t>
            </a:r>
            <a:r>
              <a:rPr lang="cs-CZ" dirty="0" err="1"/>
              <a:t>skills</a:t>
            </a:r>
            <a:r>
              <a:rPr lang="cs-CZ" dirty="0"/>
              <a:t> </a:t>
            </a:r>
            <a:r>
              <a:rPr lang="cs-CZ" dirty="0" err="1"/>
              <a:t>used</a:t>
            </a:r>
            <a:r>
              <a:rPr lang="cs-CZ" dirty="0"/>
              <a:t> in play, </a:t>
            </a:r>
            <a:r>
              <a:rPr lang="cs-CZ" dirty="0" err="1"/>
              <a:t>games</a:t>
            </a:r>
            <a:r>
              <a:rPr lang="cs-CZ" dirty="0"/>
              <a:t>, </a:t>
            </a:r>
            <a:r>
              <a:rPr lang="cs-CZ" dirty="0" err="1"/>
              <a:t>sports</a:t>
            </a:r>
            <a:r>
              <a:rPr lang="cs-CZ" dirty="0"/>
              <a:t>, </a:t>
            </a:r>
            <a:r>
              <a:rPr lang="cs-CZ" dirty="0" err="1"/>
              <a:t>dance</a:t>
            </a:r>
            <a:r>
              <a:rPr lang="cs-CZ" dirty="0"/>
              <a:t>, </a:t>
            </a:r>
            <a:r>
              <a:rPr lang="cs-CZ" dirty="0" err="1"/>
              <a:t>gymnastics</a:t>
            </a:r>
            <a:r>
              <a:rPr lang="cs-CZ" dirty="0"/>
              <a:t>, </a:t>
            </a:r>
            <a:r>
              <a:rPr lang="cs-CZ" dirty="0" err="1"/>
              <a:t>outdoor</a:t>
            </a:r>
            <a:r>
              <a:rPr lang="cs-CZ" dirty="0"/>
              <a:t> </a:t>
            </a:r>
            <a:r>
              <a:rPr lang="cs-CZ" dirty="0" err="1"/>
              <a:t>education</a:t>
            </a:r>
            <a:r>
              <a:rPr lang="cs-CZ" dirty="0"/>
              <a:t> and </a:t>
            </a:r>
            <a:r>
              <a:rPr lang="cs-CZ" dirty="0" err="1"/>
              <a:t>physical</a:t>
            </a:r>
            <a:r>
              <a:rPr lang="cs-CZ" dirty="0"/>
              <a:t> </a:t>
            </a:r>
            <a:r>
              <a:rPr lang="cs-CZ" dirty="0" err="1"/>
              <a:t>recreation</a:t>
            </a:r>
            <a:r>
              <a:rPr lang="cs-CZ" dirty="0"/>
              <a:t> </a:t>
            </a:r>
            <a:r>
              <a:rPr lang="cs-CZ" dirty="0" err="1"/>
              <a:t>activities</a:t>
            </a:r>
            <a:r>
              <a:rPr lang="cs-CZ" dirty="0"/>
              <a:t>.</a:t>
            </a:r>
          </a:p>
          <a:p>
            <a:endParaRPr lang="cs-CZ" dirty="0"/>
          </a:p>
        </p:txBody>
      </p:sp>
    </p:spTree>
    <p:extLst>
      <p:ext uri="{BB962C8B-B14F-4D97-AF65-F5344CB8AC3E}">
        <p14:creationId xmlns:p14="http://schemas.microsoft.com/office/powerpoint/2010/main" val="2857473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Fundamental</a:t>
            </a:r>
            <a:r>
              <a:rPr lang="cs-CZ" dirty="0"/>
              <a:t> </a:t>
            </a:r>
            <a:r>
              <a:rPr lang="cs-CZ" dirty="0" err="1"/>
              <a:t>movement</a:t>
            </a:r>
            <a:r>
              <a:rPr lang="cs-CZ" dirty="0"/>
              <a:t> </a:t>
            </a:r>
            <a:r>
              <a:rPr lang="cs-CZ" dirty="0" err="1"/>
              <a:t>skills</a:t>
            </a:r>
            <a:endParaRPr lang="cs-CZ" dirty="0"/>
          </a:p>
        </p:txBody>
      </p:sp>
      <p:sp>
        <p:nvSpPr>
          <p:cNvPr id="3" name="Zástupný symbol pro obsah 2"/>
          <p:cNvSpPr>
            <a:spLocks noGrp="1"/>
          </p:cNvSpPr>
          <p:nvPr>
            <p:ph idx="1"/>
          </p:nvPr>
        </p:nvSpPr>
        <p:spPr/>
        <p:txBody>
          <a:bodyPr>
            <a:normAutofit lnSpcReduction="10000"/>
          </a:bodyPr>
          <a:lstStyle/>
          <a:p>
            <a:r>
              <a:rPr lang="cs-CZ" b="1" dirty="0"/>
              <a:t>1. Body management </a:t>
            </a:r>
            <a:r>
              <a:rPr lang="cs-CZ" b="1" dirty="0" err="1"/>
              <a:t>skills</a:t>
            </a:r>
            <a:endParaRPr lang="cs-CZ" dirty="0"/>
          </a:p>
          <a:p>
            <a:r>
              <a:rPr lang="cs-CZ" dirty="0" err="1"/>
              <a:t>Balancing</a:t>
            </a:r>
            <a:r>
              <a:rPr lang="cs-CZ" dirty="0"/>
              <a:t> </a:t>
            </a:r>
            <a:r>
              <a:rPr lang="cs-CZ" dirty="0" err="1"/>
              <a:t>the</a:t>
            </a:r>
            <a:r>
              <a:rPr lang="cs-CZ" dirty="0"/>
              <a:t> body in </a:t>
            </a:r>
            <a:r>
              <a:rPr lang="cs-CZ" dirty="0" err="1"/>
              <a:t>stillness</a:t>
            </a:r>
            <a:r>
              <a:rPr lang="cs-CZ" dirty="0"/>
              <a:t> and in </a:t>
            </a:r>
            <a:r>
              <a:rPr lang="cs-CZ" dirty="0" err="1"/>
              <a:t>motion</a:t>
            </a:r>
            <a:r>
              <a:rPr lang="cs-CZ" dirty="0"/>
              <a:t>. </a:t>
            </a:r>
          </a:p>
          <a:p>
            <a:endParaRPr lang="cs-CZ" b="1" dirty="0"/>
          </a:p>
          <a:p>
            <a:r>
              <a:rPr lang="cs-CZ" b="1" dirty="0"/>
              <a:t>2. </a:t>
            </a:r>
            <a:r>
              <a:rPr lang="cs-CZ" b="1" dirty="0" err="1"/>
              <a:t>Locomotor</a:t>
            </a:r>
            <a:r>
              <a:rPr lang="cs-CZ" b="1" dirty="0"/>
              <a:t> </a:t>
            </a:r>
            <a:r>
              <a:rPr lang="cs-CZ" b="1" dirty="0" err="1"/>
              <a:t>skills</a:t>
            </a:r>
            <a:endParaRPr lang="cs-CZ" dirty="0"/>
          </a:p>
          <a:p>
            <a:r>
              <a:rPr lang="cs-CZ" dirty="0" err="1"/>
              <a:t>transporting</a:t>
            </a:r>
            <a:r>
              <a:rPr lang="cs-CZ" dirty="0"/>
              <a:t> </a:t>
            </a:r>
            <a:r>
              <a:rPr lang="cs-CZ" dirty="0" err="1"/>
              <a:t>the</a:t>
            </a:r>
            <a:r>
              <a:rPr lang="cs-CZ" dirty="0"/>
              <a:t> body in </a:t>
            </a:r>
            <a:r>
              <a:rPr lang="cs-CZ" dirty="0" err="1"/>
              <a:t>any</a:t>
            </a:r>
            <a:r>
              <a:rPr lang="cs-CZ" dirty="0"/>
              <a:t> </a:t>
            </a:r>
            <a:r>
              <a:rPr lang="cs-CZ" dirty="0" err="1"/>
              <a:t>direction</a:t>
            </a:r>
            <a:r>
              <a:rPr lang="cs-CZ" dirty="0"/>
              <a:t> </a:t>
            </a:r>
            <a:r>
              <a:rPr lang="cs-CZ" dirty="0" err="1"/>
              <a:t>from</a:t>
            </a:r>
            <a:r>
              <a:rPr lang="cs-CZ" dirty="0"/>
              <a:t> </a:t>
            </a:r>
            <a:r>
              <a:rPr lang="cs-CZ" dirty="0" err="1"/>
              <a:t>one</a:t>
            </a:r>
            <a:r>
              <a:rPr lang="cs-CZ" dirty="0"/>
              <a:t> point to </a:t>
            </a:r>
            <a:r>
              <a:rPr lang="cs-CZ" dirty="0" err="1"/>
              <a:t>another</a:t>
            </a:r>
            <a:r>
              <a:rPr lang="cs-CZ" dirty="0"/>
              <a:t>. </a:t>
            </a:r>
          </a:p>
          <a:p>
            <a:r>
              <a:rPr lang="cs-CZ" dirty="0"/>
              <a:t> </a:t>
            </a:r>
          </a:p>
          <a:p>
            <a:r>
              <a:rPr lang="cs-CZ" b="1" dirty="0"/>
              <a:t>3. </a:t>
            </a:r>
            <a:r>
              <a:rPr lang="cs-CZ" b="1" dirty="0" err="1"/>
              <a:t>Object</a:t>
            </a:r>
            <a:r>
              <a:rPr lang="cs-CZ" b="1" dirty="0"/>
              <a:t> </a:t>
            </a:r>
            <a:r>
              <a:rPr lang="cs-CZ" b="1" dirty="0" err="1"/>
              <a:t>control</a:t>
            </a:r>
            <a:r>
              <a:rPr lang="cs-CZ" b="1" dirty="0"/>
              <a:t> </a:t>
            </a:r>
            <a:r>
              <a:rPr lang="cs-CZ" b="1" dirty="0" err="1"/>
              <a:t>skills</a:t>
            </a:r>
            <a:endParaRPr lang="cs-CZ" dirty="0"/>
          </a:p>
          <a:p>
            <a:r>
              <a:rPr lang="cs-CZ" dirty="0" err="1"/>
              <a:t>require</a:t>
            </a:r>
            <a:r>
              <a:rPr lang="cs-CZ" dirty="0"/>
              <a:t> controlling </a:t>
            </a:r>
            <a:r>
              <a:rPr lang="cs-CZ" dirty="0" err="1"/>
              <a:t>implements</a:t>
            </a:r>
            <a:r>
              <a:rPr lang="cs-CZ" dirty="0"/>
              <a:t> (</a:t>
            </a:r>
            <a:r>
              <a:rPr lang="cs-CZ" dirty="0" err="1"/>
              <a:t>for</a:t>
            </a:r>
            <a:r>
              <a:rPr lang="cs-CZ" dirty="0"/>
              <a:t> </a:t>
            </a:r>
            <a:r>
              <a:rPr lang="cs-CZ" dirty="0" err="1"/>
              <a:t>example</a:t>
            </a:r>
            <a:r>
              <a:rPr lang="cs-CZ" dirty="0"/>
              <a:t>, </a:t>
            </a:r>
            <a:r>
              <a:rPr lang="cs-CZ" dirty="0" err="1"/>
              <a:t>bats</a:t>
            </a:r>
            <a:r>
              <a:rPr lang="cs-CZ" dirty="0"/>
              <a:t>, </a:t>
            </a:r>
            <a:r>
              <a:rPr lang="cs-CZ" dirty="0" err="1"/>
              <a:t>racquets</a:t>
            </a:r>
            <a:r>
              <a:rPr lang="cs-CZ" dirty="0"/>
              <a:t> </a:t>
            </a:r>
            <a:r>
              <a:rPr lang="cs-CZ" dirty="0" err="1"/>
              <a:t>or</a:t>
            </a:r>
            <a:r>
              <a:rPr lang="cs-CZ" dirty="0"/>
              <a:t> </a:t>
            </a:r>
            <a:r>
              <a:rPr lang="cs-CZ" dirty="0" err="1"/>
              <a:t>hoops</a:t>
            </a:r>
            <a:r>
              <a:rPr lang="cs-CZ" dirty="0"/>
              <a:t>) </a:t>
            </a:r>
            <a:r>
              <a:rPr lang="cs-CZ" dirty="0" err="1"/>
              <a:t>or</a:t>
            </a:r>
            <a:r>
              <a:rPr lang="cs-CZ" dirty="0"/>
              <a:t> </a:t>
            </a:r>
            <a:r>
              <a:rPr lang="cs-CZ" dirty="0" err="1"/>
              <a:t>objects</a:t>
            </a:r>
            <a:r>
              <a:rPr lang="cs-CZ" dirty="0"/>
              <a:t> (such as </a:t>
            </a:r>
            <a:r>
              <a:rPr lang="cs-CZ" dirty="0" err="1"/>
              <a:t>balls</a:t>
            </a:r>
            <a:r>
              <a:rPr lang="cs-CZ" dirty="0"/>
              <a:t>) </a:t>
            </a:r>
            <a:r>
              <a:rPr lang="cs-CZ" dirty="0" err="1"/>
              <a:t>either</a:t>
            </a:r>
            <a:r>
              <a:rPr lang="cs-CZ" dirty="0"/>
              <a:t> by hand </a:t>
            </a:r>
            <a:r>
              <a:rPr lang="cs-CZ" dirty="0" err="1"/>
              <a:t>or</a:t>
            </a:r>
            <a:r>
              <a:rPr lang="cs-CZ" dirty="0"/>
              <a:t> </a:t>
            </a:r>
            <a:r>
              <a:rPr lang="cs-CZ" dirty="0" err="1"/>
              <a:t>foot</a:t>
            </a:r>
            <a:r>
              <a:rPr lang="cs-CZ" dirty="0"/>
              <a:t>. </a:t>
            </a:r>
          </a:p>
        </p:txBody>
      </p:sp>
    </p:spTree>
    <p:extLst>
      <p:ext uri="{BB962C8B-B14F-4D97-AF65-F5344CB8AC3E}">
        <p14:creationId xmlns:p14="http://schemas.microsoft.com/office/powerpoint/2010/main" val="3755651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1. Body management </a:t>
            </a:r>
            <a:r>
              <a:rPr lang="cs-CZ" b="1" dirty="0" err="1"/>
              <a:t>skills</a:t>
            </a:r>
            <a:br>
              <a:rPr lang="cs-CZ" dirty="0"/>
            </a:br>
            <a:endParaRPr lang="cs-CZ" dirty="0"/>
          </a:p>
        </p:txBody>
      </p:sp>
      <p:sp>
        <p:nvSpPr>
          <p:cNvPr id="3" name="Zástupný symbol pro obsah 2"/>
          <p:cNvSpPr>
            <a:spLocks noGrp="1"/>
          </p:cNvSpPr>
          <p:nvPr>
            <p:ph idx="1"/>
          </p:nvPr>
        </p:nvSpPr>
        <p:spPr/>
        <p:txBody>
          <a:bodyPr>
            <a:normAutofit/>
          </a:bodyPr>
          <a:lstStyle/>
          <a:p>
            <a:r>
              <a:rPr lang="cs-CZ" dirty="0" err="1"/>
              <a:t>Balancing</a:t>
            </a:r>
            <a:r>
              <a:rPr lang="cs-CZ" dirty="0"/>
              <a:t> </a:t>
            </a:r>
            <a:r>
              <a:rPr lang="cs-CZ" dirty="0" err="1"/>
              <a:t>the</a:t>
            </a:r>
            <a:r>
              <a:rPr lang="cs-CZ" dirty="0"/>
              <a:t> body in </a:t>
            </a:r>
            <a:r>
              <a:rPr lang="cs-CZ" dirty="0" err="1"/>
              <a:t>stillness</a:t>
            </a:r>
            <a:r>
              <a:rPr lang="cs-CZ" dirty="0"/>
              <a:t> and in </a:t>
            </a:r>
            <a:r>
              <a:rPr lang="cs-CZ" dirty="0" err="1"/>
              <a:t>motion</a:t>
            </a:r>
            <a:r>
              <a:rPr lang="cs-CZ" dirty="0"/>
              <a:t>. </a:t>
            </a:r>
          </a:p>
          <a:p>
            <a:r>
              <a:rPr lang="cs-CZ" dirty="0" err="1"/>
              <a:t>Examples</a:t>
            </a:r>
            <a:r>
              <a:rPr lang="cs-CZ" dirty="0"/>
              <a:t> are: static and </a:t>
            </a:r>
            <a:r>
              <a:rPr lang="cs-CZ" dirty="0" err="1"/>
              <a:t>dynamic</a:t>
            </a:r>
            <a:r>
              <a:rPr lang="cs-CZ" dirty="0"/>
              <a:t> </a:t>
            </a:r>
            <a:r>
              <a:rPr lang="cs-CZ" dirty="0" err="1"/>
              <a:t>balancing</a:t>
            </a:r>
            <a:r>
              <a:rPr lang="cs-CZ" dirty="0"/>
              <a:t>, </a:t>
            </a:r>
            <a:r>
              <a:rPr lang="cs-CZ" dirty="0" err="1"/>
              <a:t>rolling</a:t>
            </a:r>
            <a:r>
              <a:rPr lang="cs-CZ" dirty="0"/>
              <a:t>, </a:t>
            </a:r>
            <a:r>
              <a:rPr lang="cs-CZ" dirty="0" err="1"/>
              <a:t>stopping</a:t>
            </a:r>
            <a:r>
              <a:rPr lang="cs-CZ" dirty="0"/>
              <a:t>, </a:t>
            </a:r>
            <a:r>
              <a:rPr lang="cs-CZ" dirty="0" err="1"/>
              <a:t>landing</a:t>
            </a:r>
            <a:r>
              <a:rPr lang="cs-CZ" dirty="0"/>
              <a:t>, </a:t>
            </a:r>
            <a:r>
              <a:rPr lang="cs-CZ" dirty="0" err="1"/>
              <a:t>bending</a:t>
            </a:r>
            <a:r>
              <a:rPr lang="cs-CZ" dirty="0"/>
              <a:t>, </a:t>
            </a:r>
            <a:r>
              <a:rPr lang="cs-CZ" dirty="0" err="1"/>
              <a:t>stretching</a:t>
            </a:r>
            <a:r>
              <a:rPr lang="cs-CZ" dirty="0"/>
              <a:t>, </a:t>
            </a:r>
            <a:r>
              <a:rPr lang="cs-CZ" dirty="0" err="1"/>
              <a:t>twisting</a:t>
            </a:r>
            <a:r>
              <a:rPr lang="cs-CZ" dirty="0"/>
              <a:t>, </a:t>
            </a:r>
            <a:r>
              <a:rPr lang="cs-CZ" dirty="0" err="1"/>
              <a:t>turning</a:t>
            </a:r>
            <a:r>
              <a:rPr lang="cs-CZ" dirty="0"/>
              <a:t>, </a:t>
            </a:r>
            <a:r>
              <a:rPr lang="cs-CZ" dirty="0" err="1"/>
              <a:t>swinging</a:t>
            </a:r>
            <a:r>
              <a:rPr lang="cs-CZ" dirty="0"/>
              <a:t>, and </a:t>
            </a:r>
            <a:r>
              <a:rPr lang="cs-CZ" dirty="0" err="1"/>
              <a:t>climbing</a:t>
            </a:r>
            <a:r>
              <a:rPr lang="cs-CZ" dirty="0"/>
              <a:t>.</a:t>
            </a:r>
          </a:p>
          <a:p>
            <a:r>
              <a:rPr lang="cs-CZ" dirty="0" err="1"/>
              <a:t>The</a:t>
            </a:r>
            <a:r>
              <a:rPr lang="cs-CZ" dirty="0"/>
              <a:t> </a:t>
            </a:r>
            <a:r>
              <a:rPr lang="cs-CZ" dirty="0" err="1"/>
              <a:t>skills</a:t>
            </a:r>
            <a:r>
              <a:rPr lang="cs-CZ" dirty="0"/>
              <a:t> </a:t>
            </a:r>
            <a:r>
              <a:rPr lang="cs-CZ" dirty="0" err="1"/>
              <a:t>included</a:t>
            </a:r>
            <a:r>
              <a:rPr lang="cs-CZ" dirty="0"/>
              <a:t> in </a:t>
            </a:r>
            <a:r>
              <a:rPr lang="cs-CZ" dirty="0" err="1"/>
              <a:t>this</a:t>
            </a:r>
            <a:r>
              <a:rPr lang="cs-CZ" dirty="0"/>
              <a:t> </a:t>
            </a:r>
            <a:r>
              <a:rPr lang="cs-CZ" dirty="0" err="1"/>
              <a:t>Resource</a:t>
            </a:r>
            <a:r>
              <a:rPr lang="cs-CZ" dirty="0"/>
              <a:t> are Balance on </a:t>
            </a:r>
            <a:r>
              <a:rPr lang="cs-CZ" dirty="0" err="1"/>
              <a:t>one</a:t>
            </a:r>
            <a:r>
              <a:rPr lang="cs-CZ" dirty="0"/>
              <a:t> </a:t>
            </a:r>
            <a:r>
              <a:rPr lang="cs-CZ" dirty="0" err="1"/>
              <a:t>foot</a:t>
            </a:r>
            <a:r>
              <a:rPr lang="cs-CZ" dirty="0"/>
              <a:t>, </a:t>
            </a:r>
            <a:r>
              <a:rPr lang="cs-CZ" dirty="0" err="1"/>
              <a:t>Walk</a:t>
            </a:r>
            <a:r>
              <a:rPr lang="cs-CZ" dirty="0"/>
              <a:t> on a line </a:t>
            </a:r>
            <a:r>
              <a:rPr lang="cs-CZ" dirty="0" err="1"/>
              <a:t>or</a:t>
            </a:r>
            <a:r>
              <a:rPr lang="cs-CZ" dirty="0"/>
              <a:t> </a:t>
            </a:r>
            <a:r>
              <a:rPr lang="cs-CZ" dirty="0" err="1"/>
              <a:t>beam</a:t>
            </a:r>
            <a:r>
              <a:rPr lang="cs-CZ" dirty="0"/>
              <a:t>, Forward </a:t>
            </a:r>
            <a:r>
              <a:rPr lang="cs-CZ" dirty="0" err="1"/>
              <a:t>roll</a:t>
            </a:r>
            <a:r>
              <a:rPr lang="cs-CZ" dirty="0"/>
              <a:t>, and </a:t>
            </a:r>
            <a:r>
              <a:rPr lang="cs-CZ" dirty="0" err="1"/>
              <a:t>Climb</a:t>
            </a:r>
            <a:r>
              <a:rPr lang="cs-CZ" dirty="0"/>
              <a:t>.</a:t>
            </a:r>
          </a:p>
          <a:p>
            <a:r>
              <a:rPr lang="cs-CZ" dirty="0"/>
              <a:t> </a:t>
            </a:r>
          </a:p>
        </p:txBody>
      </p:sp>
    </p:spTree>
    <p:extLst>
      <p:ext uri="{BB962C8B-B14F-4D97-AF65-F5344CB8AC3E}">
        <p14:creationId xmlns:p14="http://schemas.microsoft.com/office/powerpoint/2010/main" val="2705996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2. </a:t>
            </a:r>
            <a:r>
              <a:rPr lang="cs-CZ" b="1" dirty="0" err="1"/>
              <a:t>Locomotor</a:t>
            </a:r>
            <a:r>
              <a:rPr lang="cs-CZ" b="1" dirty="0"/>
              <a:t> </a:t>
            </a:r>
            <a:r>
              <a:rPr lang="cs-CZ" b="1" dirty="0" err="1"/>
              <a:t>skills</a:t>
            </a:r>
            <a:br>
              <a:rPr lang="cs-CZ" dirty="0"/>
            </a:br>
            <a:endParaRPr lang="cs-CZ" dirty="0"/>
          </a:p>
        </p:txBody>
      </p:sp>
      <p:sp>
        <p:nvSpPr>
          <p:cNvPr id="3" name="Zástupný symbol pro obsah 2"/>
          <p:cNvSpPr>
            <a:spLocks noGrp="1"/>
          </p:cNvSpPr>
          <p:nvPr>
            <p:ph idx="1"/>
          </p:nvPr>
        </p:nvSpPr>
        <p:spPr/>
        <p:txBody>
          <a:bodyPr>
            <a:normAutofit/>
          </a:bodyPr>
          <a:lstStyle/>
          <a:p>
            <a:pPr marL="0" indent="0">
              <a:buNone/>
            </a:pPr>
            <a:endParaRPr lang="cs-CZ" dirty="0"/>
          </a:p>
          <a:p>
            <a:r>
              <a:rPr lang="cs-CZ" dirty="0" err="1"/>
              <a:t>transporting</a:t>
            </a:r>
            <a:r>
              <a:rPr lang="cs-CZ" dirty="0"/>
              <a:t> </a:t>
            </a:r>
            <a:r>
              <a:rPr lang="cs-CZ" dirty="0" err="1"/>
              <a:t>the</a:t>
            </a:r>
            <a:r>
              <a:rPr lang="cs-CZ" dirty="0"/>
              <a:t> body in </a:t>
            </a:r>
            <a:r>
              <a:rPr lang="cs-CZ" dirty="0" err="1"/>
              <a:t>any</a:t>
            </a:r>
            <a:r>
              <a:rPr lang="cs-CZ" dirty="0"/>
              <a:t> </a:t>
            </a:r>
            <a:r>
              <a:rPr lang="cs-CZ" dirty="0" err="1"/>
              <a:t>direction</a:t>
            </a:r>
            <a:r>
              <a:rPr lang="cs-CZ" dirty="0"/>
              <a:t> </a:t>
            </a:r>
            <a:r>
              <a:rPr lang="cs-CZ" dirty="0" err="1"/>
              <a:t>from</a:t>
            </a:r>
            <a:r>
              <a:rPr lang="cs-CZ" dirty="0"/>
              <a:t> </a:t>
            </a:r>
            <a:r>
              <a:rPr lang="cs-CZ" dirty="0" err="1"/>
              <a:t>one</a:t>
            </a:r>
            <a:r>
              <a:rPr lang="cs-CZ" dirty="0"/>
              <a:t> point to </a:t>
            </a:r>
            <a:r>
              <a:rPr lang="cs-CZ" dirty="0" err="1"/>
              <a:t>another</a:t>
            </a:r>
            <a:r>
              <a:rPr lang="cs-CZ" dirty="0"/>
              <a:t>. </a:t>
            </a:r>
          </a:p>
          <a:p>
            <a:r>
              <a:rPr lang="cs-CZ" dirty="0" err="1"/>
              <a:t>Examples</a:t>
            </a:r>
            <a:r>
              <a:rPr lang="cs-CZ" dirty="0"/>
              <a:t> are: </a:t>
            </a:r>
            <a:r>
              <a:rPr lang="cs-CZ" dirty="0" err="1"/>
              <a:t>crawling</a:t>
            </a:r>
            <a:r>
              <a:rPr lang="cs-CZ" dirty="0"/>
              <a:t>, </a:t>
            </a:r>
            <a:r>
              <a:rPr lang="cs-CZ" dirty="0" err="1"/>
              <a:t>walking</a:t>
            </a:r>
            <a:r>
              <a:rPr lang="cs-CZ" dirty="0"/>
              <a:t>, </a:t>
            </a:r>
            <a:r>
              <a:rPr lang="cs-CZ" dirty="0" err="1"/>
              <a:t>running</a:t>
            </a:r>
            <a:r>
              <a:rPr lang="cs-CZ" dirty="0"/>
              <a:t>, </a:t>
            </a:r>
            <a:r>
              <a:rPr lang="cs-CZ" dirty="0" err="1"/>
              <a:t>hopping</a:t>
            </a:r>
            <a:r>
              <a:rPr lang="cs-CZ" dirty="0"/>
              <a:t>, </a:t>
            </a:r>
            <a:r>
              <a:rPr lang="cs-CZ" dirty="0" err="1"/>
              <a:t>leaping</a:t>
            </a:r>
            <a:r>
              <a:rPr lang="cs-CZ" dirty="0"/>
              <a:t>, jumping, </a:t>
            </a:r>
            <a:r>
              <a:rPr lang="cs-CZ" dirty="0" err="1"/>
              <a:t>galloping</a:t>
            </a:r>
            <a:r>
              <a:rPr lang="cs-CZ" dirty="0"/>
              <a:t>, </a:t>
            </a:r>
            <a:r>
              <a:rPr lang="cs-CZ" dirty="0" err="1"/>
              <a:t>skipping</a:t>
            </a:r>
            <a:r>
              <a:rPr lang="cs-CZ" dirty="0"/>
              <a:t>, </a:t>
            </a:r>
            <a:r>
              <a:rPr lang="cs-CZ" dirty="0" err="1"/>
              <a:t>dodging</a:t>
            </a:r>
            <a:r>
              <a:rPr lang="cs-CZ" dirty="0"/>
              <a:t>, and </a:t>
            </a:r>
            <a:r>
              <a:rPr lang="cs-CZ" dirty="0" err="1"/>
              <a:t>swimming</a:t>
            </a:r>
            <a:r>
              <a:rPr lang="cs-CZ" dirty="0"/>
              <a:t>.</a:t>
            </a:r>
          </a:p>
          <a:p>
            <a:r>
              <a:rPr lang="cs-CZ" dirty="0" err="1"/>
              <a:t>The</a:t>
            </a:r>
            <a:r>
              <a:rPr lang="cs-CZ" dirty="0"/>
              <a:t> </a:t>
            </a:r>
            <a:r>
              <a:rPr lang="cs-CZ" dirty="0" err="1"/>
              <a:t>skills</a:t>
            </a:r>
            <a:r>
              <a:rPr lang="cs-CZ" dirty="0"/>
              <a:t> </a:t>
            </a:r>
            <a:r>
              <a:rPr lang="cs-CZ" dirty="0" err="1"/>
              <a:t>included</a:t>
            </a:r>
            <a:r>
              <a:rPr lang="cs-CZ" dirty="0"/>
              <a:t> in </a:t>
            </a:r>
            <a:r>
              <a:rPr lang="cs-CZ" dirty="0" err="1"/>
              <a:t>this</a:t>
            </a:r>
            <a:r>
              <a:rPr lang="cs-CZ" dirty="0"/>
              <a:t> </a:t>
            </a:r>
            <a:r>
              <a:rPr lang="cs-CZ" dirty="0" err="1"/>
              <a:t>Resource</a:t>
            </a:r>
            <a:r>
              <a:rPr lang="cs-CZ" dirty="0"/>
              <a:t> are Sprint run, Hop, </a:t>
            </a:r>
            <a:r>
              <a:rPr lang="cs-CZ" dirty="0" err="1"/>
              <a:t>Continuous</a:t>
            </a:r>
            <a:r>
              <a:rPr lang="cs-CZ" dirty="0"/>
              <a:t> </a:t>
            </a:r>
            <a:r>
              <a:rPr lang="cs-CZ" dirty="0" err="1"/>
              <a:t>leap</a:t>
            </a:r>
            <a:r>
              <a:rPr lang="cs-CZ" dirty="0"/>
              <a:t>, </a:t>
            </a:r>
            <a:r>
              <a:rPr lang="cs-CZ" dirty="0" err="1"/>
              <a:t>Jump</a:t>
            </a:r>
            <a:r>
              <a:rPr lang="cs-CZ" dirty="0"/>
              <a:t> </a:t>
            </a:r>
            <a:r>
              <a:rPr lang="cs-CZ" dirty="0" err="1"/>
              <a:t>for</a:t>
            </a:r>
            <a:r>
              <a:rPr lang="cs-CZ" dirty="0"/>
              <a:t> distance, </a:t>
            </a:r>
            <a:r>
              <a:rPr lang="cs-CZ" dirty="0" err="1"/>
              <a:t>Jump</a:t>
            </a:r>
            <a:r>
              <a:rPr lang="cs-CZ" dirty="0"/>
              <a:t> </a:t>
            </a:r>
            <a:r>
              <a:rPr lang="cs-CZ" dirty="0" err="1"/>
              <a:t>for</a:t>
            </a:r>
            <a:r>
              <a:rPr lang="cs-CZ" dirty="0"/>
              <a:t> </a:t>
            </a:r>
            <a:r>
              <a:rPr lang="cs-CZ" dirty="0" err="1"/>
              <a:t>height</a:t>
            </a:r>
            <a:r>
              <a:rPr lang="cs-CZ" dirty="0"/>
              <a:t>, </a:t>
            </a:r>
            <a:r>
              <a:rPr lang="cs-CZ" dirty="0" err="1"/>
              <a:t>Gallop</a:t>
            </a:r>
            <a:r>
              <a:rPr lang="cs-CZ" dirty="0"/>
              <a:t>, </a:t>
            </a:r>
            <a:r>
              <a:rPr lang="cs-CZ" dirty="0" err="1"/>
              <a:t>Side</a:t>
            </a:r>
            <a:r>
              <a:rPr lang="cs-CZ" dirty="0"/>
              <a:t> </a:t>
            </a:r>
            <a:r>
              <a:rPr lang="cs-CZ" dirty="0" err="1"/>
              <a:t>gallop</a:t>
            </a:r>
            <a:r>
              <a:rPr lang="cs-CZ" dirty="0"/>
              <a:t>, Skip, and Dodge.</a:t>
            </a:r>
          </a:p>
        </p:txBody>
      </p:sp>
    </p:spTree>
    <p:extLst>
      <p:ext uri="{BB962C8B-B14F-4D97-AF65-F5344CB8AC3E}">
        <p14:creationId xmlns:p14="http://schemas.microsoft.com/office/powerpoint/2010/main" val="3455006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 </a:t>
            </a:r>
            <a:r>
              <a:rPr lang="cs-CZ" b="1" dirty="0" err="1"/>
              <a:t>Object</a:t>
            </a:r>
            <a:r>
              <a:rPr lang="cs-CZ" b="1" dirty="0"/>
              <a:t> </a:t>
            </a:r>
            <a:r>
              <a:rPr lang="cs-CZ" b="1" dirty="0" err="1"/>
              <a:t>control</a:t>
            </a:r>
            <a:r>
              <a:rPr lang="cs-CZ" b="1" dirty="0"/>
              <a:t> </a:t>
            </a:r>
            <a:r>
              <a:rPr lang="cs-CZ" b="1" dirty="0" err="1"/>
              <a:t>skills</a:t>
            </a:r>
            <a:br>
              <a:rPr lang="cs-CZ" dirty="0"/>
            </a:br>
            <a:endParaRPr lang="cs-CZ" dirty="0"/>
          </a:p>
        </p:txBody>
      </p:sp>
      <p:sp>
        <p:nvSpPr>
          <p:cNvPr id="3" name="Zástupný symbol pro obsah 2"/>
          <p:cNvSpPr>
            <a:spLocks noGrp="1"/>
          </p:cNvSpPr>
          <p:nvPr>
            <p:ph idx="1"/>
          </p:nvPr>
        </p:nvSpPr>
        <p:spPr/>
        <p:txBody>
          <a:bodyPr>
            <a:normAutofit/>
          </a:bodyPr>
          <a:lstStyle/>
          <a:p>
            <a:r>
              <a:rPr lang="cs-CZ" dirty="0" err="1"/>
              <a:t>require</a:t>
            </a:r>
            <a:r>
              <a:rPr lang="cs-CZ" dirty="0"/>
              <a:t> controlling </a:t>
            </a:r>
            <a:r>
              <a:rPr lang="cs-CZ" dirty="0" err="1"/>
              <a:t>implements</a:t>
            </a:r>
            <a:r>
              <a:rPr lang="cs-CZ" dirty="0"/>
              <a:t> (</a:t>
            </a:r>
            <a:r>
              <a:rPr lang="cs-CZ" dirty="0" err="1"/>
              <a:t>for</a:t>
            </a:r>
            <a:r>
              <a:rPr lang="cs-CZ" dirty="0"/>
              <a:t> </a:t>
            </a:r>
            <a:r>
              <a:rPr lang="cs-CZ" dirty="0" err="1"/>
              <a:t>example</a:t>
            </a:r>
            <a:r>
              <a:rPr lang="cs-CZ" dirty="0"/>
              <a:t>, </a:t>
            </a:r>
            <a:r>
              <a:rPr lang="cs-CZ" dirty="0" err="1"/>
              <a:t>bats</a:t>
            </a:r>
            <a:r>
              <a:rPr lang="cs-CZ" dirty="0"/>
              <a:t>, </a:t>
            </a:r>
            <a:r>
              <a:rPr lang="cs-CZ" dirty="0" err="1"/>
              <a:t>racquets</a:t>
            </a:r>
            <a:r>
              <a:rPr lang="cs-CZ" dirty="0"/>
              <a:t> </a:t>
            </a:r>
            <a:r>
              <a:rPr lang="cs-CZ" dirty="0" err="1"/>
              <a:t>or</a:t>
            </a:r>
            <a:r>
              <a:rPr lang="cs-CZ" dirty="0"/>
              <a:t> </a:t>
            </a:r>
            <a:r>
              <a:rPr lang="cs-CZ" dirty="0" err="1"/>
              <a:t>hoops</a:t>
            </a:r>
            <a:r>
              <a:rPr lang="cs-CZ" dirty="0"/>
              <a:t>) </a:t>
            </a:r>
            <a:r>
              <a:rPr lang="cs-CZ" dirty="0" err="1"/>
              <a:t>or</a:t>
            </a:r>
            <a:r>
              <a:rPr lang="cs-CZ" dirty="0"/>
              <a:t> </a:t>
            </a:r>
            <a:r>
              <a:rPr lang="cs-CZ" dirty="0" err="1"/>
              <a:t>objects</a:t>
            </a:r>
            <a:r>
              <a:rPr lang="cs-CZ" dirty="0"/>
              <a:t> (such as </a:t>
            </a:r>
            <a:r>
              <a:rPr lang="cs-CZ" dirty="0" err="1"/>
              <a:t>balls</a:t>
            </a:r>
            <a:r>
              <a:rPr lang="cs-CZ" dirty="0"/>
              <a:t>) </a:t>
            </a:r>
            <a:r>
              <a:rPr lang="cs-CZ" dirty="0" err="1"/>
              <a:t>either</a:t>
            </a:r>
            <a:r>
              <a:rPr lang="cs-CZ" dirty="0"/>
              <a:t> by hand </a:t>
            </a:r>
            <a:r>
              <a:rPr lang="cs-CZ" dirty="0" err="1"/>
              <a:t>or</a:t>
            </a:r>
            <a:r>
              <a:rPr lang="cs-CZ" dirty="0"/>
              <a:t> </a:t>
            </a:r>
            <a:r>
              <a:rPr lang="cs-CZ" dirty="0" err="1"/>
              <a:t>foot</a:t>
            </a:r>
            <a:r>
              <a:rPr lang="cs-CZ" dirty="0"/>
              <a:t>. </a:t>
            </a:r>
          </a:p>
          <a:p>
            <a:r>
              <a:rPr lang="cs-CZ" dirty="0" err="1"/>
              <a:t>Examples</a:t>
            </a:r>
            <a:r>
              <a:rPr lang="cs-CZ" dirty="0"/>
              <a:t> are: </a:t>
            </a:r>
            <a:r>
              <a:rPr lang="cs-CZ" dirty="0" err="1"/>
              <a:t>throwing</a:t>
            </a:r>
            <a:r>
              <a:rPr lang="cs-CZ" dirty="0"/>
              <a:t>, </a:t>
            </a:r>
            <a:r>
              <a:rPr lang="cs-CZ" dirty="0" err="1"/>
              <a:t>catching</a:t>
            </a:r>
            <a:r>
              <a:rPr lang="cs-CZ" dirty="0"/>
              <a:t>, </a:t>
            </a:r>
            <a:r>
              <a:rPr lang="cs-CZ" dirty="0" err="1"/>
              <a:t>kicking</a:t>
            </a:r>
            <a:r>
              <a:rPr lang="cs-CZ" dirty="0"/>
              <a:t>, </a:t>
            </a:r>
            <a:r>
              <a:rPr lang="cs-CZ" dirty="0" err="1"/>
              <a:t>striking</a:t>
            </a:r>
            <a:r>
              <a:rPr lang="cs-CZ" dirty="0"/>
              <a:t>, </a:t>
            </a:r>
            <a:r>
              <a:rPr lang="cs-CZ" dirty="0" err="1"/>
              <a:t>bouncing</a:t>
            </a:r>
            <a:r>
              <a:rPr lang="cs-CZ" dirty="0"/>
              <a:t>, and </a:t>
            </a:r>
            <a:r>
              <a:rPr lang="cs-CZ" dirty="0" err="1"/>
              <a:t>dribbling</a:t>
            </a:r>
            <a:r>
              <a:rPr lang="cs-CZ" dirty="0"/>
              <a:t>.</a:t>
            </a:r>
          </a:p>
          <a:p>
            <a:r>
              <a:rPr lang="cs-CZ" dirty="0" err="1"/>
              <a:t>The</a:t>
            </a:r>
            <a:r>
              <a:rPr lang="cs-CZ" dirty="0"/>
              <a:t> </a:t>
            </a:r>
            <a:r>
              <a:rPr lang="cs-CZ" dirty="0" err="1"/>
              <a:t>skills</a:t>
            </a:r>
            <a:r>
              <a:rPr lang="cs-CZ" dirty="0"/>
              <a:t> </a:t>
            </a:r>
            <a:r>
              <a:rPr lang="cs-CZ" dirty="0" err="1"/>
              <a:t>included</a:t>
            </a:r>
            <a:r>
              <a:rPr lang="cs-CZ" dirty="0"/>
              <a:t> in </a:t>
            </a:r>
            <a:r>
              <a:rPr lang="cs-CZ" dirty="0" err="1"/>
              <a:t>this</a:t>
            </a:r>
            <a:r>
              <a:rPr lang="cs-CZ" dirty="0"/>
              <a:t> </a:t>
            </a:r>
            <a:r>
              <a:rPr lang="cs-CZ" dirty="0" err="1"/>
              <a:t>Resource</a:t>
            </a:r>
            <a:r>
              <a:rPr lang="cs-CZ" dirty="0"/>
              <a:t> are </a:t>
            </a:r>
            <a:r>
              <a:rPr lang="cs-CZ" dirty="0" err="1"/>
              <a:t>Underhand</a:t>
            </a:r>
            <a:r>
              <a:rPr lang="cs-CZ" dirty="0"/>
              <a:t> </a:t>
            </a:r>
            <a:r>
              <a:rPr lang="cs-CZ" dirty="0" err="1"/>
              <a:t>throw</a:t>
            </a:r>
            <a:r>
              <a:rPr lang="cs-CZ" dirty="0"/>
              <a:t>, </a:t>
            </a:r>
            <a:r>
              <a:rPr lang="cs-CZ" dirty="0" err="1"/>
              <a:t>Overhand</a:t>
            </a:r>
            <a:r>
              <a:rPr lang="cs-CZ" dirty="0"/>
              <a:t> </a:t>
            </a:r>
            <a:r>
              <a:rPr lang="cs-CZ" dirty="0" err="1"/>
              <a:t>throw</a:t>
            </a:r>
            <a:r>
              <a:rPr lang="cs-CZ" dirty="0"/>
              <a:t>, </a:t>
            </a:r>
            <a:r>
              <a:rPr lang="cs-CZ" dirty="0" err="1"/>
              <a:t>Chest</a:t>
            </a:r>
            <a:r>
              <a:rPr lang="cs-CZ" dirty="0"/>
              <a:t> </a:t>
            </a:r>
            <a:r>
              <a:rPr lang="cs-CZ" dirty="0" err="1"/>
              <a:t>pass</a:t>
            </a:r>
            <a:r>
              <a:rPr lang="cs-CZ" dirty="0"/>
              <a:t>, </a:t>
            </a:r>
            <a:r>
              <a:rPr lang="cs-CZ" dirty="0" err="1"/>
              <a:t>Catch</a:t>
            </a:r>
            <a:r>
              <a:rPr lang="cs-CZ" dirty="0"/>
              <a:t>, </a:t>
            </a:r>
            <a:r>
              <a:rPr lang="cs-CZ" dirty="0" err="1"/>
              <a:t>Kick</a:t>
            </a:r>
            <a:r>
              <a:rPr lang="cs-CZ" dirty="0"/>
              <a:t>, Punt, </a:t>
            </a:r>
            <a:r>
              <a:rPr lang="cs-CZ" dirty="0" err="1"/>
              <a:t>Two-handed</a:t>
            </a:r>
            <a:r>
              <a:rPr lang="cs-CZ" dirty="0"/>
              <a:t> strike, Hand </a:t>
            </a:r>
            <a:r>
              <a:rPr lang="cs-CZ" dirty="0" err="1"/>
              <a:t>dribble</a:t>
            </a:r>
            <a:r>
              <a:rPr lang="cs-CZ" dirty="0"/>
              <a:t> and </a:t>
            </a:r>
            <a:r>
              <a:rPr lang="cs-CZ" dirty="0" err="1"/>
              <a:t>Foot</a:t>
            </a:r>
            <a:r>
              <a:rPr lang="cs-CZ" dirty="0"/>
              <a:t> </a:t>
            </a:r>
            <a:r>
              <a:rPr lang="cs-CZ" dirty="0" err="1"/>
              <a:t>dribble</a:t>
            </a:r>
            <a:r>
              <a:rPr lang="cs-CZ" dirty="0"/>
              <a:t>.</a:t>
            </a:r>
          </a:p>
        </p:txBody>
      </p:sp>
    </p:spTree>
    <p:extLst>
      <p:ext uri="{BB962C8B-B14F-4D97-AF65-F5344CB8AC3E}">
        <p14:creationId xmlns:p14="http://schemas.microsoft.com/office/powerpoint/2010/main" val="241072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Basic </a:t>
            </a:r>
            <a:r>
              <a:rPr lang="cs-CZ" b="1" dirty="0" err="1"/>
              <a:t>movement</a:t>
            </a:r>
            <a:r>
              <a:rPr lang="cs-CZ" b="1" dirty="0"/>
              <a:t> </a:t>
            </a:r>
            <a:r>
              <a:rPr lang="cs-CZ" b="1" dirty="0" err="1"/>
              <a:t>patterns</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a </a:t>
            </a:r>
            <a:r>
              <a:rPr lang="cs-CZ" dirty="0" err="1"/>
              <a:t>way</a:t>
            </a:r>
            <a:r>
              <a:rPr lang="cs-CZ" dirty="0"/>
              <a:t> </a:t>
            </a:r>
            <a:r>
              <a:rPr lang="cs-CZ" dirty="0" err="1"/>
              <a:t>of</a:t>
            </a:r>
            <a:r>
              <a:rPr lang="cs-CZ" dirty="0"/>
              <a:t> </a:t>
            </a:r>
            <a:r>
              <a:rPr lang="cs-CZ" dirty="0" err="1"/>
              <a:t>categorising</a:t>
            </a:r>
            <a:r>
              <a:rPr lang="cs-CZ" dirty="0"/>
              <a:t> </a:t>
            </a:r>
            <a:r>
              <a:rPr lang="cs-CZ" dirty="0" err="1"/>
              <a:t>exercises</a:t>
            </a:r>
            <a:r>
              <a:rPr lang="cs-CZ" dirty="0"/>
              <a:t> </a:t>
            </a:r>
            <a:r>
              <a:rPr lang="cs-CZ" dirty="0" err="1"/>
              <a:t>based</a:t>
            </a:r>
            <a:r>
              <a:rPr lang="cs-CZ" dirty="0"/>
              <a:t> on </a:t>
            </a:r>
            <a:r>
              <a:rPr lang="cs-CZ" dirty="0" err="1"/>
              <a:t>their</a:t>
            </a:r>
            <a:r>
              <a:rPr lang="cs-CZ" dirty="0"/>
              <a:t> </a:t>
            </a:r>
            <a:r>
              <a:rPr lang="cs-CZ" dirty="0" err="1"/>
              <a:t>biomechanical</a:t>
            </a:r>
            <a:r>
              <a:rPr lang="cs-CZ" dirty="0"/>
              <a:t> </a:t>
            </a:r>
            <a:r>
              <a:rPr lang="cs-CZ" dirty="0" err="1"/>
              <a:t>demands</a:t>
            </a:r>
            <a:endParaRPr lang="cs-CZ" dirty="0"/>
          </a:p>
          <a:p>
            <a:pPr lvl="0"/>
            <a:r>
              <a:rPr lang="cs-CZ" dirty="0"/>
              <a:t>Hip </a:t>
            </a:r>
            <a:r>
              <a:rPr lang="cs-CZ" dirty="0" err="1"/>
              <a:t>Hinge</a:t>
            </a:r>
            <a:r>
              <a:rPr lang="cs-CZ" dirty="0"/>
              <a:t> (</a:t>
            </a:r>
            <a:r>
              <a:rPr lang="cs-CZ" dirty="0" err="1"/>
              <a:t>Romanian</a:t>
            </a:r>
            <a:r>
              <a:rPr lang="cs-CZ" dirty="0"/>
              <a:t> </a:t>
            </a:r>
            <a:r>
              <a:rPr lang="cs-CZ" dirty="0" err="1"/>
              <a:t>Deadlift</a:t>
            </a:r>
            <a:r>
              <a:rPr lang="cs-CZ" dirty="0"/>
              <a:t> (RDL) and </a:t>
            </a:r>
            <a:r>
              <a:rPr lang="cs-CZ" dirty="0" err="1"/>
              <a:t>its</a:t>
            </a:r>
            <a:r>
              <a:rPr lang="cs-CZ" dirty="0"/>
              <a:t> </a:t>
            </a:r>
            <a:r>
              <a:rPr lang="cs-CZ" dirty="0" err="1"/>
              <a:t>variations</a:t>
            </a:r>
            <a:r>
              <a:rPr lang="cs-CZ" dirty="0"/>
              <a:t> (</a:t>
            </a:r>
            <a:r>
              <a:rPr lang="cs-CZ" dirty="0" err="1"/>
              <a:t>e.g</a:t>
            </a:r>
            <a:r>
              <a:rPr lang="cs-CZ" dirty="0"/>
              <a:t>. single-leg), </a:t>
            </a:r>
            <a:r>
              <a:rPr lang="cs-CZ" dirty="0" err="1"/>
              <a:t>Kettlebell</a:t>
            </a:r>
            <a:r>
              <a:rPr lang="cs-CZ" dirty="0"/>
              <a:t> Swing)</a:t>
            </a:r>
          </a:p>
          <a:p>
            <a:pPr lvl="0"/>
            <a:r>
              <a:rPr lang="cs-CZ" dirty="0"/>
              <a:t>Hip Dominant (</a:t>
            </a:r>
            <a:r>
              <a:rPr lang="cs-CZ" dirty="0" err="1"/>
              <a:t>Glute</a:t>
            </a:r>
            <a:r>
              <a:rPr lang="cs-CZ" dirty="0"/>
              <a:t> </a:t>
            </a:r>
            <a:r>
              <a:rPr lang="cs-CZ" dirty="0" err="1"/>
              <a:t>Bridges</a:t>
            </a:r>
            <a:r>
              <a:rPr lang="cs-CZ" dirty="0"/>
              <a:t>, </a:t>
            </a:r>
            <a:r>
              <a:rPr lang="cs-CZ" dirty="0" err="1"/>
              <a:t>High</a:t>
            </a:r>
            <a:r>
              <a:rPr lang="cs-CZ" dirty="0"/>
              <a:t>-Box Step-</a:t>
            </a:r>
            <a:r>
              <a:rPr lang="cs-CZ" dirty="0" err="1"/>
              <a:t>Ups</a:t>
            </a:r>
            <a:r>
              <a:rPr lang="cs-CZ" dirty="0"/>
              <a:t>)</a:t>
            </a:r>
          </a:p>
          <a:p>
            <a:pPr lvl="0"/>
            <a:r>
              <a:rPr lang="cs-CZ" dirty="0" err="1"/>
              <a:t>Knee</a:t>
            </a:r>
            <a:r>
              <a:rPr lang="cs-CZ" dirty="0"/>
              <a:t> Dominant (Single-Leg </a:t>
            </a:r>
            <a:r>
              <a:rPr lang="cs-CZ" dirty="0" err="1"/>
              <a:t>Squats</a:t>
            </a:r>
            <a:r>
              <a:rPr lang="cs-CZ" dirty="0"/>
              <a:t>, </a:t>
            </a:r>
            <a:r>
              <a:rPr lang="cs-CZ" dirty="0" err="1"/>
              <a:t>Lunge</a:t>
            </a:r>
            <a:r>
              <a:rPr lang="cs-CZ" dirty="0"/>
              <a:t>)</a:t>
            </a:r>
          </a:p>
          <a:p>
            <a:pPr lvl="0"/>
            <a:r>
              <a:rPr lang="cs-CZ" dirty="0" err="1"/>
              <a:t>Vertical</a:t>
            </a:r>
            <a:r>
              <a:rPr lang="cs-CZ" dirty="0"/>
              <a:t> </a:t>
            </a:r>
            <a:r>
              <a:rPr lang="cs-CZ" dirty="0" err="1"/>
              <a:t>Push</a:t>
            </a:r>
            <a:r>
              <a:rPr lang="cs-CZ" dirty="0"/>
              <a:t> (</a:t>
            </a:r>
            <a:r>
              <a:rPr lang="cs-CZ" dirty="0" err="1"/>
              <a:t>Military</a:t>
            </a:r>
            <a:r>
              <a:rPr lang="cs-CZ" dirty="0"/>
              <a:t> </a:t>
            </a:r>
            <a:r>
              <a:rPr lang="cs-CZ" dirty="0" err="1"/>
              <a:t>Press</a:t>
            </a:r>
            <a:r>
              <a:rPr lang="cs-CZ" dirty="0"/>
              <a:t>, </a:t>
            </a:r>
            <a:r>
              <a:rPr lang="cs-CZ" dirty="0" err="1"/>
              <a:t>Overhead</a:t>
            </a:r>
            <a:r>
              <a:rPr lang="cs-CZ" dirty="0"/>
              <a:t> </a:t>
            </a:r>
            <a:r>
              <a:rPr lang="cs-CZ" dirty="0" err="1"/>
              <a:t>Dumbbell</a:t>
            </a:r>
            <a:r>
              <a:rPr lang="cs-CZ" dirty="0"/>
              <a:t> </a:t>
            </a:r>
            <a:r>
              <a:rPr lang="cs-CZ" dirty="0" err="1"/>
              <a:t>Press</a:t>
            </a:r>
            <a:r>
              <a:rPr lang="cs-CZ" dirty="0"/>
              <a:t>)</a:t>
            </a:r>
          </a:p>
          <a:p>
            <a:pPr lvl="0"/>
            <a:r>
              <a:rPr lang="cs-CZ" dirty="0" err="1"/>
              <a:t>Vertical</a:t>
            </a:r>
            <a:r>
              <a:rPr lang="cs-CZ" dirty="0"/>
              <a:t> </a:t>
            </a:r>
            <a:r>
              <a:rPr lang="cs-CZ" dirty="0" err="1"/>
              <a:t>Pull</a:t>
            </a:r>
            <a:r>
              <a:rPr lang="cs-CZ" dirty="0"/>
              <a:t> (</a:t>
            </a:r>
            <a:r>
              <a:rPr lang="cs-CZ" dirty="0" err="1"/>
              <a:t>Pull-Ups</a:t>
            </a:r>
            <a:r>
              <a:rPr lang="cs-CZ" dirty="0"/>
              <a:t>, Lat </a:t>
            </a:r>
            <a:r>
              <a:rPr lang="cs-CZ" dirty="0" err="1"/>
              <a:t>Pull-Downs</a:t>
            </a:r>
            <a:r>
              <a:rPr lang="cs-CZ" dirty="0"/>
              <a:t>)</a:t>
            </a:r>
          </a:p>
          <a:p>
            <a:pPr lvl="0"/>
            <a:r>
              <a:rPr lang="cs-CZ" dirty="0" err="1"/>
              <a:t>Horizontal</a:t>
            </a:r>
            <a:r>
              <a:rPr lang="cs-CZ" dirty="0"/>
              <a:t> </a:t>
            </a:r>
            <a:r>
              <a:rPr lang="cs-CZ" dirty="0" err="1"/>
              <a:t>Push</a:t>
            </a:r>
            <a:r>
              <a:rPr lang="cs-CZ" dirty="0"/>
              <a:t> (</a:t>
            </a:r>
            <a:r>
              <a:rPr lang="cs-CZ" dirty="0" err="1"/>
              <a:t>Press-Ups</a:t>
            </a:r>
            <a:r>
              <a:rPr lang="cs-CZ" dirty="0"/>
              <a:t>, </a:t>
            </a:r>
            <a:r>
              <a:rPr lang="cs-CZ" dirty="0" err="1"/>
              <a:t>Bench</a:t>
            </a:r>
            <a:r>
              <a:rPr lang="cs-CZ" dirty="0"/>
              <a:t> </a:t>
            </a:r>
            <a:r>
              <a:rPr lang="cs-CZ" dirty="0" err="1"/>
              <a:t>Press</a:t>
            </a:r>
            <a:r>
              <a:rPr lang="cs-CZ" dirty="0"/>
              <a:t>)</a:t>
            </a:r>
          </a:p>
          <a:p>
            <a:pPr lvl="0"/>
            <a:r>
              <a:rPr lang="cs-CZ" dirty="0" err="1"/>
              <a:t>Horizontal</a:t>
            </a:r>
            <a:r>
              <a:rPr lang="cs-CZ" dirty="0"/>
              <a:t> </a:t>
            </a:r>
            <a:r>
              <a:rPr lang="cs-CZ" dirty="0" err="1"/>
              <a:t>Pull</a:t>
            </a:r>
            <a:r>
              <a:rPr lang="cs-CZ" dirty="0"/>
              <a:t> (</a:t>
            </a:r>
            <a:r>
              <a:rPr lang="cs-CZ" dirty="0" err="1"/>
              <a:t>Inverted</a:t>
            </a:r>
            <a:r>
              <a:rPr lang="cs-CZ" dirty="0"/>
              <a:t> </a:t>
            </a:r>
            <a:r>
              <a:rPr lang="cs-CZ" dirty="0" err="1"/>
              <a:t>Row</a:t>
            </a:r>
            <a:r>
              <a:rPr lang="cs-CZ" dirty="0"/>
              <a:t>, </a:t>
            </a:r>
            <a:r>
              <a:rPr lang="cs-CZ" dirty="0" err="1"/>
              <a:t>Bench</a:t>
            </a:r>
            <a:r>
              <a:rPr lang="cs-CZ" dirty="0"/>
              <a:t> </a:t>
            </a:r>
            <a:r>
              <a:rPr lang="cs-CZ" dirty="0" err="1"/>
              <a:t>Row</a:t>
            </a:r>
            <a:r>
              <a:rPr lang="cs-CZ" dirty="0"/>
              <a:t>)</a:t>
            </a:r>
          </a:p>
          <a:p>
            <a:pPr lvl="0"/>
            <a:r>
              <a:rPr lang="cs-CZ" dirty="0" err="1"/>
              <a:t>Rotational</a:t>
            </a:r>
            <a:r>
              <a:rPr lang="cs-CZ" dirty="0"/>
              <a:t> and </a:t>
            </a:r>
            <a:r>
              <a:rPr lang="cs-CZ" dirty="0" err="1"/>
              <a:t>Diagonal</a:t>
            </a:r>
            <a:r>
              <a:rPr lang="cs-CZ" dirty="0"/>
              <a:t> (</a:t>
            </a:r>
            <a:r>
              <a:rPr lang="cs-CZ" dirty="0" err="1"/>
              <a:t>Russian</a:t>
            </a:r>
            <a:r>
              <a:rPr lang="cs-CZ" dirty="0"/>
              <a:t> Twist, </a:t>
            </a:r>
            <a:r>
              <a:rPr lang="cs-CZ" dirty="0" err="1"/>
              <a:t>Barbell</a:t>
            </a:r>
            <a:r>
              <a:rPr lang="cs-CZ" dirty="0"/>
              <a:t> </a:t>
            </a:r>
            <a:r>
              <a:rPr lang="cs-CZ" dirty="0" err="1"/>
              <a:t>Torque</a:t>
            </a:r>
            <a:r>
              <a:rPr lang="cs-CZ" dirty="0"/>
              <a:t>)</a:t>
            </a:r>
          </a:p>
          <a:p>
            <a:pPr lvl="0"/>
            <a:r>
              <a:rPr lang="cs-CZ" dirty="0"/>
              <a:t>Anti-</a:t>
            </a:r>
            <a:r>
              <a:rPr lang="cs-CZ" dirty="0" err="1"/>
              <a:t>Rotation</a:t>
            </a:r>
            <a:r>
              <a:rPr lang="cs-CZ" dirty="0"/>
              <a:t> (</a:t>
            </a:r>
            <a:r>
              <a:rPr lang="cs-CZ" dirty="0" err="1"/>
              <a:t>Horizontal</a:t>
            </a:r>
            <a:r>
              <a:rPr lang="cs-CZ" dirty="0"/>
              <a:t> </a:t>
            </a:r>
            <a:r>
              <a:rPr lang="cs-CZ" dirty="0" err="1"/>
              <a:t>Palov</a:t>
            </a:r>
            <a:r>
              <a:rPr lang="cs-CZ" dirty="0"/>
              <a:t> </a:t>
            </a:r>
            <a:r>
              <a:rPr lang="cs-CZ" dirty="0" err="1"/>
              <a:t>Press</a:t>
            </a:r>
            <a:r>
              <a:rPr lang="cs-CZ" dirty="0"/>
              <a:t>, Single-</a:t>
            </a:r>
            <a:r>
              <a:rPr lang="cs-CZ" dirty="0" err="1"/>
              <a:t>Arm</a:t>
            </a:r>
            <a:r>
              <a:rPr lang="cs-CZ" dirty="0"/>
              <a:t> </a:t>
            </a:r>
            <a:r>
              <a:rPr lang="cs-CZ" dirty="0" err="1"/>
              <a:t>Dumbbell</a:t>
            </a:r>
            <a:r>
              <a:rPr lang="cs-CZ" dirty="0"/>
              <a:t> </a:t>
            </a:r>
            <a:r>
              <a:rPr lang="cs-CZ" dirty="0" err="1"/>
              <a:t>Chest</a:t>
            </a:r>
            <a:r>
              <a:rPr lang="cs-CZ" dirty="0"/>
              <a:t> </a:t>
            </a:r>
            <a:r>
              <a:rPr lang="cs-CZ" dirty="0" err="1"/>
              <a:t>Press</a:t>
            </a:r>
            <a:r>
              <a:rPr lang="cs-CZ" dirty="0"/>
              <a:t>)</a:t>
            </a:r>
          </a:p>
          <a:p>
            <a:pPr lvl="0"/>
            <a:r>
              <a:rPr lang="cs-CZ" dirty="0"/>
              <a:t>Anti-</a:t>
            </a:r>
            <a:r>
              <a:rPr lang="cs-CZ" dirty="0" err="1"/>
              <a:t>Flexion</a:t>
            </a:r>
            <a:r>
              <a:rPr lang="cs-CZ" dirty="0"/>
              <a:t> (Squat. </a:t>
            </a:r>
            <a:r>
              <a:rPr lang="cs-CZ" dirty="0" err="1"/>
              <a:t>Deadlift</a:t>
            </a:r>
            <a:r>
              <a:rPr lang="cs-CZ" dirty="0"/>
              <a:t>)</a:t>
            </a:r>
          </a:p>
          <a:p>
            <a:pPr lvl="0"/>
            <a:r>
              <a:rPr lang="cs-CZ" dirty="0"/>
              <a:t>Anti-</a:t>
            </a:r>
            <a:r>
              <a:rPr lang="cs-CZ" dirty="0" err="1"/>
              <a:t>Extension</a:t>
            </a:r>
            <a:r>
              <a:rPr lang="cs-CZ" dirty="0"/>
              <a:t> (</a:t>
            </a:r>
            <a:r>
              <a:rPr lang="cs-CZ" dirty="0" err="1"/>
              <a:t>The</a:t>
            </a:r>
            <a:r>
              <a:rPr lang="cs-CZ" dirty="0"/>
              <a:t> </a:t>
            </a:r>
            <a:r>
              <a:rPr lang="cs-CZ" dirty="0" err="1"/>
              <a:t>Plank</a:t>
            </a:r>
            <a:r>
              <a:rPr lang="cs-CZ" dirty="0"/>
              <a:t>, </a:t>
            </a:r>
            <a:r>
              <a:rPr lang="cs-CZ" dirty="0" err="1"/>
              <a:t>Crocodile</a:t>
            </a:r>
            <a:r>
              <a:rPr lang="cs-CZ" dirty="0"/>
              <a:t> </a:t>
            </a:r>
            <a:r>
              <a:rPr lang="cs-CZ" dirty="0" err="1"/>
              <a:t>Crawls</a:t>
            </a:r>
            <a:r>
              <a:rPr lang="cs-CZ" dirty="0"/>
              <a:t>)</a:t>
            </a:r>
          </a:p>
          <a:p>
            <a:r>
              <a:rPr lang="cs-CZ" dirty="0"/>
              <a:t>Anti-</a:t>
            </a:r>
            <a:r>
              <a:rPr lang="cs-CZ" dirty="0" err="1"/>
              <a:t>Lateral</a:t>
            </a:r>
            <a:r>
              <a:rPr lang="cs-CZ" dirty="0"/>
              <a:t> </a:t>
            </a:r>
            <a:r>
              <a:rPr lang="cs-CZ" dirty="0" err="1"/>
              <a:t>Flexion</a:t>
            </a:r>
            <a:r>
              <a:rPr lang="cs-CZ" dirty="0"/>
              <a:t> (Single-</a:t>
            </a:r>
            <a:r>
              <a:rPr lang="cs-CZ" dirty="0" err="1"/>
              <a:t>Arm</a:t>
            </a:r>
            <a:r>
              <a:rPr lang="cs-CZ" dirty="0"/>
              <a:t> </a:t>
            </a:r>
            <a:r>
              <a:rPr lang="cs-CZ" dirty="0" err="1"/>
              <a:t>Overhead</a:t>
            </a:r>
            <a:r>
              <a:rPr lang="cs-CZ" dirty="0"/>
              <a:t> </a:t>
            </a:r>
            <a:r>
              <a:rPr lang="cs-CZ" dirty="0" err="1"/>
              <a:t>Press</a:t>
            </a:r>
            <a:r>
              <a:rPr lang="cs-CZ" dirty="0"/>
              <a:t>, </a:t>
            </a:r>
            <a:r>
              <a:rPr lang="cs-CZ" dirty="0" err="1"/>
              <a:t>Imbalance</a:t>
            </a:r>
            <a:r>
              <a:rPr lang="cs-CZ" dirty="0"/>
              <a:t> </a:t>
            </a:r>
            <a:r>
              <a:rPr lang="cs-CZ" dirty="0" err="1"/>
              <a:t>Lunges</a:t>
            </a:r>
            <a:r>
              <a:rPr lang="cs-CZ" dirty="0"/>
              <a:t>)</a:t>
            </a:r>
          </a:p>
        </p:txBody>
      </p:sp>
    </p:spTree>
    <p:extLst>
      <p:ext uri="{BB962C8B-B14F-4D97-AF65-F5344CB8AC3E}">
        <p14:creationId xmlns:p14="http://schemas.microsoft.com/office/powerpoint/2010/main" val="502488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Functional</a:t>
            </a:r>
            <a:r>
              <a:rPr lang="cs-CZ" b="1" dirty="0"/>
              <a:t> </a:t>
            </a:r>
            <a:r>
              <a:rPr lang="cs-CZ" b="1" dirty="0" err="1"/>
              <a:t>movements</a:t>
            </a:r>
            <a:br>
              <a:rPr lang="cs-CZ" dirty="0"/>
            </a:br>
            <a:endParaRPr lang="cs-CZ" dirty="0"/>
          </a:p>
        </p:txBody>
      </p:sp>
      <p:sp>
        <p:nvSpPr>
          <p:cNvPr id="3" name="Zástupný symbol pro obsah 2"/>
          <p:cNvSpPr>
            <a:spLocks noGrp="1"/>
          </p:cNvSpPr>
          <p:nvPr>
            <p:ph idx="1"/>
          </p:nvPr>
        </p:nvSpPr>
        <p:spPr/>
        <p:txBody>
          <a:bodyPr/>
          <a:lstStyle/>
          <a:p>
            <a:pPr marL="0" indent="0">
              <a:buNone/>
            </a:pPr>
            <a:r>
              <a:rPr lang="cs-CZ" dirty="0" err="1"/>
              <a:t>Functional</a:t>
            </a:r>
            <a:r>
              <a:rPr lang="cs-CZ" dirty="0"/>
              <a:t>, by </a:t>
            </a:r>
            <a:r>
              <a:rPr lang="cs-CZ" dirty="0" err="1"/>
              <a:t>definition</a:t>
            </a:r>
            <a:r>
              <a:rPr lang="cs-CZ" dirty="0"/>
              <a:t>, </a:t>
            </a:r>
            <a:r>
              <a:rPr lang="cs-CZ" dirty="0" err="1"/>
              <a:t>means</a:t>
            </a:r>
            <a:r>
              <a:rPr lang="cs-CZ" dirty="0"/>
              <a:t> </a:t>
            </a:r>
            <a:r>
              <a:rPr lang="cs-CZ" dirty="0" err="1"/>
              <a:t>something</a:t>
            </a:r>
            <a:r>
              <a:rPr lang="cs-CZ" dirty="0"/>
              <a:t> </a:t>
            </a:r>
            <a:r>
              <a:rPr lang="cs-CZ" dirty="0" err="1"/>
              <a:t>that</a:t>
            </a:r>
            <a:r>
              <a:rPr lang="cs-CZ" dirty="0"/>
              <a:t> </a:t>
            </a:r>
            <a:r>
              <a:rPr lang="cs-CZ" dirty="0" err="1"/>
              <a:t>is</a:t>
            </a:r>
            <a:r>
              <a:rPr lang="cs-CZ" dirty="0"/>
              <a:t> ‘</a:t>
            </a:r>
            <a:r>
              <a:rPr lang="cs-CZ" dirty="0" err="1"/>
              <a:t>designed</a:t>
            </a:r>
            <a:r>
              <a:rPr lang="cs-CZ" dirty="0"/>
              <a:t> to </a:t>
            </a:r>
            <a:r>
              <a:rPr lang="cs-CZ" dirty="0" err="1"/>
              <a:t>be</a:t>
            </a:r>
            <a:r>
              <a:rPr lang="cs-CZ" dirty="0"/>
              <a:t> </a:t>
            </a:r>
            <a:r>
              <a:rPr lang="cs-CZ" dirty="0" err="1"/>
              <a:t>practical</a:t>
            </a:r>
            <a:r>
              <a:rPr lang="cs-CZ" dirty="0"/>
              <a:t> and </a:t>
            </a:r>
            <a:r>
              <a:rPr lang="cs-CZ" dirty="0" err="1"/>
              <a:t>useful</a:t>
            </a:r>
            <a:r>
              <a:rPr lang="cs-CZ" dirty="0"/>
              <a:t>, </a:t>
            </a:r>
            <a:r>
              <a:rPr lang="cs-CZ" dirty="0" err="1"/>
              <a:t>rather</a:t>
            </a:r>
            <a:r>
              <a:rPr lang="cs-CZ" dirty="0"/>
              <a:t> </a:t>
            </a:r>
            <a:r>
              <a:rPr lang="cs-CZ" dirty="0" err="1"/>
              <a:t>than</a:t>
            </a:r>
            <a:r>
              <a:rPr lang="cs-CZ" dirty="0"/>
              <a:t> </a:t>
            </a:r>
            <a:r>
              <a:rPr lang="cs-CZ" dirty="0" err="1"/>
              <a:t>attractive</a:t>
            </a:r>
            <a:r>
              <a:rPr lang="cs-CZ" dirty="0"/>
              <a:t>’. </a:t>
            </a:r>
            <a:r>
              <a:rPr lang="cs-CZ" dirty="0" err="1"/>
              <a:t>Though</a:t>
            </a:r>
            <a:r>
              <a:rPr lang="cs-CZ" dirty="0"/>
              <a:t> </a:t>
            </a:r>
            <a:r>
              <a:rPr lang="cs-CZ" dirty="0" err="1"/>
              <a:t>this</a:t>
            </a:r>
            <a:r>
              <a:rPr lang="cs-CZ" dirty="0"/>
              <a:t> has </a:t>
            </a:r>
            <a:r>
              <a:rPr lang="cs-CZ" dirty="0" err="1"/>
              <a:t>become</a:t>
            </a:r>
            <a:r>
              <a:rPr lang="cs-CZ" dirty="0"/>
              <a:t> a </a:t>
            </a:r>
            <a:r>
              <a:rPr lang="cs-CZ" dirty="0" err="1"/>
              <a:t>huge</a:t>
            </a:r>
            <a:r>
              <a:rPr lang="cs-CZ" dirty="0"/>
              <a:t> </a:t>
            </a:r>
            <a:r>
              <a:rPr lang="cs-CZ" dirty="0" err="1"/>
              <a:t>buzzword</a:t>
            </a:r>
            <a:r>
              <a:rPr lang="cs-CZ" dirty="0"/>
              <a:t> in </a:t>
            </a:r>
            <a:r>
              <a:rPr lang="cs-CZ" dirty="0" err="1"/>
              <a:t>recent</a:t>
            </a:r>
            <a:r>
              <a:rPr lang="cs-CZ" dirty="0"/>
              <a:t> </a:t>
            </a:r>
            <a:r>
              <a:rPr lang="cs-CZ" dirty="0" err="1"/>
              <a:t>years</a:t>
            </a:r>
            <a:r>
              <a:rPr lang="cs-CZ" dirty="0"/>
              <a:t> </a:t>
            </a:r>
            <a:r>
              <a:rPr lang="cs-CZ" dirty="0" err="1"/>
              <a:t>with</a:t>
            </a:r>
            <a:r>
              <a:rPr lang="cs-CZ" dirty="0"/>
              <a:t> </a:t>
            </a:r>
            <a:r>
              <a:rPr lang="cs-CZ" dirty="0" err="1"/>
              <a:t>trainers</a:t>
            </a:r>
            <a:r>
              <a:rPr lang="cs-CZ" dirty="0"/>
              <a:t> </a:t>
            </a:r>
            <a:r>
              <a:rPr lang="cs-CZ" dirty="0" err="1"/>
              <a:t>using</a:t>
            </a:r>
            <a:r>
              <a:rPr lang="cs-CZ" dirty="0"/>
              <a:t> </a:t>
            </a:r>
            <a:r>
              <a:rPr lang="cs-CZ" dirty="0" err="1"/>
              <a:t>any</a:t>
            </a:r>
            <a:r>
              <a:rPr lang="cs-CZ" dirty="0"/>
              <a:t> </a:t>
            </a:r>
            <a:r>
              <a:rPr lang="cs-CZ" dirty="0" err="1"/>
              <a:t>form</a:t>
            </a:r>
            <a:r>
              <a:rPr lang="cs-CZ" dirty="0"/>
              <a:t> </a:t>
            </a:r>
            <a:r>
              <a:rPr lang="cs-CZ" dirty="0" err="1"/>
              <a:t>of</a:t>
            </a:r>
            <a:r>
              <a:rPr lang="cs-CZ" dirty="0"/>
              <a:t> ‘</a:t>
            </a:r>
            <a:r>
              <a:rPr lang="cs-CZ" dirty="0" err="1"/>
              <a:t>fancy</a:t>
            </a:r>
            <a:r>
              <a:rPr lang="cs-CZ" dirty="0"/>
              <a:t>’ </a:t>
            </a:r>
            <a:r>
              <a:rPr lang="cs-CZ" dirty="0" err="1"/>
              <a:t>or</a:t>
            </a:r>
            <a:r>
              <a:rPr lang="cs-CZ" dirty="0"/>
              <a:t> ‘</a:t>
            </a:r>
            <a:r>
              <a:rPr lang="cs-CZ" dirty="0" err="1"/>
              <a:t>attractive</a:t>
            </a:r>
            <a:r>
              <a:rPr lang="cs-CZ" dirty="0"/>
              <a:t>’ </a:t>
            </a:r>
            <a:r>
              <a:rPr lang="cs-CZ" dirty="0" err="1"/>
              <a:t>equipment</a:t>
            </a:r>
            <a:r>
              <a:rPr lang="cs-CZ" dirty="0"/>
              <a:t> </a:t>
            </a:r>
            <a:r>
              <a:rPr lang="cs-CZ" dirty="0" err="1"/>
              <a:t>they</a:t>
            </a:r>
            <a:r>
              <a:rPr lang="cs-CZ" dirty="0"/>
              <a:t> </a:t>
            </a:r>
            <a:r>
              <a:rPr lang="cs-CZ" dirty="0" err="1"/>
              <a:t>can</a:t>
            </a:r>
            <a:r>
              <a:rPr lang="cs-CZ" dirty="0"/>
              <a:t> </a:t>
            </a:r>
            <a:r>
              <a:rPr lang="cs-CZ" dirty="0" err="1"/>
              <a:t>get</a:t>
            </a:r>
            <a:r>
              <a:rPr lang="cs-CZ" dirty="0"/>
              <a:t> </a:t>
            </a:r>
            <a:r>
              <a:rPr lang="cs-CZ" dirty="0" err="1"/>
              <a:t>their</a:t>
            </a:r>
            <a:r>
              <a:rPr lang="cs-CZ" dirty="0"/>
              <a:t> </a:t>
            </a:r>
            <a:r>
              <a:rPr lang="cs-CZ" dirty="0" err="1"/>
              <a:t>hands</a:t>
            </a:r>
            <a:r>
              <a:rPr lang="cs-CZ" dirty="0"/>
              <a:t> on, </a:t>
            </a:r>
            <a:r>
              <a:rPr lang="cs-CZ" dirty="0" err="1"/>
              <a:t>it</a:t>
            </a:r>
            <a:r>
              <a:rPr lang="cs-CZ" dirty="0"/>
              <a:t> </a:t>
            </a:r>
            <a:r>
              <a:rPr lang="cs-CZ" dirty="0" err="1"/>
              <a:t>simply</a:t>
            </a:r>
            <a:r>
              <a:rPr lang="cs-CZ" dirty="0"/>
              <a:t> </a:t>
            </a:r>
            <a:r>
              <a:rPr lang="cs-CZ" dirty="0" err="1"/>
              <a:t>refers</a:t>
            </a:r>
            <a:r>
              <a:rPr lang="cs-CZ" dirty="0"/>
              <a:t> to </a:t>
            </a:r>
            <a:r>
              <a:rPr lang="cs-CZ" dirty="0" err="1"/>
              <a:t>any</a:t>
            </a:r>
            <a:r>
              <a:rPr lang="cs-CZ" dirty="0"/>
              <a:t> </a:t>
            </a:r>
            <a:r>
              <a:rPr lang="cs-CZ" dirty="0" err="1"/>
              <a:t>training</a:t>
            </a:r>
            <a:r>
              <a:rPr lang="cs-CZ" dirty="0"/>
              <a:t> </a:t>
            </a:r>
            <a:r>
              <a:rPr lang="cs-CZ" dirty="0" err="1"/>
              <a:t>methods</a:t>
            </a:r>
            <a:r>
              <a:rPr lang="cs-CZ" dirty="0"/>
              <a:t> </a:t>
            </a:r>
            <a:r>
              <a:rPr lang="cs-CZ" dirty="0" err="1"/>
              <a:t>that</a:t>
            </a:r>
            <a:r>
              <a:rPr lang="cs-CZ" dirty="0"/>
              <a:t> are </a:t>
            </a:r>
            <a:r>
              <a:rPr lang="cs-CZ" dirty="0" err="1"/>
              <a:t>applicable</a:t>
            </a:r>
            <a:r>
              <a:rPr lang="cs-CZ" dirty="0"/>
              <a:t> and </a:t>
            </a:r>
            <a:r>
              <a:rPr lang="cs-CZ" dirty="0" err="1"/>
              <a:t>useful</a:t>
            </a:r>
            <a:r>
              <a:rPr lang="cs-CZ" dirty="0"/>
              <a:t> </a:t>
            </a:r>
            <a:r>
              <a:rPr lang="cs-CZ" dirty="0" err="1"/>
              <a:t>for</a:t>
            </a:r>
            <a:r>
              <a:rPr lang="cs-CZ" dirty="0"/>
              <a:t> </a:t>
            </a:r>
            <a:r>
              <a:rPr lang="cs-CZ" dirty="0" err="1"/>
              <a:t>that</a:t>
            </a:r>
            <a:r>
              <a:rPr lang="cs-CZ" dirty="0"/>
              <a:t> sport, </a:t>
            </a:r>
            <a:r>
              <a:rPr lang="cs-CZ" dirty="0" err="1"/>
              <a:t>regardless</a:t>
            </a:r>
            <a:r>
              <a:rPr lang="cs-CZ" dirty="0"/>
              <a:t> </a:t>
            </a:r>
            <a:r>
              <a:rPr lang="cs-CZ" dirty="0" err="1"/>
              <a:t>of</a:t>
            </a:r>
            <a:r>
              <a:rPr lang="cs-CZ" dirty="0"/>
              <a:t> </a:t>
            </a:r>
            <a:r>
              <a:rPr lang="cs-CZ" dirty="0" err="1"/>
              <a:t>complexity</a:t>
            </a:r>
            <a:r>
              <a:rPr lang="cs-CZ" dirty="0"/>
              <a:t> </a:t>
            </a:r>
            <a:r>
              <a:rPr lang="cs-CZ" dirty="0" err="1"/>
              <a:t>or</a:t>
            </a:r>
            <a:r>
              <a:rPr lang="cs-CZ" dirty="0"/>
              <a:t> </a:t>
            </a:r>
            <a:r>
              <a:rPr lang="cs-CZ" dirty="0" err="1"/>
              <a:t>attractiveness</a:t>
            </a:r>
            <a:r>
              <a:rPr lang="cs-CZ" dirty="0"/>
              <a:t>. </a:t>
            </a:r>
            <a:r>
              <a:rPr lang="cs-CZ" dirty="0" err="1"/>
              <a:t>For</a:t>
            </a:r>
            <a:r>
              <a:rPr lang="cs-CZ" dirty="0"/>
              <a:t> </a:t>
            </a:r>
            <a:r>
              <a:rPr lang="cs-CZ" dirty="0" err="1"/>
              <a:t>example</a:t>
            </a:r>
            <a:r>
              <a:rPr lang="cs-CZ" dirty="0"/>
              <a:t>, a </a:t>
            </a:r>
            <a:r>
              <a:rPr lang="cs-CZ" dirty="0" err="1"/>
              <a:t>simple</a:t>
            </a:r>
            <a:r>
              <a:rPr lang="cs-CZ" dirty="0"/>
              <a:t> </a:t>
            </a:r>
            <a:r>
              <a:rPr lang="cs-CZ" dirty="0" err="1"/>
              <a:t>barbell</a:t>
            </a:r>
            <a:r>
              <a:rPr lang="cs-CZ" dirty="0"/>
              <a:t> </a:t>
            </a:r>
            <a:r>
              <a:rPr lang="cs-CZ" dirty="0" err="1"/>
              <a:t>deadlift</a:t>
            </a:r>
            <a:r>
              <a:rPr lang="cs-CZ" dirty="0"/>
              <a:t> </a:t>
            </a:r>
            <a:r>
              <a:rPr lang="cs-CZ" dirty="0" err="1"/>
              <a:t>is</a:t>
            </a:r>
            <a:r>
              <a:rPr lang="cs-CZ" dirty="0"/>
              <a:t> </a:t>
            </a:r>
            <a:r>
              <a:rPr lang="cs-CZ" dirty="0" err="1"/>
              <a:t>practical</a:t>
            </a:r>
            <a:r>
              <a:rPr lang="cs-CZ" dirty="0"/>
              <a:t> and </a:t>
            </a:r>
            <a:r>
              <a:rPr lang="cs-CZ" dirty="0" err="1"/>
              <a:t>useful</a:t>
            </a:r>
            <a:r>
              <a:rPr lang="cs-CZ" dirty="0"/>
              <a:t> </a:t>
            </a:r>
            <a:r>
              <a:rPr lang="cs-CZ" dirty="0" err="1"/>
              <a:t>for</a:t>
            </a:r>
            <a:r>
              <a:rPr lang="cs-CZ" dirty="0"/>
              <a:t> </a:t>
            </a:r>
            <a:r>
              <a:rPr lang="cs-CZ" dirty="0" err="1"/>
              <a:t>athletic</a:t>
            </a:r>
            <a:r>
              <a:rPr lang="cs-CZ" dirty="0"/>
              <a:t> </a:t>
            </a:r>
            <a:r>
              <a:rPr lang="cs-CZ" dirty="0" err="1"/>
              <a:t>development</a:t>
            </a:r>
            <a:r>
              <a:rPr lang="cs-CZ" dirty="0"/>
              <a:t> in </a:t>
            </a:r>
            <a:r>
              <a:rPr lang="cs-CZ" dirty="0" err="1"/>
              <a:t>rugby</a:t>
            </a:r>
            <a:r>
              <a:rPr lang="cs-CZ" dirty="0"/>
              <a:t>, </a:t>
            </a:r>
            <a:r>
              <a:rPr lang="cs-CZ" dirty="0" err="1"/>
              <a:t>therefore</a:t>
            </a:r>
            <a:r>
              <a:rPr lang="cs-CZ" dirty="0"/>
              <a:t> </a:t>
            </a:r>
            <a:r>
              <a:rPr lang="cs-CZ" dirty="0" err="1"/>
              <a:t>this</a:t>
            </a:r>
            <a:r>
              <a:rPr lang="cs-CZ" dirty="0"/>
              <a:t> </a:t>
            </a:r>
            <a:r>
              <a:rPr lang="cs-CZ" dirty="0" err="1"/>
              <a:t>may</a:t>
            </a:r>
            <a:r>
              <a:rPr lang="cs-CZ" dirty="0"/>
              <a:t> </a:t>
            </a:r>
            <a:r>
              <a:rPr lang="cs-CZ" dirty="0" err="1"/>
              <a:t>be</a:t>
            </a:r>
            <a:r>
              <a:rPr lang="cs-CZ" dirty="0"/>
              <a:t> </a:t>
            </a:r>
            <a:r>
              <a:rPr lang="cs-CZ" dirty="0" err="1"/>
              <a:t>referred</a:t>
            </a:r>
            <a:r>
              <a:rPr lang="cs-CZ" dirty="0"/>
              <a:t> to as ‘</a:t>
            </a:r>
            <a:r>
              <a:rPr lang="cs-CZ" dirty="0" err="1"/>
              <a:t>functional</a:t>
            </a:r>
            <a:r>
              <a:rPr lang="cs-CZ" dirty="0"/>
              <a:t>’</a:t>
            </a:r>
          </a:p>
        </p:txBody>
      </p:sp>
    </p:spTree>
    <p:extLst>
      <p:ext uri="{BB962C8B-B14F-4D97-AF65-F5344CB8AC3E}">
        <p14:creationId xmlns:p14="http://schemas.microsoft.com/office/powerpoint/2010/main" val="3790540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a:t>Fundamentals in </a:t>
            </a:r>
            <a:r>
              <a:rPr lang="sk-SK" b="1" dirty="0" err="1"/>
              <a:t>martial</a:t>
            </a:r>
            <a:r>
              <a:rPr lang="sk-SK" b="1" dirty="0"/>
              <a:t> </a:t>
            </a:r>
            <a:r>
              <a:rPr lang="sk-SK" b="1" dirty="0" err="1"/>
              <a:t>arts</a:t>
            </a:r>
            <a:r>
              <a:rPr lang="sk-SK" b="1" dirty="0"/>
              <a:t> / </a:t>
            </a:r>
            <a:r>
              <a:rPr lang="sk-SK" b="1" dirty="0" err="1"/>
              <a:t>combative</a:t>
            </a:r>
            <a:r>
              <a:rPr lang="sk-SK" b="1" dirty="0"/>
              <a:t> </a:t>
            </a:r>
            <a:r>
              <a:rPr lang="sk-SK" b="1" dirty="0" err="1"/>
              <a:t>sports</a:t>
            </a:r>
            <a:br>
              <a:rPr lang="cs-CZ" sz="2000" dirty="0"/>
            </a:br>
            <a:endParaRPr lang="cs-CZ" dirty="0"/>
          </a:p>
        </p:txBody>
      </p:sp>
      <p:sp>
        <p:nvSpPr>
          <p:cNvPr id="3" name="Zástupný symbol pro obsah 2"/>
          <p:cNvSpPr>
            <a:spLocks noGrp="1"/>
          </p:cNvSpPr>
          <p:nvPr>
            <p:ph idx="1"/>
          </p:nvPr>
        </p:nvSpPr>
        <p:spPr/>
        <p:txBody>
          <a:bodyPr>
            <a:normAutofit/>
          </a:bodyPr>
          <a:lstStyle/>
          <a:p>
            <a:pPr marL="0" indent="0">
              <a:buNone/>
            </a:pPr>
            <a:r>
              <a:rPr lang="sk-SK" b="1" dirty="0"/>
              <a:t> </a:t>
            </a:r>
            <a:endParaRPr lang="cs-CZ" sz="1200" dirty="0"/>
          </a:p>
          <a:p>
            <a:pPr marL="0" indent="0">
              <a:buNone/>
            </a:pPr>
            <a:r>
              <a:rPr lang="sk-SK" b="1" dirty="0"/>
              <a:t>1. </a:t>
            </a:r>
            <a:r>
              <a:rPr lang="sk-SK" b="1" dirty="0" err="1"/>
              <a:t>Basic</a:t>
            </a:r>
            <a:r>
              <a:rPr lang="sk-SK" b="1" dirty="0"/>
              <a:t> </a:t>
            </a:r>
            <a:r>
              <a:rPr lang="sk-SK" b="1" dirty="0" err="1"/>
              <a:t>combative</a:t>
            </a:r>
            <a:r>
              <a:rPr lang="sk-SK" b="1" dirty="0"/>
              <a:t> </a:t>
            </a:r>
            <a:r>
              <a:rPr lang="sk-SK" b="1" dirty="0" err="1"/>
              <a:t>relationships</a:t>
            </a:r>
            <a:endParaRPr lang="cs-CZ" sz="1200" dirty="0"/>
          </a:p>
          <a:p>
            <a:pPr marL="0" indent="0">
              <a:buNone/>
            </a:pPr>
            <a:r>
              <a:rPr lang="sk-SK" dirty="0"/>
              <a:t> </a:t>
            </a:r>
            <a:endParaRPr lang="cs-CZ" dirty="0"/>
          </a:p>
          <a:p>
            <a:pPr marL="0" indent="0">
              <a:buNone/>
            </a:pPr>
            <a:r>
              <a:rPr lang="sk-SK" b="1" dirty="0"/>
              <a:t>2. </a:t>
            </a:r>
            <a:r>
              <a:rPr lang="sk-SK" b="1" dirty="0" err="1"/>
              <a:t>Basic</a:t>
            </a:r>
            <a:r>
              <a:rPr lang="sk-SK" b="1" dirty="0"/>
              <a:t> </a:t>
            </a:r>
            <a:r>
              <a:rPr lang="sk-SK" b="1" dirty="0" err="1"/>
              <a:t>combative</a:t>
            </a:r>
            <a:r>
              <a:rPr lang="sk-SK" b="1" dirty="0"/>
              <a:t> </a:t>
            </a:r>
            <a:r>
              <a:rPr lang="sk-SK" b="1" dirty="0" err="1"/>
              <a:t>skills</a:t>
            </a:r>
            <a:endParaRPr lang="cs-CZ" sz="1200" dirty="0"/>
          </a:p>
        </p:txBody>
      </p:sp>
    </p:spTree>
    <p:extLst>
      <p:ext uri="{BB962C8B-B14F-4D97-AF65-F5344CB8AC3E}">
        <p14:creationId xmlns:p14="http://schemas.microsoft.com/office/powerpoint/2010/main" val="395415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t>1. </a:t>
            </a:r>
            <a:r>
              <a:rPr lang="sk-SK" b="1" dirty="0" err="1"/>
              <a:t>Basic</a:t>
            </a:r>
            <a:r>
              <a:rPr lang="sk-SK" b="1" dirty="0"/>
              <a:t> </a:t>
            </a:r>
            <a:r>
              <a:rPr lang="sk-SK" b="1" dirty="0" err="1"/>
              <a:t>combative</a:t>
            </a:r>
            <a:r>
              <a:rPr lang="sk-SK" b="1" dirty="0"/>
              <a:t> </a:t>
            </a:r>
            <a:r>
              <a:rPr lang="sk-SK" b="1" dirty="0" err="1"/>
              <a:t>relationships</a:t>
            </a:r>
            <a:br>
              <a:rPr lang="cs-CZ" sz="2000" dirty="0"/>
            </a:br>
            <a:endParaRPr lang="cs-CZ" dirty="0"/>
          </a:p>
        </p:txBody>
      </p:sp>
      <p:sp>
        <p:nvSpPr>
          <p:cNvPr id="3" name="Zástupný symbol pro obsah 2"/>
          <p:cNvSpPr>
            <a:spLocks noGrp="1"/>
          </p:cNvSpPr>
          <p:nvPr>
            <p:ph idx="1"/>
          </p:nvPr>
        </p:nvSpPr>
        <p:spPr/>
        <p:txBody>
          <a:bodyPr>
            <a:normAutofit fontScale="55000" lnSpcReduction="20000"/>
          </a:bodyPr>
          <a:lstStyle/>
          <a:p>
            <a:pPr marL="0" indent="0">
              <a:buNone/>
            </a:pPr>
            <a:r>
              <a:rPr lang="sk-SK" b="1" dirty="0"/>
              <a:t>a) </a:t>
            </a:r>
            <a:r>
              <a:rPr lang="sk-SK" b="1" dirty="0" err="1"/>
              <a:t>Centrifugal</a:t>
            </a:r>
            <a:r>
              <a:rPr lang="sk-SK" b="1" dirty="0"/>
              <a:t> (</a:t>
            </a:r>
            <a:r>
              <a:rPr lang="sk-SK" b="1" dirty="0" err="1"/>
              <a:t>pulling</a:t>
            </a:r>
            <a:r>
              <a:rPr lang="sk-SK" b="1" dirty="0"/>
              <a:t>)</a:t>
            </a:r>
          </a:p>
          <a:p>
            <a:pPr marL="0" lvl="0" indent="0">
              <a:buNone/>
            </a:pPr>
            <a:r>
              <a:rPr lang="sk-SK" b="1" dirty="0"/>
              <a:t>b) </a:t>
            </a:r>
            <a:r>
              <a:rPr lang="sk-SK" b="1" dirty="0" err="1"/>
              <a:t>Centripetal</a:t>
            </a:r>
            <a:r>
              <a:rPr lang="sk-SK" b="1" dirty="0"/>
              <a:t> (</a:t>
            </a:r>
            <a:r>
              <a:rPr lang="sk-SK" b="1" dirty="0" err="1"/>
              <a:t>pushing</a:t>
            </a:r>
            <a:r>
              <a:rPr lang="sk-SK" b="1" dirty="0"/>
              <a:t>)</a:t>
            </a:r>
            <a:endParaRPr lang="cs-CZ" sz="1800" b="1" dirty="0"/>
          </a:p>
          <a:p>
            <a:pPr marL="0" lvl="0" indent="0">
              <a:buNone/>
            </a:pPr>
            <a:endParaRPr lang="sk-SK" b="1" dirty="0"/>
          </a:p>
          <a:p>
            <a:pPr marL="0" lvl="0" indent="0">
              <a:buNone/>
            </a:pPr>
            <a:r>
              <a:rPr lang="sk-SK" b="1" dirty="0"/>
              <a:t>c) </a:t>
            </a:r>
            <a:r>
              <a:rPr lang="sk-SK" b="1" dirty="0" err="1"/>
              <a:t>Opposition</a:t>
            </a:r>
            <a:r>
              <a:rPr lang="sk-SK" b="1" dirty="0"/>
              <a:t> </a:t>
            </a:r>
            <a:endParaRPr lang="cs-CZ" sz="1800" b="1" dirty="0"/>
          </a:p>
          <a:p>
            <a:pPr marL="0" indent="0">
              <a:buNone/>
            </a:pPr>
            <a:r>
              <a:rPr lang="sk-SK" dirty="0" err="1"/>
              <a:t>The</a:t>
            </a:r>
            <a:r>
              <a:rPr lang="sk-SK" dirty="0"/>
              <a:t> </a:t>
            </a:r>
            <a:r>
              <a:rPr lang="sk-SK" dirty="0" err="1"/>
              <a:t>aim</a:t>
            </a:r>
            <a:r>
              <a:rPr lang="sk-SK" dirty="0"/>
              <a:t> of </a:t>
            </a:r>
            <a:r>
              <a:rPr lang="sk-SK" dirty="0" err="1"/>
              <a:t>oppositions</a:t>
            </a:r>
            <a:r>
              <a:rPr lang="sk-SK" dirty="0"/>
              <a:t> </a:t>
            </a:r>
            <a:r>
              <a:rPr lang="sk-SK" dirty="0" err="1"/>
              <a:t>can</a:t>
            </a:r>
            <a:r>
              <a:rPr lang="sk-SK" dirty="0"/>
              <a:t> vary as </a:t>
            </a:r>
            <a:r>
              <a:rPr lang="sk-SK" dirty="0" err="1"/>
              <a:t>follows</a:t>
            </a:r>
            <a:r>
              <a:rPr lang="sk-SK" dirty="0"/>
              <a:t>:</a:t>
            </a:r>
            <a:endParaRPr lang="cs-CZ" sz="1800" dirty="0"/>
          </a:p>
          <a:p>
            <a:pPr marL="0" lvl="0" indent="0">
              <a:buNone/>
            </a:pPr>
            <a:r>
              <a:rPr lang="cs-CZ" b="1" dirty="0" err="1"/>
              <a:t>Translocation</a:t>
            </a:r>
            <a:r>
              <a:rPr lang="cs-CZ" b="1" dirty="0"/>
              <a:t>:</a:t>
            </a:r>
            <a:endParaRPr lang="cs-CZ" sz="1800" dirty="0"/>
          </a:p>
          <a:p>
            <a:pPr lvl="1"/>
            <a:r>
              <a:rPr lang="sk-SK" dirty="0" err="1"/>
              <a:t>moving</a:t>
            </a:r>
            <a:r>
              <a:rPr lang="sk-SK" dirty="0"/>
              <a:t> (</a:t>
            </a:r>
            <a:r>
              <a:rPr lang="sk-SK" dirty="0" err="1"/>
              <a:t>catching</a:t>
            </a:r>
            <a:r>
              <a:rPr lang="sk-SK" dirty="0"/>
              <a:t> </a:t>
            </a:r>
            <a:r>
              <a:rPr lang="sk-SK" dirty="0" err="1"/>
              <a:t>the</a:t>
            </a:r>
            <a:r>
              <a:rPr lang="sk-SK" dirty="0"/>
              <a:t> </a:t>
            </a:r>
            <a:r>
              <a:rPr lang="sk-SK" dirty="0" err="1"/>
              <a:t>opponent</a:t>
            </a:r>
            <a:r>
              <a:rPr lang="sk-SK" dirty="0"/>
              <a:t> </a:t>
            </a:r>
            <a:r>
              <a:rPr lang="sk-SK" dirty="0" err="1"/>
              <a:t>off</a:t>
            </a:r>
            <a:r>
              <a:rPr lang="sk-SK" dirty="0"/>
              <a:t> </a:t>
            </a:r>
            <a:r>
              <a:rPr lang="sk-SK" dirty="0" err="1"/>
              <a:t>balance</a:t>
            </a:r>
            <a:r>
              <a:rPr lang="sk-SK" dirty="0"/>
              <a:t>) (</a:t>
            </a:r>
            <a:r>
              <a:rPr lang="sk-SK" dirty="0" err="1"/>
              <a:t>horizontally</a:t>
            </a:r>
            <a:r>
              <a:rPr lang="sk-SK" dirty="0"/>
              <a:t> as </a:t>
            </a:r>
            <a:r>
              <a:rPr lang="sk-SK" dirty="0" err="1"/>
              <a:t>well</a:t>
            </a:r>
            <a:r>
              <a:rPr lang="sk-SK" dirty="0"/>
              <a:t> as </a:t>
            </a:r>
            <a:r>
              <a:rPr lang="sk-SK" dirty="0" err="1"/>
              <a:t>vertically</a:t>
            </a:r>
            <a:r>
              <a:rPr lang="sk-SK" dirty="0"/>
              <a:t>),</a:t>
            </a:r>
            <a:endParaRPr lang="cs-CZ" sz="1600" dirty="0"/>
          </a:p>
          <a:p>
            <a:pPr lvl="1"/>
            <a:r>
              <a:rPr lang="sk-SK" dirty="0"/>
              <a:t>change </a:t>
            </a:r>
            <a:r>
              <a:rPr lang="sk-SK" dirty="0" err="1"/>
              <a:t>the</a:t>
            </a:r>
            <a:r>
              <a:rPr lang="sk-SK" dirty="0"/>
              <a:t> </a:t>
            </a:r>
            <a:r>
              <a:rPr lang="sk-SK" dirty="0" err="1"/>
              <a:t>position</a:t>
            </a:r>
            <a:r>
              <a:rPr lang="sk-SK" dirty="0"/>
              <a:t> of a </a:t>
            </a:r>
            <a:r>
              <a:rPr lang="sk-SK" dirty="0" err="1"/>
              <a:t>predetermined</a:t>
            </a:r>
            <a:r>
              <a:rPr lang="sk-SK" dirty="0"/>
              <a:t> body part (</a:t>
            </a:r>
            <a:r>
              <a:rPr lang="sk-SK" dirty="0" err="1"/>
              <a:t>extremities</a:t>
            </a:r>
            <a:r>
              <a:rPr lang="sk-SK" dirty="0"/>
              <a:t>, </a:t>
            </a:r>
            <a:r>
              <a:rPr lang="sk-SK" dirty="0" err="1"/>
              <a:t>torso</a:t>
            </a:r>
            <a:r>
              <a:rPr lang="sk-SK" dirty="0"/>
              <a:t>, </a:t>
            </a:r>
            <a:r>
              <a:rPr lang="sk-SK" dirty="0" err="1"/>
              <a:t>head</a:t>
            </a:r>
            <a:r>
              <a:rPr lang="sk-SK" dirty="0"/>
              <a:t>),</a:t>
            </a:r>
            <a:endParaRPr lang="cs-CZ" sz="1600" dirty="0"/>
          </a:p>
          <a:p>
            <a:pPr lvl="1"/>
            <a:r>
              <a:rPr lang="sk-SK" dirty="0" err="1"/>
              <a:t>take</a:t>
            </a:r>
            <a:r>
              <a:rPr lang="sk-SK" dirty="0"/>
              <a:t> </a:t>
            </a:r>
            <a:r>
              <a:rPr lang="sk-SK" dirty="0" err="1"/>
              <a:t>an</a:t>
            </a:r>
            <a:r>
              <a:rPr lang="sk-SK" dirty="0"/>
              <a:t> </a:t>
            </a:r>
            <a:r>
              <a:rPr lang="sk-SK" dirty="0" err="1"/>
              <a:t>object</a:t>
            </a:r>
            <a:r>
              <a:rPr lang="sk-SK" dirty="0"/>
              <a:t> </a:t>
            </a:r>
            <a:r>
              <a:rPr lang="sk-SK" dirty="0" err="1"/>
              <a:t>held</a:t>
            </a:r>
            <a:r>
              <a:rPr lang="sk-SK" dirty="0"/>
              <a:t> by </a:t>
            </a:r>
            <a:r>
              <a:rPr lang="sk-SK" dirty="0" err="1"/>
              <a:t>the</a:t>
            </a:r>
            <a:r>
              <a:rPr lang="sk-SK" dirty="0"/>
              <a:t> </a:t>
            </a:r>
            <a:r>
              <a:rPr lang="sk-SK" dirty="0" err="1"/>
              <a:t>opponent</a:t>
            </a:r>
            <a:r>
              <a:rPr lang="sk-SK" dirty="0"/>
              <a:t>,</a:t>
            </a:r>
            <a:endParaRPr lang="cs-CZ" sz="1600" dirty="0"/>
          </a:p>
          <a:p>
            <a:pPr marL="0" lvl="0" indent="0">
              <a:buNone/>
            </a:pPr>
            <a:r>
              <a:rPr lang="cs-CZ" b="1" dirty="0"/>
              <a:t>Hold/</a:t>
            </a:r>
            <a:r>
              <a:rPr lang="cs-CZ" b="1" dirty="0" err="1"/>
              <a:t>grip</a:t>
            </a:r>
            <a:r>
              <a:rPr lang="cs-CZ" b="1" dirty="0"/>
              <a:t>:</a:t>
            </a:r>
            <a:endParaRPr lang="cs-CZ" sz="1800" dirty="0"/>
          </a:p>
          <a:p>
            <a:pPr lvl="1"/>
            <a:r>
              <a:rPr lang="sk-SK" dirty="0" err="1"/>
              <a:t>Keeping</a:t>
            </a:r>
            <a:r>
              <a:rPr lang="sk-SK" dirty="0"/>
              <a:t> </a:t>
            </a:r>
            <a:r>
              <a:rPr lang="sk-SK" dirty="0" err="1"/>
              <a:t>the</a:t>
            </a:r>
            <a:r>
              <a:rPr lang="sk-SK" dirty="0"/>
              <a:t> </a:t>
            </a:r>
            <a:r>
              <a:rPr lang="sk-SK" dirty="0" err="1"/>
              <a:t>opponent</a:t>
            </a:r>
            <a:r>
              <a:rPr lang="sk-SK" dirty="0"/>
              <a:t> in a </a:t>
            </a:r>
            <a:r>
              <a:rPr lang="sk-SK" dirty="0" err="1"/>
              <a:t>position</a:t>
            </a:r>
            <a:r>
              <a:rPr lang="sk-SK" dirty="0"/>
              <a:t> (</a:t>
            </a:r>
            <a:r>
              <a:rPr lang="sk-SK" dirty="0" err="1"/>
              <a:t>horizontally</a:t>
            </a:r>
            <a:r>
              <a:rPr lang="sk-SK" dirty="0"/>
              <a:t> as </a:t>
            </a:r>
            <a:r>
              <a:rPr lang="sk-SK" dirty="0" err="1"/>
              <a:t>well</a:t>
            </a:r>
            <a:r>
              <a:rPr lang="sk-SK" dirty="0"/>
              <a:t> as </a:t>
            </a:r>
            <a:r>
              <a:rPr lang="sk-SK" dirty="0" err="1"/>
              <a:t>vertically</a:t>
            </a:r>
            <a:r>
              <a:rPr lang="sk-SK" dirty="0"/>
              <a:t>),</a:t>
            </a:r>
            <a:endParaRPr lang="cs-CZ" sz="1600" dirty="0"/>
          </a:p>
          <a:p>
            <a:pPr lvl="1"/>
            <a:r>
              <a:rPr lang="sk-SK" dirty="0"/>
              <a:t>Holding („</a:t>
            </a:r>
            <a:r>
              <a:rPr lang="sk-SK" dirty="0" err="1"/>
              <a:t>Locking</a:t>
            </a:r>
            <a:r>
              <a:rPr lang="sk-SK" dirty="0"/>
              <a:t>“) </a:t>
            </a:r>
            <a:r>
              <a:rPr lang="sk-SK" dirty="0" err="1"/>
              <a:t>an</a:t>
            </a:r>
            <a:r>
              <a:rPr lang="sk-SK" dirty="0"/>
              <a:t> </a:t>
            </a:r>
            <a:r>
              <a:rPr lang="sk-SK" dirty="0" err="1"/>
              <a:t>agreed</a:t>
            </a:r>
            <a:r>
              <a:rPr lang="sk-SK" dirty="0"/>
              <a:t> part of </a:t>
            </a:r>
            <a:r>
              <a:rPr lang="sk-SK" dirty="0" err="1"/>
              <a:t>the</a:t>
            </a:r>
            <a:r>
              <a:rPr lang="sk-SK" dirty="0"/>
              <a:t> </a:t>
            </a:r>
            <a:r>
              <a:rPr lang="sk-SK" dirty="0" err="1"/>
              <a:t>opponent’s</a:t>
            </a:r>
            <a:r>
              <a:rPr lang="sk-SK" dirty="0"/>
              <a:t> body (</a:t>
            </a:r>
            <a:r>
              <a:rPr lang="sk-SK" dirty="0" err="1"/>
              <a:t>extremities</a:t>
            </a:r>
            <a:r>
              <a:rPr lang="sk-SK" dirty="0"/>
              <a:t>, </a:t>
            </a:r>
            <a:r>
              <a:rPr lang="sk-SK" dirty="0" err="1"/>
              <a:t>torso</a:t>
            </a:r>
            <a:r>
              <a:rPr lang="sk-SK" dirty="0"/>
              <a:t>, </a:t>
            </a:r>
            <a:r>
              <a:rPr lang="sk-SK" dirty="0" err="1"/>
              <a:t>head</a:t>
            </a:r>
            <a:r>
              <a:rPr lang="sk-SK" dirty="0"/>
              <a:t>)</a:t>
            </a:r>
            <a:endParaRPr lang="cs-CZ" sz="1600" dirty="0"/>
          </a:p>
          <a:p>
            <a:pPr lvl="1"/>
            <a:r>
              <a:rPr lang="sk-SK" dirty="0"/>
              <a:t>Hold on to/ </a:t>
            </a:r>
            <a:r>
              <a:rPr lang="sk-SK" dirty="0" err="1"/>
              <a:t>keep</a:t>
            </a:r>
            <a:r>
              <a:rPr lang="sk-SK" dirty="0"/>
              <a:t> </a:t>
            </a:r>
            <a:r>
              <a:rPr lang="sk-SK" dirty="0" err="1"/>
              <a:t>an</a:t>
            </a:r>
            <a:r>
              <a:rPr lang="sk-SK" dirty="0"/>
              <a:t> </a:t>
            </a:r>
            <a:r>
              <a:rPr lang="sk-SK" dirty="0" err="1"/>
              <a:t>object</a:t>
            </a:r>
            <a:r>
              <a:rPr lang="sk-SK" dirty="0"/>
              <a:t>,</a:t>
            </a:r>
            <a:endParaRPr lang="cs-CZ" sz="1600" dirty="0"/>
          </a:p>
          <a:p>
            <a:pPr marL="0" lvl="0" indent="0">
              <a:buNone/>
            </a:pPr>
            <a:r>
              <a:rPr lang="cs-CZ" b="1" dirty="0" err="1"/>
              <a:t>Contact</a:t>
            </a:r>
            <a:r>
              <a:rPr lang="cs-CZ" b="1" dirty="0"/>
              <a:t> establishment:</a:t>
            </a:r>
            <a:endParaRPr lang="cs-CZ" sz="1800" dirty="0"/>
          </a:p>
          <a:p>
            <a:pPr lvl="1"/>
            <a:r>
              <a:rPr lang="sk-SK" dirty="0" err="1"/>
              <a:t>Touch</a:t>
            </a:r>
            <a:r>
              <a:rPr lang="sk-SK" dirty="0"/>
              <a:t> or </a:t>
            </a:r>
            <a:r>
              <a:rPr lang="sk-SK" dirty="0" err="1"/>
              <a:t>grip</a:t>
            </a:r>
            <a:r>
              <a:rPr lang="sk-SK" dirty="0"/>
              <a:t> </a:t>
            </a:r>
            <a:r>
              <a:rPr lang="sk-SK" dirty="0" err="1"/>
              <a:t>the</a:t>
            </a:r>
            <a:r>
              <a:rPr lang="sk-SK" dirty="0"/>
              <a:t> </a:t>
            </a:r>
            <a:r>
              <a:rPr lang="sk-SK" dirty="0" err="1"/>
              <a:t>opponent</a:t>
            </a:r>
            <a:r>
              <a:rPr lang="sk-SK" dirty="0"/>
              <a:t> (or </a:t>
            </a:r>
            <a:r>
              <a:rPr lang="sk-SK" dirty="0" err="1"/>
              <a:t>his</a:t>
            </a:r>
            <a:r>
              <a:rPr lang="sk-SK" dirty="0"/>
              <a:t>/</a:t>
            </a:r>
            <a:r>
              <a:rPr lang="sk-SK" dirty="0" err="1"/>
              <a:t>her</a:t>
            </a:r>
            <a:r>
              <a:rPr lang="sk-SK" dirty="0"/>
              <a:t> </a:t>
            </a:r>
            <a:r>
              <a:rPr lang="sk-SK" dirty="0" err="1"/>
              <a:t>predetermined</a:t>
            </a:r>
            <a:r>
              <a:rPr lang="sk-SK" dirty="0"/>
              <a:t> body part), or </a:t>
            </a:r>
            <a:r>
              <a:rPr lang="sk-SK" dirty="0" err="1"/>
              <a:t>the</a:t>
            </a:r>
            <a:r>
              <a:rPr lang="sk-SK" dirty="0"/>
              <a:t> </a:t>
            </a:r>
            <a:r>
              <a:rPr lang="sk-SK" dirty="0" err="1"/>
              <a:t>object</a:t>
            </a:r>
            <a:r>
              <a:rPr lang="sk-SK" dirty="0"/>
              <a:t> </a:t>
            </a:r>
            <a:r>
              <a:rPr lang="sk-SK" dirty="0" err="1"/>
              <a:t>the</a:t>
            </a:r>
            <a:r>
              <a:rPr lang="sk-SK" dirty="0"/>
              <a:t> </a:t>
            </a:r>
            <a:r>
              <a:rPr lang="sk-SK" dirty="0" err="1"/>
              <a:t>adversary</a:t>
            </a:r>
            <a:r>
              <a:rPr lang="sk-SK" dirty="0"/>
              <a:t> </a:t>
            </a:r>
            <a:r>
              <a:rPr lang="sk-SK" dirty="0" err="1"/>
              <a:t>is</a:t>
            </a:r>
            <a:r>
              <a:rPr lang="sk-SK" dirty="0"/>
              <a:t> holding,</a:t>
            </a:r>
            <a:endParaRPr lang="cs-CZ" sz="1600" dirty="0"/>
          </a:p>
          <a:p>
            <a:pPr marL="0" lvl="0" indent="0">
              <a:buNone/>
            </a:pPr>
            <a:r>
              <a:rPr lang="cs-CZ" b="1" dirty="0" err="1"/>
              <a:t>Preventing</a:t>
            </a:r>
            <a:r>
              <a:rPr lang="cs-CZ" b="1" dirty="0"/>
              <a:t> </a:t>
            </a:r>
            <a:r>
              <a:rPr lang="cs-CZ" b="1" dirty="0" err="1"/>
              <a:t>any</a:t>
            </a:r>
            <a:r>
              <a:rPr lang="cs-CZ" b="1" dirty="0"/>
              <a:t> </a:t>
            </a:r>
            <a:r>
              <a:rPr lang="cs-CZ" b="1" dirty="0" err="1"/>
              <a:t>contact</a:t>
            </a:r>
            <a:r>
              <a:rPr lang="cs-CZ" dirty="0"/>
              <a:t>:</a:t>
            </a:r>
            <a:endParaRPr lang="cs-CZ" sz="1800" dirty="0"/>
          </a:p>
          <a:p>
            <a:pPr lvl="1"/>
            <a:r>
              <a:rPr lang="cs-CZ" dirty="0"/>
              <a:t> </a:t>
            </a:r>
            <a:r>
              <a:rPr lang="sk-SK" dirty="0" err="1"/>
              <a:t>Denying</a:t>
            </a:r>
            <a:r>
              <a:rPr lang="sk-SK" dirty="0"/>
              <a:t> </a:t>
            </a:r>
            <a:r>
              <a:rPr lang="sk-SK" dirty="0" err="1"/>
              <a:t>the</a:t>
            </a:r>
            <a:r>
              <a:rPr lang="sk-SK" dirty="0"/>
              <a:t> </a:t>
            </a:r>
            <a:r>
              <a:rPr lang="sk-SK" dirty="0" err="1"/>
              <a:t>opponent</a:t>
            </a:r>
            <a:r>
              <a:rPr lang="sk-SK" dirty="0"/>
              <a:t> </a:t>
            </a:r>
            <a:r>
              <a:rPr lang="sk-SK" dirty="0" err="1"/>
              <a:t>the</a:t>
            </a:r>
            <a:r>
              <a:rPr lang="sk-SK" dirty="0"/>
              <a:t> </a:t>
            </a:r>
            <a:r>
              <a:rPr lang="sk-SK" dirty="0" err="1"/>
              <a:t>opportunity</a:t>
            </a:r>
            <a:r>
              <a:rPr lang="sk-SK" dirty="0"/>
              <a:t> to </a:t>
            </a:r>
            <a:r>
              <a:rPr lang="sk-SK" dirty="0" err="1"/>
              <a:t>establish</a:t>
            </a:r>
            <a:r>
              <a:rPr lang="sk-SK" dirty="0"/>
              <a:t> a </a:t>
            </a:r>
            <a:r>
              <a:rPr lang="sk-SK" dirty="0" err="1"/>
              <a:t>contact</a:t>
            </a:r>
            <a:r>
              <a:rPr lang="sk-SK" dirty="0"/>
              <a:t> or </a:t>
            </a:r>
            <a:r>
              <a:rPr lang="sk-SK" dirty="0" err="1"/>
              <a:t>grip</a:t>
            </a:r>
            <a:endParaRPr lang="cs-CZ" sz="1600" dirty="0"/>
          </a:p>
        </p:txBody>
      </p:sp>
    </p:spTree>
    <p:extLst>
      <p:ext uri="{BB962C8B-B14F-4D97-AF65-F5344CB8AC3E}">
        <p14:creationId xmlns:p14="http://schemas.microsoft.com/office/powerpoint/2010/main" val="385948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Syllabus</a:t>
            </a:r>
            <a:r>
              <a:rPr lang="cs-CZ" b="1" dirty="0"/>
              <a:t> </a:t>
            </a:r>
            <a:r>
              <a:rPr lang="cs-CZ" b="1" dirty="0" err="1"/>
              <a:t>of</a:t>
            </a:r>
            <a:r>
              <a:rPr lang="cs-CZ" b="1" dirty="0"/>
              <a:t> </a:t>
            </a:r>
            <a:r>
              <a:rPr lang="cs-CZ" b="1" dirty="0" err="1"/>
              <a:t>the</a:t>
            </a:r>
            <a:r>
              <a:rPr lang="cs-CZ" b="1" dirty="0"/>
              <a:t> </a:t>
            </a:r>
            <a:r>
              <a:rPr lang="cs-CZ" b="1" dirty="0" err="1"/>
              <a:t>course</a:t>
            </a:r>
            <a:endParaRPr lang="cs-CZ" b="1" dirty="0"/>
          </a:p>
        </p:txBody>
      </p:sp>
      <p:sp>
        <p:nvSpPr>
          <p:cNvPr id="3" name="Zástupný symbol pro obsah 2"/>
          <p:cNvSpPr>
            <a:spLocks noGrp="1"/>
          </p:cNvSpPr>
          <p:nvPr>
            <p:ph idx="1"/>
          </p:nvPr>
        </p:nvSpPr>
        <p:spPr/>
        <p:txBody>
          <a:bodyPr>
            <a:normAutofit fontScale="55000" lnSpcReduction="20000"/>
          </a:bodyPr>
          <a:lstStyle/>
          <a:p>
            <a:r>
              <a:rPr lang="en-GB" b="1" dirty="0"/>
              <a:t>Practical lessons enable to practice the knowledge acquired at theoretical lectures.</a:t>
            </a:r>
            <a:endParaRPr lang="cs-CZ" b="1" dirty="0"/>
          </a:p>
          <a:p>
            <a:pPr lvl="0"/>
            <a:r>
              <a:rPr lang="en-GB" dirty="0"/>
              <a:t>Introduction, influence of the culture and technology to understanding the need of personal safety</a:t>
            </a:r>
            <a:endParaRPr lang="cs-CZ" dirty="0"/>
          </a:p>
          <a:p>
            <a:pPr lvl="0"/>
            <a:r>
              <a:rPr lang="en-GB" dirty="0"/>
              <a:t>Theory of </a:t>
            </a:r>
            <a:r>
              <a:rPr lang="en-GB" dirty="0" err="1"/>
              <a:t>combatives</a:t>
            </a:r>
            <a:r>
              <a:rPr lang="en-GB" dirty="0"/>
              <a:t>, taxonomy of self-defence</a:t>
            </a:r>
            <a:endParaRPr lang="cs-CZ" dirty="0"/>
          </a:p>
          <a:p>
            <a:pPr lvl="0"/>
            <a:r>
              <a:rPr lang="en-GB" dirty="0"/>
              <a:t>Theory of martial arts</a:t>
            </a:r>
            <a:endParaRPr lang="cs-CZ" dirty="0"/>
          </a:p>
          <a:p>
            <a:pPr lvl="0"/>
            <a:r>
              <a:rPr lang="en-GB" dirty="0"/>
              <a:t>Strategy and tactics in self-defence</a:t>
            </a:r>
            <a:endParaRPr lang="cs-CZ" dirty="0"/>
          </a:p>
          <a:p>
            <a:pPr lvl="0"/>
            <a:r>
              <a:rPr lang="en-GB" dirty="0"/>
              <a:t>Awareness and reaction time</a:t>
            </a:r>
            <a:endParaRPr lang="cs-CZ" dirty="0"/>
          </a:p>
          <a:p>
            <a:pPr lvl="0"/>
            <a:r>
              <a:rPr lang="en-GB" dirty="0"/>
              <a:t>Cycle of Conflict</a:t>
            </a:r>
            <a:endParaRPr lang="cs-CZ" dirty="0"/>
          </a:p>
          <a:p>
            <a:pPr lvl="0"/>
            <a:r>
              <a:rPr lang="en-GB" dirty="0"/>
              <a:t>The need of physical development</a:t>
            </a:r>
            <a:endParaRPr lang="cs-CZ" dirty="0"/>
          </a:p>
          <a:p>
            <a:pPr lvl="0"/>
            <a:r>
              <a:rPr lang="en-GB" dirty="0"/>
              <a:t>Natural movements and manipulation with objects</a:t>
            </a:r>
            <a:endParaRPr lang="cs-CZ" dirty="0"/>
          </a:p>
          <a:p>
            <a:pPr lvl="0"/>
            <a:r>
              <a:rPr lang="en-GB" dirty="0"/>
              <a:t>Self-defence systems</a:t>
            </a:r>
            <a:endParaRPr lang="cs-CZ" dirty="0"/>
          </a:p>
          <a:p>
            <a:pPr lvl="0"/>
            <a:r>
              <a:rPr lang="en-GB" dirty="0"/>
              <a:t>Preventive movements: self-defence in children (making space, making self-confidence, games)</a:t>
            </a:r>
            <a:endParaRPr lang="cs-CZ" dirty="0"/>
          </a:p>
          <a:p>
            <a:pPr lvl="0"/>
            <a:r>
              <a:rPr lang="en-GB" dirty="0"/>
              <a:t>Preventive movements: self-defence in adults (pre-conflict, conflict, and post-conflict)</a:t>
            </a:r>
            <a:endParaRPr lang="cs-CZ" dirty="0"/>
          </a:p>
          <a:p>
            <a:pPr lvl="0"/>
            <a:r>
              <a:rPr lang="en-GB" dirty="0"/>
              <a:t>Conditioning in self-defence</a:t>
            </a:r>
            <a:endParaRPr lang="cs-CZ" dirty="0"/>
          </a:p>
          <a:p>
            <a:pPr lvl="0"/>
            <a:r>
              <a:rPr lang="en-GB" dirty="0"/>
              <a:t>Self-defence skills</a:t>
            </a:r>
            <a:endParaRPr lang="cs-CZ" dirty="0"/>
          </a:p>
          <a:p>
            <a:pPr lvl="0"/>
            <a:r>
              <a:rPr lang="en-GB" dirty="0"/>
              <a:t>Conclusions, questions and answers, ideas for further study</a:t>
            </a:r>
            <a:endParaRPr lang="cs-CZ" dirty="0"/>
          </a:p>
          <a:p>
            <a:endParaRPr lang="cs-CZ" dirty="0"/>
          </a:p>
        </p:txBody>
      </p:sp>
    </p:spTree>
    <p:extLst>
      <p:ext uri="{BB962C8B-B14F-4D97-AF65-F5344CB8AC3E}">
        <p14:creationId xmlns:p14="http://schemas.microsoft.com/office/powerpoint/2010/main" val="3826484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t>2. </a:t>
            </a:r>
            <a:r>
              <a:rPr lang="sk-SK" b="1" dirty="0" err="1"/>
              <a:t>Basic</a:t>
            </a:r>
            <a:r>
              <a:rPr lang="sk-SK" b="1" dirty="0"/>
              <a:t> </a:t>
            </a:r>
            <a:r>
              <a:rPr lang="sk-SK" b="1" dirty="0" err="1"/>
              <a:t>combative</a:t>
            </a:r>
            <a:r>
              <a:rPr lang="sk-SK" b="1" dirty="0"/>
              <a:t> </a:t>
            </a:r>
            <a:r>
              <a:rPr lang="sk-SK" b="1" dirty="0" err="1"/>
              <a:t>skills</a:t>
            </a:r>
            <a:br>
              <a:rPr lang="cs-CZ" sz="2000" dirty="0"/>
            </a:br>
            <a:endParaRPr lang="cs-CZ" dirty="0"/>
          </a:p>
        </p:txBody>
      </p:sp>
      <p:sp>
        <p:nvSpPr>
          <p:cNvPr id="3" name="Zástupný symbol pro obsah 2"/>
          <p:cNvSpPr>
            <a:spLocks noGrp="1"/>
          </p:cNvSpPr>
          <p:nvPr>
            <p:ph idx="1"/>
          </p:nvPr>
        </p:nvSpPr>
        <p:spPr/>
        <p:txBody>
          <a:bodyPr>
            <a:normAutofit fontScale="62500" lnSpcReduction="20000"/>
          </a:bodyPr>
          <a:lstStyle/>
          <a:p>
            <a:pPr lvl="0"/>
            <a:r>
              <a:rPr lang="cs-CZ" dirty="0" err="1"/>
              <a:t>postures</a:t>
            </a:r>
            <a:r>
              <a:rPr lang="cs-CZ" dirty="0"/>
              <a:t>:</a:t>
            </a:r>
            <a:endParaRPr lang="cs-CZ" sz="1800" dirty="0"/>
          </a:p>
          <a:p>
            <a:pPr lvl="1"/>
            <a:r>
              <a:rPr lang="sk-SK" dirty="0" err="1"/>
              <a:t>stances</a:t>
            </a:r>
            <a:r>
              <a:rPr lang="sk-SK" dirty="0"/>
              <a:t>,</a:t>
            </a:r>
            <a:endParaRPr lang="cs-CZ" sz="1600" dirty="0"/>
          </a:p>
          <a:p>
            <a:pPr lvl="1"/>
            <a:r>
              <a:rPr lang="sk-SK" dirty="0" err="1"/>
              <a:t>sitting</a:t>
            </a:r>
            <a:r>
              <a:rPr lang="sk-SK" dirty="0"/>
              <a:t>,</a:t>
            </a:r>
            <a:endParaRPr lang="cs-CZ" sz="1600" dirty="0"/>
          </a:p>
          <a:p>
            <a:pPr lvl="1"/>
            <a:r>
              <a:rPr lang="sk-SK" dirty="0" err="1"/>
              <a:t>lying</a:t>
            </a:r>
            <a:r>
              <a:rPr lang="sk-SK" dirty="0"/>
              <a:t>,</a:t>
            </a:r>
            <a:endParaRPr lang="cs-CZ" sz="1600" dirty="0"/>
          </a:p>
          <a:p>
            <a:pPr lvl="1"/>
            <a:r>
              <a:rPr lang="sk-SK" dirty="0" err="1"/>
              <a:t>kneeling</a:t>
            </a:r>
            <a:r>
              <a:rPr lang="sk-SK" dirty="0"/>
              <a:t>,</a:t>
            </a:r>
            <a:endParaRPr lang="cs-CZ" sz="1600" dirty="0"/>
          </a:p>
          <a:p>
            <a:pPr lvl="0"/>
            <a:r>
              <a:rPr lang="sk-SK" dirty="0" err="1"/>
              <a:t>transfers</a:t>
            </a:r>
            <a:r>
              <a:rPr lang="sk-SK" dirty="0"/>
              <a:t>, </a:t>
            </a:r>
            <a:r>
              <a:rPr lang="sk-SK" dirty="0" err="1"/>
              <a:t>changing</a:t>
            </a:r>
            <a:r>
              <a:rPr lang="sk-SK" dirty="0"/>
              <a:t> </a:t>
            </a:r>
            <a:r>
              <a:rPr lang="sk-SK" dirty="0" err="1"/>
              <a:t>position</a:t>
            </a:r>
            <a:endParaRPr lang="cs-CZ" sz="1800" dirty="0"/>
          </a:p>
          <a:p>
            <a:pPr lvl="0"/>
            <a:r>
              <a:rPr lang="sk-SK" dirty="0" err="1"/>
              <a:t>arm</a:t>
            </a:r>
            <a:r>
              <a:rPr lang="sk-SK" dirty="0"/>
              <a:t> </a:t>
            </a:r>
            <a:r>
              <a:rPr lang="sk-SK" dirty="0" err="1"/>
              <a:t>movements</a:t>
            </a:r>
            <a:r>
              <a:rPr lang="sk-SK" dirty="0"/>
              <a:t>,</a:t>
            </a:r>
            <a:endParaRPr lang="cs-CZ" sz="1800" dirty="0"/>
          </a:p>
          <a:p>
            <a:pPr lvl="0"/>
            <a:r>
              <a:rPr lang="sk-SK" dirty="0"/>
              <a:t>leg </a:t>
            </a:r>
            <a:r>
              <a:rPr lang="sk-SK" dirty="0" err="1"/>
              <a:t>movements</a:t>
            </a:r>
            <a:r>
              <a:rPr lang="sk-SK" dirty="0"/>
              <a:t>,</a:t>
            </a:r>
            <a:endParaRPr lang="cs-CZ" sz="1800" dirty="0"/>
          </a:p>
          <a:p>
            <a:pPr lvl="0"/>
            <a:r>
              <a:rPr lang="sk-SK" dirty="0" err="1"/>
              <a:t>turning</a:t>
            </a:r>
            <a:r>
              <a:rPr lang="sk-SK" dirty="0"/>
              <a:t> </a:t>
            </a:r>
            <a:r>
              <a:rPr lang="sk-SK" dirty="0" err="1"/>
              <a:t>the</a:t>
            </a:r>
            <a:r>
              <a:rPr lang="sk-SK" dirty="0"/>
              <a:t> body,</a:t>
            </a:r>
            <a:endParaRPr lang="cs-CZ" sz="1800" dirty="0"/>
          </a:p>
          <a:p>
            <a:pPr lvl="0"/>
            <a:r>
              <a:rPr lang="cs-CZ" dirty="0" err="1"/>
              <a:t>contact</a:t>
            </a:r>
            <a:r>
              <a:rPr lang="cs-CZ" dirty="0"/>
              <a:t> establishment,</a:t>
            </a:r>
            <a:endParaRPr lang="cs-CZ" sz="1800" dirty="0"/>
          </a:p>
          <a:p>
            <a:pPr lvl="1"/>
            <a:r>
              <a:rPr lang="sk-SK" dirty="0" err="1"/>
              <a:t>touch</a:t>
            </a:r>
            <a:r>
              <a:rPr lang="sk-SK" dirty="0"/>
              <a:t>,</a:t>
            </a:r>
            <a:endParaRPr lang="cs-CZ" sz="1600" dirty="0"/>
          </a:p>
          <a:p>
            <a:pPr lvl="1"/>
            <a:r>
              <a:rPr lang="sk-SK" dirty="0" err="1"/>
              <a:t>grip</a:t>
            </a:r>
            <a:r>
              <a:rPr lang="sk-SK" dirty="0"/>
              <a:t>,</a:t>
            </a:r>
            <a:endParaRPr lang="cs-CZ" sz="1600" dirty="0"/>
          </a:p>
          <a:p>
            <a:pPr lvl="1"/>
            <a:r>
              <a:rPr lang="sk-SK" dirty="0" err="1"/>
              <a:t>embrace</a:t>
            </a:r>
            <a:r>
              <a:rPr lang="sk-SK" dirty="0"/>
              <a:t>,</a:t>
            </a:r>
            <a:endParaRPr lang="cs-CZ" sz="1600" dirty="0"/>
          </a:p>
          <a:p>
            <a:pPr lvl="0"/>
            <a:r>
              <a:rPr lang="sk-SK" dirty="0"/>
              <a:t> </a:t>
            </a:r>
            <a:r>
              <a:rPr lang="sk-SK" dirty="0" err="1"/>
              <a:t>lifting</a:t>
            </a:r>
            <a:r>
              <a:rPr lang="sk-SK" dirty="0"/>
              <a:t>, </a:t>
            </a:r>
            <a:r>
              <a:rPr lang="sk-SK" dirty="0" err="1"/>
              <a:t>carrying</a:t>
            </a:r>
            <a:r>
              <a:rPr lang="sk-SK" dirty="0"/>
              <a:t> and </a:t>
            </a:r>
            <a:r>
              <a:rPr lang="sk-SK" dirty="0" err="1"/>
              <a:t>dropping</a:t>
            </a:r>
            <a:r>
              <a:rPr lang="sk-SK" dirty="0"/>
              <a:t> of a </a:t>
            </a:r>
            <a:r>
              <a:rPr lang="sk-SK" dirty="0" err="1"/>
              <a:t>live</a:t>
            </a:r>
            <a:r>
              <a:rPr lang="sk-SK" dirty="0"/>
              <a:t> </a:t>
            </a:r>
            <a:r>
              <a:rPr lang="sk-SK" dirty="0" err="1"/>
              <a:t>load</a:t>
            </a:r>
            <a:r>
              <a:rPr lang="sk-SK" dirty="0"/>
              <a:t> (partner)</a:t>
            </a:r>
            <a:endParaRPr lang="cs-CZ" sz="1800" dirty="0"/>
          </a:p>
          <a:p>
            <a:pPr lvl="0"/>
            <a:r>
              <a:rPr lang="sk-SK" dirty="0"/>
              <a:t> </a:t>
            </a:r>
            <a:r>
              <a:rPr lang="sk-SK" dirty="0" err="1"/>
              <a:t>falling</a:t>
            </a:r>
            <a:r>
              <a:rPr lang="sk-SK" dirty="0"/>
              <a:t> </a:t>
            </a:r>
            <a:r>
              <a:rPr lang="sk-SK" dirty="0" err="1"/>
              <a:t>techniques</a:t>
            </a:r>
            <a:r>
              <a:rPr lang="sk-SK" dirty="0"/>
              <a:t>.</a:t>
            </a:r>
            <a:endParaRPr lang="cs-CZ" sz="1800" dirty="0"/>
          </a:p>
          <a:p>
            <a:endParaRPr lang="cs-CZ" dirty="0"/>
          </a:p>
        </p:txBody>
      </p:sp>
    </p:spTree>
    <p:extLst>
      <p:ext uri="{BB962C8B-B14F-4D97-AF65-F5344CB8AC3E}">
        <p14:creationId xmlns:p14="http://schemas.microsoft.com/office/powerpoint/2010/main" val="703054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Wide meaning of utilitarian exercises</a:t>
            </a:r>
            <a:endParaRPr lang="cs-CZ" dirty="0"/>
          </a:p>
        </p:txBody>
      </p:sp>
      <p:sp>
        <p:nvSpPr>
          <p:cNvPr id="3" name="Zástupný symbol pro obsah 2"/>
          <p:cNvSpPr>
            <a:spLocks noGrp="1"/>
          </p:cNvSpPr>
          <p:nvPr>
            <p:ph idx="1"/>
          </p:nvPr>
        </p:nvSpPr>
        <p:spPr/>
        <p:txBody>
          <a:bodyPr/>
          <a:lstStyle/>
          <a:p>
            <a:r>
              <a:rPr lang="en-US" dirty="0"/>
              <a:t>Natural use of body</a:t>
            </a:r>
          </a:p>
          <a:p>
            <a:pPr lvl="1"/>
            <a:r>
              <a:rPr lang="en-US" dirty="0"/>
              <a:t>Body restart, learning how to move in natural way</a:t>
            </a:r>
          </a:p>
          <a:p>
            <a:r>
              <a:rPr lang="en-US" dirty="0"/>
              <a:t>Personal protection</a:t>
            </a:r>
          </a:p>
          <a:p>
            <a:pPr lvl="1"/>
            <a:r>
              <a:rPr lang="en-US" dirty="0"/>
              <a:t>Taking care of body in unexpected situation, how to avoid injury when falling down or when in collision with an object</a:t>
            </a:r>
          </a:p>
          <a:p>
            <a:r>
              <a:rPr lang="en-US" dirty="0"/>
              <a:t>Personal safety</a:t>
            </a:r>
          </a:p>
          <a:p>
            <a:pPr lvl="1"/>
            <a:r>
              <a:rPr lang="en-US" dirty="0"/>
              <a:t>Self-defense, how to avoid (or de-escalate) conflict, what to do, ho</a:t>
            </a:r>
            <a:r>
              <a:rPr lang="cs-CZ" dirty="0"/>
              <a:t>w</a:t>
            </a:r>
            <a:r>
              <a:rPr lang="en-US" dirty="0"/>
              <a:t> to move</a:t>
            </a:r>
          </a:p>
          <a:p>
            <a:r>
              <a:rPr lang="en-US" dirty="0"/>
              <a:t>Overall development through exercises</a:t>
            </a:r>
          </a:p>
          <a:p>
            <a:pPr lvl="1"/>
            <a:r>
              <a:rPr lang="en-US" dirty="0"/>
              <a:t>Exercises as a mean of self-development</a:t>
            </a:r>
          </a:p>
          <a:p>
            <a:endParaRPr lang="cs-CZ" dirty="0"/>
          </a:p>
        </p:txBody>
      </p:sp>
    </p:spTree>
    <p:extLst>
      <p:ext uri="{BB962C8B-B14F-4D97-AF65-F5344CB8AC3E}">
        <p14:creationId xmlns:p14="http://schemas.microsoft.com/office/powerpoint/2010/main" val="1409205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Differences</a:t>
            </a:r>
            <a:endParaRPr lang="cs-CZ" dirty="0"/>
          </a:p>
        </p:txBody>
      </p:sp>
      <p:sp>
        <p:nvSpPr>
          <p:cNvPr id="3" name="Zástupný symbol pro obsah 2"/>
          <p:cNvSpPr>
            <a:spLocks noGrp="1"/>
          </p:cNvSpPr>
          <p:nvPr>
            <p:ph idx="1"/>
          </p:nvPr>
        </p:nvSpPr>
        <p:spPr/>
        <p:txBody>
          <a:bodyPr/>
          <a:lstStyle/>
          <a:p>
            <a:r>
              <a:rPr lang="cs-CZ" b="1" dirty="0"/>
              <a:t>Combat </a:t>
            </a:r>
            <a:r>
              <a:rPr lang="cs-CZ" b="1" dirty="0" err="1"/>
              <a:t>sports</a:t>
            </a:r>
            <a:endParaRPr lang="cs-CZ" b="1" dirty="0"/>
          </a:p>
          <a:p>
            <a:endParaRPr lang="cs-CZ" b="1" dirty="0"/>
          </a:p>
          <a:p>
            <a:r>
              <a:rPr lang="cs-CZ" b="1" dirty="0" err="1"/>
              <a:t>Martial</a:t>
            </a:r>
            <a:r>
              <a:rPr lang="cs-CZ" b="1" dirty="0"/>
              <a:t> </a:t>
            </a:r>
            <a:r>
              <a:rPr lang="cs-CZ" b="1" dirty="0" err="1"/>
              <a:t>arts</a:t>
            </a:r>
            <a:endParaRPr lang="cs-CZ" b="1" dirty="0"/>
          </a:p>
          <a:p>
            <a:endParaRPr lang="cs-CZ" b="1" dirty="0"/>
          </a:p>
          <a:p>
            <a:endParaRPr lang="cs-CZ" b="1" dirty="0"/>
          </a:p>
          <a:p>
            <a:r>
              <a:rPr lang="cs-CZ" b="1" dirty="0" err="1"/>
              <a:t>Self-defence</a:t>
            </a:r>
            <a:endParaRPr lang="cs-CZ" b="1" dirty="0"/>
          </a:p>
        </p:txBody>
      </p:sp>
    </p:spTree>
    <p:extLst>
      <p:ext uri="{BB962C8B-B14F-4D97-AF65-F5344CB8AC3E}">
        <p14:creationId xmlns:p14="http://schemas.microsoft.com/office/powerpoint/2010/main" val="3591544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Differences</a:t>
            </a:r>
            <a:endParaRPr lang="cs-CZ" dirty="0"/>
          </a:p>
        </p:txBody>
      </p:sp>
      <p:sp>
        <p:nvSpPr>
          <p:cNvPr id="3" name="Zástupný symbol pro obsah 2"/>
          <p:cNvSpPr>
            <a:spLocks noGrp="1"/>
          </p:cNvSpPr>
          <p:nvPr>
            <p:ph idx="1"/>
          </p:nvPr>
        </p:nvSpPr>
        <p:spPr/>
        <p:txBody>
          <a:bodyPr/>
          <a:lstStyle/>
          <a:p>
            <a:r>
              <a:rPr lang="cs-CZ" b="1" dirty="0"/>
              <a:t>Combat </a:t>
            </a:r>
            <a:r>
              <a:rPr lang="cs-CZ" b="1" dirty="0" err="1"/>
              <a:t>sports</a:t>
            </a:r>
            <a:endParaRPr lang="cs-CZ" b="1" dirty="0"/>
          </a:p>
          <a:p>
            <a:r>
              <a:rPr lang="cs-CZ" dirty="0" err="1"/>
              <a:t>Rules</a:t>
            </a:r>
            <a:r>
              <a:rPr lang="cs-CZ" dirty="0"/>
              <a:t>, </a:t>
            </a:r>
            <a:r>
              <a:rPr lang="cs-CZ" dirty="0" err="1"/>
              <a:t>intentional</a:t>
            </a:r>
            <a:r>
              <a:rPr lang="cs-CZ" dirty="0"/>
              <a:t> performance, </a:t>
            </a:r>
            <a:r>
              <a:rPr lang="cs-CZ" dirty="0" err="1"/>
              <a:t>aimed</a:t>
            </a:r>
            <a:r>
              <a:rPr lang="cs-CZ" dirty="0"/>
              <a:t> on </a:t>
            </a:r>
            <a:r>
              <a:rPr lang="cs-CZ" dirty="0" err="1"/>
              <a:t>measurable</a:t>
            </a:r>
            <a:r>
              <a:rPr lang="cs-CZ" dirty="0"/>
              <a:t> </a:t>
            </a:r>
            <a:r>
              <a:rPr lang="cs-CZ" dirty="0" err="1"/>
              <a:t>aims</a:t>
            </a:r>
            <a:endParaRPr lang="cs-CZ" dirty="0"/>
          </a:p>
          <a:p>
            <a:r>
              <a:rPr lang="cs-CZ" b="1" dirty="0" err="1"/>
              <a:t>Martial</a:t>
            </a:r>
            <a:r>
              <a:rPr lang="cs-CZ" b="1" dirty="0"/>
              <a:t> </a:t>
            </a:r>
            <a:r>
              <a:rPr lang="cs-CZ" b="1" dirty="0" err="1"/>
              <a:t>arts</a:t>
            </a:r>
            <a:endParaRPr lang="cs-CZ" b="1" dirty="0"/>
          </a:p>
          <a:p>
            <a:endParaRPr lang="cs-CZ" dirty="0"/>
          </a:p>
          <a:p>
            <a:endParaRPr lang="cs-CZ" dirty="0"/>
          </a:p>
          <a:p>
            <a:r>
              <a:rPr lang="cs-CZ" b="1" dirty="0" err="1"/>
              <a:t>Self-defence</a:t>
            </a:r>
            <a:endParaRPr lang="cs-CZ" b="1" dirty="0"/>
          </a:p>
        </p:txBody>
      </p:sp>
    </p:spTree>
    <p:extLst>
      <p:ext uri="{BB962C8B-B14F-4D97-AF65-F5344CB8AC3E}">
        <p14:creationId xmlns:p14="http://schemas.microsoft.com/office/powerpoint/2010/main" val="1421221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Differences</a:t>
            </a:r>
            <a:endParaRPr lang="cs-CZ" dirty="0"/>
          </a:p>
        </p:txBody>
      </p:sp>
      <p:sp>
        <p:nvSpPr>
          <p:cNvPr id="3" name="Zástupný symbol pro obsah 2"/>
          <p:cNvSpPr>
            <a:spLocks noGrp="1"/>
          </p:cNvSpPr>
          <p:nvPr>
            <p:ph idx="1"/>
          </p:nvPr>
        </p:nvSpPr>
        <p:spPr/>
        <p:txBody>
          <a:bodyPr/>
          <a:lstStyle/>
          <a:p>
            <a:r>
              <a:rPr lang="cs-CZ" b="1" dirty="0"/>
              <a:t>Combat </a:t>
            </a:r>
            <a:r>
              <a:rPr lang="cs-CZ" b="1" dirty="0" err="1"/>
              <a:t>sports</a:t>
            </a:r>
            <a:endParaRPr lang="cs-CZ" b="1" dirty="0"/>
          </a:p>
          <a:p>
            <a:r>
              <a:rPr lang="cs-CZ" dirty="0" err="1"/>
              <a:t>Rules</a:t>
            </a:r>
            <a:r>
              <a:rPr lang="cs-CZ" dirty="0"/>
              <a:t>, </a:t>
            </a:r>
            <a:r>
              <a:rPr lang="cs-CZ" dirty="0" err="1"/>
              <a:t>intentional</a:t>
            </a:r>
            <a:r>
              <a:rPr lang="cs-CZ" dirty="0"/>
              <a:t> performance, </a:t>
            </a:r>
            <a:r>
              <a:rPr lang="cs-CZ" dirty="0" err="1"/>
              <a:t>aimed</a:t>
            </a:r>
            <a:r>
              <a:rPr lang="cs-CZ" dirty="0"/>
              <a:t> on </a:t>
            </a:r>
            <a:r>
              <a:rPr lang="cs-CZ" dirty="0" err="1"/>
              <a:t>measurable</a:t>
            </a:r>
            <a:r>
              <a:rPr lang="cs-CZ" dirty="0"/>
              <a:t> </a:t>
            </a:r>
            <a:r>
              <a:rPr lang="cs-CZ" dirty="0" err="1"/>
              <a:t>aims</a:t>
            </a:r>
            <a:endParaRPr lang="cs-CZ" dirty="0"/>
          </a:p>
          <a:p>
            <a:r>
              <a:rPr lang="cs-CZ" b="1" dirty="0" err="1"/>
              <a:t>Martial</a:t>
            </a:r>
            <a:r>
              <a:rPr lang="cs-CZ" b="1" dirty="0"/>
              <a:t> </a:t>
            </a:r>
            <a:r>
              <a:rPr lang="cs-CZ" b="1" dirty="0" err="1"/>
              <a:t>arts</a:t>
            </a:r>
            <a:endParaRPr lang="cs-CZ" b="1" dirty="0"/>
          </a:p>
          <a:p>
            <a:r>
              <a:rPr lang="cs-CZ" dirty="0" err="1"/>
              <a:t>Rules</a:t>
            </a:r>
            <a:r>
              <a:rPr lang="cs-CZ" dirty="0"/>
              <a:t>/</a:t>
            </a:r>
            <a:r>
              <a:rPr lang="cs-CZ" dirty="0" err="1"/>
              <a:t>rituals</a:t>
            </a:r>
            <a:r>
              <a:rPr lang="cs-CZ" dirty="0"/>
              <a:t>, </a:t>
            </a:r>
            <a:r>
              <a:rPr lang="cs-CZ" dirty="0" err="1"/>
              <a:t>intentional</a:t>
            </a:r>
            <a:r>
              <a:rPr lang="cs-CZ" dirty="0"/>
              <a:t> performance, not </a:t>
            </a:r>
            <a:r>
              <a:rPr lang="cs-CZ" dirty="0" err="1"/>
              <a:t>aimed</a:t>
            </a:r>
            <a:r>
              <a:rPr lang="cs-CZ" dirty="0"/>
              <a:t> on </a:t>
            </a:r>
            <a:r>
              <a:rPr lang="cs-CZ" dirty="0" err="1"/>
              <a:t>measurable</a:t>
            </a:r>
            <a:r>
              <a:rPr lang="cs-CZ" dirty="0"/>
              <a:t> </a:t>
            </a:r>
            <a:r>
              <a:rPr lang="cs-CZ" dirty="0" err="1"/>
              <a:t>aims</a:t>
            </a:r>
            <a:endParaRPr lang="cs-CZ" dirty="0"/>
          </a:p>
          <a:p>
            <a:r>
              <a:rPr lang="cs-CZ" b="1" dirty="0" err="1"/>
              <a:t>Self-defence</a:t>
            </a:r>
            <a:endParaRPr lang="cs-CZ" b="1" dirty="0"/>
          </a:p>
          <a:p>
            <a:endParaRPr lang="cs-CZ" b="1" dirty="0"/>
          </a:p>
        </p:txBody>
      </p:sp>
    </p:spTree>
    <p:extLst>
      <p:ext uri="{BB962C8B-B14F-4D97-AF65-F5344CB8AC3E}">
        <p14:creationId xmlns:p14="http://schemas.microsoft.com/office/powerpoint/2010/main" val="3379408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Differences</a:t>
            </a:r>
            <a:endParaRPr lang="cs-CZ" dirty="0"/>
          </a:p>
        </p:txBody>
      </p:sp>
      <p:sp>
        <p:nvSpPr>
          <p:cNvPr id="3" name="Zástupný symbol pro obsah 2"/>
          <p:cNvSpPr>
            <a:spLocks noGrp="1"/>
          </p:cNvSpPr>
          <p:nvPr>
            <p:ph idx="1"/>
          </p:nvPr>
        </p:nvSpPr>
        <p:spPr/>
        <p:txBody>
          <a:bodyPr/>
          <a:lstStyle/>
          <a:p>
            <a:r>
              <a:rPr lang="cs-CZ" b="1" dirty="0"/>
              <a:t>Combat </a:t>
            </a:r>
            <a:r>
              <a:rPr lang="cs-CZ" b="1" dirty="0" err="1"/>
              <a:t>sports</a:t>
            </a:r>
            <a:endParaRPr lang="cs-CZ" b="1" dirty="0"/>
          </a:p>
          <a:p>
            <a:r>
              <a:rPr lang="cs-CZ" dirty="0" err="1"/>
              <a:t>Rules</a:t>
            </a:r>
            <a:r>
              <a:rPr lang="cs-CZ" dirty="0"/>
              <a:t>, </a:t>
            </a:r>
            <a:r>
              <a:rPr lang="cs-CZ" dirty="0" err="1"/>
              <a:t>intentional</a:t>
            </a:r>
            <a:r>
              <a:rPr lang="cs-CZ" dirty="0"/>
              <a:t> performance, </a:t>
            </a:r>
            <a:r>
              <a:rPr lang="cs-CZ" dirty="0" err="1"/>
              <a:t>aimed</a:t>
            </a:r>
            <a:r>
              <a:rPr lang="cs-CZ" dirty="0"/>
              <a:t> on </a:t>
            </a:r>
            <a:r>
              <a:rPr lang="cs-CZ" dirty="0" err="1"/>
              <a:t>measurable</a:t>
            </a:r>
            <a:r>
              <a:rPr lang="cs-CZ" dirty="0"/>
              <a:t> </a:t>
            </a:r>
            <a:r>
              <a:rPr lang="cs-CZ" dirty="0" err="1"/>
              <a:t>aims</a:t>
            </a:r>
            <a:endParaRPr lang="cs-CZ" dirty="0"/>
          </a:p>
          <a:p>
            <a:r>
              <a:rPr lang="cs-CZ" b="1" dirty="0" err="1"/>
              <a:t>Martial</a:t>
            </a:r>
            <a:r>
              <a:rPr lang="cs-CZ" b="1" dirty="0"/>
              <a:t> </a:t>
            </a:r>
            <a:r>
              <a:rPr lang="cs-CZ" b="1" dirty="0" err="1"/>
              <a:t>arts</a:t>
            </a:r>
            <a:endParaRPr lang="cs-CZ" b="1" dirty="0"/>
          </a:p>
          <a:p>
            <a:r>
              <a:rPr lang="cs-CZ" dirty="0" err="1"/>
              <a:t>Rules</a:t>
            </a:r>
            <a:r>
              <a:rPr lang="cs-CZ" dirty="0"/>
              <a:t>/</a:t>
            </a:r>
            <a:r>
              <a:rPr lang="cs-CZ" dirty="0" err="1"/>
              <a:t>rituals</a:t>
            </a:r>
            <a:r>
              <a:rPr lang="cs-CZ" dirty="0"/>
              <a:t>, </a:t>
            </a:r>
            <a:r>
              <a:rPr lang="cs-CZ" dirty="0" err="1"/>
              <a:t>intentional</a:t>
            </a:r>
            <a:r>
              <a:rPr lang="cs-CZ" dirty="0"/>
              <a:t> performance, not </a:t>
            </a:r>
            <a:r>
              <a:rPr lang="cs-CZ" dirty="0" err="1"/>
              <a:t>aimed</a:t>
            </a:r>
            <a:r>
              <a:rPr lang="cs-CZ" dirty="0"/>
              <a:t> on </a:t>
            </a:r>
            <a:r>
              <a:rPr lang="cs-CZ" dirty="0" err="1"/>
              <a:t>measurable</a:t>
            </a:r>
            <a:r>
              <a:rPr lang="cs-CZ" dirty="0"/>
              <a:t> </a:t>
            </a:r>
            <a:r>
              <a:rPr lang="cs-CZ" dirty="0" err="1"/>
              <a:t>aims</a:t>
            </a:r>
            <a:endParaRPr lang="cs-CZ" dirty="0"/>
          </a:p>
          <a:p>
            <a:r>
              <a:rPr lang="cs-CZ" b="1" dirty="0" err="1"/>
              <a:t>Self-defence</a:t>
            </a:r>
            <a:endParaRPr lang="cs-CZ" b="1" dirty="0"/>
          </a:p>
          <a:p>
            <a:r>
              <a:rPr lang="cs-CZ" dirty="0"/>
              <a:t>No </a:t>
            </a:r>
            <a:r>
              <a:rPr lang="cs-CZ" dirty="0" err="1"/>
              <a:t>rules</a:t>
            </a:r>
            <a:r>
              <a:rPr lang="cs-CZ" dirty="0"/>
              <a:t>, not </a:t>
            </a:r>
            <a:r>
              <a:rPr lang="cs-CZ" dirty="0" err="1"/>
              <a:t>intentional</a:t>
            </a:r>
            <a:r>
              <a:rPr lang="cs-CZ" dirty="0"/>
              <a:t> performance, not </a:t>
            </a:r>
            <a:r>
              <a:rPr lang="cs-CZ" dirty="0" err="1"/>
              <a:t>aimed</a:t>
            </a:r>
            <a:r>
              <a:rPr lang="cs-CZ" dirty="0"/>
              <a:t> on </a:t>
            </a:r>
            <a:r>
              <a:rPr lang="cs-CZ" dirty="0" err="1"/>
              <a:t>measurable</a:t>
            </a:r>
            <a:r>
              <a:rPr lang="cs-CZ" dirty="0"/>
              <a:t> </a:t>
            </a:r>
            <a:r>
              <a:rPr lang="cs-CZ" dirty="0" err="1"/>
              <a:t>aims</a:t>
            </a:r>
            <a:endParaRPr lang="cs-CZ" dirty="0"/>
          </a:p>
        </p:txBody>
      </p:sp>
    </p:spTree>
    <p:extLst>
      <p:ext uri="{BB962C8B-B14F-4D97-AF65-F5344CB8AC3E}">
        <p14:creationId xmlns:p14="http://schemas.microsoft.com/office/powerpoint/2010/main" val="3733047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3600" dirty="0" err="1"/>
              <a:t>Combat</a:t>
            </a:r>
            <a:endParaRPr lang="cs-CZ" sz="3600" dirty="0"/>
          </a:p>
          <a:p>
            <a:r>
              <a:rPr lang="cs-CZ" sz="3600" dirty="0" err="1"/>
              <a:t>Combat</a:t>
            </a:r>
            <a:r>
              <a:rPr lang="cs-CZ" sz="3600" dirty="0" err="1">
                <a:solidFill>
                  <a:srgbClr val="FF0000"/>
                </a:solidFill>
              </a:rPr>
              <a:t>ive</a:t>
            </a:r>
            <a:endParaRPr lang="cs-CZ" sz="3600" dirty="0">
              <a:solidFill>
                <a:srgbClr val="FF0000"/>
              </a:solidFill>
            </a:endParaRPr>
          </a:p>
          <a:p>
            <a:r>
              <a:rPr lang="cs-CZ" sz="3600" dirty="0" err="1"/>
              <a:t>Combat</a:t>
            </a:r>
            <a:r>
              <a:rPr lang="cs-CZ" sz="3600" dirty="0" err="1">
                <a:solidFill>
                  <a:srgbClr val="FF0000"/>
                </a:solidFill>
              </a:rPr>
              <a:t>ive</a:t>
            </a:r>
            <a:r>
              <a:rPr lang="cs-CZ" sz="3600" dirty="0" err="1">
                <a:solidFill>
                  <a:srgbClr val="00B050"/>
                </a:solidFill>
              </a:rPr>
              <a:t>s</a:t>
            </a:r>
            <a:endParaRPr lang="cs-CZ" sz="3600" dirty="0">
              <a:solidFill>
                <a:srgbClr val="00B050"/>
              </a:solidFill>
            </a:endParaRPr>
          </a:p>
          <a:p>
            <a:endParaRPr lang="cs-CZ" dirty="0"/>
          </a:p>
          <a:p>
            <a:endParaRPr lang="cs-CZ" dirty="0"/>
          </a:p>
          <a:p>
            <a:r>
              <a:rPr lang="cs-CZ" dirty="0" err="1"/>
              <a:t>What</a:t>
            </a:r>
            <a:r>
              <a:rPr lang="cs-CZ" dirty="0"/>
              <a:t> </a:t>
            </a:r>
            <a:r>
              <a:rPr lang="cs-CZ" dirty="0" err="1"/>
              <a:t>does</a:t>
            </a:r>
            <a:r>
              <a:rPr lang="cs-CZ" dirty="0"/>
              <a:t> </a:t>
            </a:r>
            <a:r>
              <a:rPr lang="cs-CZ" dirty="0" err="1"/>
              <a:t>it</a:t>
            </a:r>
            <a:r>
              <a:rPr lang="cs-CZ" dirty="0"/>
              <a:t> </a:t>
            </a:r>
            <a:r>
              <a:rPr lang="cs-CZ" dirty="0" err="1"/>
              <a:t>mean</a:t>
            </a:r>
            <a:r>
              <a:rPr lang="cs-CZ" dirty="0"/>
              <a:t>?</a:t>
            </a:r>
          </a:p>
        </p:txBody>
      </p:sp>
    </p:spTree>
    <p:extLst>
      <p:ext uri="{BB962C8B-B14F-4D97-AF65-F5344CB8AC3E}">
        <p14:creationId xmlns:p14="http://schemas.microsoft.com/office/powerpoint/2010/main" val="4018254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Combat</a:t>
            </a:r>
            <a:r>
              <a:rPr lang="cs-CZ" dirty="0"/>
              <a:t> (v)</a:t>
            </a:r>
          </a:p>
        </p:txBody>
      </p:sp>
      <p:sp>
        <p:nvSpPr>
          <p:cNvPr id="3" name="Zástupný symbol pro obsah 2"/>
          <p:cNvSpPr>
            <a:spLocks noGrp="1"/>
          </p:cNvSpPr>
          <p:nvPr>
            <p:ph idx="1"/>
          </p:nvPr>
        </p:nvSpPr>
        <p:spPr>
          <a:xfrm>
            <a:off x="2803525" y="1600201"/>
            <a:ext cx="7324923" cy="4525963"/>
          </a:xfrm>
        </p:spPr>
        <p:txBody>
          <a:bodyPr/>
          <a:lstStyle/>
          <a:p>
            <a:pPr>
              <a:buNone/>
            </a:pPr>
            <a:r>
              <a:rPr lang="cs-CZ" sz="2000" b="1" dirty="0"/>
              <a:t>Etymology:</a:t>
            </a:r>
            <a:r>
              <a:rPr lang="cs-CZ" sz="2000" dirty="0"/>
              <a:t> </a:t>
            </a:r>
            <a:r>
              <a:rPr lang="en-US" sz="2000" dirty="0"/>
              <a:t>1560s, from </a:t>
            </a:r>
            <a:r>
              <a:rPr lang="en-US" sz="2000" dirty="0" err="1"/>
              <a:t>M.Fr</a:t>
            </a:r>
            <a:r>
              <a:rPr lang="en-US" sz="2000" dirty="0"/>
              <a:t>. </a:t>
            </a:r>
            <a:r>
              <a:rPr lang="en-US" sz="2000" i="1" dirty="0"/>
              <a:t>combat</a:t>
            </a:r>
            <a:r>
              <a:rPr lang="en-US" sz="2000" dirty="0"/>
              <a:t> (16c., </a:t>
            </a:r>
            <a:r>
              <a:rPr lang="en-US" sz="2000" dirty="0" err="1"/>
              <a:t>O.Fr</a:t>
            </a:r>
            <a:r>
              <a:rPr lang="en-US" sz="2000" dirty="0"/>
              <a:t>. </a:t>
            </a:r>
            <a:r>
              <a:rPr lang="en-US" sz="2000" i="1" dirty="0" err="1"/>
              <a:t>combattre</a:t>
            </a:r>
            <a:r>
              <a:rPr lang="en-US" sz="2000" dirty="0"/>
              <a:t>, 12c.), from L.L. </a:t>
            </a:r>
            <a:r>
              <a:rPr lang="en-US" sz="2000" i="1" dirty="0" err="1"/>
              <a:t>combattere</a:t>
            </a:r>
            <a:r>
              <a:rPr lang="en-US" sz="2000" dirty="0"/>
              <a:t>, from L. </a:t>
            </a:r>
            <a:r>
              <a:rPr lang="en-US" sz="2000" i="1" dirty="0"/>
              <a:t>com-</a:t>
            </a:r>
            <a:r>
              <a:rPr lang="en-US" sz="2000" dirty="0"/>
              <a:t> "with" (each other)  + </a:t>
            </a:r>
            <a:r>
              <a:rPr lang="en-US" sz="2000" i="1" dirty="0" err="1"/>
              <a:t>battuere</a:t>
            </a:r>
            <a:r>
              <a:rPr lang="en-US" sz="2000" dirty="0"/>
              <a:t> "to beat, fight“</a:t>
            </a:r>
            <a:endParaRPr lang="cs-CZ" sz="2000" dirty="0"/>
          </a:p>
          <a:p>
            <a:pPr>
              <a:buNone/>
            </a:pPr>
            <a:endParaRPr lang="cs-CZ" sz="2000" dirty="0"/>
          </a:p>
          <a:p>
            <a:pPr>
              <a:buNone/>
            </a:pPr>
            <a:r>
              <a:rPr lang="en-US" b="1" dirty="0"/>
              <a:t>1.</a:t>
            </a:r>
            <a:r>
              <a:rPr lang="en-US" dirty="0"/>
              <a:t> to fight or defy</a:t>
            </a:r>
          </a:p>
          <a:p>
            <a:pPr>
              <a:buNone/>
            </a:pPr>
            <a:r>
              <a:rPr lang="en-US" b="1" dirty="0"/>
              <a:t>2.</a:t>
            </a:r>
            <a:r>
              <a:rPr lang="en-US" dirty="0"/>
              <a:t> to struggle or strive (against); be in conflict (with)</a:t>
            </a:r>
            <a:endParaRPr lang="cs-CZ" dirty="0"/>
          </a:p>
          <a:p>
            <a:endParaRPr lang="cs-CZ" sz="2000" dirty="0"/>
          </a:p>
          <a:p>
            <a:pPr>
              <a:buNone/>
            </a:pPr>
            <a:r>
              <a:rPr lang="cs-CZ" sz="1800" b="1" dirty="0" err="1"/>
              <a:t>Synonyms</a:t>
            </a:r>
            <a:r>
              <a:rPr lang="cs-CZ" sz="1800" b="1" dirty="0"/>
              <a:t>:</a:t>
            </a:r>
            <a:r>
              <a:rPr lang="cs-CZ" sz="1800" dirty="0"/>
              <a:t> </a:t>
            </a:r>
            <a:r>
              <a:rPr lang="en-US" sz="1800" dirty="0"/>
              <a:t>fight, battle against, oppose, contest, </a:t>
            </a:r>
            <a:br>
              <a:rPr lang="cs-CZ" sz="1800" dirty="0"/>
            </a:br>
            <a:r>
              <a:rPr lang="en-US" sz="1800" dirty="0"/>
              <a:t>engage, cope with, resist, defy, withstand, </a:t>
            </a:r>
            <a:br>
              <a:rPr lang="cs-CZ" sz="1800" dirty="0"/>
            </a:br>
            <a:r>
              <a:rPr lang="en-US" sz="1800" dirty="0"/>
              <a:t>struggle against, contend with, </a:t>
            </a:r>
            <a:br>
              <a:rPr lang="cs-CZ" sz="1800" dirty="0"/>
            </a:br>
            <a:r>
              <a:rPr lang="en-US" sz="1800" dirty="0"/>
              <a:t>do battle with, strive against</a:t>
            </a:r>
            <a:endParaRPr lang="cs-CZ" sz="2000" dirty="0"/>
          </a:p>
        </p:txBody>
      </p:sp>
    </p:spTree>
    <p:extLst>
      <p:ext uri="{BB962C8B-B14F-4D97-AF65-F5344CB8AC3E}">
        <p14:creationId xmlns:p14="http://schemas.microsoft.com/office/powerpoint/2010/main" val="4283161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Combat</a:t>
            </a:r>
            <a:r>
              <a:rPr lang="cs-CZ" dirty="0"/>
              <a:t> (n)</a:t>
            </a:r>
          </a:p>
        </p:txBody>
      </p:sp>
      <p:sp>
        <p:nvSpPr>
          <p:cNvPr id="3" name="Zástupný symbol pro obsah 2"/>
          <p:cNvSpPr>
            <a:spLocks noGrp="1"/>
          </p:cNvSpPr>
          <p:nvPr>
            <p:ph idx="1"/>
          </p:nvPr>
        </p:nvSpPr>
        <p:spPr/>
        <p:txBody>
          <a:bodyPr/>
          <a:lstStyle/>
          <a:p>
            <a:r>
              <a:rPr lang="en-US" dirty="0"/>
              <a:t>a fight, conflict, or struggle</a:t>
            </a:r>
          </a:p>
          <a:p>
            <a:r>
              <a:rPr lang="en-US" dirty="0"/>
              <a:t>(Military)</a:t>
            </a:r>
            <a:r>
              <a:rPr lang="cs-CZ" dirty="0"/>
              <a:t> </a:t>
            </a:r>
            <a:r>
              <a:rPr lang="en-US" dirty="0"/>
              <a:t>an action fought between two military forces</a:t>
            </a:r>
          </a:p>
          <a:p>
            <a:endParaRPr lang="cs-CZ" dirty="0"/>
          </a:p>
          <a:p>
            <a:pPr>
              <a:buNone/>
            </a:pPr>
            <a:r>
              <a:rPr lang="cs-CZ" sz="1800" b="1" dirty="0" err="1"/>
              <a:t>Synonyms</a:t>
            </a:r>
            <a:r>
              <a:rPr lang="cs-CZ" sz="1800" b="1" dirty="0"/>
              <a:t>:</a:t>
            </a:r>
            <a:r>
              <a:rPr lang="cs-CZ" sz="1800" dirty="0"/>
              <a:t> f</a:t>
            </a:r>
            <a:r>
              <a:rPr lang="en-US" sz="1800" dirty="0" err="1"/>
              <a:t>ight</a:t>
            </a:r>
            <a:r>
              <a:rPr lang="en-US" sz="1800" dirty="0"/>
              <a:t>,</a:t>
            </a:r>
            <a:r>
              <a:rPr lang="cs-CZ" sz="1800" dirty="0"/>
              <a:t> </a:t>
            </a:r>
            <a:r>
              <a:rPr lang="en-US" sz="1800" dirty="0"/>
              <a:t>war,</a:t>
            </a:r>
            <a:r>
              <a:rPr lang="cs-CZ" sz="1800" dirty="0"/>
              <a:t> </a:t>
            </a:r>
            <a:r>
              <a:rPr lang="en-US" sz="1800" dirty="0"/>
              <a:t>action,</a:t>
            </a:r>
            <a:r>
              <a:rPr lang="cs-CZ" sz="1800" dirty="0"/>
              <a:t> </a:t>
            </a:r>
            <a:r>
              <a:rPr lang="en-US" sz="1800" dirty="0"/>
              <a:t>battle,</a:t>
            </a:r>
            <a:r>
              <a:rPr lang="cs-CZ" sz="1800" dirty="0"/>
              <a:t> </a:t>
            </a:r>
            <a:r>
              <a:rPr lang="en-US" sz="1800" dirty="0"/>
              <a:t>conflict,</a:t>
            </a:r>
            <a:r>
              <a:rPr lang="cs-CZ" sz="1800" dirty="0"/>
              <a:t> </a:t>
            </a:r>
            <a:r>
              <a:rPr lang="en-US" sz="1800" dirty="0"/>
              <a:t>engagement,</a:t>
            </a:r>
            <a:r>
              <a:rPr lang="cs-CZ" sz="1800" dirty="0"/>
              <a:t> </a:t>
            </a:r>
            <a:r>
              <a:rPr lang="en-US" sz="1800" dirty="0"/>
              <a:t>warfare,</a:t>
            </a:r>
            <a:r>
              <a:rPr lang="cs-CZ" sz="1800" dirty="0"/>
              <a:t> </a:t>
            </a:r>
            <a:r>
              <a:rPr lang="en-US" sz="1800" dirty="0"/>
              <a:t>skirmish</a:t>
            </a:r>
            <a:endParaRPr lang="cs-CZ" sz="1800" dirty="0"/>
          </a:p>
        </p:txBody>
      </p:sp>
    </p:spTree>
    <p:extLst>
      <p:ext uri="{BB962C8B-B14F-4D97-AF65-F5344CB8AC3E}">
        <p14:creationId xmlns:p14="http://schemas.microsoft.com/office/powerpoint/2010/main" val="3921431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1"/>
              <a:t>Combative</a:t>
            </a:r>
            <a:r>
              <a:rPr lang="cs-CZ" dirty="0"/>
              <a:t> (</a:t>
            </a:r>
            <a:r>
              <a:rPr lang="cs-CZ" dirty="0" err="1"/>
              <a:t>adv</a:t>
            </a:r>
            <a:r>
              <a:rPr lang="cs-CZ" dirty="0"/>
              <a:t>.)</a:t>
            </a:r>
          </a:p>
        </p:txBody>
      </p:sp>
      <p:sp>
        <p:nvSpPr>
          <p:cNvPr id="3" name="Zástupný symbol pro obsah 2"/>
          <p:cNvSpPr>
            <a:spLocks noGrp="1"/>
          </p:cNvSpPr>
          <p:nvPr>
            <p:ph idx="1"/>
          </p:nvPr>
        </p:nvSpPr>
        <p:spPr/>
        <p:txBody>
          <a:bodyPr/>
          <a:lstStyle/>
          <a:p>
            <a:r>
              <a:rPr lang="en-US" dirty="0"/>
              <a:t>eager or ready to fight, argue, etc.; aggressive</a:t>
            </a:r>
            <a:endParaRPr lang="cs-CZ" dirty="0"/>
          </a:p>
          <a:p>
            <a:r>
              <a:rPr lang="en-US" dirty="0"/>
              <a:t>having or showing a willingness to fight or argue</a:t>
            </a:r>
            <a:endParaRPr lang="cs-CZ" dirty="0"/>
          </a:p>
          <a:p>
            <a:endParaRPr lang="cs-CZ" dirty="0"/>
          </a:p>
          <a:p>
            <a:r>
              <a:rPr lang="cs-CZ" sz="1800" b="1" noProof="1"/>
              <a:t>Synonyms:</a:t>
            </a:r>
            <a:r>
              <a:rPr lang="cs-CZ" sz="1800" noProof="1"/>
              <a:t> aggressive, agonistic, argumentative, assaultive, bellicose, </a:t>
            </a:r>
            <a:br>
              <a:rPr lang="cs-CZ" sz="1800" noProof="1"/>
            </a:br>
            <a:r>
              <a:rPr lang="cs-CZ" sz="1800" noProof="1"/>
              <a:t>brawly, chippy, belligerent, confrontational, contentious, discordant, disputatious, feisty, </a:t>
            </a:r>
            <a:br>
              <a:rPr lang="cs-CZ" sz="1800" noProof="1"/>
            </a:br>
            <a:r>
              <a:rPr lang="cs-CZ" sz="1800" noProof="1"/>
              <a:t>gladiatorial, militant, pugnacious, </a:t>
            </a:r>
            <a:br>
              <a:rPr lang="cs-CZ" sz="1800" noProof="1"/>
            </a:br>
            <a:r>
              <a:rPr lang="cs-CZ" sz="1800" noProof="1"/>
              <a:t>quarrelsome,scrappy, truculent, warlike</a:t>
            </a:r>
            <a:endParaRPr lang="cs-CZ" sz="2400" noProof="1"/>
          </a:p>
          <a:p>
            <a:endParaRPr lang="cs-CZ" dirty="0"/>
          </a:p>
        </p:txBody>
      </p:sp>
    </p:spTree>
    <p:extLst>
      <p:ext uri="{BB962C8B-B14F-4D97-AF65-F5344CB8AC3E}">
        <p14:creationId xmlns:p14="http://schemas.microsoft.com/office/powerpoint/2010/main" val="77542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b="1" dirty="0"/>
              <a:t>Assessment methods</a:t>
            </a:r>
            <a:endParaRPr lang="cs-CZ" dirty="0"/>
          </a:p>
        </p:txBody>
      </p:sp>
      <p:sp>
        <p:nvSpPr>
          <p:cNvPr id="3" name="Zástupný symbol pro obsah 2"/>
          <p:cNvSpPr>
            <a:spLocks noGrp="1"/>
          </p:cNvSpPr>
          <p:nvPr>
            <p:ph idx="1"/>
          </p:nvPr>
        </p:nvSpPr>
        <p:spPr/>
        <p:txBody>
          <a:bodyPr>
            <a:normAutofit lnSpcReduction="10000"/>
          </a:bodyPr>
          <a:lstStyle/>
          <a:p>
            <a:r>
              <a:rPr lang="cs-CZ" dirty="0" err="1"/>
              <a:t>You</a:t>
            </a:r>
            <a:r>
              <a:rPr lang="cs-CZ" dirty="0"/>
              <a:t> </a:t>
            </a:r>
            <a:r>
              <a:rPr lang="cs-CZ" dirty="0" err="1"/>
              <a:t>will</a:t>
            </a:r>
            <a:r>
              <a:rPr lang="cs-CZ" dirty="0"/>
              <a:t> </a:t>
            </a:r>
            <a:r>
              <a:rPr lang="cs-CZ" dirty="0" err="1"/>
              <a:t>choose</a:t>
            </a:r>
            <a:r>
              <a:rPr lang="cs-CZ" dirty="0"/>
              <a:t> </a:t>
            </a:r>
            <a:r>
              <a:rPr lang="cs-CZ" dirty="0" err="1"/>
              <a:t>any</a:t>
            </a:r>
            <a:r>
              <a:rPr lang="cs-CZ" dirty="0"/>
              <a:t> </a:t>
            </a:r>
            <a:r>
              <a:rPr lang="cs-CZ" dirty="0" err="1"/>
              <a:t>conflict</a:t>
            </a:r>
            <a:r>
              <a:rPr lang="cs-CZ" dirty="0"/>
              <a:t>/</a:t>
            </a:r>
            <a:r>
              <a:rPr lang="cs-CZ" dirty="0" err="1"/>
              <a:t>self-defence</a:t>
            </a:r>
            <a:r>
              <a:rPr lang="cs-CZ" dirty="0"/>
              <a:t>/</a:t>
            </a:r>
            <a:r>
              <a:rPr lang="cs-CZ" dirty="0" err="1"/>
              <a:t>self-protection</a:t>
            </a:r>
            <a:r>
              <a:rPr lang="cs-CZ" dirty="0"/>
              <a:t>/ … </a:t>
            </a:r>
            <a:r>
              <a:rPr lang="cs-CZ" dirty="0" err="1"/>
              <a:t>situation</a:t>
            </a:r>
            <a:r>
              <a:rPr lang="cs-CZ" dirty="0"/>
              <a:t> </a:t>
            </a:r>
            <a:r>
              <a:rPr lang="cs-CZ" dirty="0" err="1"/>
              <a:t>from</a:t>
            </a:r>
            <a:r>
              <a:rPr lang="cs-CZ" dirty="0"/>
              <a:t> video, </a:t>
            </a:r>
            <a:r>
              <a:rPr lang="cs-CZ" dirty="0" err="1"/>
              <a:t>newspaper</a:t>
            </a:r>
            <a:r>
              <a:rPr lang="cs-CZ" dirty="0"/>
              <a:t>, </a:t>
            </a:r>
            <a:r>
              <a:rPr lang="cs-CZ" dirty="0" err="1"/>
              <a:t>your</a:t>
            </a:r>
            <a:r>
              <a:rPr lang="cs-CZ" dirty="0"/>
              <a:t> </a:t>
            </a:r>
            <a:r>
              <a:rPr lang="cs-CZ" dirty="0" err="1"/>
              <a:t>own</a:t>
            </a:r>
            <a:r>
              <a:rPr lang="cs-CZ" dirty="0"/>
              <a:t> </a:t>
            </a:r>
            <a:r>
              <a:rPr lang="cs-CZ" dirty="0" err="1"/>
              <a:t>experience</a:t>
            </a:r>
            <a:r>
              <a:rPr lang="cs-CZ" dirty="0"/>
              <a:t> </a:t>
            </a:r>
            <a:r>
              <a:rPr lang="cs-CZ" dirty="0" err="1"/>
              <a:t>etc</a:t>
            </a:r>
            <a:r>
              <a:rPr lang="cs-CZ" dirty="0"/>
              <a:t>.</a:t>
            </a:r>
          </a:p>
          <a:p>
            <a:endParaRPr lang="cs-CZ" dirty="0"/>
          </a:p>
          <a:p>
            <a:r>
              <a:rPr lang="en-GB" dirty="0"/>
              <a:t>a) </a:t>
            </a:r>
            <a:r>
              <a:rPr lang="sk-SK" dirty="0"/>
              <a:t>online</a:t>
            </a:r>
            <a:r>
              <a:rPr lang="en-GB" dirty="0"/>
              <a:t> part </a:t>
            </a:r>
            <a:r>
              <a:rPr lang="cs-CZ" dirty="0"/>
              <a:t>– </a:t>
            </a:r>
            <a:r>
              <a:rPr lang="cs-CZ" dirty="0" err="1"/>
              <a:t>essay</a:t>
            </a:r>
            <a:r>
              <a:rPr lang="cs-CZ" dirty="0"/>
              <a:t> (300-500 </a:t>
            </a:r>
            <a:r>
              <a:rPr lang="cs-CZ" dirty="0" err="1"/>
              <a:t>words</a:t>
            </a:r>
            <a:r>
              <a:rPr lang="cs-CZ" dirty="0"/>
              <a:t>):</a:t>
            </a:r>
          </a:p>
          <a:p>
            <a:pPr lvl="1"/>
            <a:r>
              <a:rPr lang="cs-CZ" dirty="0" err="1"/>
              <a:t>Description</a:t>
            </a:r>
            <a:r>
              <a:rPr lang="cs-CZ" dirty="0"/>
              <a:t> (</a:t>
            </a:r>
            <a:r>
              <a:rPr lang="cs-CZ" dirty="0" err="1"/>
              <a:t>situation</a:t>
            </a:r>
            <a:r>
              <a:rPr lang="cs-CZ" dirty="0"/>
              <a:t>, </a:t>
            </a:r>
            <a:r>
              <a:rPr lang="cs-CZ" dirty="0" err="1"/>
              <a:t>context</a:t>
            </a:r>
            <a:r>
              <a:rPr lang="cs-CZ" dirty="0"/>
              <a:t>, </a:t>
            </a:r>
            <a:r>
              <a:rPr lang="cs-CZ" dirty="0" err="1"/>
              <a:t>environment</a:t>
            </a:r>
            <a:r>
              <a:rPr lang="cs-CZ" dirty="0"/>
              <a:t>)</a:t>
            </a:r>
          </a:p>
          <a:p>
            <a:pPr lvl="1"/>
            <a:r>
              <a:rPr lang="cs-CZ" dirty="0" err="1"/>
              <a:t>What</a:t>
            </a:r>
            <a:r>
              <a:rPr lang="cs-CZ" dirty="0"/>
              <a:t> </a:t>
            </a:r>
            <a:r>
              <a:rPr lang="cs-CZ" dirty="0" err="1"/>
              <a:t>happened</a:t>
            </a:r>
            <a:r>
              <a:rPr lang="cs-CZ" dirty="0"/>
              <a:t> and </a:t>
            </a:r>
            <a:r>
              <a:rPr lang="cs-CZ" dirty="0" err="1"/>
              <a:t>way</a:t>
            </a:r>
            <a:endParaRPr lang="cs-CZ" dirty="0"/>
          </a:p>
          <a:p>
            <a:pPr lvl="1"/>
            <a:r>
              <a:rPr lang="cs-CZ" dirty="0" err="1"/>
              <a:t>What</a:t>
            </a:r>
            <a:r>
              <a:rPr lang="cs-CZ" dirty="0"/>
              <a:t> </a:t>
            </a:r>
            <a:r>
              <a:rPr lang="cs-CZ" dirty="0" err="1"/>
              <a:t>was</a:t>
            </a:r>
            <a:r>
              <a:rPr lang="cs-CZ" dirty="0"/>
              <a:t> </a:t>
            </a:r>
            <a:r>
              <a:rPr lang="cs-CZ" dirty="0" err="1"/>
              <a:t>possibly</a:t>
            </a:r>
            <a:r>
              <a:rPr lang="cs-CZ" dirty="0"/>
              <a:t> </a:t>
            </a:r>
            <a:r>
              <a:rPr lang="cs-CZ" dirty="0" err="1"/>
              <a:t>wrong</a:t>
            </a:r>
            <a:endParaRPr lang="cs-CZ" dirty="0"/>
          </a:p>
          <a:p>
            <a:pPr lvl="1"/>
            <a:endParaRPr lang="cs-CZ" dirty="0"/>
          </a:p>
          <a:p>
            <a:r>
              <a:rPr lang="en-GB" dirty="0"/>
              <a:t>b) practical part (</a:t>
            </a:r>
            <a:r>
              <a:rPr lang="cs-CZ" dirty="0" err="1"/>
              <a:t>gym</a:t>
            </a:r>
            <a:r>
              <a:rPr lang="en-GB" dirty="0"/>
              <a:t>)</a:t>
            </a:r>
            <a:endParaRPr lang="cs-CZ" dirty="0"/>
          </a:p>
          <a:p>
            <a:pPr lvl="1"/>
            <a:r>
              <a:rPr lang="cs-CZ" dirty="0" err="1"/>
              <a:t>Examples</a:t>
            </a:r>
            <a:r>
              <a:rPr lang="cs-CZ" dirty="0"/>
              <a:t> </a:t>
            </a:r>
            <a:r>
              <a:rPr lang="cs-CZ" dirty="0" err="1"/>
              <a:t>of</a:t>
            </a:r>
            <a:r>
              <a:rPr lang="cs-CZ" dirty="0"/>
              <a:t> </a:t>
            </a:r>
            <a:r>
              <a:rPr lang="cs-CZ" dirty="0" err="1"/>
              <a:t>exercises</a:t>
            </a:r>
            <a:endParaRPr lang="cs-CZ" dirty="0"/>
          </a:p>
          <a:p>
            <a:endParaRPr lang="cs-CZ" dirty="0"/>
          </a:p>
        </p:txBody>
      </p:sp>
    </p:spTree>
    <p:extLst>
      <p:ext uri="{BB962C8B-B14F-4D97-AF65-F5344CB8AC3E}">
        <p14:creationId xmlns:p14="http://schemas.microsoft.com/office/powerpoint/2010/main" val="2303868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Combatives</a:t>
            </a:r>
            <a:endParaRPr lang="cs-CZ" dirty="0"/>
          </a:p>
        </p:txBody>
      </p:sp>
      <p:sp>
        <p:nvSpPr>
          <p:cNvPr id="3" name="Zástupný symbol pro obsah 2"/>
          <p:cNvSpPr>
            <a:spLocks noGrp="1"/>
          </p:cNvSpPr>
          <p:nvPr>
            <p:ph idx="1"/>
          </p:nvPr>
        </p:nvSpPr>
        <p:spPr/>
        <p:txBody>
          <a:bodyPr/>
          <a:lstStyle/>
          <a:p>
            <a:pPr>
              <a:buNone/>
            </a:pPr>
            <a:r>
              <a:rPr lang="cs-CZ" dirty="0" err="1"/>
              <a:t>There</a:t>
            </a:r>
            <a:r>
              <a:rPr lang="cs-CZ" dirty="0"/>
              <a:t> </a:t>
            </a:r>
            <a:r>
              <a:rPr lang="cs-CZ" dirty="0" err="1"/>
              <a:t>is</a:t>
            </a:r>
            <a:r>
              <a:rPr lang="cs-CZ" dirty="0"/>
              <a:t> many </a:t>
            </a:r>
            <a:r>
              <a:rPr lang="cs-CZ" dirty="0" err="1"/>
              <a:t>definitions</a:t>
            </a:r>
            <a:r>
              <a:rPr lang="cs-CZ" dirty="0"/>
              <a:t> </a:t>
            </a:r>
            <a:r>
              <a:rPr lang="cs-CZ" dirty="0" err="1"/>
              <a:t>of</a:t>
            </a:r>
            <a:r>
              <a:rPr lang="cs-CZ" dirty="0"/>
              <a:t> </a:t>
            </a:r>
            <a:r>
              <a:rPr lang="cs-CZ" dirty="0" err="1"/>
              <a:t>combatives</a:t>
            </a:r>
            <a:r>
              <a:rPr lang="cs-CZ" dirty="0"/>
              <a:t>. </a:t>
            </a:r>
            <a:r>
              <a:rPr lang="cs-CZ" dirty="0" err="1"/>
              <a:t>It</a:t>
            </a:r>
            <a:r>
              <a:rPr lang="cs-CZ" dirty="0"/>
              <a:t> </a:t>
            </a:r>
            <a:r>
              <a:rPr lang="cs-CZ" dirty="0" err="1"/>
              <a:t>is</a:t>
            </a:r>
            <a:r>
              <a:rPr lang="cs-CZ" dirty="0"/>
              <a:t> </a:t>
            </a:r>
            <a:r>
              <a:rPr lang="cs-CZ" dirty="0" err="1"/>
              <a:t>usualy</a:t>
            </a:r>
            <a:r>
              <a:rPr lang="cs-CZ" dirty="0"/>
              <a:t> </a:t>
            </a:r>
            <a:r>
              <a:rPr lang="cs-CZ" dirty="0" err="1"/>
              <a:t>connected</a:t>
            </a:r>
            <a:r>
              <a:rPr lang="cs-CZ" dirty="0"/>
              <a:t> to </a:t>
            </a:r>
            <a:r>
              <a:rPr lang="cs-CZ" dirty="0" err="1"/>
              <a:t>military</a:t>
            </a:r>
            <a:r>
              <a:rPr lang="cs-CZ" dirty="0"/>
              <a:t> / </a:t>
            </a:r>
            <a:r>
              <a:rPr lang="cs-CZ" dirty="0" err="1"/>
              <a:t>army</a:t>
            </a:r>
            <a:r>
              <a:rPr lang="cs-CZ" dirty="0"/>
              <a:t> </a:t>
            </a:r>
            <a:r>
              <a:rPr lang="cs-CZ" dirty="0" err="1"/>
              <a:t>forces</a:t>
            </a:r>
            <a:r>
              <a:rPr lang="cs-CZ" dirty="0"/>
              <a:t>, </a:t>
            </a:r>
            <a:r>
              <a:rPr lang="cs-CZ" dirty="0" err="1"/>
              <a:t>e.g</a:t>
            </a:r>
            <a:r>
              <a:rPr lang="cs-CZ" dirty="0"/>
              <a:t>.:</a:t>
            </a:r>
          </a:p>
          <a:p>
            <a:pPr>
              <a:buNone/>
            </a:pPr>
            <a:endParaRPr lang="cs-CZ" dirty="0"/>
          </a:p>
          <a:p>
            <a:pPr>
              <a:buNone/>
            </a:pPr>
            <a:r>
              <a:rPr lang="cs-CZ" dirty="0" err="1"/>
              <a:t>Combatives</a:t>
            </a:r>
            <a:r>
              <a:rPr lang="cs-CZ" dirty="0"/>
              <a:t> </a:t>
            </a:r>
            <a:r>
              <a:rPr lang="cs-CZ" dirty="0" err="1"/>
              <a:t>is</a:t>
            </a:r>
            <a:r>
              <a:rPr lang="en-US" dirty="0"/>
              <a:t> the United States Army's term for hand-to-hand combat training and techniques.</a:t>
            </a:r>
          </a:p>
          <a:p>
            <a:pPr>
              <a:buNone/>
            </a:pPr>
            <a:endParaRPr lang="cs-CZ" dirty="0"/>
          </a:p>
        </p:txBody>
      </p:sp>
    </p:spTree>
    <p:extLst>
      <p:ext uri="{BB962C8B-B14F-4D97-AF65-F5344CB8AC3E}">
        <p14:creationId xmlns:p14="http://schemas.microsoft.com/office/powerpoint/2010/main" val="1674522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en-US" dirty="0" err="1"/>
              <a:t>Combatives</a:t>
            </a:r>
            <a:r>
              <a:rPr lang="en-US" dirty="0"/>
              <a:t> is what you do </a:t>
            </a:r>
            <a:r>
              <a:rPr lang="en-US" b="1" dirty="0"/>
              <a:t>to</a:t>
            </a:r>
            <a:r>
              <a:rPr lang="en-US" dirty="0"/>
              <a:t> somebody - martial arts is what you do </a:t>
            </a:r>
            <a:r>
              <a:rPr lang="en-US" b="1" dirty="0"/>
              <a:t>with</a:t>
            </a:r>
            <a:r>
              <a:rPr lang="en-US" dirty="0"/>
              <a:t> somebody</a:t>
            </a:r>
            <a:endParaRPr lang="cs-CZ" dirty="0"/>
          </a:p>
          <a:p>
            <a:pPr>
              <a:buNone/>
            </a:pPr>
            <a:endParaRPr lang="cs-CZ" sz="1800" dirty="0"/>
          </a:p>
          <a:p>
            <a:pPr>
              <a:buNone/>
            </a:pPr>
            <a:endParaRPr lang="cs-CZ" sz="1800" dirty="0"/>
          </a:p>
          <a:p>
            <a:pPr>
              <a:buNone/>
            </a:pPr>
            <a:endParaRPr lang="cs-CZ" sz="1800" dirty="0"/>
          </a:p>
          <a:p>
            <a:pPr>
              <a:buNone/>
            </a:pPr>
            <a:endParaRPr lang="cs-CZ" sz="1800" dirty="0"/>
          </a:p>
          <a:p>
            <a:pPr>
              <a:buNone/>
            </a:pPr>
            <a:endParaRPr lang="cs-CZ" sz="1800" dirty="0"/>
          </a:p>
          <a:p>
            <a:pPr>
              <a:buNone/>
            </a:pPr>
            <a:endParaRPr lang="cs-CZ" sz="1800" dirty="0"/>
          </a:p>
          <a:p>
            <a:pPr>
              <a:buNone/>
            </a:pPr>
            <a:endParaRPr lang="cs-CZ" sz="1800" dirty="0"/>
          </a:p>
          <a:p>
            <a:pPr>
              <a:buNone/>
            </a:pPr>
            <a:r>
              <a:rPr lang="cs-CZ" sz="1800" dirty="0"/>
              <a:t>(</a:t>
            </a:r>
            <a:r>
              <a:rPr lang="cs-CZ" sz="1800" dirty="0" err="1"/>
              <a:t>Kelly</a:t>
            </a:r>
            <a:r>
              <a:rPr lang="cs-CZ" sz="1800" dirty="0"/>
              <a:t> </a:t>
            </a:r>
            <a:r>
              <a:rPr lang="cs-CZ" sz="1800" dirty="0" err="1"/>
              <a:t>McCann</a:t>
            </a:r>
            <a:r>
              <a:rPr lang="cs-CZ" sz="1800" dirty="0"/>
              <a:t> A.K.A. Jim </a:t>
            </a:r>
            <a:r>
              <a:rPr lang="cs-CZ" sz="1800" dirty="0" err="1"/>
              <a:t>Grover</a:t>
            </a:r>
            <a:r>
              <a:rPr lang="cs-CZ" sz="1800" dirty="0"/>
              <a:t> )</a:t>
            </a:r>
            <a:endParaRPr lang="cs-CZ" dirty="0"/>
          </a:p>
          <a:p>
            <a:endParaRPr lang="cs-CZ" dirty="0"/>
          </a:p>
        </p:txBody>
      </p:sp>
      <p:pic>
        <p:nvPicPr>
          <p:cNvPr id="36866" name="Picture 2" descr="http://u.jimdo.com/www15/o/s8fa858483b35f042/img/i275404ffe383ab02/1279227815/std/image.jpg"/>
          <p:cNvPicPr>
            <a:picLocks noChangeAspect="1" noChangeArrowheads="1"/>
          </p:cNvPicPr>
          <p:nvPr/>
        </p:nvPicPr>
        <p:blipFill>
          <a:blip r:embed="rId2" cstate="print"/>
          <a:srcRect/>
          <a:stretch>
            <a:fillRect/>
          </a:stretch>
        </p:blipFill>
        <p:spPr bwMode="auto">
          <a:xfrm>
            <a:off x="7401944" y="2708921"/>
            <a:ext cx="2789782" cy="3657973"/>
          </a:xfrm>
          <a:prstGeom prst="rect">
            <a:avLst/>
          </a:prstGeom>
          <a:noFill/>
        </p:spPr>
      </p:pic>
    </p:spTree>
    <p:extLst>
      <p:ext uri="{BB962C8B-B14F-4D97-AF65-F5344CB8AC3E}">
        <p14:creationId xmlns:p14="http://schemas.microsoft.com/office/powerpoint/2010/main" val="314085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THE INTEGRATED CLOSE COMBAT FORUM</a:t>
            </a:r>
            <a:r>
              <a:rPr lang="en-US" dirty="0"/>
              <a:t> </a:t>
            </a:r>
            <a:endParaRPr lang="cs-CZ" dirty="0"/>
          </a:p>
        </p:txBody>
      </p:sp>
      <p:sp>
        <p:nvSpPr>
          <p:cNvPr id="3" name="Zástupný symbol pro obsah 2"/>
          <p:cNvSpPr>
            <a:spLocks noGrp="1"/>
          </p:cNvSpPr>
          <p:nvPr>
            <p:ph idx="1"/>
          </p:nvPr>
        </p:nvSpPr>
        <p:spPr/>
        <p:txBody>
          <a:bodyPr/>
          <a:lstStyle/>
          <a:p>
            <a:pPr>
              <a:buNone/>
            </a:pPr>
            <a:r>
              <a:rPr lang="en-US" dirty="0"/>
              <a:t>A system of close personal combat, with and without weapons, conceived by means of embracing simple to learn and easy to apply unified techniques, which originated in the traditional martial arts and sports of both the oriental and occidental cultures. </a:t>
            </a:r>
            <a:endParaRPr lang="cs-CZ" dirty="0"/>
          </a:p>
        </p:txBody>
      </p:sp>
    </p:spTree>
    <p:extLst>
      <p:ext uri="{BB962C8B-B14F-4D97-AF65-F5344CB8AC3E}">
        <p14:creationId xmlns:p14="http://schemas.microsoft.com/office/powerpoint/2010/main" val="45079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sz="2400" dirty="0"/>
              <a:t>THE INTEGRATED CLOSE COMBAT FORUM</a:t>
            </a:r>
            <a:endParaRPr lang="cs-CZ" sz="2400" dirty="0"/>
          </a:p>
        </p:txBody>
      </p:sp>
      <p:sp>
        <p:nvSpPr>
          <p:cNvPr id="3" name="Zástupný symbol pro obsah 2"/>
          <p:cNvSpPr>
            <a:spLocks noGrp="1"/>
          </p:cNvSpPr>
          <p:nvPr>
            <p:ph idx="1"/>
          </p:nvPr>
        </p:nvSpPr>
        <p:spPr/>
        <p:txBody>
          <a:bodyPr/>
          <a:lstStyle/>
          <a:p>
            <a:pPr>
              <a:buNone/>
            </a:pPr>
            <a:r>
              <a:rPr lang="en-US" dirty="0" err="1"/>
              <a:t>Combatives</a:t>
            </a:r>
            <a:r>
              <a:rPr lang="en-US" dirty="0"/>
              <a:t> can be further subdivided into three distinct yet overlapping categories. </a:t>
            </a:r>
            <a:endParaRPr lang="cs-CZ" dirty="0"/>
          </a:p>
          <a:p>
            <a:pPr marL="514350" indent="-514350">
              <a:buAutoNum type="arabicParenR"/>
            </a:pPr>
            <a:r>
              <a:rPr lang="en-US" dirty="0"/>
              <a:t>Military, kill or be killed, offensive/defensive, </a:t>
            </a:r>
            <a:endParaRPr lang="cs-CZ" dirty="0"/>
          </a:p>
          <a:p>
            <a:pPr marL="514350" indent="-514350">
              <a:buAutoNum type="arabicParenR"/>
            </a:pPr>
            <a:r>
              <a:rPr lang="en-US" dirty="0"/>
              <a:t>Police/Correctional Officer, restraining/defensive,</a:t>
            </a:r>
            <a:endParaRPr lang="cs-CZ" dirty="0"/>
          </a:p>
          <a:p>
            <a:pPr marL="514350" indent="-514350">
              <a:buAutoNum type="arabicParenR"/>
            </a:pPr>
            <a:r>
              <a:rPr lang="en-US" dirty="0"/>
              <a:t>Civilian Self-defense or protection.</a:t>
            </a:r>
            <a:endParaRPr lang="cs-CZ" dirty="0"/>
          </a:p>
        </p:txBody>
      </p:sp>
    </p:spTree>
    <p:extLst>
      <p:ext uri="{BB962C8B-B14F-4D97-AF65-F5344CB8AC3E}">
        <p14:creationId xmlns:p14="http://schemas.microsoft.com/office/powerpoint/2010/main" val="2608200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82888" y="692150"/>
            <a:ext cx="7086600" cy="731838"/>
          </a:xfrm>
        </p:spPr>
        <p:txBody>
          <a:bodyPr>
            <a:normAutofit fontScale="90000"/>
          </a:bodyPr>
          <a:lstStyle/>
          <a:p>
            <a:pPr eaLnBrk="1" hangingPunct="1"/>
            <a:r>
              <a:rPr lang="cs-CZ" sz="3000" b="1" dirty="0" err="1"/>
              <a:t>The</a:t>
            </a:r>
            <a:r>
              <a:rPr lang="cs-CZ" sz="3000" b="1" dirty="0"/>
              <a:t> term </a:t>
            </a:r>
            <a:r>
              <a:rPr lang="cs-CZ" sz="3000" b="1" dirty="0" err="1"/>
              <a:t>combatives</a:t>
            </a:r>
            <a:r>
              <a:rPr lang="cs-CZ" sz="3000" b="1" dirty="0"/>
              <a:t> in </a:t>
            </a:r>
            <a:r>
              <a:rPr lang="cs-CZ" sz="3000" b="1" dirty="0" err="1"/>
              <a:t>the</a:t>
            </a:r>
            <a:r>
              <a:rPr lang="cs-CZ" sz="3000" b="1" dirty="0"/>
              <a:t> </a:t>
            </a:r>
            <a:r>
              <a:rPr lang="cs-CZ" sz="3000" b="1" dirty="0" err="1"/>
              <a:t>Czech</a:t>
            </a:r>
            <a:r>
              <a:rPr lang="cs-CZ" sz="3000" b="1" dirty="0"/>
              <a:t> </a:t>
            </a:r>
            <a:r>
              <a:rPr lang="cs-CZ" sz="3000" b="1" dirty="0" err="1"/>
              <a:t>environment</a:t>
            </a:r>
            <a:r>
              <a:rPr lang="cs-CZ" sz="3000" b="1" dirty="0"/>
              <a:t> - úpoly</a:t>
            </a:r>
          </a:p>
        </p:txBody>
      </p:sp>
      <p:sp>
        <p:nvSpPr>
          <p:cNvPr id="5123" name="Rectangle 3"/>
          <p:cNvSpPr>
            <a:spLocks noGrp="1" noChangeArrowheads="1"/>
          </p:cNvSpPr>
          <p:nvPr>
            <p:ph type="body" idx="1"/>
          </p:nvPr>
        </p:nvSpPr>
        <p:spPr>
          <a:xfrm>
            <a:off x="2711451" y="2060575"/>
            <a:ext cx="5616575" cy="3455988"/>
          </a:xfrm>
        </p:spPr>
        <p:txBody>
          <a:bodyPr/>
          <a:lstStyle/>
          <a:p>
            <a:pPr eaLnBrk="1" hangingPunct="1"/>
            <a:r>
              <a:rPr lang="en-US" sz="2000" dirty="0"/>
              <a:t>There is a unique Czech</a:t>
            </a:r>
            <a:r>
              <a:rPr lang="cs-CZ" sz="2000" dirty="0"/>
              <a:t> </a:t>
            </a:r>
            <a:r>
              <a:rPr lang="en-US" sz="2000" dirty="0"/>
              <a:t>word </a:t>
            </a:r>
            <a:r>
              <a:rPr lang="sk-SK" sz="2000" b="1" u="sng" dirty="0" err="1"/>
              <a:t>úpoly</a:t>
            </a:r>
            <a:r>
              <a:rPr lang="sk-SK" sz="2000" b="1" u="sng" dirty="0"/>
              <a:t> </a:t>
            </a:r>
            <a:br>
              <a:rPr lang="sk-SK" sz="2000" b="1" u="sng" dirty="0"/>
            </a:br>
            <a:r>
              <a:rPr lang="sk-SK" sz="2000" dirty="0" err="1"/>
              <a:t>used</a:t>
            </a:r>
            <a:r>
              <a:rPr lang="sk-SK" sz="2000" dirty="0"/>
              <a:t> in </a:t>
            </a:r>
            <a:r>
              <a:rPr lang="sk-SK" sz="2000" dirty="0" err="1"/>
              <a:t>all</a:t>
            </a:r>
            <a:r>
              <a:rPr lang="sk-SK" sz="2000" dirty="0"/>
              <a:t> </a:t>
            </a:r>
            <a:r>
              <a:rPr lang="sk-SK" sz="2000" dirty="0" err="1"/>
              <a:t>Czech</a:t>
            </a:r>
            <a:r>
              <a:rPr lang="sk-SK" sz="2000" dirty="0"/>
              <a:t> </a:t>
            </a:r>
            <a:r>
              <a:rPr lang="sk-SK" sz="2000" dirty="0" err="1"/>
              <a:t>sources</a:t>
            </a:r>
            <a:r>
              <a:rPr lang="sk-SK" sz="2000" dirty="0"/>
              <a:t>. </a:t>
            </a:r>
          </a:p>
          <a:p>
            <a:pPr eaLnBrk="1" hangingPunct="1"/>
            <a:r>
              <a:rPr lang="sk-SK" sz="2000" dirty="0" err="1"/>
              <a:t>Úpoly</a:t>
            </a:r>
            <a:r>
              <a:rPr lang="sk-SK" sz="2000" dirty="0"/>
              <a:t> </a:t>
            </a:r>
            <a:r>
              <a:rPr lang="sk-SK" sz="2000" dirty="0" err="1"/>
              <a:t>is</a:t>
            </a:r>
            <a:r>
              <a:rPr lang="sk-SK" sz="2000" dirty="0"/>
              <a:t> a </a:t>
            </a:r>
            <a:r>
              <a:rPr lang="sk-SK" sz="2000" dirty="0" err="1"/>
              <a:t>neologism</a:t>
            </a:r>
            <a:r>
              <a:rPr lang="sk-SK" sz="2000" dirty="0"/>
              <a:t> </a:t>
            </a:r>
            <a:r>
              <a:rPr lang="sk-SK" sz="2000" dirty="0" err="1"/>
              <a:t>originated</a:t>
            </a:r>
            <a:r>
              <a:rPr lang="sk-SK" sz="2000" dirty="0"/>
              <a:t> by Miroslav </a:t>
            </a:r>
            <a:r>
              <a:rPr lang="sk-SK" sz="2000" dirty="0" err="1"/>
              <a:t>Tyrš</a:t>
            </a:r>
            <a:r>
              <a:rPr lang="sk-SK" sz="2000" dirty="0"/>
              <a:t> (19th </a:t>
            </a:r>
            <a:r>
              <a:rPr lang="sk-SK" sz="2000" dirty="0" err="1"/>
              <a:t>century</a:t>
            </a:r>
            <a:r>
              <a:rPr lang="sk-SK" sz="2000" dirty="0"/>
              <a:t>). </a:t>
            </a:r>
          </a:p>
          <a:p>
            <a:pPr eaLnBrk="1" hangingPunct="1"/>
            <a:r>
              <a:rPr lang="sk-SK" sz="2000" dirty="0" err="1"/>
              <a:t>There</a:t>
            </a:r>
            <a:r>
              <a:rPr lang="sk-SK" sz="2000" dirty="0"/>
              <a:t> </a:t>
            </a:r>
            <a:r>
              <a:rPr lang="sk-SK" sz="2000" dirty="0" err="1"/>
              <a:t>is</a:t>
            </a:r>
            <a:r>
              <a:rPr lang="sk-SK" sz="2000" dirty="0"/>
              <a:t> no </a:t>
            </a:r>
            <a:r>
              <a:rPr lang="sk-SK" sz="2000" dirty="0" err="1"/>
              <a:t>adequate</a:t>
            </a:r>
            <a:r>
              <a:rPr lang="sk-SK" sz="2000" dirty="0"/>
              <a:t> term in </a:t>
            </a:r>
            <a:r>
              <a:rPr lang="sk-SK" sz="2000" dirty="0" err="1"/>
              <a:t>English</a:t>
            </a:r>
            <a:r>
              <a:rPr lang="sk-SK" sz="2000" dirty="0"/>
              <a:t> </a:t>
            </a:r>
            <a:br>
              <a:rPr lang="sk-SK" sz="2000" dirty="0"/>
            </a:br>
            <a:r>
              <a:rPr lang="sk-SK" sz="2000" dirty="0"/>
              <a:t>nor </a:t>
            </a:r>
            <a:r>
              <a:rPr lang="sk-SK" sz="2000" dirty="0" err="1"/>
              <a:t>other</a:t>
            </a:r>
            <a:r>
              <a:rPr lang="sk-SK" sz="2000" dirty="0"/>
              <a:t> </a:t>
            </a:r>
            <a:r>
              <a:rPr lang="sk-SK" sz="2000" dirty="0" err="1"/>
              <a:t>languages</a:t>
            </a:r>
            <a:r>
              <a:rPr lang="sk-SK" sz="2000" dirty="0"/>
              <a:t>. </a:t>
            </a:r>
          </a:p>
          <a:p>
            <a:pPr eaLnBrk="1" hangingPunct="1"/>
            <a:r>
              <a:rPr lang="sk-SK" sz="2000" dirty="0" err="1"/>
              <a:t>We</a:t>
            </a:r>
            <a:r>
              <a:rPr lang="sk-SK" sz="2000" dirty="0"/>
              <a:t> </a:t>
            </a:r>
            <a:r>
              <a:rPr lang="sk-SK" sz="2000" dirty="0" err="1"/>
              <a:t>strictly</a:t>
            </a:r>
            <a:r>
              <a:rPr lang="sk-SK" sz="2000" dirty="0"/>
              <a:t> </a:t>
            </a:r>
            <a:r>
              <a:rPr lang="sk-SK" sz="2000" dirty="0" err="1"/>
              <a:t>use</a:t>
            </a:r>
            <a:r>
              <a:rPr lang="sk-SK" sz="2000" dirty="0"/>
              <a:t> term </a:t>
            </a:r>
            <a:r>
              <a:rPr lang="sk-SK" sz="2000" dirty="0" err="1"/>
              <a:t>combatives</a:t>
            </a:r>
            <a:r>
              <a:rPr lang="sk-SK" sz="2000" dirty="0"/>
              <a:t> </a:t>
            </a:r>
            <a:r>
              <a:rPr lang="sk-SK" sz="2000" dirty="0" err="1"/>
              <a:t>as</a:t>
            </a:r>
            <a:r>
              <a:rPr lang="sk-SK" sz="2000" dirty="0"/>
              <a:t> a </a:t>
            </a:r>
            <a:r>
              <a:rPr lang="sk-SK" sz="2000" dirty="0" err="1"/>
              <a:t>translation</a:t>
            </a:r>
            <a:r>
              <a:rPr lang="sk-SK" sz="2000" dirty="0"/>
              <a:t> </a:t>
            </a:r>
            <a:r>
              <a:rPr lang="sk-SK" sz="2000" dirty="0" err="1"/>
              <a:t>of</a:t>
            </a:r>
            <a:r>
              <a:rPr lang="sk-SK" sz="2000" dirty="0"/>
              <a:t> </a:t>
            </a:r>
            <a:r>
              <a:rPr lang="sk-SK" sz="2000" dirty="0" err="1"/>
              <a:t>úpoly</a:t>
            </a:r>
            <a:endParaRPr lang="sk-SK" sz="2000" dirty="0"/>
          </a:p>
        </p:txBody>
      </p:sp>
    </p:spTree>
    <p:extLst>
      <p:ext uri="{BB962C8B-B14F-4D97-AF65-F5344CB8AC3E}">
        <p14:creationId xmlns:p14="http://schemas.microsoft.com/office/powerpoint/2010/main" val="3311044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sz="3000" b="1" dirty="0" err="1"/>
              <a:t>Starting</a:t>
            </a:r>
            <a:r>
              <a:rPr lang="cs-CZ" sz="3000" b="1" dirty="0"/>
              <a:t> point</a:t>
            </a:r>
          </a:p>
        </p:txBody>
      </p:sp>
      <p:sp>
        <p:nvSpPr>
          <p:cNvPr id="6147" name="Rectangle 3"/>
          <p:cNvSpPr>
            <a:spLocks noGrp="1" noChangeArrowheads="1"/>
          </p:cNvSpPr>
          <p:nvPr>
            <p:ph type="body" idx="1"/>
          </p:nvPr>
        </p:nvSpPr>
        <p:spPr>
          <a:xfrm>
            <a:off x="2803526" y="1600201"/>
            <a:ext cx="7324725" cy="4525963"/>
          </a:xfrm>
        </p:spPr>
        <p:txBody>
          <a:bodyPr/>
          <a:lstStyle/>
          <a:p>
            <a:pPr eaLnBrk="1" hangingPunct="1">
              <a:lnSpc>
                <a:spcPct val="80000"/>
              </a:lnSpc>
            </a:pPr>
            <a:r>
              <a:rPr lang="en-GB" sz="2400" dirty="0"/>
              <a:t>Nowadays</a:t>
            </a:r>
            <a:r>
              <a:rPr lang="cs-CZ" sz="2400" dirty="0"/>
              <a:t> </a:t>
            </a:r>
            <a:r>
              <a:rPr lang="cs-CZ" sz="2400" b="1" u="sng" dirty="0" err="1"/>
              <a:t>we</a:t>
            </a:r>
            <a:r>
              <a:rPr lang="cs-CZ" sz="2400" b="1" u="sng" dirty="0"/>
              <a:t> </a:t>
            </a:r>
            <a:r>
              <a:rPr lang="en-GB" sz="2400" b="1" u="sng" dirty="0"/>
              <a:t>comprehend </a:t>
            </a:r>
            <a:r>
              <a:rPr lang="cs-CZ" sz="2400" b="1" u="sng" dirty="0"/>
              <a:t>c</a:t>
            </a:r>
            <a:r>
              <a:rPr lang="en-GB" sz="2400" b="1" u="sng" dirty="0" err="1"/>
              <a:t>ombatives</a:t>
            </a:r>
            <a:r>
              <a:rPr lang="en-GB" sz="2400" b="1" u="sng" dirty="0"/>
              <a:t> </a:t>
            </a:r>
            <a:br>
              <a:rPr lang="cs-CZ" sz="2400" b="1" u="sng" dirty="0"/>
            </a:br>
            <a:r>
              <a:rPr lang="cs-CZ" sz="2400" b="1" u="sng" dirty="0"/>
              <a:t>as</a:t>
            </a:r>
            <a:r>
              <a:rPr lang="en-GB" sz="2400" b="1" u="sng" dirty="0"/>
              <a:t> one of</a:t>
            </a:r>
            <a:r>
              <a:rPr lang="cs-CZ" sz="2400" b="1" u="sng" dirty="0"/>
              <a:t> </a:t>
            </a:r>
            <a:r>
              <a:rPr lang="en-GB" sz="2400" b="1" u="sng" dirty="0" err="1"/>
              <a:t>recources</a:t>
            </a:r>
            <a:r>
              <a:rPr lang="en-GB" sz="2400" dirty="0"/>
              <a:t> of</a:t>
            </a:r>
            <a:r>
              <a:rPr lang="cs-CZ" sz="2400" dirty="0"/>
              <a:t>:</a:t>
            </a:r>
          </a:p>
          <a:p>
            <a:pPr lvl="1" eaLnBrk="1" hangingPunct="1">
              <a:lnSpc>
                <a:spcPct val="80000"/>
              </a:lnSpc>
            </a:pPr>
            <a:r>
              <a:rPr lang="cs-CZ" dirty="0"/>
              <a:t>PE</a:t>
            </a:r>
          </a:p>
          <a:p>
            <a:pPr lvl="1" eaLnBrk="1" hangingPunct="1">
              <a:lnSpc>
                <a:spcPct val="80000"/>
              </a:lnSpc>
            </a:pPr>
            <a:r>
              <a:rPr lang="en-GB" dirty="0"/>
              <a:t>general education</a:t>
            </a:r>
            <a:endParaRPr lang="cs-CZ" dirty="0"/>
          </a:p>
          <a:p>
            <a:pPr lvl="1" eaLnBrk="1" hangingPunct="1">
              <a:lnSpc>
                <a:spcPct val="80000"/>
              </a:lnSpc>
            </a:pPr>
            <a:r>
              <a:rPr lang="en-GB" dirty="0"/>
              <a:t>personal development</a:t>
            </a:r>
            <a:endParaRPr lang="cs-CZ" dirty="0"/>
          </a:p>
          <a:p>
            <a:pPr lvl="1" eaLnBrk="1" hangingPunct="1">
              <a:lnSpc>
                <a:spcPct val="80000"/>
              </a:lnSpc>
            </a:pPr>
            <a:r>
              <a:rPr lang="cs-CZ" dirty="0"/>
              <a:t>s</a:t>
            </a:r>
            <a:r>
              <a:rPr lang="en-GB" dirty="0" err="1"/>
              <a:t>elfdefence</a:t>
            </a:r>
            <a:endParaRPr lang="cs-CZ" dirty="0"/>
          </a:p>
          <a:p>
            <a:pPr lvl="1" eaLnBrk="1" hangingPunct="1">
              <a:lnSpc>
                <a:spcPct val="80000"/>
              </a:lnSpc>
            </a:pPr>
            <a:r>
              <a:rPr lang="en-GB" dirty="0"/>
              <a:t>part of physical culture generally. </a:t>
            </a:r>
            <a:endParaRPr lang="cs-CZ" dirty="0"/>
          </a:p>
        </p:txBody>
      </p:sp>
    </p:spTree>
    <p:extLst>
      <p:ext uri="{BB962C8B-B14F-4D97-AF65-F5344CB8AC3E}">
        <p14:creationId xmlns:p14="http://schemas.microsoft.com/office/powerpoint/2010/main" val="1651683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Combatives</a:t>
            </a:r>
            <a:r>
              <a:rPr lang="cs-CZ" dirty="0"/>
              <a:t> </a:t>
            </a:r>
            <a:r>
              <a:rPr lang="cs-CZ" dirty="0" err="1"/>
              <a:t>definition</a:t>
            </a:r>
            <a:endParaRPr lang="cs-CZ" dirty="0"/>
          </a:p>
        </p:txBody>
      </p:sp>
      <p:sp>
        <p:nvSpPr>
          <p:cNvPr id="3" name="Zástupný symbol pro obsah 2"/>
          <p:cNvSpPr>
            <a:spLocks noGrp="1"/>
          </p:cNvSpPr>
          <p:nvPr>
            <p:ph idx="1"/>
          </p:nvPr>
        </p:nvSpPr>
        <p:spPr/>
        <p:txBody>
          <a:bodyPr/>
          <a:lstStyle/>
          <a:p>
            <a:pPr>
              <a:buNone/>
            </a:pPr>
            <a:r>
              <a:rPr lang="cs-CZ" dirty="0"/>
              <a:t>are </a:t>
            </a:r>
            <a:r>
              <a:rPr lang="cs-CZ" dirty="0" err="1"/>
              <a:t>physical</a:t>
            </a:r>
            <a:r>
              <a:rPr lang="cs-CZ" dirty="0"/>
              <a:t> </a:t>
            </a:r>
            <a:r>
              <a:rPr lang="cs-CZ" dirty="0" err="1"/>
              <a:t>exercises</a:t>
            </a:r>
            <a:r>
              <a:rPr lang="cs-CZ" dirty="0"/>
              <a:t> </a:t>
            </a:r>
            <a:r>
              <a:rPr lang="cs-CZ" dirty="0" err="1"/>
              <a:t>aimed</a:t>
            </a:r>
            <a:r>
              <a:rPr lang="cs-CZ" dirty="0"/>
              <a:t> </a:t>
            </a:r>
            <a:r>
              <a:rPr lang="cs-CZ" dirty="0" err="1"/>
              <a:t>at</a:t>
            </a:r>
            <a:r>
              <a:rPr lang="cs-CZ" dirty="0"/>
              <a:t> </a:t>
            </a:r>
            <a:r>
              <a:rPr lang="cs-CZ" dirty="0" err="1"/>
              <a:t>the</a:t>
            </a:r>
            <a:r>
              <a:rPr lang="cs-CZ" dirty="0"/>
              <a:t> </a:t>
            </a:r>
            <a:r>
              <a:rPr lang="cs-CZ" dirty="0" err="1"/>
              <a:t>physical</a:t>
            </a:r>
            <a:r>
              <a:rPr lang="cs-CZ" dirty="0"/>
              <a:t> </a:t>
            </a:r>
            <a:r>
              <a:rPr lang="cs-CZ" dirty="0" err="1"/>
              <a:t>defeat</a:t>
            </a:r>
            <a:r>
              <a:rPr lang="cs-CZ" dirty="0"/>
              <a:t> </a:t>
            </a:r>
            <a:r>
              <a:rPr lang="cs-CZ" dirty="0" err="1"/>
              <a:t>of</a:t>
            </a:r>
            <a:r>
              <a:rPr lang="cs-CZ" dirty="0"/>
              <a:t> a partner. </a:t>
            </a:r>
            <a:r>
              <a:rPr lang="cs-CZ" dirty="0" err="1"/>
              <a:t>Combatives</a:t>
            </a:r>
            <a:r>
              <a:rPr lang="cs-CZ" dirty="0"/>
              <a:t> </a:t>
            </a:r>
            <a:r>
              <a:rPr lang="cs-CZ" dirty="0" err="1"/>
              <a:t>comprise</a:t>
            </a:r>
            <a:r>
              <a:rPr lang="cs-CZ" dirty="0"/>
              <a:t> </a:t>
            </a:r>
            <a:r>
              <a:rPr lang="cs-CZ" dirty="0" err="1"/>
              <a:t>specific</a:t>
            </a:r>
            <a:r>
              <a:rPr lang="cs-CZ" dirty="0"/>
              <a:t> </a:t>
            </a:r>
            <a:r>
              <a:rPr lang="cs-CZ" dirty="0" err="1"/>
              <a:t>exercises</a:t>
            </a:r>
            <a:r>
              <a:rPr lang="cs-CZ" dirty="0"/>
              <a:t>, </a:t>
            </a:r>
            <a:r>
              <a:rPr lang="cs-CZ" dirty="0" err="1"/>
              <a:t>which</a:t>
            </a:r>
            <a:r>
              <a:rPr lang="cs-CZ" dirty="0"/>
              <a:t> </a:t>
            </a:r>
            <a:r>
              <a:rPr lang="cs-CZ" dirty="0" err="1"/>
              <a:t>prepare</a:t>
            </a:r>
            <a:r>
              <a:rPr lang="cs-CZ" dirty="0"/>
              <a:t> a </a:t>
            </a:r>
            <a:r>
              <a:rPr lang="cs-CZ" dirty="0" err="1"/>
              <a:t>participant</a:t>
            </a:r>
            <a:r>
              <a:rPr lang="cs-CZ" dirty="0"/>
              <a:t> to </a:t>
            </a:r>
            <a:r>
              <a:rPr lang="cs-CZ" dirty="0" err="1"/>
              <a:t>overcome</a:t>
            </a:r>
            <a:r>
              <a:rPr lang="cs-CZ" dirty="0"/>
              <a:t> a partner by </a:t>
            </a:r>
            <a:r>
              <a:rPr lang="cs-CZ" dirty="0" err="1"/>
              <a:t>physical</a:t>
            </a:r>
            <a:r>
              <a:rPr lang="cs-CZ" dirty="0"/>
              <a:t> </a:t>
            </a:r>
            <a:r>
              <a:rPr lang="cs-CZ" dirty="0" err="1"/>
              <a:t>contact</a:t>
            </a:r>
            <a:r>
              <a:rPr lang="cs-CZ" dirty="0"/>
              <a:t>.</a:t>
            </a:r>
          </a:p>
          <a:p>
            <a:endParaRPr lang="cs-CZ" dirty="0"/>
          </a:p>
        </p:txBody>
      </p:sp>
    </p:spTree>
    <p:extLst>
      <p:ext uri="{BB962C8B-B14F-4D97-AF65-F5344CB8AC3E}">
        <p14:creationId xmlns:p14="http://schemas.microsoft.com/office/powerpoint/2010/main" val="1373439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Taxonomy</a:t>
            </a:r>
            <a:r>
              <a:rPr lang="cs-CZ" dirty="0"/>
              <a:t> </a:t>
            </a:r>
            <a:r>
              <a:rPr lang="cs-CZ" dirty="0" err="1"/>
              <a:t>of</a:t>
            </a:r>
            <a:r>
              <a:rPr lang="cs-CZ" dirty="0"/>
              <a:t> </a:t>
            </a:r>
            <a:r>
              <a:rPr lang="cs-CZ" dirty="0" err="1"/>
              <a:t>combatives</a:t>
            </a:r>
            <a:endParaRPr lang="cs-CZ" dirty="0"/>
          </a:p>
        </p:txBody>
      </p:sp>
      <p:sp>
        <p:nvSpPr>
          <p:cNvPr id="3" name="Zástupný symbol pro obsah 2"/>
          <p:cNvSpPr>
            <a:spLocks noGrp="1"/>
          </p:cNvSpPr>
          <p:nvPr>
            <p:ph idx="1"/>
          </p:nvPr>
        </p:nvSpPr>
        <p:spPr/>
        <p:txBody>
          <a:bodyPr/>
          <a:lstStyle/>
          <a:p>
            <a:r>
              <a:rPr lang="cs-CZ" dirty="0" err="1"/>
              <a:t>Three</a:t>
            </a:r>
            <a:r>
              <a:rPr lang="cs-CZ" dirty="0"/>
              <a:t> </a:t>
            </a:r>
            <a:r>
              <a:rPr lang="cs-CZ" dirty="0" err="1"/>
              <a:t>levels</a:t>
            </a:r>
            <a:endParaRPr lang="cs-CZ" dirty="0"/>
          </a:p>
          <a:p>
            <a:pPr marL="914400" lvl="1" indent="-457200">
              <a:buAutoNum type="arabicPeriod"/>
            </a:pPr>
            <a:endParaRPr lang="cs-CZ" dirty="0"/>
          </a:p>
          <a:p>
            <a:pPr marL="914400" lvl="1" indent="-457200">
              <a:buAutoNum type="arabicPeriod"/>
            </a:pPr>
            <a:r>
              <a:rPr lang="cs-CZ" dirty="0" err="1"/>
              <a:t>Preparatory</a:t>
            </a:r>
            <a:r>
              <a:rPr lang="cs-CZ" dirty="0"/>
              <a:t> </a:t>
            </a:r>
            <a:r>
              <a:rPr lang="cs-CZ" dirty="0" err="1"/>
              <a:t>combatives</a:t>
            </a:r>
            <a:endParaRPr lang="cs-CZ" dirty="0"/>
          </a:p>
          <a:p>
            <a:pPr marL="914400" lvl="1" indent="-457200">
              <a:buAutoNum type="arabicPeriod"/>
            </a:pPr>
            <a:r>
              <a:rPr lang="cs-CZ" dirty="0" err="1"/>
              <a:t>Combat</a:t>
            </a:r>
            <a:r>
              <a:rPr lang="cs-CZ" dirty="0"/>
              <a:t> </a:t>
            </a:r>
            <a:r>
              <a:rPr lang="cs-CZ" dirty="0" err="1"/>
              <a:t>sports</a:t>
            </a:r>
            <a:endParaRPr lang="cs-CZ" dirty="0"/>
          </a:p>
          <a:p>
            <a:pPr marL="914400" lvl="1" indent="-457200">
              <a:buAutoNum type="arabicPeriod"/>
            </a:pPr>
            <a:r>
              <a:rPr lang="cs-CZ" dirty="0" err="1"/>
              <a:t>Self</a:t>
            </a:r>
            <a:r>
              <a:rPr lang="cs-CZ" dirty="0"/>
              <a:t>-</a:t>
            </a:r>
            <a:r>
              <a:rPr lang="cs-CZ" dirty="0" err="1"/>
              <a:t>defence</a:t>
            </a:r>
            <a:endParaRPr lang="cs-CZ" dirty="0"/>
          </a:p>
          <a:p>
            <a:pPr marL="914400" lvl="1" indent="-457200">
              <a:buAutoNum type="arabicPeriod"/>
            </a:pPr>
            <a:endParaRPr lang="cs-CZ" dirty="0"/>
          </a:p>
          <a:p>
            <a:pPr marL="914400" lvl="1" indent="-457200">
              <a:buAutoNum type="arabicPeriod"/>
            </a:pPr>
            <a:endParaRPr lang="cs-CZ" dirty="0"/>
          </a:p>
        </p:txBody>
      </p:sp>
    </p:spTree>
    <p:extLst>
      <p:ext uri="{BB962C8B-B14F-4D97-AF65-F5344CB8AC3E}">
        <p14:creationId xmlns:p14="http://schemas.microsoft.com/office/powerpoint/2010/main" val="41001013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Preparatory</a:t>
            </a:r>
            <a:r>
              <a:rPr lang="cs-CZ" dirty="0"/>
              <a:t> </a:t>
            </a:r>
            <a:r>
              <a:rPr lang="cs-CZ" dirty="0" err="1"/>
              <a:t>combatives</a:t>
            </a:r>
            <a:endParaRPr lang="cs-CZ" dirty="0"/>
          </a:p>
        </p:txBody>
      </p:sp>
      <p:sp>
        <p:nvSpPr>
          <p:cNvPr id="3" name="Zástupný symbol pro obsah 2"/>
          <p:cNvSpPr>
            <a:spLocks noGrp="1"/>
          </p:cNvSpPr>
          <p:nvPr>
            <p:ph idx="1"/>
          </p:nvPr>
        </p:nvSpPr>
        <p:spPr/>
        <p:txBody>
          <a:bodyPr/>
          <a:lstStyle/>
          <a:p>
            <a:pPr>
              <a:buNone/>
            </a:pPr>
            <a:r>
              <a:rPr lang="sk-SK" sz="1800" dirty="0" err="1"/>
              <a:t>The</a:t>
            </a:r>
            <a:r>
              <a:rPr lang="sk-SK" sz="1800" dirty="0"/>
              <a:t> </a:t>
            </a:r>
            <a:r>
              <a:rPr lang="sk-SK" sz="1800" dirty="0" err="1"/>
              <a:t>first</a:t>
            </a:r>
            <a:r>
              <a:rPr lang="sk-SK" sz="1800" dirty="0"/>
              <a:t> </a:t>
            </a:r>
            <a:r>
              <a:rPr lang="sk-SK" sz="1800" dirty="0" err="1"/>
              <a:t>level</a:t>
            </a:r>
            <a:r>
              <a:rPr lang="sk-SK" sz="1800" dirty="0"/>
              <a:t> </a:t>
            </a:r>
            <a:r>
              <a:rPr lang="sk-SK" sz="1800" dirty="0" err="1"/>
              <a:t>is</a:t>
            </a:r>
            <a:r>
              <a:rPr lang="sk-SK" sz="1800" dirty="0"/>
              <a:t> </a:t>
            </a:r>
            <a:r>
              <a:rPr lang="sk-SK" sz="1800" dirty="0" err="1"/>
              <a:t>the</a:t>
            </a:r>
            <a:r>
              <a:rPr lang="sk-SK" sz="1800" dirty="0"/>
              <a:t> </a:t>
            </a:r>
            <a:r>
              <a:rPr lang="sk-SK" sz="1800" dirty="0" err="1"/>
              <a:t>level</a:t>
            </a:r>
            <a:r>
              <a:rPr lang="sk-SK" sz="1800" dirty="0"/>
              <a:t> </a:t>
            </a:r>
            <a:r>
              <a:rPr lang="sk-SK" sz="1800" dirty="0" err="1"/>
              <a:t>of</a:t>
            </a:r>
            <a:r>
              <a:rPr lang="sk-SK" sz="1800" dirty="0"/>
              <a:t> </a:t>
            </a:r>
            <a:r>
              <a:rPr lang="sk-SK" sz="1800" dirty="0" err="1"/>
              <a:t>combatives</a:t>
            </a:r>
            <a:r>
              <a:rPr lang="sk-SK" sz="1800" dirty="0"/>
              <a:t> </a:t>
            </a:r>
            <a:r>
              <a:rPr lang="sk-SK" sz="1800" dirty="0" err="1"/>
              <a:t>pre-requisites</a:t>
            </a:r>
            <a:r>
              <a:rPr lang="sk-SK" sz="1800" dirty="0"/>
              <a:t>. </a:t>
            </a:r>
            <a:r>
              <a:rPr lang="sk-SK" sz="1800" dirty="0" err="1"/>
              <a:t>It</a:t>
            </a:r>
            <a:r>
              <a:rPr lang="sk-SK" sz="1800" dirty="0"/>
              <a:t> </a:t>
            </a:r>
            <a:r>
              <a:rPr lang="sk-SK" sz="1800" dirty="0" err="1"/>
              <a:t>comprises</a:t>
            </a:r>
            <a:r>
              <a:rPr lang="sk-SK" sz="1800" dirty="0"/>
              <a:t> </a:t>
            </a:r>
            <a:r>
              <a:rPr lang="sk-SK" sz="1800" dirty="0" err="1"/>
              <a:t>of</a:t>
            </a:r>
            <a:r>
              <a:rPr lang="sk-SK" sz="1800" dirty="0"/>
              <a:t> </a:t>
            </a:r>
            <a:r>
              <a:rPr lang="sk-SK" sz="1800" dirty="0" err="1"/>
              <a:t>the</a:t>
            </a:r>
            <a:r>
              <a:rPr lang="sk-SK" sz="1800" dirty="0"/>
              <a:t> </a:t>
            </a:r>
            <a:r>
              <a:rPr lang="sk-SK" sz="1800" dirty="0" err="1"/>
              <a:t>simplest</a:t>
            </a:r>
            <a:r>
              <a:rPr lang="sk-SK" sz="1800" dirty="0"/>
              <a:t> </a:t>
            </a:r>
            <a:r>
              <a:rPr lang="sk-SK" sz="1800" dirty="0" err="1"/>
              <a:t>combative</a:t>
            </a:r>
            <a:r>
              <a:rPr lang="sk-SK" sz="1800" dirty="0"/>
              <a:t> </a:t>
            </a:r>
            <a:r>
              <a:rPr lang="sk-SK" sz="1800" dirty="0" err="1"/>
              <a:t>activities</a:t>
            </a:r>
            <a:r>
              <a:rPr lang="sk-SK" sz="1800" dirty="0"/>
              <a:t> (</a:t>
            </a:r>
            <a:r>
              <a:rPr lang="sk-SK" sz="1800" dirty="0" err="1"/>
              <a:t>movement</a:t>
            </a:r>
            <a:r>
              <a:rPr lang="sk-SK" sz="1800" dirty="0"/>
              <a:t> </a:t>
            </a:r>
            <a:r>
              <a:rPr lang="sk-SK" sz="1800" dirty="0" err="1"/>
              <a:t>activities</a:t>
            </a:r>
            <a:r>
              <a:rPr lang="sk-SK" sz="1800" dirty="0"/>
              <a:t> in </a:t>
            </a:r>
            <a:r>
              <a:rPr lang="sk-SK" sz="1800" dirty="0" err="1"/>
              <a:t>contact</a:t>
            </a:r>
            <a:r>
              <a:rPr lang="sk-SK" sz="1800" dirty="0"/>
              <a:t> </a:t>
            </a:r>
            <a:r>
              <a:rPr lang="sk-SK" sz="1800" dirty="0" err="1"/>
              <a:t>with</a:t>
            </a:r>
            <a:r>
              <a:rPr lang="sk-SK" sz="1800" dirty="0"/>
              <a:t> </a:t>
            </a:r>
            <a:r>
              <a:rPr lang="sk-SK" sz="1800" dirty="0" err="1"/>
              <a:t>one</a:t>
            </a:r>
            <a:r>
              <a:rPr lang="sk-SK" sz="1800" dirty="0"/>
              <a:t> or more </a:t>
            </a:r>
            <a:r>
              <a:rPr lang="sk-SK" sz="1800" dirty="0" err="1"/>
              <a:t>partners</a:t>
            </a:r>
            <a:r>
              <a:rPr lang="sk-SK" sz="1800" dirty="0"/>
              <a:t>), </a:t>
            </a:r>
            <a:r>
              <a:rPr lang="sk-SK" sz="1800" dirty="0" err="1"/>
              <a:t>which</a:t>
            </a:r>
            <a:r>
              <a:rPr lang="sk-SK" sz="1800" dirty="0"/>
              <a:t> are </a:t>
            </a:r>
            <a:r>
              <a:rPr lang="sk-SK" sz="1800" dirty="0" err="1"/>
              <a:t>the</a:t>
            </a:r>
            <a:r>
              <a:rPr lang="sk-SK" sz="1800" dirty="0"/>
              <a:t> </a:t>
            </a:r>
            <a:r>
              <a:rPr lang="sk-SK" sz="1800" dirty="0" err="1"/>
              <a:t>necessary</a:t>
            </a:r>
            <a:r>
              <a:rPr lang="sk-SK" sz="1800" dirty="0"/>
              <a:t> </a:t>
            </a:r>
            <a:r>
              <a:rPr lang="sk-SK" sz="1800" dirty="0" err="1"/>
              <a:t>pre-requisite</a:t>
            </a:r>
            <a:r>
              <a:rPr lang="sk-SK" sz="1800" dirty="0"/>
              <a:t> </a:t>
            </a:r>
            <a:r>
              <a:rPr lang="sk-SK" sz="1800" dirty="0" err="1"/>
              <a:t>for</a:t>
            </a:r>
            <a:r>
              <a:rPr lang="sk-SK" sz="1800" dirty="0"/>
              <a:t> </a:t>
            </a:r>
            <a:r>
              <a:rPr lang="sk-SK" sz="1800" dirty="0" err="1"/>
              <a:t>the</a:t>
            </a:r>
            <a:r>
              <a:rPr lang="sk-SK" sz="1800" dirty="0"/>
              <a:t> </a:t>
            </a:r>
            <a:r>
              <a:rPr lang="sk-SK" sz="1800" dirty="0" err="1"/>
              <a:t>next</a:t>
            </a:r>
            <a:r>
              <a:rPr lang="sk-SK" sz="1800" dirty="0"/>
              <a:t> </a:t>
            </a:r>
            <a:r>
              <a:rPr lang="sk-SK" sz="1800" dirty="0" err="1"/>
              <a:t>two</a:t>
            </a:r>
            <a:r>
              <a:rPr lang="sk-SK" sz="1800" dirty="0"/>
              <a:t> </a:t>
            </a:r>
            <a:r>
              <a:rPr lang="sk-SK" sz="1800" dirty="0" err="1"/>
              <a:t>levels</a:t>
            </a:r>
            <a:r>
              <a:rPr lang="sk-SK" sz="1800" dirty="0"/>
              <a:t>. </a:t>
            </a:r>
            <a:r>
              <a:rPr lang="sk-SK" sz="1800" dirty="0" err="1"/>
              <a:t>The</a:t>
            </a:r>
            <a:r>
              <a:rPr lang="sk-SK" sz="1800" dirty="0"/>
              <a:t> </a:t>
            </a:r>
            <a:r>
              <a:rPr lang="sk-SK" sz="1800" dirty="0" err="1"/>
              <a:t>content</a:t>
            </a:r>
            <a:r>
              <a:rPr lang="sk-SK" sz="1800" dirty="0"/>
              <a:t> </a:t>
            </a:r>
            <a:r>
              <a:rPr lang="sk-SK" sz="1800" dirty="0" err="1"/>
              <a:t>is</a:t>
            </a:r>
            <a:r>
              <a:rPr lang="sk-SK" sz="1800" dirty="0"/>
              <a:t> </a:t>
            </a:r>
            <a:r>
              <a:rPr lang="sk-SK" sz="1800" dirty="0" err="1"/>
              <a:t>the</a:t>
            </a:r>
            <a:r>
              <a:rPr lang="sk-SK" sz="1800" dirty="0"/>
              <a:t> </a:t>
            </a:r>
            <a:r>
              <a:rPr lang="sk-SK" sz="1800" dirty="0" err="1"/>
              <a:t>basic</a:t>
            </a:r>
            <a:r>
              <a:rPr lang="sk-SK" sz="1800" dirty="0"/>
              <a:t> </a:t>
            </a:r>
            <a:r>
              <a:rPr lang="sk-SK" sz="1800" dirty="0" err="1"/>
              <a:t>fighting</a:t>
            </a:r>
            <a:r>
              <a:rPr lang="sk-SK" sz="1800" dirty="0"/>
              <a:t> </a:t>
            </a:r>
            <a:r>
              <a:rPr lang="sk-SK" sz="1800" dirty="0" err="1"/>
              <a:t>technique</a:t>
            </a:r>
            <a:r>
              <a:rPr lang="sk-SK" sz="1800" dirty="0"/>
              <a:t> </a:t>
            </a:r>
            <a:r>
              <a:rPr lang="sk-SK" sz="1800" dirty="0" err="1"/>
              <a:t>needed</a:t>
            </a:r>
            <a:r>
              <a:rPr lang="sk-SK" sz="1800" dirty="0"/>
              <a:t> </a:t>
            </a:r>
            <a:r>
              <a:rPr lang="sk-SK" sz="1800" dirty="0" err="1"/>
              <a:t>for</a:t>
            </a:r>
            <a:r>
              <a:rPr lang="sk-SK" sz="1800" dirty="0"/>
              <a:t> </a:t>
            </a:r>
            <a:r>
              <a:rPr lang="sk-SK" sz="1800" dirty="0" err="1"/>
              <a:t>all</a:t>
            </a:r>
            <a:r>
              <a:rPr lang="sk-SK" sz="1800" dirty="0"/>
              <a:t> </a:t>
            </a:r>
            <a:r>
              <a:rPr lang="sk-SK" sz="1800" dirty="0" err="1"/>
              <a:t>the</a:t>
            </a:r>
            <a:r>
              <a:rPr lang="sk-SK" sz="1800" dirty="0"/>
              <a:t> </a:t>
            </a:r>
            <a:r>
              <a:rPr lang="sk-SK" sz="1800" dirty="0" err="1"/>
              <a:t>fighting</a:t>
            </a:r>
            <a:r>
              <a:rPr lang="sk-SK" sz="1800" dirty="0"/>
              <a:t> </a:t>
            </a:r>
            <a:r>
              <a:rPr lang="sk-SK" sz="1800" dirty="0" err="1"/>
              <a:t>activities</a:t>
            </a:r>
            <a:r>
              <a:rPr lang="sk-SK" sz="1800" dirty="0"/>
              <a:t> (</a:t>
            </a:r>
            <a:r>
              <a:rPr lang="sk-SK" sz="1800" dirty="0" err="1"/>
              <a:t>posture</a:t>
            </a:r>
            <a:r>
              <a:rPr lang="sk-SK" sz="1800" dirty="0"/>
              <a:t>, </a:t>
            </a:r>
            <a:r>
              <a:rPr lang="sk-SK" sz="1800" dirty="0" err="1"/>
              <a:t>guard</a:t>
            </a:r>
            <a:r>
              <a:rPr lang="sk-SK" sz="1800" dirty="0"/>
              <a:t>, </a:t>
            </a:r>
            <a:r>
              <a:rPr lang="sk-SK" sz="1800" dirty="0" err="1"/>
              <a:t>falls</a:t>
            </a:r>
            <a:r>
              <a:rPr lang="sk-SK" sz="1800" dirty="0"/>
              <a:t>, ...). </a:t>
            </a:r>
            <a:r>
              <a:rPr lang="sk-SK" sz="1800" dirty="0" err="1"/>
              <a:t>These</a:t>
            </a:r>
            <a:r>
              <a:rPr lang="sk-SK" sz="1800" dirty="0"/>
              <a:t> </a:t>
            </a:r>
            <a:r>
              <a:rPr lang="sk-SK" sz="1800" dirty="0" err="1"/>
              <a:t>activities</a:t>
            </a:r>
            <a:r>
              <a:rPr lang="sk-SK" sz="1800" dirty="0"/>
              <a:t> are </a:t>
            </a:r>
            <a:r>
              <a:rPr lang="sk-SK" sz="1800" dirty="0" err="1"/>
              <a:t>preparation</a:t>
            </a:r>
            <a:r>
              <a:rPr lang="sk-SK" sz="1800" dirty="0"/>
              <a:t> and </a:t>
            </a:r>
            <a:r>
              <a:rPr lang="sk-SK" sz="1800" dirty="0" err="1"/>
              <a:t>basics</a:t>
            </a:r>
            <a:r>
              <a:rPr lang="sk-SK" sz="1800" dirty="0"/>
              <a:t> </a:t>
            </a:r>
            <a:r>
              <a:rPr lang="sk-SK" sz="1800" dirty="0" err="1"/>
              <a:t>and</a:t>
            </a:r>
            <a:r>
              <a:rPr lang="sk-SK" sz="1800" dirty="0"/>
              <a:t> </a:t>
            </a:r>
            <a:r>
              <a:rPr lang="sk-SK" sz="1800" dirty="0" err="1"/>
              <a:t>we</a:t>
            </a:r>
            <a:r>
              <a:rPr lang="sk-SK" sz="1800" dirty="0"/>
              <a:t> </a:t>
            </a:r>
            <a:r>
              <a:rPr lang="sk-SK" sz="1800" dirty="0" err="1"/>
              <a:t>call</a:t>
            </a:r>
            <a:r>
              <a:rPr lang="sk-SK" sz="1800" dirty="0"/>
              <a:t> </a:t>
            </a:r>
            <a:r>
              <a:rPr lang="sk-SK" sz="1800" dirty="0" err="1"/>
              <a:t>them</a:t>
            </a:r>
            <a:r>
              <a:rPr lang="sk-SK" sz="1800" dirty="0"/>
              <a:t> </a:t>
            </a:r>
            <a:r>
              <a:rPr lang="sk-SK" sz="1800" dirty="0" err="1"/>
              <a:t>preparatory</a:t>
            </a:r>
            <a:r>
              <a:rPr lang="sk-SK" sz="1800" dirty="0"/>
              <a:t> </a:t>
            </a:r>
            <a:r>
              <a:rPr lang="sk-SK" sz="1800" dirty="0" err="1"/>
              <a:t>combatives</a:t>
            </a:r>
            <a:r>
              <a:rPr lang="sk-SK" sz="1800" dirty="0"/>
              <a:t>. </a:t>
            </a:r>
            <a:endParaRPr lang="cs-CZ" sz="1800" dirty="0"/>
          </a:p>
          <a:p>
            <a:endParaRPr lang="cs-CZ" dirty="0"/>
          </a:p>
        </p:txBody>
      </p:sp>
    </p:spTree>
    <p:extLst>
      <p:ext uri="{BB962C8B-B14F-4D97-AF65-F5344CB8AC3E}">
        <p14:creationId xmlns:p14="http://schemas.microsoft.com/office/powerpoint/2010/main" val="21638337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Combat</a:t>
            </a:r>
            <a:r>
              <a:rPr lang="cs-CZ" dirty="0"/>
              <a:t> </a:t>
            </a:r>
            <a:r>
              <a:rPr lang="cs-CZ" dirty="0" err="1"/>
              <a:t>sports</a:t>
            </a:r>
            <a:endParaRPr lang="cs-CZ" dirty="0"/>
          </a:p>
        </p:txBody>
      </p:sp>
      <p:sp>
        <p:nvSpPr>
          <p:cNvPr id="3" name="Zástupný symbol pro obsah 2"/>
          <p:cNvSpPr>
            <a:spLocks noGrp="1"/>
          </p:cNvSpPr>
          <p:nvPr>
            <p:ph idx="1"/>
          </p:nvPr>
        </p:nvSpPr>
        <p:spPr/>
        <p:txBody>
          <a:bodyPr/>
          <a:lstStyle/>
          <a:p>
            <a:pPr>
              <a:buNone/>
            </a:pPr>
            <a:r>
              <a:rPr lang="sk-SK" sz="1800" dirty="0" err="1"/>
              <a:t>The</a:t>
            </a:r>
            <a:r>
              <a:rPr lang="sk-SK" sz="1800" dirty="0"/>
              <a:t> </a:t>
            </a:r>
            <a:r>
              <a:rPr lang="sk-SK" sz="1800" dirty="0" err="1"/>
              <a:t>second</a:t>
            </a:r>
            <a:r>
              <a:rPr lang="sk-SK" sz="1800" dirty="0"/>
              <a:t> </a:t>
            </a:r>
            <a:r>
              <a:rPr lang="sk-SK" sz="1800" dirty="0" err="1"/>
              <a:t>level</a:t>
            </a:r>
            <a:r>
              <a:rPr lang="sk-SK" sz="1800" dirty="0"/>
              <a:t> </a:t>
            </a:r>
            <a:r>
              <a:rPr lang="sk-SK" sz="1800" dirty="0" err="1"/>
              <a:t>involves</a:t>
            </a:r>
            <a:r>
              <a:rPr lang="sk-SK" sz="1800" dirty="0"/>
              <a:t> </a:t>
            </a:r>
            <a:r>
              <a:rPr lang="sk-SK" sz="1800" dirty="0" err="1"/>
              <a:t>individual</a:t>
            </a:r>
            <a:r>
              <a:rPr lang="sk-SK" sz="1800" dirty="0"/>
              <a:t> </a:t>
            </a:r>
            <a:r>
              <a:rPr lang="sk-SK" sz="1800" dirty="0" err="1"/>
              <a:t>combative</a:t>
            </a:r>
            <a:r>
              <a:rPr lang="sk-SK" sz="1800" dirty="0"/>
              <a:t> </a:t>
            </a:r>
            <a:r>
              <a:rPr lang="sk-SK" sz="1800" dirty="0" err="1"/>
              <a:t>systems</a:t>
            </a:r>
            <a:r>
              <a:rPr lang="sk-SK" sz="1800" dirty="0"/>
              <a:t>. </a:t>
            </a:r>
            <a:r>
              <a:rPr lang="sk-SK" sz="1800" dirty="0" err="1"/>
              <a:t>Each</a:t>
            </a:r>
            <a:r>
              <a:rPr lang="sk-SK" sz="1800" dirty="0"/>
              <a:t> </a:t>
            </a:r>
            <a:r>
              <a:rPr lang="sk-SK" sz="1800" dirty="0" err="1"/>
              <a:t>of</a:t>
            </a:r>
            <a:r>
              <a:rPr lang="sk-SK" sz="1800" dirty="0"/>
              <a:t> </a:t>
            </a:r>
            <a:r>
              <a:rPr lang="sk-SK" sz="1800" dirty="0" err="1"/>
              <a:t>them</a:t>
            </a:r>
            <a:r>
              <a:rPr lang="sk-SK" sz="1800" dirty="0"/>
              <a:t> </a:t>
            </a:r>
            <a:r>
              <a:rPr lang="sk-SK" sz="1800" dirty="0" err="1"/>
              <a:t>is</a:t>
            </a:r>
            <a:r>
              <a:rPr lang="sk-SK" sz="1800" dirty="0"/>
              <a:t> a </a:t>
            </a:r>
            <a:r>
              <a:rPr lang="sk-SK" sz="1800" dirty="0" err="1"/>
              <a:t>comparatively</a:t>
            </a:r>
            <a:r>
              <a:rPr lang="sk-SK" sz="1800" dirty="0"/>
              <a:t> </a:t>
            </a:r>
            <a:r>
              <a:rPr lang="sk-SK" sz="1800" dirty="0" err="1"/>
              <a:t>independent</a:t>
            </a:r>
            <a:r>
              <a:rPr lang="sk-SK" sz="1800" dirty="0"/>
              <a:t> </a:t>
            </a:r>
            <a:r>
              <a:rPr lang="sk-SK" sz="1800" dirty="0" err="1"/>
              <a:t>unit</a:t>
            </a:r>
            <a:r>
              <a:rPr lang="sk-SK" sz="1800" dirty="0"/>
              <a:t> and </a:t>
            </a:r>
            <a:r>
              <a:rPr lang="sk-SK" sz="1800" dirty="0" err="1"/>
              <a:t>it</a:t>
            </a:r>
            <a:r>
              <a:rPr lang="sk-SK" sz="1800" dirty="0"/>
              <a:t> </a:t>
            </a:r>
            <a:r>
              <a:rPr lang="sk-SK" sz="1800" dirty="0" err="1"/>
              <a:t>fulfils</a:t>
            </a:r>
            <a:r>
              <a:rPr lang="sk-SK" sz="1800" dirty="0"/>
              <a:t> </a:t>
            </a:r>
            <a:r>
              <a:rPr lang="sk-SK" sz="1800" dirty="0" err="1"/>
              <a:t>the</a:t>
            </a:r>
            <a:r>
              <a:rPr lang="sk-SK" sz="1800" dirty="0"/>
              <a:t> </a:t>
            </a:r>
            <a:r>
              <a:rPr lang="sk-SK" sz="1800" dirty="0" err="1"/>
              <a:t>criteria</a:t>
            </a:r>
            <a:r>
              <a:rPr lang="sk-SK" sz="1800" dirty="0"/>
              <a:t> </a:t>
            </a:r>
            <a:r>
              <a:rPr lang="sk-SK" sz="1800" dirty="0" err="1"/>
              <a:t>of</a:t>
            </a:r>
            <a:r>
              <a:rPr lang="sk-SK" sz="1800" dirty="0"/>
              <a:t> </a:t>
            </a:r>
            <a:r>
              <a:rPr lang="sk-SK" sz="1800" dirty="0" err="1"/>
              <a:t>an</a:t>
            </a:r>
            <a:r>
              <a:rPr lang="sk-SK" sz="1800" dirty="0"/>
              <a:t> </a:t>
            </a:r>
            <a:r>
              <a:rPr lang="sk-SK" sz="1800" dirty="0" err="1"/>
              <a:t>independent</a:t>
            </a:r>
            <a:r>
              <a:rPr lang="sk-SK" sz="1800" dirty="0"/>
              <a:t> </a:t>
            </a:r>
            <a:r>
              <a:rPr lang="sk-SK" sz="1800" dirty="0" err="1"/>
              <a:t>combative</a:t>
            </a:r>
            <a:r>
              <a:rPr lang="sk-SK" sz="1800" dirty="0"/>
              <a:t> </a:t>
            </a:r>
            <a:r>
              <a:rPr lang="sk-SK" sz="1800" dirty="0" err="1"/>
              <a:t>branch</a:t>
            </a:r>
            <a:r>
              <a:rPr lang="sk-SK" sz="1800" dirty="0"/>
              <a:t>. </a:t>
            </a:r>
            <a:r>
              <a:rPr lang="sk-SK" sz="1800" dirty="0" err="1"/>
              <a:t>We</a:t>
            </a:r>
            <a:r>
              <a:rPr lang="sk-SK" sz="1800" dirty="0"/>
              <a:t> </a:t>
            </a:r>
            <a:r>
              <a:rPr lang="sk-SK" sz="1800" dirty="0" err="1"/>
              <a:t>call</a:t>
            </a:r>
            <a:r>
              <a:rPr lang="sk-SK" sz="1800" dirty="0"/>
              <a:t> </a:t>
            </a:r>
            <a:r>
              <a:rPr lang="sk-SK" sz="1800" dirty="0" err="1"/>
              <a:t>them</a:t>
            </a:r>
            <a:r>
              <a:rPr lang="sk-SK" sz="1800" dirty="0"/>
              <a:t> </a:t>
            </a:r>
            <a:r>
              <a:rPr lang="sk-SK" sz="1800" dirty="0" err="1"/>
              <a:t>combative</a:t>
            </a:r>
            <a:r>
              <a:rPr lang="sk-SK" sz="1800" dirty="0"/>
              <a:t> </a:t>
            </a:r>
            <a:r>
              <a:rPr lang="sk-SK" sz="1800" dirty="0" err="1"/>
              <a:t>sports</a:t>
            </a:r>
            <a:r>
              <a:rPr lang="sk-SK" sz="1800" dirty="0"/>
              <a:t> and </a:t>
            </a:r>
            <a:r>
              <a:rPr lang="sk-SK" sz="1800" dirty="0" err="1"/>
              <a:t>we</a:t>
            </a:r>
            <a:r>
              <a:rPr lang="sk-SK" sz="1800" dirty="0"/>
              <a:t> </a:t>
            </a:r>
            <a:r>
              <a:rPr lang="sk-SK" sz="1800" dirty="0" err="1"/>
              <a:t>can</a:t>
            </a:r>
            <a:r>
              <a:rPr lang="sk-SK" sz="1800" dirty="0"/>
              <a:t> </a:t>
            </a:r>
            <a:r>
              <a:rPr lang="sk-SK" sz="1800" dirty="0" err="1"/>
              <a:t>further</a:t>
            </a:r>
            <a:r>
              <a:rPr lang="sk-SK" sz="1800" dirty="0"/>
              <a:t> </a:t>
            </a:r>
            <a:r>
              <a:rPr lang="sk-SK" sz="1800" dirty="0" err="1"/>
              <a:t>subdivide</a:t>
            </a:r>
            <a:r>
              <a:rPr lang="sk-SK" sz="1800" dirty="0"/>
              <a:t> </a:t>
            </a:r>
            <a:r>
              <a:rPr lang="sk-SK" sz="1800" dirty="0" err="1"/>
              <a:t>them</a:t>
            </a:r>
            <a:r>
              <a:rPr lang="sk-SK" sz="1800" dirty="0"/>
              <a:t>. </a:t>
            </a:r>
            <a:r>
              <a:rPr lang="sk-SK" sz="1800" dirty="0" err="1"/>
              <a:t>The</a:t>
            </a:r>
            <a:r>
              <a:rPr lang="sk-SK" sz="1800" dirty="0"/>
              <a:t> </a:t>
            </a:r>
            <a:r>
              <a:rPr lang="sk-SK" sz="1800" dirty="0" err="1"/>
              <a:t>level</a:t>
            </a:r>
            <a:r>
              <a:rPr lang="sk-SK" sz="1800" dirty="0"/>
              <a:t> </a:t>
            </a:r>
            <a:r>
              <a:rPr lang="sk-SK" sz="1800" dirty="0" err="1"/>
              <a:t>of</a:t>
            </a:r>
            <a:r>
              <a:rPr lang="sk-SK" sz="1800" dirty="0"/>
              <a:t> </a:t>
            </a:r>
            <a:r>
              <a:rPr lang="sk-SK" sz="1800" dirty="0" err="1"/>
              <a:t>combative</a:t>
            </a:r>
            <a:r>
              <a:rPr lang="sk-SK" sz="1800" dirty="0"/>
              <a:t> </a:t>
            </a:r>
            <a:r>
              <a:rPr lang="sk-SK" sz="1800" dirty="0" err="1"/>
              <a:t>systems</a:t>
            </a:r>
            <a:r>
              <a:rPr lang="sk-SK" sz="1800" dirty="0"/>
              <a:t> </a:t>
            </a:r>
            <a:r>
              <a:rPr lang="sk-SK" sz="1800" dirty="0" err="1"/>
              <a:t>is</a:t>
            </a:r>
            <a:r>
              <a:rPr lang="sk-SK" sz="1800" dirty="0"/>
              <a:t> </a:t>
            </a:r>
            <a:r>
              <a:rPr lang="sk-SK" sz="1800" dirty="0" err="1"/>
              <a:t>the</a:t>
            </a:r>
            <a:r>
              <a:rPr lang="sk-SK" sz="1800" dirty="0"/>
              <a:t> </a:t>
            </a:r>
            <a:r>
              <a:rPr lang="sk-SK" sz="1800" dirty="0" err="1"/>
              <a:t>greatest</a:t>
            </a:r>
            <a:r>
              <a:rPr lang="sk-SK" sz="1800" dirty="0"/>
              <a:t> and most </a:t>
            </a:r>
            <a:r>
              <a:rPr lang="sk-SK" sz="1800" dirty="0" err="1"/>
              <a:t>important</a:t>
            </a:r>
            <a:r>
              <a:rPr lang="sk-SK" sz="1800" dirty="0"/>
              <a:t> part </a:t>
            </a:r>
            <a:r>
              <a:rPr lang="sk-SK" sz="1800" dirty="0" err="1"/>
              <a:t>of</a:t>
            </a:r>
            <a:r>
              <a:rPr lang="sk-SK" sz="1800" dirty="0"/>
              <a:t> </a:t>
            </a:r>
            <a:r>
              <a:rPr lang="sk-SK" sz="1800" dirty="0" err="1"/>
              <a:t>combatives</a:t>
            </a:r>
            <a:r>
              <a:rPr lang="sk-SK" sz="1800" dirty="0"/>
              <a:t>.</a:t>
            </a:r>
          </a:p>
          <a:p>
            <a:pPr>
              <a:buNone/>
            </a:pPr>
            <a:endParaRPr lang="sk-SK" sz="1800" dirty="0"/>
          </a:p>
        </p:txBody>
      </p:sp>
    </p:spTree>
    <p:extLst>
      <p:ext uri="{BB962C8B-B14F-4D97-AF65-F5344CB8AC3E}">
        <p14:creationId xmlns:p14="http://schemas.microsoft.com/office/powerpoint/2010/main" val="500610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8285" y="144379"/>
            <a:ext cx="8934293" cy="6710647"/>
          </a:xfrm>
        </p:spPr>
      </p:pic>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Tree>
    <p:extLst>
      <p:ext uri="{BB962C8B-B14F-4D97-AF65-F5344CB8AC3E}">
        <p14:creationId xmlns:p14="http://schemas.microsoft.com/office/powerpoint/2010/main" val="2391489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Self</a:t>
            </a:r>
            <a:r>
              <a:rPr lang="cs-CZ" dirty="0"/>
              <a:t>-</a:t>
            </a:r>
            <a:r>
              <a:rPr lang="cs-CZ" dirty="0" err="1"/>
              <a:t>defence</a:t>
            </a:r>
            <a:endParaRPr lang="cs-CZ" dirty="0"/>
          </a:p>
        </p:txBody>
      </p:sp>
      <p:sp>
        <p:nvSpPr>
          <p:cNvPr id="3" name="Zástupný symbol pro obsah 2"/>
          <p:cNvSpPr>
            <a:spLocks noGrp="1"/>
          </p:cNvSpPr>
          <p:nvPr>
            <p:ph idx="1"/>
          </p:nvPr>
        </p:nvSpPr>
        <p:spPr/>
        <p:txBody>
          <a:bodyPr/>
          <a:lstStyle/>
          <a:p>
            <a:pPr>
              <a:buNone/>
            </a:pPr>
            <a:r>
              <a:rPr lang="sk-SK" sz="1800" dirty="0" err="1"/>
              <a:t>The</a:t>
            </a:r>
            <a:r>
              <a:rPr lang="sk-SK" sz="1800" dirty="0"/>
              <a:t> </a:t>
            </a:r>
            <a:r>
              <a:rPr lang="sk-SK" sz="1800" dirty="0" err="1"/>
              <a:t>third</a:t>
            </a:r>
            <a:r>
              <a:rPr lang="sk-SK" sz="1800" dirty="0"/>
              <a:t> </a:t>
            </a:r>
            <a:r>
              <a:rPr lang="sk-SK" sz="1800" dirty="0" err="1"/>
              <a:t>level</a:t>
            </a:r>
            <a:r>
              <a:rPr lang="sk-SK" sz="1800" dirty="0"/>
              <a:t> </a:t>
            </a:r>
            <a:r>
              <a:rPr lang="sk-SK" sz="1800" dirty="0" err="1"/>
              <a:t>is</a:t>
            </a:r>
            <a:r>
              <a:rPr lang="sk-SK" sz="1800" dirty="0"/>
              <a:t> </a:t>
            </a:r>
            <a:r>
              <a:rPr lang="sk-SK" sz="1800" dirty="0" err="1"/>
              <a:t>the</a:t>
            </a:r>
            <a:r>
              <a:rPr lang="sk-SK" sz="1800" dirty="0"/>
              <a:t> </a:t>
            </a:r>
            <a:r>
              <a:rPr lang="sk-SK" sz="1800" dirty="0" err="1"/>
              <a:t>level</a:t>
            </a:r>
            <a:r>
              <a:rPr lang="sk-SK" sz="1800" dirty="0"/>
              <a:t> </a:t>
            </a:r>
            <a:r>
              <a:rPr lang="sk-SK" sz="1800" dirty="0" err="1"/>
              <a:t>of</a:t>
            </a:r>
            <a:r>
              <a:rPr lang="sk-SK" sz="1800" dirty="0"/>
              <a:t> </a:t>
            </a:r>
            <a:r>
              <a:rPr lang="sk-SK" sz="1800" dirty="0" err="1"/>
              <a:t>applied</a:t>
            </a:r>
            <a:r>
              <a:rPr lang="sk-SK" sz="1800" dirty="0"/>
              <a:t> </a:t>
            </a:r>
            <a:r>
              <a:rPr lang="sk-SK" sz="1800" dirty="0" err="1"/>
              <a:t>combative</a:t>
            </a:r>
            <a:r>
              <a:rPr lang="sk-SK" sz="1800" dirty="0"/>
              <a:t> </a:t>
            </a:r>
            <a:r>
              <a:rPr lang="sk-SK" sz="1800" dirty="0" err="1"/>
              <a:t>activities</a:t>
            </a:r>
            <a:r>
              <a:rPr lang="sk-SK" sz="1800" dirty="0"/>
              <a:t> to </a:t>
            </a:r>
            <a:r>
              <a:rPr lang="sk-SK" sz="1800" dirty="0" err="1"/>
              <a:t>be</a:t>
            </a:r>
            <a:r>
              <a:rPr lang="sk-SK" sz="1800" dirty="0"/>
              <a:t> </a:t>
            </a:r>
            <a:r>
              <a:rPr lang="sk-SK" sz="1800" dirty="0" err="1"/>
              <a:t>used</a:t>
            </a:r>
            <a:r>
              <a:rPr lang="sk-SK" sz="1800" dirty="0"/>
              <a:t> in </a:t>
            </a:r>
            <a:r>
              <a:rPr lang="sk-SK" sz="1800" dirty="0" err="1"/>
              <a:t>necessary</a:t>
            </a:r>
            <a:r>
              <a:rPr lang="sk-SK" sz="1800" dirty="0"/>
              <a:t> </a:t>
            </a:r>
            <a:r>
              <a:rPr lang="sk-SK" sz="1800" dirty="0" err="1"/>
              <a:t>self-defence</a:t>
            </a:r>
            <a:r>
              <a:rPr lang="sk-SK" sz="1800" dirty="0"/>
              <a:t> </a:t>
            </a:r>
            <a:r>
              <a:rPr lang="sk-SK" sz="1800" dirty="0" err="1"/>
              <a:t>with</a:t>
            </a:r>
            <a:r>
              <a:rPr lang="sk-SK" sz="1800" dirty="0"/>
              <a:t> </a:t>
            </a:r>
            <a:r>
              <a:rPr lang="sk-SK" sz="1800" dirty="0" err="1"/>
              <a:t>appropriate</a:t>
            </a:r>
            <a:r>
              <a:rPr lang="sk-SK" sz="1800" dirty="0"/>
              <a:t> </a:t>
            </a:r>
            <a:r>
              <a:rPr lang="sk-SK" sz="1800" dirty="0" err="1"/>
              <a:t>legal</a:t>
            </a:r>
            <a:r>
              <a:rPr lang="sk-SK" sz="1800" dirty="0"/>
              <a:t>, </a:t>
            </a:r>
            <a:r>
              <a:rPr lang="sk-SK" sz="1800" dirty="0" err="1"/>
              <a:t>ethical</a:t>
            </a:r>
            <a:r>
              <a:rPr lang="sk-SK" sz="1800" dirty="0"/>
              <a:t>, </a:t>
            </a:r>
            <a:r>
              <a:rPr lang="sk-SK" sz="1800" dirty="0" err="1"/>
              <a:t>social</a:t>
            </a:r>
            <a:r>
              <a:rPr lang="sk-SK" sz="1800" dirty="0"/>
              <a:t> and </a:t>
            </a:r>
            <a:r>
              <a:rPr lang="sk-SK" sz="1800" dirty="0" err="1"/>
              <a:t>other</a:t>
            </a:r>
            <a:r>
              <a:rPr lang="sk-SK" sz="1800" dirty="0"/>
              <a:t> </a:t>
            </a:r>
            <a:r>
              <a:rPr lang="sk-SK" sz="1800" dirty="0" err="1"/>
              <a:t>norms</a:t>
            </a:r>
            <a:r>
              <a:rPr lang="sk-SK" sz="1800" dirty="0"/>
              <a:t>. </a:t>
            </a:r>
            <a:r>
              <a:rPr lang="sk-SK" sz="1800" dirty="0" err="1"/>
              <a:t>This</a:t>
            </a:r>
            <a:r>
              <a:rPr lang="sk-SK" sz="1800" dirty="0"/>
              <a:t> </a:t>
            </a:r>
            <a:r>
              <a:rPr lang="sk-SK" sz="1800" dirty="0" err="1"/>
              <a:t>category</a:t>
            </a:r>
            <a:r>
              <a:rPr lang="sk-SK" sz="1800" dirty="0"/>
              <a:t> </a:t>
            </a:r>
            <a:r>
              <a:rPr lang="sk-SK" sz="1800" dirty="0" err="1"/>
              <a:t>is</a:t>
            </a:r>
            <a:r>
              <a:rPr lang="sk-SK" sz="1800" dirty="0"/>
              <a:t> </a:t>
            </a:r>
            <a:r>
              <a:rPr lang="sk-SK" sz="1800" dirty="0" err="1"/>
              <a:t>somewhat</a:t>
            </a:r>
            <a:r>
              <a:rPr lang="sk-SK" sz="1800" dirty="0"/>
              <a:t> </a:t>
            </a:r>
            <a:r>
              <a:rPr lang="sk-SK" sz="1800" dirty="0" err="1"/>
              <a:t>separate</a:t>
            </a:r>
            <a:r>
              <a:rPr lang="sk-SK" sz="1800" dirty="0"/>
              <a:t> </a:t>
            </a:r>
            <a:r>
              <a:rPr lang="sk-SK" sz="1800" dirty="0" err="1"/>
              <a:t>from</a:t>
            </a:r>
            <a:r>
              <a:rPr lang="sk-SK" sz="1800" dirty="0"/>
              <a:t> </a:t>
            </a:r>
            <a:r>
              <a:rPr lang="sk-SK" sz="1800" dirty="0" err="1"/>
              <a:t>the</a:t>
            </a:r>
            <a:r>
              <a:rPr lang="sk-SK" sz="1800" dirty="0"/>
              <a:t> </a:t>
            </a:r>
            <a:r>
              <a:rPr lang="sk-SK" sz="1800" dirty="0" err="1"/>
              <a:t>system</a:t>
            </a:r>
            <a:r>
              <a:rPr lang="sk-SK" sz="1800" dirty="0"/>
              <a:t> </a:t>
            </a:r>
            <a:r>
              <a:rPr lang="sk-SK" sz="1800" dirty="0" err="1"/>
              <a:t>of</a:t>
            </a:r>
            <a:r>
              <a:rPr lang="sk-SK" sz="1800" dirty="0"/>
              <a:t> </a:t>
            </a:r>
            <a:r>
              <a:rPr lang="sk-SK" sz="1800" dirty="0" err="1"/>
              <a:t>combative</a:t>
            </a:r>
            <a:r>
              <a:rPr lang="sk-SK" sz="1800" dirty="0"/>
              <a:t> </a:t>
            </a:r>
            <a:r>
              <a:rPr lang="sk-SK" sz="1800" dirty="0" err="1"/>
              <a:t>sports</a:t>
            </a:r>
            <a:r>
              <a:rPr lang="sk-SK" sz="1800" dirty="0"/>
              <a:t> </a:t>
            </a:r>
            <a:r>
              <a:rPr lang="sk-SK" sz="1800" dirty="0" err="1"/>
              <a:t>as</a:t>
            </a:r>
            <a:r>
              <a:rPr lang="sk-SK" sz="1800" dirty="0"/>
              <a:t> </a:t>
            </a:r>
            <a:r>
              <a:rPr lang="sk-SK" sz="1800" dirty="0" err="1"/>
              <a:t>it</a:t>
            </a:r>
            <a:r>
              <a:rPr lang="sk-SK" sz="1800" dirty="0"/>
              <a:t> </a:t>
            </a:r>
            <a:r>
              <a:rPr lang="sk-SK" sz="1800" dirty="0" err="1"/>
              <a:t>is</a:t>
            </a:r>
            <a:r>
              <a:rPr lang="sk-SK" sz="1800" dirty="0"/>
              <a:t> </a:t>
            </a:r>
            <a:r>
              <a:rPr lang="sk-SK" sz="1800" dirty="0" err="1"/>
              <a:t>closely</a:t>
            </a:r>
            <a:r>
              <a:rPr lang="sk-SK" sz="1800" dirty="0"/>
              <a:t> </a:t>
            </a:r>
            <a:r>
              <a:rPr lang="sk-SK" sz="1800" dirty="0" err="1"/>
              <a:t>linked</a:t>
            </a:r>
            <a:r>
              <a:rPr lang="sk-SK" sz="1800" dirty="0"/>
              <a:t> </a:t>
            </a:r>
            <a:r>
              <a:rPr lang="sk-SK" sz="1800" dirty="0" err="1"/>
              <a:t>with</a:t>
            </a:r>
            <a:r>
              <a:rPr lang="sk-SK" sz="1800" dirty="0"/>
              <a:t> </a:t>
            </a:r>
            <a:r>
              <a:rPr lang="sk-SK" sz="1800" dirty="0" err="1"/>
              <a:t>other</a:t>
            </a:r>
            <a:r>
              <a:rPr lang="sk-SK" sz="1800" dirty="0"/>
              <a:t>, </a:t>
            </a:r>
            <a:r>
              <a:rPr lang="sk-SK" sz="1800" dirty="0" err="1"/>
              <a:t>especially</a:t>
            </a:r>
            <a:r>
              <a:rPr lang="sk-SK" sz="1800" dirty="0"/>
              <a:t> </a:t>
            </a:r>
            <a:r>
              <a:rPr lang="sk-SK" sz="1800" dirty="0" err="1"/>
              <a:t>technical</a:t>
            </a:r>
            <a:r>
              <a:rPr lang="sk-SK" sz="1800" dirty="0"/>
              <a:t> </a:t>
            </a:r>
            <a:r>
              <a:rPr lang="sk-SK" sz="1800" dirty="0" err="1"/>
              <a:t>indicators</a:t>
            </a:r>
            <a:r>
              <a:rPr lang="sk-SK" sz="1800" dirty="0"/>
              <a:t> </a:t>
            </a:r>
            <a:r>
              <a:rPr lang="sk-SK" sz="1800" dirty="0" err="1"/>
              <a:t>that</a:t>
            </a:r>
            <a:r>
              <a:rPr lang="sk-SK" sz="1800" dirty="0"/>
              <a:t> </a:t>
            </a:r>
            <a:r>
              <a:rPr lang="sk-SK" sz="1800" dirty="0" err="1"/>
              <a:t>fall</a:t>
            </a:r>
            <a:r>
              <a:rPr lang="sk-SK" sz="1800" dirty="0"/>
              <a:t> </a:t>
            </a:r>
            <a:r>
              <a:rPr lang="sk-SK" sz="1800" dirty="0" err="1"/>
              <a:t>outside</a:t>
            </a:r>
            <a:r>
              <a:rPr lang="sk-SK" sz="1800" dirty="0"/>
              <a:t> </a:t>
            </a:r>
            <a:r>
              <a:rPr lang="sk-SK" sz="1800" dirty="0" err="1"/>
              <a:t>the</a:t>
            </a:r>
            <a:r>
              <a:rPr lang="sk-SK" sz="1800" dirty="0"/>
              <a:t> </a:t>
            </a:r>
            <a:r>
              <a:rPr lang="sk-SK" sz="1800" dirty="0" err="1"/>
              <a:t>field</a:t>
            </a:r>
            <a:r>
              <a:rPr lang="sk-SK" sz="1800" dirty="0"/>
              <a:t> </a:t>
            </a:r>
            <a:r>
              <a:rPr lang="sk-SK" sz="1800" dirty="0" err="1"/>
              <a:t>of</a:t>
            </a:r>
            <a:r>
              <a:rPr lang="sk-SK" sz="1800" dirty="0"/>
              <a:t> </a:t>
            </a:r>
            <a:r>
              <a:rPr lang="sk-SK" sz="1800" dirty="0" err="1"/>
              <a:t>sport</a:t>
            </a:r>
            <a:r>
              <a:rPr lang="sk-SK" sz="1800" dirty="0"/>
              <a:t> (</a:t>
            </a:r>
            <a:r>
              <a:rPr lang="sk-SK" sz="1800" dirty="0" err="1"/>
              <a:t>especially</a:t>
            </a:r>
            <a:r>
              <a:rPr lang="sk-SK" sz="1800" dirty="0"/>
              <a:t> </a:t>
            </a:r>
            <a:r>
              <a:rPr lang="sk-SK" sz="1800" dirty="0" err="1"/>
              <a:t>with</a:t>
            </a:r>
            <a:r>
              <a:rPr lang="sk-SK" sz="1800" dirty="0"/>
              <a:t> </a:t>
            </a:r>
            <a:r>
              <a:rPr lang="sk-SK" sz="1800" dirty="0" err="1"/>
              <a:t>the</a:t>
            </a:r>
            <a:r>
              <a:rPr lang="sk-SK" sz="1800" dirty="0"/>
              <a:t> </a:t>
            </a:r>
            <a:r>
              <a:rPr lang="sk-SK" sz="1800" dirty="0" err="1"/>
              <a:t>usage</a:t>
            </a:r>
            <a:r>
              <a:rPr lang="sk-SK" sz="1800" dirty="0"/>
              <a:t> </a:t>
            </a:r>
            <a:r>
              <a:rPr lang="sk-SK" sz="1800" dirty="0" err="1"/>
              <a:t>of</a:t>
            </a:r>
            <a:r>
              <a:rPr lang="sk-SK" sz="1800" dirty="0"/>
              <a:t> </a:t>
            </a:r>
            <a:r>
              <a:rPr lang="sk-SK" sz="1800" dirty="0" err="1"/>
              <a:t>firearms</a:t>
            </a:r>
            <a:r>
              <a:rPr lang="sk-SK" sz="1800" dirty="0"/>
              <a:t> and </a:t>
            </a:r>
            <a:r>
              <a:rPr lang="sk-SK" sz="1800" dirty="0" err="1"/>
              <a:t>other</a:t>
            </a:r>
            <a:r>
              <a:rPr lang="sk-SK" sz="1800" dirty="0"/>
              <a:t> </a:t>
            </a:r>
            <a:r>
              <a:rPr lang="sk-SK" sz="1800" dirty="0" err="1"/>
              <a:t>weapons</a:t>
            </a:r>
            <a:r>
              <a:rPr lang="sk-SK" sz="1800" dirty="0"/>
              <a:t>).</a:t>
            </a:r>
          </a:p>
          <a:p>
            <a:pPr>
              <a:buNone/>
            </a:pPr>
            <a:endParaRPr lang="cs-CZ" sz="1800" dirty="0"/>
          </a:p>
          <a:p>
            <a:pPr>
              <a:buNone/>
            </a:pPr>
            <a:endParaRPr lang="cs-CZ" b="1" dirty="0"/>
          </a:p>
          <a:p>
            <a:pPr>
              <a:buNone/>
            </a:pPr>
            <a:r>
              <a:rPr lang="cs-CZ" b="1" dirty="0"/>
              <a:t>open </a:t>
            </a:r>
            <a:r>
              <a:rPr lang="cs-CZ" b="1" dirty="0" err="1"/>
              <a:t>system</a:t>
            </a:r>
            <a:r>
              <a:rPr lang="cs-CZ" b="1" dirty="0"/>
              <a:t> </a:t>
            </a:r>
            <a:r>
              <a:rPr lang="cs-CZ" b="1" dirty="0" err="1"/>
              <a:t>of</a:t>
            </a:r>
            <a:r>
              <a:rPr lang="cs-CZ" b="1" dirty="0"/>
              <a:t> </a:t>
            </a:r>
            <a:r>
              <a:rPr lang="cs-CZ" b="1" dirty="0" err="1"/>
              <a:t>any</a:t>
            </a:r>
            <a:r>
              <a:rPr lang="cs-CZ" b="1" dirty="0"/>
              <a:t> </a:t>
            </a:r>
            <a:r>
              <a:rPr lang="cs-CZ" b="1" dirty="0" err="1"/>
              <a:t>precautions</a:t>
            </a:r>
            <a:r>
              <a:rPr lang="cs-CZ" b="1" dirty="0"/>
              <a:t> and </a:t>
            </a:r>
            <a:r>
              <a:rPr lang="cs-CZ" b="1" dirty="0" err="1"/>
              <a:t>actions</a:t>
            </a:r>
            <a:r>
              <a:rPr lang="cs-CZ" b="1" dirty="0"/>
              <a:t> </a:t>
            </a:r>
            <a:r>
              <a:rPr lang="cs-CZ" b="1" dirty="0" err="1"/>
              <a:t>preventing</a:t>
            </a:r>
            <a:r>
              <a:rPr lang="cs-CZ" b="1" dirty="0"/>
              <a:t> </a:t>
            </a:r>
            <a:r>
              <a:rPr lang="cs-CZ" b="1" dirty="0" err="1"/>
              <a:t>victimization</a:t>
            </a:r>
            <a:r>
              <a:rPr lang="cs-CZ" b="1" dirty="0"/>
              <a:t>, </a:t>
            </a:r>
            <a:r>
              <a:rPr lang="cs-CZ" b="1" dirty="0" err="1"/>
              <a:t>deflecting</a:t>
            </a:r>
            <a:r>
              <a:rPr lang="cs-CZ" b="1" dirty="0"/>
              <a:t> </a:t>
            </a:r>
            <a:r>
              <a:rPr lang="cs-CZ" b="1" dirty="0" err="1"/>
              <a:t>acute</a:t>
            </a:r>
            <a:r>
              <a:rPr lang="cs-CZ" b="1" dirty="0"/>
              <a:t> </a:t>
            </a:r>
            <a:r>
              <a:rPr lang="cs-CZ" b="1" dirty="0" err="1"/>
              <a:t>threat</a:t>
            </a:r>
            <a:r>
              <a:rPr lang="cs-CZ" b="1" dirty="0"/>
              <a:t> </a:t>
            </a:r>
            <a:r>
              <a:rPr lang="cs-CZ" b="1" dirty="0" err="1"/>
              <a:t>using</a:t>
            </a:r>
            <a:r>
              <a:rPr lang="cs-CZ" b="1" dirty="0"/>
              <a:t> </a:t>
            </a:r>
            <a:r>
              <a:rPr lang="cs-CZ" b="1" dirty="0" err="1"/>
              <a:t>tactical</a:t>
            </a:r>
            <a:r>
              <a:rPr lang="cs-CZ" b="1" dirty="0"/>
              <a:t>, </a:t>
            </a:r>
            <a:r>
              <a:rPr lang="cs-CZ" b="1" dirty="0" err="1"/>
              <a:t>psychological</a:t>
            </a:r>
            <a:r>
              <a:rPr lang="cs-CZ" b="1" dirty="0"/>
              <a:t>, </a:t>
            </a:r>
            <a:r>
              <a:rPr lang="cs-CZ" b="1" dirty="0" err="1"/>
              <a:t>verbal</a:t>
            </a:r>
            <a:r>
              <a:rPr lang="cs-CZ" b="1" dirty="0"/>
              <a:t> </a:t>
            </a:r>
            <a:r>
              <a:rPr lang="cs-CZ" b="1" dirty="0" err="1"/>
              <a:t>or</a:t>
            </a:r>
            <a:r>
              <a:rPr lang="cs-CZ" b="1" dirty="0"/>
              <a:t> </a:t>
            </a:r>
            <a:r>
              <a:rPr lang="cs-CZ" b="1" dirty="0" err="1"/>
              <a:t>physical</a:t>
            </a:r>
            <a:r>
              <a:rPr lang="cs-CZ" b="1" dirty="0"/>
              <a:t> </a:t>
            </a:r>
            <a:r>
              <a:rPr lang="cs-CZ" b="1" dirty="0" err="1"/>
              <a:t>tools</a:t>
            </a:r>
            <a:r>
              <a:rPr lang="cs-CZ" b="1" dirty="0"/>
              <a:t> </a:t>
            </a:r>
            <a:r>
              <a:rPr lang="cs-CZ" b="1" dirty="0" err="1"/>
              <a:t>including</a:t>
            </a:r>
            <a:r>
              <a:rPr lang="cs-CZ" b="1" dirty="0"/>
              <a:t> use </a:t>
            </a:r>
            <a:r>
              <a:rPr lang="cs-CZ" b="1" dirty="0" err="1"/>
              <a:t>of</a:t>
            </a:r>
            <a:r>
              <a:rPr lang="cs-CZ" b="1" dirty="0"/>
              <a:t> </a:t>
            </a:r>
            <a:r>
              <a:rPr lang="cs-CZ" b="1" dirty="0" err="1"/>
              <a:t>reasonable</a:t>
            </a:r>
            <a:r>
              <a:rPr lang="cs-CZ" b="1" dirty="0"/>
              <a:t> </a:t>
            </a:r>
            <a:r>
              <a:rPr lang="cs-CZ" b="1" dirty="0" err="1"/>
              <a:t>force</a:t>
            </a:r>
            <a:r>
              <a:rPr lang="cs-CZ" b="1" dirty="0"/>
              <a:t> in </a:t>
            </a:r>
            <a:r>
              <a:rPr lang="cs-CZ" b="1" dirty="0" err="1"/>
              <a:t>accordance</a:t>
            </a:r>
            <a:r>
              <a:rPr lang="cs-CZ" b="1" dirty="0"/>
              <a:t> </a:t>
            </a:r>
            <a:r>
              <a:rPr lang="cs-CZ" b="1" dirty="0" err="1"/>
              <a:t>with</a:t>
            </a:r>
            <a:r>
              <a:rPr lang="cs-CZ" b="1" dirty="0"/>
              <a:t> </a:t>
            </a:r>
            <a:r>
              <a:rPr lang="cs-CZ" b="1" dirty="0" err="1"/>
              <a:t>the</a:t>
            </a:r>
            <a:r>
              <a:rPr lang="cs-CZ" b="1" dirty="0"/>
              <a:t> </a:t>
            </a:r>
            <a:r>
              <a:rPr lang="cs-CZ" b="1" dirty="0" err="1"/>
              <a:t>law</a:t>
            </a:r>
            <a:r>
              <a:rPr lang="cs-CZ" b="1" dirty="0"/>
              <a:t> in </a:t>
            </a:r>
            <a:r>
              <a:rPr lang="cs-CZ" b="1" dirty="0" err="1"/>
              <a:t>the</a:t>
            </a:r>
            <a:r>
              <a:rPr lang="cs-CZ" b="1" dirty="0"/>
              <a:t> </a:t>
            </a:r>
            <a:r>
              <a:rPr lang="cs-CZ" b="1" dirty="0" err="1"/>
              <a:t>defence</a:t>
            </a:r>
            <a:r>
              <a:rPr lang="cs-CZ" b="1" dirty="0"/>
              <a:t> </a:t>
            </a:r>
            <a:r>
              <a:rPr lang="cs-CZ" b="1" dirty="0" err="1"/>
              <a:t>of</a:t>
            </a:r>
            <a:r>
              <a:rPr lang="cs-CZ" b="1" dirty="0"/>
              <a:t> </a:t>
            </a:r>
            <a:r>
              <a:rPr lang="cs-CZ" b="1" dirty="0" err="1"/>
              <a:t>necessity</a:t>
            </a:r>
            <a:r>
              <a:rPr lang="cs-CZ" b="1" dirty="0"/>
              <a:t> and </a:t>
            </a:r>
            <a:r>
              <a:rPr lang="cs-CZ" b="1" dirty="0" err="1"/>
              <a:t>mitigation</a:t>
            </a:r>
            <a:r>
              <a:rPr lang="cs-CZ" b="1" dirty="0"/>
              <a:t> </a:t>
            </a:r>
            <a:r>
              <a:rPr lang="cs-CZ" b="1" dirty="0" err="1"/>
              <a:t>of</a:t>
            </a:r>
            <a:r>
              <a:rPr lang="cs-CZ" b="1" dirty="0"/>
              <a:t> </a:t>
            </a:r>
            <a:r>
              <a:rPr lang="cs-CZ" b="1" dirty="0" err="1"/>
              <a:t>the</a:t>
            </a:r>
            <a:r>
              <a:rPr lang="cs-CZ" b="1" dirty="0"/>
              <a:t> negative </a:t>
            </a:r>
            <a:r>
              <a:rPr lang="cs-CZ" b="1" dirty="0" err="1"/>
              <a:t>effects</a:t>
            </a:r>
            <a:r>
              <a:rPr lang="cs-CZ" b="1" dirty="0"/>
              <a:t> </a:t>
            </a:r>
            <a:r>
              <a:rPr lang="cs-CZ" b="1" dirty="0" err="1"/>
              <a:t>of</a:t>
            </a:r>
            <a:r>
              <a:rPr lang="cs-CZ" b="1" dirty="0"/>
              <a:t> </a:t>
            </a:r>
            <a:r>
              <a:rPr lang="cs-CZ" b="1" dirty="0" err="1"/>
              <a:t>assault</a:t>
            </a:r>
            <a:r>
              <a:rPr lang="cs-CZ" b="1" dirty="0"/>
              <a:t>.</a:t>
            </a:r>
          </a:p>
          <a:p>
            <a:endParaRPr lang="cs-CZ" dirty="0"/>
          </a:p>
        </p:txBody>
      </p:sp>
    </p:spTree>
    <p:extLst>
      <p:ext uri="{BB962C8B-B14F-4D97-AF65-F5344CB8AC3E}">
        <p14:creationId xmlns:p14="http://schemas.microsoft.com/office/powerpoint/2010/main" val="3076021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Basic </a:t>
            </a:r>
            <a:r>
              <a:rPr lang="cs-CZ" dirty="0" err="1"/>
              <a:t>terms</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err="1"/>
              <a:t>Defend</a:t>
            </a:r>
            <a:r>
              <a:rPr lang="cs-CZ" b="1" dirty="0"/>
              <a:t> </a:t>
            </a:r>
            <a:r>
              <a:rPr lang="cs-CZ" b="1" dirty="0" err="1"/>
              <a:t>actions</a:t>
            </a:r>
            <a:r>
              <a:rPr lang="cs-CZ" b="1" dirty="0"/>
              <a:t> </a:t>
            </a:r>
            <a:r>
              <a:rPr lang="cs-CZ" dirty="0"/>
              <a:t>– </a:t>
            </a:r>
            <a:r>
              <a:rPr lang="cs-CZ" dirty="0" err="1"/>
              <a:t>the</a:t>
            </a:r>
            <a:r>
              <a:rPr lang="cs-CZ" dirty="0"/>
              <a:t> </a:t>
            </a:r>
            <a:r>
              <a:rPr lang="cs-CZ" dirty="0" err="1"/>
              <a:t>act</a:t>
            </a:r>
            <a:r>
              <a:rPr lang="cs-CZ" dirty="0"/>
              <a:t> </a:t>
            </a:r>
            <a:r>
              <a:rPr lang="cs-CZ" dirty="0" err="1"/>
              <a:t>of</a:t>
            </a:r>
            <a:r>
              <a:rPr lang="cs-CZ" dirty="0"/>
              <a:t> </a:t>
            </a:r>
            <a:r>
              <a:rPr lang="cs-CZ" dirty="0" err="1"/>
              <a:t>defending</a:t>
            </a:r>
            <a:r>
              <a:rPr lang="cs-CZ" dirty="0"/>
              <a:t> </a:t>
            </a:r>
            <a:r>
              <a:rPr lang="cs-CZ" dirty="0" err="1"/>
              <a:t>yourself</a:t>
            </a:r>
            <a:r>
              <a:rPr lang="cs-CZ" dirty="0"/>
              <a:t> </a:t>
            </a:r>
            <a:r>
              <a:rPr lang="cs-CZ" dirty="0" err="1"/>
              <a:t>or</a:t>
            </a:r>
            <a:r>
              <a:rPr lang="cs-CZ" dirty="0"/>
              <a:t> </a:t>
            </a:r>
            <a:r>
              <a:rPr lang="cs-CZ" dirty="0" err="1"/>
              <a:t>someone</a:t>
            </a:r>
            <a:r>
              <a:rPr lang="cs-CZ" dirty="0"/>
              <a:t> </a:t>
            </a:r>
            <a:r>
              <a:rPr lang="cs-CZ" dirty="0" err="1"/>
              <a:t>or</a:t>
            </a:r>
            <a:r>
              <a:rPr lang="cs-CZ" dirty="0"/>
              <a:t> </a:t>
            </a:r>
            <a:r>
              <a:rPr lang="cs-CZ" dirty="0" err="1"/>
              <a:t>something</a:t>
            </a:r>
            <a:r>
              <a:rPr lang="cs-CZ" dirty="0"/>
              <a:t> </a:t>
            </a:r>
            <a:r>
              <a:rPr lang="cs-CZ" dirty="0" err="1"/>
              <a:t>from</a:t>
            </a:r>
            <a:r>
              <a:rPr lang="cs-CZ" dirty="0"/>
              <a:t> </a:t>
            </a:r>
            <a:r>
              <a:rPr lang="cs-CZ" dirty="0" err="1"/>
              <a:t>attack</a:t>
            </a:r>
            <a:r>
              <a:rPr lang="cs-CZ" dirty="0"/>
              <a:t>.  </a:t>
            </a:r>
          </a:p>
          <a:p>
            <a:r>
              <a:rPr lang="cs-CZ" b="1" dirty="0" err="1"/>
              <a:t>Victimology</a:t>
            </a:r>
            <a:r>
              <a:rPr lang="cs-CZ" b="1" dirty="0"/>
              <a:t> - </a:t>
            </a:r>
            <a:r>
              <a:rPr lang="cs-CZ" dirty="0" err="1"/>
              <a:t>an</a:t>
            </a:r>
            <a:r>
              <a:rPr lang="cs-CZ" dirty="0"/>
              <a:t> area </a:t>
            </a:r>
            <a:r>
              <a:rPr lang="cs-CZ" dirty="0" err="1"/>
              <a:t>of</a:t>
            </a:r>
            <a:r>
              <a:rPr lang="cs-CZ" dirty="0"/>
              <a:t> </a:t>
            </a:r>
            <a:r>
              <a:rPr lang="cs-CZ" dirty="0" err="1"/>
              <a:t>criminology</a:t>
            </a:r>
            <a:r>
              <a:rPr lang="cs-CZ" dirty="0"/>
              <a:t> </a:t>
            </a:r>
            <a:r>
              <a:rPr lang="cs-CZ" dirty="0" err="1"/>
              <a:t>which</a:t>
            </a:r>
            <a:r>
              <a:rPr lang="cs-CZ" dirty="0"/>
              <a:t> </a:t>
            </a:r>
            <a:r>
              <a:rPr lang="cs-CZ" dirty="0" err="1"/>
              <a:t>studies</a:t>
            </a:r>
            <a:r>
              <a:rPr lang="cs-CZ" dirty="0"/>
              <a:t> </a:t>
            </a:r>
            <a:r>
              <a:rPr lang="cs-CZ" dirty="0" err="1"/>
              <a:t>the</a:t>
            </a:r>
            <a:r>
              <a:rPr lang="cs-CZ" dirty="0"/>
              <a:t> </a:t>
            </a:r>
            <a:r>
              <a:rPr lang="cs-CZ" dirty="0" err="1"/>
              <a:t>victim</a:t>
            </a:r>
            <a:r>
              <a:rPr lang="cs-CZ" dirty="0"/>
              <a:t> </a:t>
            </a:r>
            <a:r>
              <a:rPr lang="cs-CZ" dirty="0" err="1"/>
              <a:t>of</a:t>
            </a:r>
            <a:r>
              <a:rPr lang="cs-CZ" dirty="0"/>
              <a:t> </a:t>
            </a:r>
            <a:r>
              <a:rPr lang="cs-CZ" dirty="0" err="1"/>
              <a:t>crime</a:t>
            </a:r>
            <a:r>
              <a:rPr lang="cs-CZ" dirty="0"/>
              <a:t> and </a:t>
            </a:r>
            <a:r>
              <a:rPr lang="cs-CZ" dirty="0" err="1"/>
              <a:t>their</a:t>
            </a:r>
            <a:r>
              <a:rPr lang="cs-CZ" dirty="0"/>
              <a:t> </a:t>
            </a:r>
            <a:r>
              <a:rPr lang="cs-CZ" dirty="0" err="1"/>
              <a:t>relationship</a:t>
            </a:r>
            <a:r>
              <a:rPr lang="cs-CZ" dirty="0"/>
              <a:t> </a:t>
            </a:r>
            <a:r>
              <a:rPr lang="cs-CZ" dirty="0" err="1"/>
              <a:t>with</a:t>
            </a:r>
            <a:r>
              <a:rPr lang="cs-CZ" dirty="0"/>
              <a:t> </a:t>
            </a:r>
            <a:r>
              <a:rPr lang="cs-CZ" dirty="0" err="1"/>
              <a:t>offenders</a:t>
            </a:r>
            <a:r>
              <a:rPr lang="cs-CZ" dirty="0"/>
              <a:t>. </a:t>
            </a:r>
          </a:p>
          <a:p>
            <a:r>
              <a:rPr lang="cs-CZ" b="1" dirty="0" err="1"/>
              <a:t>Victim</a:t>
            </a:r>
            <a:r>
              <a:rPr lang="cs-CZ" b="1" dirty="0"/>
              <a:t> - </a:t>
            </a:r>
            <a:r>
              <a:rPr lang="cs-CZ" dirty="0"/>
              <a:t>a person </a:t>
            </a:r>
            <a:r>
              <a:rPr lang="cs-CZ" dirty="0" err="1"/>
              <a:t>who</a:t>
            </a:r>
            <a:r>
              <a:rPr lang="cs-CZ" dirty="0"/>
              <a:t> </a:t>
            </a:r>
            <a:r>
              <a:rPr lang="cs-CZ" dirty="0" err="1"/>
              <a:t>is</a:t>
            </a:r>
            <a:r>
              <a:rPr lang="cs-CZ" dirty="0"/>
              <a:t> </a:t>
            </a:r>
            <a:r>
              <a:rPr lang="cs-CZ" dirty="0" err="1"/>
              <a:t>actually</a:t>
            </a:r>
            <a:r>
              <a:rPr lang="cs-CZ" dirty="0"/>
              <a:t> and </a:t>
            </a:r>
            <a:r>
              <a:rPr lang="cs-CZ" dirty="0" err="1"/>
              <a:t>directly</a:t>
            </a:r>
            <a:r>
              <a:rPr lang="cs-CZ" dirty="0"/>
              <a:t> </a:t>
            </a:r>
            <a:r>
              <a:rPr lang="cs-CZ" dirty="0" err="1"/>
              <a:t>affected</a:t>
            </a:r>
            <a:r>
              <a:rPr lang="cs-CZ" dirty="0"/>
              <a:t> by </a:t>
            </a:r>
            <a:r>
              <a:rPr lang="cs-CZ" dirty="0" err="1"/>
              <a:t>an</a:t>
            </a:r>
            <a:r>
              <a:rPr lang="cs-CZ" dirty="0"/>
              <a:t> </a:t>
            </a:r>
            <a:r>
              <a:rPr lang="cs-CZ" dirty="0" err="1"/>
              <a:t>act</a:t>
            </a:r>
            <a:r>
              <a:rPr lang="cs-CZ" dirty="0"/>
              <a:t> </a:t>
            </a:r>
            <a:r>
              <a:rPr lang="cs-CZ" dirty="0" err="1"/>
              <a:t>or</a:t>
            </a:r>
            <a:r>
              <a:rPr lang="cs-CZ" dirty="0"/>
              <a:t> </a:t>
            </a:r>
            <a:r>
              <a:rPr lang="cs-CZ" dirty="0" err="1"/>
              <a:t>omission</a:t>
            </a:r>
            <a:r>
              <a:rPr lang="cs-CZ" dirty="0"/>
              <a:t> </a:t>
            </a:r>
            <a:r>
              <a:rPr lang="cs-CZ" dirty="0" err="1"/>
              <a:t>that</a:t>
            </a:r>
            <a:r>
              <a:rPr lang="cs-CZ" dirty="0"/>
              <a:t> </a:t>
            </a:r>
            <a:r>
              <a:rPr lang="cs-CZ" dirty="0" err="1"/>
              <a:t>is</a:t>
            </a:r>
            <a:r>
              <a:rPr lang="cs-CZ" dirty="0"/>
              <a:t> </a:t>
            </a:r>
            <a:r>
              <a:rPr lang="cs-CZ" dirty="0" err="1"/>
              <a:t>incompatible</a:t>
            </a:r>
            <a:r>
              <a:rPr lang="cs-CZ" dirty="0"/>
              <a:t> </a:t>
            </a:r>
            <a:r>
              <a:rPr lang="cs-CZ" dirty="0" err="1"/>
              <a:t>with</a:t>
            </a:r>
            <a:r>
              <a:rPr lang="cs-CZ" dirty="0"/>
              <a:t> </a:t>
            </a:r>
            <a:r>
              <a:rPr lang="cs-CZ" dirty="0" err="1"/>
              <a:t>the</a:t>
            </a:r>
            <a:r>
              <a:rPr lang="cs-CZ" dirty="0"/>
              <a:t> </a:t>
            </a:r>
            <a:r>
              <a:rPr lang="cs-CZ" dirty="0" err="1"/>
              <a:t>European</a:t>
            </a:r>
            <a:r>
              <a:rPr lang="cs-CZ" dirty="0"/>
              <a:t> </a:t>
            </a:r>
            <a:r>
              <a:rPr lang="cs-CZ" dirty="0" err="1"/>
              <a:t>Convention</a:t>
            </a:r>
            <a:r>
              <a:rPr lang="cs-CZ" dirty="0"/>
              <a:t> on </a:t>
            </a:r>
            <a:r>
              <a:rPr lang="cs-CZ" dirty="0" err="1"/>
              <a:t>Human</a:t>
            </a:r>
            <a:r>
              <a:rPr lang="cs-CZ" dirty="0"/>
              <a:t> </a:t>
            </a:r>
            <a:r>
              <a:rPr lang="cs-CZ" dirty="0" err="1"/>
              <a:t>Rights</a:t>
            </a:r>
            <a:r>
              <a:rPr lang="cs-CZ" dirty="0"/>
              <a:t>, </a:t>
            </a:r>
            <a:r>
              <a:rPr lang="cs-CZ" dirty="0" err="1"/>
              <a:t>or</a:t>
            </a:r>
            <a:r>
              <a:rPr lang="cs-CZ" dirty="0"/>
              <a:t> a person </a:t>
            </a:r>
            <a:r>
              <a:rPr lang="cs-CZ" dirty="0" err="1"/>
              <a:t>who</a:t>
            </a:r>
            <a:r>
              <a:rPr lang="cs-CZ" dirty="0"/>
              <a:t> </a:t>
            </a:r>
            <a:r>
              <a:rPr lang="cs-CZ" dirty="0" err="1"/>
              <a:t>is</a:t>
            </a:r>
            <a:r>
              <a:rPr lang="cs-CZ" dirty="0"/>
              <a:t> </a:t>
            </a:r>
            <a:r>
              <a:rPr lang="cs-CZ" dirty="0" err="1"/>
              <a:t>at</a:t>
            </a:r>
            <a:r>
              <a:rPr lang="cs-CZ" dirty="0"/>
              <a:t> risk </a:t>
            </a:r>
            <a:r>
              <a:rPr lang="cs-CZ" dirty="0" err="1"/>
              <a:t>of</a:t>
            </a:r>
            <a:r>
              <a:rPr lang="cs-CZ" dirty="0"/>
              <a:t> </a:t>
            </a:r>
            <a:r>
              <a:rPr lang="cs-CZ" dirty="0" err="1"/>
              <a:t>being</a:t>
            </a:r>
            <a:r>
              <a:rPr lang="cs-CZ" dirty="0"/>
              <a:t> </a:t>
            </a:r>
            <a:r>
              <a:rPr lang="cs-CZ" dirty="0" err="1"/>
              <a:t>directly</a:t>
            </a:r>
            <a:r>
              <a:rPr lang="cs-CZ" dirty="0"/>
              <a:t> </a:t>
            </a:r>
            <a:r>
              <a:rPr lang="cs-CZ" dirty="0" err="1"/>
              <a:t>affected</a:t>
            </a:r>
            <a:r>
              <a:rPr lang="cs-CZ" dirty="0"/>
              <a:t>. </a:t>
            </a:r>
          </a:p>
          <a:p>
            <a:r>
              <a:rPr lang="cs-CZ" b="1" dirty="0" err="1"/>
              <a:t>Victimization</a:t>
            </a:r>
            <a:r>
              <a:rPr lang="cs-CZ" b="1" dirty="0"/>
              <a:t> - </a:t>
            </a:r>
            <a:r>
              <a:rPr lang="cs-CZ" b="1" dirty="0" err="1"/>
              <a:t>t</a:t>
            </a:r>
            <a:r>
              <a:rPr lang="cs-CZ" dirty="0" err="1"/>
              <a:t>he</a:t>
            </a:r>
            <a:r>
              <a:rPr lang="cs-CZ" dirty="0"/>
              <a:t> </a:t>
            </a:r>
            <a:r>
              <a:rPr lang="cs-CZ" dirty="0" err="1"/>
              <a:t>process</a:t>
            </a:r>
            <a:r>
              <a:rPr lang="cs-CZ" dirty="0"/>
              <a:t> in </a:t>
            </a:r>
            <a:r>
              <a:rPr lang="cs-CZ" dirty="0" err="1"/>
              <a:t>which</a:t>
            </a:r>
            <a:r>
              <a:rPr lang="cs-CZ" dirty="0"/>
              <a:t> </a:t>
            </a:r>
            <a:r>
              <a:rPr lang="cs-CZ" dirty="0" err="1"/>
              <a:t>one</a:t>
            </a:r>
            <a:r>
              <a:rPr lang="cs-CZ" dirty="0"/>
              <a:t> </a:t>
            </a:r>
            <a:r>
              <a:rPr lang="cs-CZ" dirty="0" err="1"/>
              <a:t>becomes</a:t>
            </a:r>
            <a:r>
              <a:rPr lang="cs-CZ" dirty="0"/>
              <a:t> a </a:t>
            </a:r>
            <a:r>
              <a:rPr lang="cs-CZ" dirty="0" err="1"/>
              <a:t>victim</a:t>
            </a:r>
            <a:r>
              <a:rPr lang="cs-CZ" dirty="0"/>
              <a:t> </a:t>
            </a:r>
            <a:r>
              <a:rPr lang="cs-CZ" dirty="0" err="1"/>
              <a:t>of</a:t>
            </a:r>
            <a:r>
              <a:rPr lang="cs-CZ" dirty="0"/>
              <a:t> </a:t>
            </a:r>
            <a:r>
              <a:rPr lang="cs-CZ" dirty="0" err="1"/>
              <a:t>crime</a:t>
            </a:r>
            <a:r>
              <a:rPr lang="cs-CZ" dirty="0"/>
              <a:t>.</a:t>
            </a:r>
          </a:p>
          <a:p>
            <a:r>
              <a:rPr lang="cs-CZ" b="1" dirty="0" err="1"/>
              <a:t>Particularly</a:t>
            </a:r>
            <a:r>
              <a:rPr lang="cs-CZ" b="1" dirty="0"/>
              <a:t> </a:t>
            </a:r>
            <a:r>
              <a:rPr lang="cs-CZ" b="1" dirty="0" err="1"/>
              <a:t>vulnerable</a:t>
            </a:r>
            <a:r>
              <a:rPr lang="cs-CZ" b="1" dirty="0"/>
              <a:t> </a:t>
            </a:r>
            <a:r>
              <a:rPr lang="cs-CZ" b="1" dirty="0" err="1"/>
              <a:t>victim</a:t>
            </a:r>
            <a:r>
              <a:rPr lang="cs-CZ" b="1" dirty="0"/>
              <a:t> - </a:t>
            </a:r>
            <a:r>
              <a:rPr lang="cs-CZ" dirty="0" err="1"/>
              <a:t>persons</a:t>
            </a:r>
            <a:r>
              <a:rPr lang="cs-CZ" dirty="0"/>
              <a:t> </a:t>
            </a:r>
            <a:r>
              <a:rPr lang="cs-CZ" dirty="0" err="1"/>
              <a:t>who</a:t>
            </a:r>
            <a:r>
              <a:rPr lang="cs-CZ" dirty="0"/>
              <a:t> are </a:t>
            </a:r>
            <a:r>
              <a:rPr lang="cs-CZ" dirty="0" err="1"/>
              <a:t>particularly</a:t>
            </a:r>
            <a:r>
              <a:rPr lang="cs-CZ" dirty="0"/>
              <a:t> </a:t>
            </a:r>
            <a:r>
              <a:rPr lang="cs-CZ" dirty="0" err="1"/>
              <a:t>vulnerable</a:t>
            </a:r>
            <a:r>
              <a:rPr lang="cs-CZ" dirty="0"/>
              <a:t> </a:t>
            </a:r>
            <a:r>
              <a:rPr lang="cs-CZ" dirty="0" err="1"/>
              <a:t>or</a:t>
            </a:r>
            <a:r>
              <a:rPr lang="cs-CZ" dirty="0"/>
              <a:t> </a:t>
            </a:r>
            <a:r>
              <a:rPr lang="cs-CZ" dirty="0" err="1"/>
              <a:t>who</a:t>
            </a:r>
            <a:r>
              <a:rPr lang="cs-CZ" dirty="0"/>
              <a:t> </a:t>
            </a:r>
            <a:r>
              <a:rPr lang="cs-CZ" dirty="0" err="1"/>
              <a:t>find</a:t>
            </a:r>
            <a:r>
              <a:rPr lang="cs-CZ" dirty="0"/>
              <a:t> </a:t>
            </a:r>
            <a:r>
              <a:rPr lang="cs-CZ" dirty="0" err="1"/>
              <a:t>themselves</a:t>
            </a:r>
            <a:r>
              <a:rPr lang="cs-CZ" dirty="0"/>
              <a:t> in </a:t>
            </a:r>
            <a:r>
              <a:rPr lang="cs-CZ" dirty="0" err="1"/>
              <a:t>situations</a:t>
            </a:r>
            <a:r>
              <a:rPr lang="cs-CZ" dirty="0"/>
              <a:t> </a:t>
            </a:r>
            <a:r>
              <a:rPr lang="cs-CZ" dirty="0" err="1"/>
              <a:t>that</a:t>
            </a:r>
            <a:r>
              <a:rPr lang="cs-CZ" dirty="0"/>
              <a:t> </a:t>
            </a:r>
            <a:r>
              <a:rPr lang="cs-CZ" dirty="0" err="1"/>
              <a:t>expose</a:t>
            </a:r>
            <a:r>
              <a:rPr lang="cs-CZ" dirty="0"/>
              <a:t> </a:t>
            </a:r>
            <a:r>
              <a:rPr lang="cs-CZ" dirty="0" err="1"/>
              <a:t>them</a:t>
            </a:r>
            <a:r>
              <a:rPr lang="cs-CZ" dirty="0"/>
              <a:t> to a </a:t>
            </a:r>
            <a:r>
              <a:rPr lang="cs-CZ" dirty="0" err="1"/>
              <a:t>particularly</a:t>
            </a:r>
            <a:r>
              <a:rPr lang="cs-CZ" dirty="0"/>
              <a:t> </a:t>
            </a:r>
            <a:r>
              <a:rPr lang="cs-CZ" dirty="0" err="1"/>
              <a:t>high</a:t>
            </a:r>
            <a:r>
              <a:rPr lang="cs-CZ" dirty="0"/>
              <a:t> risk </a:t>
            </a:r>
            <a:r>
              <a:rPr lang="cs-CZ" dirty="0" err="1"/>
              <a:t>of</a:t>
            </a:r>
            <a:r>
              <a:rPr lang="cs-CZ" dirty="0"/>
              <a:t> </a:t>
            </a:r>
            <a:r>
              <a:rPr lang="cs-CZ" dirty="0" err="1"/>
              <a:t>harm</a:t>
            </a:r>
            <a:r>
              <a:rPr lang="cs-CZ" dirty="0"/>
              <a:t>, </a:t>
            </a:r>
            <a:r>
              <a:rPr lang="cs-CZ" dirty="0" err="1"/>
              <a:t>e.g</a:t>
            </a:r>
            <a:r>
              <a:rPr lang="cs-CZ" dirty="0"/>
              <a:t>. </a:t>
            </a:r>
            <a:r>
              <a:rPr lang="cs-CZ" dirty="0" err="1"/>
              <a:t>persons</a:t>
            </a:r>
            <a:r>
              <a:rPr lang="cs-CZ" dirty="0"/>
              <a:t> </a:t>
            </a:r>
            <a:r>
              <a:rPr lang="cs-CZ" dirty="0" err="1"/>
              <a:t>subjected</a:t>
            </a:r>
            <a:r>
              <a:rPr lang="cs-CZ" dirty="0"/>
              <a:t> to </a:t>
            </a:r>
            <a:r>
              <a:rPr lang="cs-CZ" dirty="0" err="1"/>
              <a:t>repeat</a:t>
            </a:r>
            <a:r>
              <a:rPr lang="cs-CZ" dirty="0"/>
              <a:t> </a:t>
            </a:r>
            <a:r>
              <a:rPr lang="cs-CZ" dirty="0" err="1"/>
              <a:t>violence</a:t>
            </a:r>
            <a:r>
              <a:rPr lang="cs-CZ" dirty="0"/>
              <a:t> in </a:t>
            </a:r>
            <a:r>
              <a:rPr lang="cs-CZ" dirty="0" err="1"/>
              <a:t>close</a:t>
            </a:r>
            <a:r>
              <a:rPr lang="cs-CZ" dirty="0"/>
              <a:t> </a:t>
            </a:r>
            <a:r>
              <a:rPr lang="cs-CZ" dirty="0" err="1"/>
              <a:t>relationships</a:t>
            </a:r>
            <a:r>
              <a:rPr lang="cs-CZ" dirty="0"/>
              <a:t>, </a:t>
            </a:r>
            <a:r>
              <a:rPr lang="cs-CZ" dirty="0" err="1"/>
              <a:t>victims</a:t>
            </a:r>
            <a:r>
              <a:rPr lang="cs-CZ" dirty="0"/>
              <a:t> </a:t>
            </a:r>
            <a:r>
              <a:rPr lang="cs-CZ" dirty="0" err="1"/>
              <a:t>of</a:t>
            </a:r>
            <a:r>
              <a:rPr lang="cs-CZ" dirty="0"/>
              <a:t> gender-</a:t>
            </a:r>
            <a:r>
              <a:rPr lang="cs-CZ" dirty="0" err="1"/>
              <a:t>based</a:t>
            </a:r>
            <a:r>
              <a:rPr lang="cs-CZ" dirty="0"/>
              <a:t> </a:t>
            </a:r>
            <a:r>
              <a:rPr lang="cs-CZ" dirty="0" err="1"/>
              <a:t>violence</a:t>
            </a:r>
            <a:r>
              <a:rPr lang="cs-CZ" dirty="0"/>
              <a:t>, </a:t>
            </a:r>
            <a:r>
              <a:rPr lang="cs-CZ" dirty="0" err="1"/>
              <a:t>children</a:t>
            </a:r>
            <a:r>
              <a:rPr lang="cs-CZ" dirty="0"/>
              <a:t>, </a:t>
            </a:r>
            <a:r>
              <a:rPr lang="cs-CZ" dirty="0" err="1"/>
              <a:t>disabled</a:t>
            </a:r>
            <a:r>
              <a:rPr lang="cs-CZ" dirty="0"/>
              <a:t> </a:t>
            </a:r>
            <a:r>
              <a:rPr lang="cs-CZ" dirty="0" err="1"/>
              <a:t>people</a:t>
            </a:r>
            <a:r>
              <a:rPr lang="cs-CZ" dirty="0"/>
              <a:t> </a:t>
            </a:r>
            <a:r>
              <a:rPr lang="cs-CZ" dirty="0" err="1"/>
              <a:t>etc</a:t>
            </a:r>
            <a:r>
              <a:rPr lang="cs-CZ" dirty="0"/>
              <a:t>. </a:t>
            </a:r>
          </a:p>
          <a:p>
            <a:r>
              <a:rPr lang="cs-CZ" b="1" dirty="0" err="1"/>
              <a:t>Scenario</a:t>
            </a:r>
            <a:r>
              <a:rPr lang="cs-CZ" b="1" dirty="0"/>
              <a:t> </a:t>
            </a:r>
            <a:r>
              <a:rPr lang="cs-CZ" b="1" dirty="0" err="1"/>
              <a:t>training</a:t>
            </a:r>
            <a:r>
              <a:rPr lang="cs-CZ" b="1" dirty="0"/>
              <a:t> - </a:t>
            </a:r>
            <a:r>
              <a:rPr lang="cs-CZ" dirty="0" err="1"/>
              <a:t>the</a:t>
            </a:r>
            <a:r>
              <a:rPr lang="cs-CZ" dirty="0"/>
              <a:t> </a:t>
            </a:r>
            <a:r>
              <a:rPr lang="cs-CZ" dirty="0" err="1"/>
              <a:t>method</a:t>
            </a:r>
            <a:r>
              <a:rPr lang="cs-CZ" dirty="0"/>
              <a:t> </a:t>
            </a:r>
            <a:r>
              <a:rPr lang="cs-CZ" dirty="0" err="1"/>
              <a:t>used</a:t>
            </a:r>
            <a:r>
              <a:rPr lang="cs-CZ" dirty="0"/>
              <a:t> in </a:t>
            </a:r>
            <a:r>
              <a:rPr lang="cs-CZ" dirty="0" err="1"/>
              <a:t>the</a:t>
            </a:r>
            <a:r>
              <a:rPr lang="cs-CZ" dirty="0"/>
              <a:t> </a:t>
            </a:r>
            <a:r>
              <a:rPr lang="cs-CZ" dirty="0" err="1"/>
              <a:t>self-defence</a:t>
            </a:r>
            <a:r>
              <a:rPr lang="cs-CZ" dirty="0"/>
              <a:t> </a:t>
            </a:r>
            <a:r>
              <a:rPr lang="cs-CZ" dirty="0" err="1"/>
              <a:t>teaching</a:t>
            </a:r>
            <a:r>
              <a:rPr lang="cs-CZ" dirty="0"/>
              <a:t> </a:t>
            </a:r>
            <a:r>
              <a:rPr lang="cs-CZ" dirty="0" err="1"/>
              <a:t>both</a:t>
            </a:r>
            <a:r>
              <a:rPr lang="cs-CZ" dirty="0"/>
              <a:t> </a:t>
            </a:r>
            <a:r>
              <a:rPr lang="cs-CZ" dirty="0" err="1"/>
              <a:t>for</a:t>
            </a:r>
            <a:r>
              <a:rPr lang="cs-CZ" dirty="0"/>
              <a:t> </a:t>
            </a:r>
            <a:r>
              <a:rPr lang="cs-CZ" dirty="0" err="1"/>
              <a:t>training</a:t>
            </a:r>
            <a:r>
              <a:rPr lang="cs-CZ" dirty="0"/>
              <a:t> and </a:t>
            </a:r>
            <a:r>
              <a:rPr lang="cs-CZ" dirty="0" err="1"/>
              <a:t>evaluation</a:t>
            </a:r>
            <a:r>
              <a:rPr lang="cs-CZ" dirty="0"/>
              <a:t> </a:t>
            </a:r>
            <a:r>
              <a:rPr lang="cs-CZ" dirty="0" err="1"/>
              <a:t>purposes</a:t>
            </a:r>
            <a:r>
              <a:rPr lang="cs-CZ" dirty="0"/>
              <a:t> </a:t>
            </a:r>
            <a:r>
              <a:rPr lang="cs-CZ" dirty="0" err="1"/>
              <a:t>consisted</a:t>
            </a:r>
            <a:r>
              <a:rPr lang="cs-CZ" dirty="0"/>
              <a:t> in </a:t>
            </a:r>
            <a:r>
              <a:rPr lang="cs-CZ" dirty="0" err="1"/>
              <a:t>the</a:t>
            </a:r>
            <a:r>
              <a:rPr lang="cs-CZ" dirty="0"/>
              <a:t> </a:t>
            </a:r>
            <a:r>
              <a:rPr lang="cs-CZ" dirty="0" err="1"/>
              <a:t>pre-prepared</a:t>
            </a:r>
            <a:r>
              <a:rPr lang="cs-CZ" dirty="0"/>
              <a:t> </a:t>
            </a:r>
            <a:r>
              <a:rPr lang="cs-CZ" dirty="0" err="1"/>
              <a:t>course</a:t>
            </a:r>
            <a:r>
              <a:rPr lang="cs-CZ" dirty="0"/>
              <a:t> </a:t>
            </a:r>
            <a:r>
              <a:rPr lang="cs-CZ" dirty="0" err="1"/>
              <a:t>of</a:t>
            </a:r>
            <a:r>
              <a:rPr lang="cs-CZ" dirty="0"/>
              <a:t> a </a:t>
            </a:r>
            <a:r>
              <a:rPr lang="cs-CZ" dirty="0" err="1"/>
              <a:t>situation</a:t>
            </a:r>
            <a:r>
              <a:rPr lang="cs-CZ" dirty="0"/>
              <a:t> </a:t>
            </a:r>
            <a:r>
              <a:rPr lang="cs-CZ" dirty="0" err="1"/>
              <a:t>similar</a:t>
            </a:r>
            <a:r>
              <a:rPr lang="cs-CZ" dirty="0"/>
              <a:t> to a </a:t>
            </a:r>
            <a:r>
              <a:rPr lang="cs-CZ" dirty="0" err="1"/>
              <a:t>theatre</a:t>
            </a:r>
            <a:r>
              <a:rPr lang="cs-CZ" dirty="0"/>
              <a:t> </a:t>
            </a:r>
            <a:r>
              <a:rPr lang="cs-CZ" dirty="0" err="1"/>
              <a:t>script</a:t>
            </a:r>
            <a:r>
              <a:rPr lang="cs-CZ" dirty="0"/>
              <a:t> </a:t>
            </a:r>
            <a:r>
              <a:rPr lang="cs-CZ" dirty="0" err="1"/>
              <a:t>with</a:t>
            </a:r>
            <a:r>
              <a:rPr lang="cs-CZ" dirty="0"/>
              <a:t> </a:t>
            </a:r>
            <a:r>
              <a:rPr lang="cs-CZ" dirty="0" err="1"/>
              <a:t>fixed</a:t>
            </a:r>
            <a:r>
              <a:rPr lang="cs-CZ" dirty="0"/>
              <a:t> </a:t>
            </a:r>
            <a:r>
              <a:rPr lang="cs-CZ" dirty="0" err="1"/>
              <a:t>roles</a:t>
            </a:r>
            <a:r>
              <a:rPr lang="cs-CZ" dirty="0"/>
              <a:t> and </a:t>
            </a:r>
            <a:r>
              <a:rPr lang="cs-CZ" dirty="0" err="1"/>
              <a:t>activity</a:t>
            </a:r>
            <a:r>
              <a:rPr lang="cs-CZ" dirty="0"/>
              <a:t> </a:t>
            </a:r>
            <a:r>
              <a:rPr lang="cs-CZ" dirty="0" err="1"/>
              <a:t>of</a:t>
            </a:r>
            <a:r>
              <a:rPr lang="cs-CZ" dirty="0"/>
              <a:t> </a:t>
            </a:r>
            <a:r>
              <a:rPr lang="cs-CZ" dirty="0" err="1"/>
              <a:t>the</a:t>
            </a:r>
            <a:r>
              <a:rPr lang="cs-CZ" dirty="0"/>
              <a:t> </a:t>
            </a:r>
            <a:r>
              <a:rPr lang="cs-CZ" dirty="0" err="1"/>
              <a:t>actors</a:t>
            </a:r>
            <a:r>
              <a:rPr lang="cs-CZ" dirty="0"/>
              <a:t> </a:t>
            </a:r>
            <a:r>
              <a:rPr lang="cs-CZ" dirty="0" err="1"/>
              <a:t>where</a:t>
            </a:r>
            <a:r>
              <a:rPr lang="cs-CZ" dirty="0"/>
              <a:t> </a:t>
            </a:r>
            <a:r>
              <a:rPr lang="cs-CZ" dirty="0" err="1"/>
              <a:t>the</a:t>
            </a:r>
            <a:r>
              <a:rPr lang="cs-CZ" dirty="0"/>
              <a:t> </a:t>
            </a:r>
            <a:r>
              <a:rPr lang="cs-CZ" dirty="0" err="1"/>
              <a:t>roles</a:t>
            </a:r>
            <a:r>
              <a:rPr lang="cs-CZ" dirty="0"/>
              <a:t> </a:t>
            </a:r>
            <a:r>
              <a:rPr lang="cs-CZ" dirty="0" err="1"/>
              <a:t>of</a:t>
            </a:r>
            <a:r>
              <a:rPr lang="cs-CZ" dirty="0"/>
              <a:t> </a:t>
            </a:r>
            <a:r>
              <a:rPr lang="cs-CZ" dirty="0" err="1"/>
              <a:t>the</a:t>
            </a:r>
            <a:r>
              <a:rPr lang="cs-CZ" dirty="0"/>
              <a:t> </a:t>
            </a:r>
            <a:r>
              <a:rPr lang="cs-CZ" dirty="0" err="1"/>
              <a:t>actors</a:t>
            </a:r>
            <a:r>
              <a:rPr lang="cs-CZ" dirty="0"/>
              <a:t> (</a:t>
            </a:r>
            <a:r>
              <a:rPr lang="cs-CZ" dirty="0" err="1"/>
              <a:t>assailants</a:t>
            </a:r>
            <a:r>
              <a:rPr lang="cs-CZ" dirty="0"/>
              <a:t>) and </a:t>
            </a:r>
            <a:r>
              <a:rPr lang="cs-CZ" dirty="0" err="1"/>
              <a:t>the</a:t>
            </a:r>
            <a:r>
              <a:rPr lang="cs-CZ" dirty="0"/>
              <a:t> </a:t>
            </a:r>
            <a:r>
              <a:rPr lang="cs-CZ" dirty="0" err="1"/>
              <a:t>defender</a:t>
            </a:r>
            <a:r>
              <a:rPr lang="cs-CZ" dirty="0"/>
              <a:t> (a </a:t>
            </a:r>
            <a:r>
              <a:rPr lang="cs-CZ" dirty="0" err="1"/>
              <a:t>tested</a:t>
            </a:r>
            <a:r>
              <a:rPr lang="cs-CZ" dirty="0"/>
              <a:t> person) are </a:t>
            </a:r>
            <a:r>
              <a:rPr lang="cs-CZ" dirty="0" err="1"/>
              <a:t>already</a:t>
            </a:r>
            <a:r>
              <a:rPr lang="cs-CZ" dirty="0"/>
              <a:t> </a:t>
            </a:r>
            <a:r>
              <a:rPr lang="cs-CZ" dirty="0" err="1"/>
              <a:t>given</a:t>
            </a:r>
            <a:r>
              <a:rPr lang="cs-CZ" dirty="0"/>
              <a:t>. </a:t>
            </a:r>
          </a:p>
        </p:txBody>
      </p:sp>
    </p:spTree>
    <p:extLst>
      <p:ext uri="{BB962C8B-B14F-4D97-AF65-F5344CB8AC3E}">
        <p14:creationId xmlns:p14="http://schemas.microsoft.com/office/powerpoint/2010/main" val="1946405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Zástupný symbol pro číslo snímku 4"/>
          <p:cNvSpPr>
            <a:spLocks noGrp="1"/>
          </p:cNvSpPr>
          <p:nvPr>
            <p:ph type="sldNum" sz="quarter" idx="12"/>
          </p:nvPr>
        </p:nvSpPr>
        <p:spPr>
          <a:xfrm>
            <a:off x="7632700" y="6343650"/>
            <a:ext cx="2895600" cy="457200"/>
          </a:xfrm>
          <a:noFill/>
        </p:spPr>
        <p:txBody>
          <a:bodyPr/>
          <a:lstStyle/>
          <a:p>
            <a:pPr lvl="4"/>
            <a:fld id="{490443B3-F76B-4DEF-A717-22F3825A6E5F}" type="slidenum">
              <a:rPr lang="en-US"/>
              <a:pPr lvl="4"/>
              <a:t>52</a:t>
            </a:fld>
            <a:endParaRPr lang="en-US"/>
          </a:p>
        </p:txBody>
      </p:sp>
      <p:sp>
        <p:nvSpPr>
          <p:cNvPr id="76802" name="Rectangle 2"/>
          <p:cNvSpPr>
            <a:spLocks noGrp="1" noChangeArrowheads="1"/>
          </p:cNvSpPr>
          <p:nvPr>
            <p:ph type="title"/>
          </p:nvPr>
        </p:nvSpPr>
        <p:spPr>
          <a:xfrm>
            <a:off x="1881188" y="696913"/>
            <a:ext cx="8501062" cy="660400"/>
          </a:xfrm>
        </p:spPr>
        <p:txBody>
          <a:bodyPr>
            <a:normAutofit fontScale="90000"/>
          </a:bodyPr>
          <a:lstStyle/>
          <a:p>
            <a:pPr eaLnBrk="1" hangingPunct="1"/>
            <a:r>
              <a:rPr lang="en-US" dirty="0"/>
              <a:t>Four-dimensional development of human being</a:t>
            </a:r>
          </a:p>
        </p:txBody>
      </p:sp>
      <p:sp>
        <p:nvSpPr>
          <p:cNvPr id="135173" name="Text Box 5"/>
          <p:cNvSpPr txBox="1">
            <a:spLocks noChangeArrowheads="1"/>
          </p:cNvSpPr>
          <p:nvPr/>
        </p:nvSpPr>
        <p:spPr bwMode="auto">
          <a:xfrm>
            <a:off x="2362200" y="5348289"/>
            <a:ext cx="2209800" cy="523220"/>
          </a:xfrm>
          <a:prstGeom prst="rect">
            <a:avLst/>
          </a:prstGeom>
          <a:noFill/>
          <a:ln w="9525">
            <a:noFill/>
            <a:miter lim="800000"/>
            <a:headEnd/>
            <a:tailEnd/>
          </a:ln>
        </p:spPr>
        <p:txBody>
          <a:bodyPr>
            <a:spAutoFit/>
          </a:bodyPr>
          <a:lstStyle/>
          <a:p>
            <a:pPr>
              <a:spcBef>
                <a:spcPct val="50000"/>
              </a:spcBef>
            </a:pPr>
            <a:r>
              <a:rPr lang="sk-SK" sz="2800" dirty="0">
                <a:latin typeface="Arial" charset="0"/>
              </a:rPr>
              <a:t>bios</a:t>
            </a:r>
            <a:r>
              <a:rPr lang="en-US" sz="2800" dirty="0" err="1">
                <a:latin typeface="Arial" charset="0"/>
              </a:rPr>
              <a:t>phere</a:t>
            </a:r>
            <a:endParaRPr lang="en-US" sz="2800" dirty="0">
              <a:latin typeface="Arial" charset="0"/>
            </a:endParaRPr>
          </a:p>
        </p:txBody>
      </p:sp>
      <p:sp>
        <p:nvSpPr>
          <p:cNvPr id="135174" name="Text Box 6"/>
          <p:cNvSpPr txBox="1">
            <a:spLocks noChangeArrowheads="1"/>
          </p:cNvSpPr>
          <p:nvPr/>
        </p:nvSpPr>
        <p:spPr bwMode="auto">
          <a:xfrm>
            <a:off x="5715000" y="3748089"/>
            <a:ext cx="2286000" cy="523220"/>
          </a:xfrm>
          <a:prstGeom prst="rect">
            <a:avLst/>
          </a:prstGeom>
          <a:noFill/>
          <a:ln w="9525">
            <a:noFill/>
            <a:miter lim="800000"/>
            <a:headEnd/>
            <a:tailEnd/>
          </a:ln>
        </p:spPr>
        <p:txBody>
          <a:bodyPr>
            <a:spAutoFit/>
          </a:bodyPr>
          <a:lstStyle/>
          <a:p>
            <a:pPr>
              <a:spcBef>
                <a:spcPct val="50000"/>
              </a:spcBef>
            </a:pPr>
            <a:r>
              <a:rPr lang="sk-SK" sz="2800" dirty="0" err="1">
                <a:latin typeface="Arial" charset="0"/>
              </a:rPr>
              <a:t>socios</a:t>
            </a:r>
            <a:r>
              <a:rPr lang="en-US" sz="2800" dirty="0" err="1">
                <a:latin typeface="Arial" charset="0"/>
              </a:rPr>
              <a:t>phere</a:t>
            </a:r>
            <a:endParaRPr lang="en-US" sz="2800" dirty="0">
              <a:latin typeface="Arial" charset="0"/>
            </a:endParaRPr>
          </a:p>
        </p:txBody>
      </p:sp>
      <p:sp>
        <p:nvSpPr>
          <p:cNvPr id="135175" name="Text Box 7"/>
          <p:cNvSpPr txBox="1">
            <a:spLocks noChangeArrowheads="1"/>
          </p:cNvSpPr>
          <p:nvPr/>
        </p:nvSpPr>
        <p:spPr bwMode="auto">
          <a:xfrm>
            <a:off x="6400800" y="5334001"/>
            <a:ext cx="2438400" cy="523220"/>
          </a:xfrm>
          <a:prstGeom prst="rect">
            <a:avLst/>
          </a:prstGeom>
          <a:noFill/>
          <a:ln w="9525">
            <a:noFill/>
            <a:miter lim="800000"/>
            <a:headEnd/>
            <a:tailEnd/>
          </a:ln>
        </p:spPr>
        <p:txBody>
          <a:bodyPr>
            <a:spAutoFit/>
          </a:bodyPr>
          <a:lstStyle/>
          <a:p>
            <a:pPr>
              <a:spcBef>
                <a:spcPct val="50000"/>
              </a:spcBef>
            </a:pPr>
            <a:r>
              <a:rPr lang="sk-SK" sz="2800" dirty="0" err="1">
                <a:latin typeface="Arial" charset="0"/>
              </a:rPr>
              <a:t>psychos</a:t>
            </a:r>
            <a:r>
              <a:rPr lang="en-US" sz="2800" dirty="0" err="1">
                <a:latin typeface="Arial" charset="0"/>
              </a:rPr>
              <a:t>phere</a:t>
            </a:r>
            <a:endParaRPr lang="en-US" sz="2800" dirty="0">
              <a:latin typeface="Arial" charset="0"/>
            </a:endParaRPr>
          </a:p>
        </p:txBody>
      </p:sp>
      <p:sp>
        <p:nvSpPr>
          <p:cNvPr id="135176" name="Text Box 8"/>
          <p:cNvSpPr txBox="1">
            <a:spLocks noChangeArrowheads="1"/>
          </p:cNvSpPr>
          <p:nvPr/>
        </p:nvSpPr>
        <p:spPr bwMode="auto">
          <a:xfrm>
            <a:off x="5562601" y="1676400"/>
            <a:ext cx="4748213" cy="523220"/>
          </a:xfrm>
          <a:prstGeom prst="rect">
            <a:avLst/>
          </a:prstGeom>
          <a:noFill/>
          <a:ln w="9525">
            <a:noFill/>
            <a:miter lim="800000"/>
            <a:headEnd/>
            <a:tailEnd/>
          </a:ln>
        </p:spPr>
        <p:txBody>
          <a:bodyPr>
            <a:spAutoFit/>
          </a:bodyPr>
          <a:lstStyle/>
          <a:p>
            <a:pPr>
              <a:spcBef>
                <a:spcPct val="50000"/>
              </a:spcBef>
            </a:pPr>
            <a:r>
              <a:rPr lang="sk-SK" sz="2800" dirty="0" err="1">
                <a:latin typeface="Arial" charset="0"/>
              </a:rPr>
              <a:t>noos</a:t>
            </a:r>
            <a:r>
              <a:rPr lang="en-US" sz="2800" dirty="0" err="1">
                <a:latin typeface="Arial" charset="0"/>
              </a:rPr>
              <a:t>phere</a:t>
            </a:r>
            <a:r>
              <a:rPr lang="sk-SK" sz="2800" dirty="0">
                <a:latin typeface="Arial" charset="0"/>
              </a:rPr>
              <a:t>, </a:t>
            </a:r>
            <a:r>
              <a:rPr lang="sk-SK" sz="2800" dirty="0" err="1">
                <a:latin typeface="Arial" charset="0"/>
              </a:rPr>
              <a:t>spiritualit</a:t>
            </a:r>
            <a:r>
              <a:rPr lang="en-US" sz="2800" dirty="0">
                <a:latin typeface="Arial" charset="0"/>
              </a:rPr>
              <a:t>y</a:t>
            </a:r>
          </a:p>
        </p:txBody>
      </p:sp>
      <p:cxnSp>
        <p:nvCxnSpPr>
          <p:cNvPr id="135177" name="AutoShape 9"/>
          <p:cNvCxnSpPr>
            <a:cxnSpLocks noChangeShapeType="1"/>
          </p:cNvCxnSpPr>
          <p:nvPr/>
        </p:nvCxnSpPr>
        <p:spPr bwMode="auto">
          <a:xfrm>
            <a:off x="3581400" y="5256214"/>
            <a:ext cx="3886200" cy="1587"/>
          </a:xfrm>
          <a:prstGeom prst="straightConnector1">
            <a:avLst/>
          </a:prstGeom>
          <a:noFill/>
          <a:ln w="9525">
            <a:solidFill>
              <a:schemeClr val="tx1"/>
            </a:solidFill>
            <a:round/>
            <a:headEnd/>
            <a:tailEnd/>
          </a:ln>
        </p:spPr>
      </p:cxnSp>
      <p:sp>
        <p:nvSpPr>
          <p:cNvPr id="135178" name="AutoShape 10"/>
          <p:cNvSpPr>
            <a:spLocks noChangeArrowheads="1"/>
          </p:cNvSpPr>
          <p:nvPr/>
        </p:nvSpPr>
        <p:spPr bwMode="auto">
          <a:xfrm>
            <a:off x="3581400" y="4191000"/>
            <a:ext cx="3962400" cy="1066800"/>
          </a:xfrm>
          <a:prstGeom prst="triangle">
            <a:avLst>
              <a:gd name="adj" fmla="val 50000"/>
            </a:avLst>
          </a:prstGeom>
          <a:noFill/>
          <a:ln w="9525">
            <a:solidFill>
              <a:schemeClr val="tx1"/>
            </a:solidFill>
            <a:prstDash val="lgDash"/>
            <a:miter lim="800000"/>
            <a:headEnd/>
            <a:tailEnd/>
          </a:ln>
        </p:spPr>
        <p:txBody>
          <a:bodyPr wrap="none" anchor="ctr"/>
          <a:lstStyle/>
          <a:p>
            <a:endParaRPr lang="cs-CZ"/>
          </a:p>
        </p:txBody>
      </p:sp>
      <p:sp>
        <p:nvSpPr>
          <p:cNvPr id="135181" name="AutoShape 13"/>
          <p:cNvSpPr>
            <a:spLocks noChangeArrowheads="1"/>
          </p:cNvSpPr>
          <p:nvPr/>
        </p:nvSpPr>
        <p:spPr bwMode="auto">
          <a:xfrm>
            <a:off x="3581400" y="2133600"/>
            <a:ext cx="3962400" cy="3124200"/>
          </a:xfrm>
          <a:prstGeom prst="triangle">
            <a:avLst>
              <a:gd name="adj" fmla="val 50000"/>
            </a:avLst>
          </a:prstGeom>
          <a:noFill/>
          <a:ln w="9525">
            <a:solidFill>
              <a:schemeClr val="tx1"/>
            </a:solidFill>
            <a:miter lim="800000"/>
            <a:headEnd/>
            <a:tailEnd/>
          </a:ln>
        </p:spPr>
        <p:txBody>
          <a:bodyPr wrap="none" anchor="ctr"/>
          <a:lstStyle/>
          <a:p>
            <a:endParaRPr lang="cs-CZ"/>
          </a:p>
        </p:txBody>
      </p:sp>
      <p:sp>
        <p:nvSpPr>
          <p:cNvPr id="135183" name="Line 15"/>
          <p:cNvSpPr>
            <a:spLocks noChangeShapeType="1"/>
          </p:cNvSpPr>
          <p:nvPr/>
        </p:nvSpPr>
        <p:spPr bwMode="auto">
          <a:xfrm>
            <a:off x="5562600" y="2133600"/>
            <a:ext cx="0" cy="2057400"/>
          </a:xfrm>
          <a:prstGeom prst="line">
            <a:avLst/>
          </a:prstGeom>
          <a:noFill/>
          <a:ln w="9525">
            <a:solidFill>
              <a:schemeClr val="tx1"/>
            </a:solidFill>
            <a:prstDash val="lgDash"/>
            <a:round/>
            <a:headEnd/>
            <a:tailEnd/>
          </a:ln>
        </p:spPr>
        <p:txBody>
          <a:bodyPr/>
          <a:lstStyle/>
          <a:p>
            <a:endParaRPr lang="cs-CZ"/>
          </a:p>
        </p:txBody>
      </p:sp>
    </p:spTree>
    <p:extLst>
      <p:ext uri="{BB962C8B-B14F-4D97-AF65-F5344CB8AC3E}">
        <p14:creationId xmlns:p14="http://schemas.microsoft.com/office/powerpoint/2010/main" val="395493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35173"/>
                                        </p:tgtEl>
                                        <p:attrNameLst>
                                          <p:attrName>style.visibility</p:attrName>
                                        </p:attrNameLst>
                                      </p:cBhvr>
                                      <p:to>
                                        <p:strVal val="visible"/>
                                      </p:to>
                                    </p:set>
                                    <p:anim calcmode="lin" valueType="num">
                                      <p:cBhvr additive="base">
                                        <p:cTn id="7" dur="500" fill="hold"/>
                                        <p:tgtEl>
                                          <p:spTgt spid="135173"/>
                                        </p:tgtEl>
                                        <p:attrNameLst>
                                          <p:attrName>ppt_x</p:attrName>
                                        </p:attrNameLst>
                                      </p:cBhvr>
                                      <p:tavLst>
                                        <p:tav tm="0">
                                          <p:val>
                                            <p:strVal val="1+#ppt_w/2"/>
                                          </p:val>
                                        </p:tav>
                                        <p:tav tm="100000">
                                          <p:val>
                                            <p:strVal val="#ppt_x"/>
                                          </p:val>
                                        </p:tav>
                                      </p:tavLst>
                                    </p:anim>
                                    <p:anim calcmode="lin" valueType="num">
                                      <p:cBhvr additive="base">
                                        <p:cTn id="8" dur="500" fill="hold"/>
                                        <p:tgtEl>
                                          <p:spTgt spid="1351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35175"/>
                                        </p:tgtEl>
                                        <p:attrNameLst>
                                          <p:attrName>style.visibility</p:attrName>
                                        </p:attrNameLst>
                                      </p:cBhvr>
                                      <p:to>
                                        <p:strVal val="visible"/>
                                      </p:to>
                                    </p:set>
                                    <p:anim calcmode="lin" valueType="num">
                                      <p:cBhvr additive="base">
                                        <p:cTn id="13" dur="500" fill="hold"/>
                                        <p:tgtEl>
                                          <p:spTgt spid="135175"/>
                                        </p:tgtEl>
                                        <p:attrNameLst>
                                          <p:attrName>ppt_x</p:attrName>
                                        </p:attrNameLst>
                                      </p:cBhvr>
                                      <p:tavLst>
                                        <p:tav tm="0">
                                          <p:val>
                                            <p:strVal val="1+#ppt_w/2"/>
                                          </p:val>
                                        </p:tav>
                                        <p:tav tm="100000">
                                          <p:val>
                                            <p:strVal val="#ppt_x"/>
                                          </p:val>
                                        </p:tav>
                                      </p:tavLst>
                                    </p:anim>
                                    <p:anim calcmode="lin" valueType="num">
                                      <p:cBhvr additive="base">
                                        <p:cTn id="14" dur="500" fill="hold"/>
                                        <p:tgtEl>
                                          <p:spTgt spid="1351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35174"/>
                                        </p:tgtEl>
                                        <p:attrNameLst>
                                          <p:attrName>style.visibility</p:attrName>
                                        </p:attrNameLst>
                                      </p:cBhvr>
                                      <p:to>
                                        <p:strVal val="visible"/>
                                      </p:to>
                                    </p:set>
                                    <p:anim calcmode="lin" valueType="num">
                                      <p:cBhvr additive="base">
                                        <p:cTn id="19" dur="500" fill="hold"/>
                                        <p:tgtEl>
                                          <p:spTgt spid="135174"/>
                                        </p:tgtEl>
                                        <p:attrNameLst>
                                          <p:attrName>ppt_x</p:attrName>
                                        </p:attrNameLst>
                                      </p:cBhvr>
                                      <p:tavLst>
                                        <p:tav tm="0">
                                          <p:val>
                                            <p:strVal val="1+#ppt_w/2"/>
                                          </p:val>
                                        </p:tav>
                                        <p:tav tm="100000">
                                          <p:val>
                                            <p:strVal val="#ppt_x"/>
                                          </p:val>
                                        </p:tav>
                                      </p:tavLst>
                                    </p:anim>
                                    <p:anim calcmode="lin" valueType="num">
                                      <p:cBhvr additive="base">
                                        <p:cTn id="20"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35176"/>
                                        </p:tgtEl>
                                        <p:attrNameLst>
                                          <p:attrName>style.visibility</p:attrName>
                                        </p:attrNameLst>
                                      </p:cBhvr>
                                      <p:to>
                                        <p:strVal val="visible"/>
                                      </p:to>
                                    </p:set>
                                    <p:anim calcmode="lin" valueType="num">
                                      <p:cBhvr additive="base">
                                        <p:cTn id="25" dur="500" fill="hold"/>
                                        <p:tgtEl>
                                          <p:spTgt spid="135176"/>
                                        </p:tgtEl>
                                        <p:attrNameLst>
                                          <p:attrName>ppt_x</p:attrName>
                                        </p:attrNameLst>
                                      </p:cBhvr>
                                      <p:tavLst>
                                        <p:tav tm="0">
                                          <p:val>
                                            <p:strVal val="1+#ppt_w/2"/>
                                          </p:val>
                                        </p:tav>
                                        <p:tav tm="100000">
                                          <p:val>
                                            <p:strVal val="#ppt_x"/>
                                          </p:val>
                                        </p:tav>
                                      </p:tavLst>
                                    </p:anim>
                                    <p:anim calcmode="lin" valueType="num">
                                      <p:cBhvr additive="base">
                                        <p:cTn id="26" dur="500" fill="hold"/>
                                        <p:tgtEl>
                                          <p:spTgt spid="1351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35177"/>
                                        </p:tgtEl>
                                        <p:attrNameLst>
                                          <p:attrName>style.visibility</p:attrName>
                                        </p:attrNameLst>
                                      </p:cBhvr>
                                      <p:to>
                                        <p:strVal val="visible"/>
                                      </p:to>
                                    </p:set>
                                    <p:anim calcmode="lin" valueType="num">
                                      <p:cBhvr>
                                        <p:cTn id="31" dur="500" fill="hold"/>
                                        <p:tgtEl>
                                          <p:spTgt spid="135177"/>
                                        </p:tgtEl>
                                        <p:attrNameLst>
                                          <p:attrName>ppt_w</p:attrName>
                                        </p:attrNameLst>
                                      </p:cBhvr>
                                      <p:tavLst>
                                        <p:tav tm="0">
                                          <p:val>
                                            <p:fltVal val="0"/>
                                          </p:val>
                                        </p:tav>
                                        <p:tav tm="100000">
                                          <p:val>
                                            <p:strVal val="#ppt_w"/>
                                          </p:val>
                                        </p:tav>
                                      </p:tavLst>
                                    </p:anim>
                                    <p:anim calcmode="lin" valueType="num">
                                      <p:cBhvr>
                                        <p:cTn id="32" dur="500" fill="hold"/>
                                        <p:tgtEl>
                                          <p:spTgt spid="13517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35178"/>
                                        </p:tgtEl>
                                        <p:attrNameLst>
                                          <p:attrName>style.visibility</p:attrName>
                                        </p:attrNameLst>
                                      </p:cBhvr>
                                      <p:to>
                                        <p:strVal val="visible"/>
                                      </p:to>
                                    </p:set>
                                    <p:anim calcmode="lin" valueType="num">
                                      <p:cBhvr>
                                        <p:cTn id="37" dur="500" fill="hold"/>
                                        <p:tgtEl>
                                          <p:spTgt spid="135178"/>
                                        </p:tgtEl>
                                        <p:attrNameLst>
                                          <p:attrName>ppt_w</p:attrName>
                                        </p:attrNameLst>
                                      </p:cBhvr>
                                      <p:tavLst>
                                        <p:tav tm="0">
                                          <p:val>
                                            <p:fltVal val="0"/>
                                          </p:val>
                                        </p:tav>
                                        <p:tav tm="100000">
                                          <p:val>
                                            <p:strVal val="#ppt_w"/>
                                          </p:val>
                                        </p:tav>
                                      </p:tavLst>
                                    </p:anim>
                                    <p:anim calcmode="lin" valueType="num">
                                      <p:cBhvr>
                                        <p:cTn id="38" dur="500" fill="hold"/>
                                        <p:tgtEl>
                                          <p:spTgt spid="13517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35181"/>
                                        </p:tgtEl>
                                        <p:attrNameLst>
                                          <p:attrName>style.visibility</p:attrName>
                                        </p:attrNameLst>
                                      </p:cBhvr>
                                      <p:to>
                                        <p:strVal val="visible"/>
                                      </p:to>
                                    </p:set>
                                    <p:anim calcmode="lin" valueType="num">
                                      <p:cBhvr>
                                        <p:cTn id="43" dur="500" fill="hold"/>
                                        <p:tgtEl>
                                          <p:spTgt spid="135181"/>
                                        </p:tgtEl>
                                        <p:attrNameLst>
                                          <p:attrName>ppt_w</p:attrName>
                                        </p:attrNameLst>
                                      </p:cBhvr>
                                      <p:tavLst>
                                        <p:tav tm="0">
                                          <p:val>
                                            <p:fltVal val="0"/>
                                          </p:val>
                                        </p:tav>
                                        <p:tav tm="100000">
                                          <p:val>
                                            <p:strVal val="#ppt_w"/>
                                          </p:val>
                                        </p:tav>
                                      </p:tavLst>
                                    </p:anim>
                                    <p:anim calcmode="lin" valueType="num">
                                      <p:cBhvr>
                                        <p:cTn id="44" dur="500" fill="hold"/>
                                        <p:tgtEl>
                                          <p:spTgt spid="13518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35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utoUpdateAnimBg="0"/>
      <p:bldP spid="135174" grpId="0" autoUpdateAnimBg="0"/>
      <p:bldP spid="135175" grpId="0" autoUpdateAnimBg="0"/>
      <p:bldP spid="135176" grpId="0" autoUpdateAnimBg="0"/>
      <p:bldP spid="135178" grpId="0" animBg="1"/>
      <p:bldP spid="135181" grpId="0" animBg="1"/>
      <p:bldP spid="13518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Bloom's</a:t>
            </a:r>
            <a:r>
              <a:rPr lang="cs-CZ" b="1" dirty="0"/>
              <a:t> taxonomy </a:t>
            </a:r>
            <a:r>
              <a:rPr lang="cs-CZ" b="1" dirty="0" err="1"/>
              <a:t>of</a:t>
            </a:r>
            <a:r>
              <a:rPr lang="cs-CZ" b="1" dirty="0"/>
              <a:t> </a:t>
            </a:r>
            <a:r>
              <a:rPr lang="cs-CZ" b="1" dirty="0" err="1"/>
              <a:t>learning</a:t>
            </a:r>
            <a:r>
              <a:rPr lang="cs-CZ" b="1" dirty="0"/>
              <a:t> </a:t>
            </a:r>
            <a:r>
              <a:rPr lang="cs-CZ" b="1" dirty="0" err="1"/>
              <a:t>objectives</a:t>
            </a:r>
            <a:endParaRPr lang="cs-CZ" dirty="0"/>
          </a:p>
        </p:txBody>
      </p:sp>
      <p:sp>
        <p:nvSpPr>
          <p:cNvPr id="3" name="Zástupný symbol pro obsah 2"/>
          <p:cNvSpPr>
            <a:spLocks noGrp="1"/>
          </p:cNvSpPr>
          <p:nvPr>
            <p:ph idx="1"/>
          </p:nvPr>
        </p:nvSpPr>
        <p:spPr/>
        <p:txBody>
          <a:bodyPr/>
          <a:lstStyle/>
          <a:p>
            <a:r>
              <a:rPr lang="en-US" dirty="0"/>
              <a:t>set of three hierarchical models used to classify educational learning objectives</a:t>
            </a:r>
            <a:endParaRPr lang="cs-CZ" dirty="0"/>
          </a:p>
          <a:p>
            <a:endParaRPr lang="cs-CZ" dirty="0"/>
          </a:p>
          <a:p>
            <a:r>
              <a:rPr lang="cs-CZ" dirty="0"/>
              <a:t>Benjamin </a:t>
            </a:r>
            <a:r>
              <a:rPr lang="cs-CZ" dirty="0" err="1"/>
              <a:t>Bloom</a:t>
            </a:r>
            <a:r>
              <a:rPr lang="cs-CZ" dirty="0"/>
              <a:t> (</a:t>
            </a:r>
            <a:r>
              <a:rPr lang="en-US" dirty="0"/>
              <a:t>(February 21, 1913 – September 13, 1999)</a:t>
            </a:r>
            <a:endParaRPr lang="cs-CZ" dirty="0"/>
          </a:p>
          <a:p>
            <a:r>
              <a:rPr lang="cs-CZ" dirty="0" err="1"/>
              <a:t>american</a:t>
            </a:r>
            <a:r>
              <a:rPr lang="cs-CZ" dirty="0"/>
              <a:t> </a:t>
            </a:r>
            <a:r>
              <a:rPr lang="cs-CZ" dirty="0" err="1"/>
              <a:t>educational</a:t>
            </a:r>
            <a:r>
              <a:rPr lang="cs-CZ" dirty="0"/>
              <a:t> </a:t>
            </a:r>
            <a:r>
              <a:rPr lang="cs-CZ" dirty="0" err="1"/>
              <a:t>psychologist</a:t>
            </a:r>
            <a:endParaRPr lang="cs-CZ" dirty="0"/>
          </a:p>
          <a:p>
            <a:r>
              <a:rPr lang="cs-CZ" dirty="0" err="1"/>
              <a:t>Originator</a:t>
            </a:r>
            <a:r>
              <a:rPr lang="cs-CZ" dirty="0"/>
              <a:t> </a:t>
            </a:r>
            <a:r>
              <a:rPr lang="cs-CZ" dirty="0" err="1"/>
              <a:t>of</a:t>
            </a:r>
            <a:r>
              <a:rPr lang="cs-CZ" dirty="0"/>
              <a:t> taxonomy </a:t>
            </a:r>
            <a:r>
              <a:rPr lang="cs-CZ" dirty="0" err="1"/>
              <a:t>of</a:t>
            </a:r>
            <a:r>
              <a:rPr lang="cs-CZ" dirty="0"/>
              <a:t> </a:t>
            </a:r>
            <a:r>
              <a:rPr lang="cs-CZ" dirty="0" err="1"/>
              <a:t>learning</a:t>
            </a:r>
            <a:r>
              <a:rPr lang="cs-CZ" dirty="0"/>
              <a:t> </a:t>
            </a:r>
            <a:r>
              <a:rPr lang="cs-CZ" dirty="0" err="1"/>
              <a:t>objectives</a:t>
            </a:r>
            <a:endParaRPr lang="cs-CZ" dirty="0"/>
          </a:p>
          <a:p>
            <a:endParaRPr lang="cs-CZ" dirty="0"/>
          </a:p>
          <a:p>
            <a:r>
              <a:rPr lang="cs-CZ" dirty="0"/>
              <a:t>Taxonomy: </a:t>
            </a:r>
            <a:r>
              <a:rPr lang="en-US" dirty="0"/>
              <a:t>the practice and science of classification of things or concepts, including the principles that underlie such classification</a:t>
            </a:r>
            <a:endParaRPr lang="cs-CZ" dirty="0"/>
          </a:p>
        </p:txBody>
      </p:sp>
    </p:spTree>
    <p:extLst>
      <p:ext uri="{BB962C8B-B14F-4D97-AF65-F5344CB8AC3E}">
        <p14:creationId xmlns:p14="http://schemas.microsoft.com/office/powerpoint/2010/main" val="4566382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3796" y="176986"/>
            <a:ext cx="8734485" cy="6681014"/>
          </a:xfrm>
        </p:spPr>
      </p:pic>
    </p:spTree>
    <p:extLst>
      <p:ext uri="{BB962C8B-B14F-4D97-AF65-F5344CB8AC3E}">
        <p14:creationId xmlns:p14="http://schemas.microsoft.com/office/powerpoint/2010/main" val="80719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Cognitive</a:t>
            </a:r>
            <a:r>
              <a:rPr lang="cs-CZ" dirty="0"/>
              <a:t> </a:t>
            </a:r>
            <a:r>
              <a:rPr lang="cs-CZ" dirty="0" err="1"/>
              <a:t>domain</a:t>
            </a:r>
            <a:endParaRPr lang="cs-CZ" dirty="0"/>
          </a:p>
        </p:txBody>
      </p:sp>
      <p:sp>
        <p:nvSpPr>
          <p:cNvPr id="3" name="Zástupný symbol pro obsah 2"/>
          <p:cNvSpPr>
            <a:spLocks noGrp="1"/>
          </p:cNvSpPr>
          <p:nvPr>
            <p:ph idx="1"/>
          </p:nvPr>
        </p:nvSpPr>
        <p:spPr/>
        <p:txBody>
          <a:bodyPr>
            <a:normAutofit fontScale="70000" lnSpcReduction="20000"/>
          </a:bodyPr>
          <a:lstStyle/>
          <a:p>
            <a:r>
              <a:rPr lang="en-US" b="1" dirty="0"/>
              <a:t>Remembering</a:t>
            </a:r>
          </a:p>
          <a:p>
            <a:r>
              <a:rPr lang="en-US" dirty="0"/>
              <a:t>Remembering involves recognizing or remembering facts, terms, basic concepts, or answers without necessarily understanding what they mean. Its characteristics may include:</a:t>
            </a:r>
          </a:p>
          <a:p>
            <a:r>
              <a:rPr lang="en-US" dirty="0"/>
              <a:t>Knowledge of specifics—terminology, specific facts</a:t>
            </a:r>
          </a:p>
          <a:p>
            <a:r>
              <a:rPr lang="en-US" dirty="0"/>
              <a:t>Knowledge of ways and means of dealing with specifics—conventions, trends and sequences, classifications and categories, criteria, methodology</a:t>
            </a:r>
          </a:p>
          <a:p>
            <a:r>
              <a:rPr lang="en-US" dirty="0"/>
              <a:t>Knowledge of the universals and abstractions in a field—principles and generalizations, theories and structures</a:t>
            </a:r>
          </a:p>
          <a:p>
            <a:r>
              <a:rPr lang="en-US" i="1" dirty="0"/>
              <a:t>Example</a:t>
            </a:r>
            <a:r>
              <a:rPr lang="en-US" dirty="0"/>
              <a:t>: Name three common </a:t>
            </a:r>
            <a:r>
              <a:rPr lang="cs-CZ" dirty="0" err="1"/>
              <a:t>technigues</a:t>
            </a:r>
            <a:r>
              <a:rPr lang="cs-CZ" dirty="0"/>
              <a:t> </a:t>
            </a:r>
            <a:r>
              <a:rPr lang="cs-CZ" dirty="0" err="1"/>
              <a:t>of</a:t>
            </a:r>
            <a:r>
              <a:rPr lang="cs-CZ" dirty="0"/>
              <a:t> </a:t>
            </a:r>
            <a:r>
              <a:rPr lang="cs-CZ" dirty="0" err="1"/>
              <a:t>striking</a:t>
            </a:r>
            <a:r>
              <a:rPr lang="cs-CZ" dirty="0"/>
              <a:t> </a:t>
            </a:r>
            <a:r>
              <a:rPr lang="cs-CZ" dirty="0" err="1"/>
              <a:t>or</a:t>
            </a:r>
            <a:r>
              <a:rPr lang="cs-CZ" dirty="0"/>
              <a:t> </a:t>
            </a:r>
            <a:r>
              <a:rPr lang="cs-CZ" dirty="0" err="1"/>
              <a:t>kicking</a:t>
            </a:r>
            <a:r>
              <a:rPr lang="en-US" dirty="0"/>
              <a:t>.</a:t>
            </a:r>
          </a:p>
          <a:p>
            <a:r>
              <a:rPr lang="en-US" b="1" dirty="0"/>
              <a:t>Comprehending</a:t>
            </a:r>
          </a:p>
          <a:p>
            <a:r>
              <a:rPr lang="en-US" dirty="0"/>
              <a:t>Comprehension involves demonstrating understanding of facts and ideas by organizing, comparing, translating, interpreting, giving descriptions, and stating the main ideas.</a:t>
            </a:r>
          </a:p>
          <a:p>
            <a:r>
              <a:rPr lang="en-US" i="1" dirty="0"/>
              <a:t>Example</a:t>
            </a:r>
            <a:r>
              <a:rPr lang="en-US" dirty="0"/>
              <a:t>: Compare the identifying characteristics of </a:t>
            </a:r>
            <a:r>
              <a:rPr lang="cs-CZ" dirty="0"/>
              <a:t>judo and boxing</a:t>
            </a:r>
            <a:endParaRPr lang="en-US" dirty="0"/>
          </a:p>
        </p:txBody>
      </p:sp>
    </p:spTree>
    <p:extLst>
      <p:ext uri="{BB962C8B-B14F-4D97-AF65-F5344CB8AC3E}">
        <p14:creationId xmlns:p14="http://schemas.microsoft.com/office/powerpoint/2010/main" val="9140011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Cognitive</a:t>
            </a:r>
            <a:r>
              <a:rPr lang="cs-CZ" dirty="0"/>
              <a:t> </a:t>
            </a:r>
            <a:r>
              <a:rPr lang="cs-CZ" dirty="0" err="1"/>
              <a:t>domain</a:t>
            </a:r>
            <a:endParaRPr lang="cs-CZ" dirty="0"/>
          </a:p>
        </p:txBody>
      </p:sp>
      <p:sp>
        <p:nvSpPr>
          <p:cNvPr id="3" name="Zástupný symbol pro obsah 2"/>
          <p:cNvSpPr>
            <a:spLocks noGrp="1"/>
          </p:cNvSpPr>
          <p:nvPr>
            <p:ph idx="1"/>
          </p:nvPr>
        </p:nvSpPr>
        <p:spPr/>
        <p:txBody>
          <a:bodyPr>
            <a:normAutofit fontScale="70000" lnSpcReduction="20000"/>
          </a:bodyPr>
          <a:lstStyle/>
          <a:p>
            <a:r>
              <a:rPr lang="en-US" b="1" dirty="0"/>
              <a:t>Applying</a:t>
            </a:r>
          </a:p>
          <a:p>
            <a:r>
              <a:rPr lang="en-US" dirty="0"/>
              <a:t>Applying involves using acquired knowledge—solving problems in new situations by applying acquired knowledge, facts, techniques and rules. Learners should be able to use prior knowledge to solve problems, identify connections and relationships and how they apply in new situations.</a:t>
            </a:r>
          </a:p>
          <a:p>
            <a:r>
              <a:rPr lang="en-US" i="1" dirty="0"/>
              <a:t>Example</a:t>
            </a:r>
            <a:r>
              <a:rPr lang="en-US" dirty="0"/>
              <a:t>: </a:t>
            </a:r>
            <a:r>
              <a:rPr lang="cs-CZ" dirty="0" err="1"/>
              <a:t>Idetify</a:t>
            </a:r>
            <a:r>
              <a:rPr lang="cs-CZ" dirty="0"/>
              <a:t> and </a:t>
            </a:r>
            <a:r>
              <a:rPr lang="cs-CZ" dirty="0" err="1"/>
              <a:t>apply</a:t>
            </a:r>
            <a:r>
              <a:rPr lang="cs-CZ" dirty="0"/>
              <a:t> </a:t>
            </a:r>
            <a:r>
              <a:rPr lang="cs-CZ" dirty="0" err="1"/>
              <a:t>communication</a:t>
            </a:r>
            <a:r>
              <a:rPr lang="cs-CZ" dirty="0"/>
              <a:t> </a:t>
            </a:r>
            <a:r>
              <a:rPr lang="cs-CZ" dirty="0" err="1"/>
              <a:t>skills</a:t>
            </a:r>
            <a:r>
              <a:rPr lang="cs-CZ" dirty="0"/>
              <a:t> </a:t>
            </a:r>
            <a:r>
              <a:rPr lang="cs-CZ" dirty="0" err="1"/>
              <a:t>for</a:t>
            </a:r>
            <a:r>
              <a:rPr lang="cs-CZ" dirty="0"/>
              <a:t> de-</a:t>
            </a:r>
            <a:r>
              <a:rPr lang="cs-CZ" dirty="0" err="1"/>
              <a:t>escalation</a:t>
            </a:r>
            <a:r>
              <a:rPr lang="cs-CZ" dirty="0"/>
              <a:t> </a:t>
            </a:r>
            <a:r>
              <a:rPr lang="cs-CZ" dirty="0" err="1"/>
              <a:t>of</a:t>
            </a:r>
            <a:r>
              <a:rPr lang="cs-CZ" dirty="0"/>
              <a:t> </a:t>
            </a:r>
            <a:r>
              <a:rPr lang="cs-CZ" dirty="0" err="1"/>
              <a:t>conflict</a:t>
            </a:r>
            <a:r>
              <a:rPr lang="cs-CZ" dirty="0"/>
              <a:t> </a:t>
            </a:r>
            <a:r>
              <a:rPr lang="cs-CZ" dirty="0" err="1"/>
              <a:t>situation</a:t>
            </a:r>
            <a:endParaRPr lang="en-US" dirty="0"/>
          </a:p>
          <a:p>
            <a:r>
              <a:rPr lang="en-US" b="1" dirty="0"/>
              <a:t>Analyzing</a:t>
            </a:r>
          </a:p>
          <a:p>
            <a:r>
              <a:rPr lang="en-US" dirty="0"/>
              <a:t>Analyzing involves examining and breaking information into component parts, determining how the parts relate to one another, identifying motives or causes, making inferences, and finding evidence to support generalizations. Its characteristics include:</a:t>
            </a:r>
          </a:p>
          <a:p>
            <a:r>
              <a:rPr lang="en-US" dirty="0"/>
              <a:t>Analysis of elements</a:t>
            </a:r>
          </a:p>
          <a:p>
            <a:r>
              <a:rPr lang="en-US" dirty="0"/>
              <a:t>Analysis of relationships</a:t>
            </a:r>
          </a:p>
          <a:p>
            <a:r>
              <a:rPr lang="en-US" dirty="0"/>
              <a:t>Analysis of organization</a:t>
            </a:r>
          </a:p>
          <a:p>
            <a:r>
              <a:rPr lang="en-US" i="1" dirty="0"/>
              <a:t>Example</a:t>
            </a:r>
            <a:r>
              <a:rPr lang="en-US" dirty="0"/>
              <a:t>: </a:t>
            </a:r>
            <a:r>
              <a:rPr lang="cs-CZ" dirty="0" err="1"/>
              <a:t>Analyze</a:t>
            </a:r>
            <a:r>
              <a:rPr lang="cs-CZ" dirty="0"/>
              <a:t> </a:t>
            </a:r>
            <a:r>
              <a:rPr lang="cs-CZ" dirty="0" err="1"/>
              <a:t>the</a:t>
            </a:r>
            <a:r>
              <a:rPr lang="cs-CZ" dirty="0"/>
              <a:t> probability </a:t>
            </a:r>
            <a:r>
              <a:rPr lang="cs-CZ" dirty="0" err="1"/>
              <a:t>conflict</a:t>
            </a:r>
            <a:r>
              <a:rPr lang="cs-CZ" dirty="0"/>
              <a:t> </a:t>
            </a:r>
            <a:r>
              <a:rPr lang="cs-CZ" dirty="0" err="1"/>
              <a:t>situation</a:t>
            </a:r>
            <a:r>
              <a:rPr lang="cs-CZ" dirty="0"/>
              <a:t> in </a:t>
            </a:r>
            <a:r>
              <a:rPr lang="cs-CZ" dirty="0" err="1"/>
              <a:t>the</a:t>
            </a:r>
            <a:r>
              <a:rPr lang="cs-CZ" dirty="0"/>
              <a:t> </a:t>
            </a:r>
            <a:r>
              <a:rPr lang="cs-CZ" dirty="0" err="1"/>
              <a:t>given</a:t>
            </a:r>
            <a:r>
              <a:rPr lang="cs-CZ" dirty="0"/>
              <a:t> </a:t>
            </a:r>
            <a:r>
              <a:rPr lang="cs-CZ" dirty="0" err="1"/>
              <a:t>scenario</a:t>
            </a:r>
            <a:endParaRPr lang="en-US" dirty="0"/>
          </a:p>
          <a:p>
            <a:endParaRPr lang="cs-CZ" dirty="0"/>
          </a:p>
        </p:txBody>
      </p:sp>
    </p:spTree>
    <p:extLst>
      <p:ext uri="{BB962C8B-B14F-4D97-AF65-F5344CB8AC3E}">
        <p14:creationId xmlns:p14="http://schemas.microsoft.com/office/powerpoint/2010/main" val="3321010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Cognitive</a:t>
            </a:r>
            <a:r>
              <a:rPr lang="cs-CZ" dirty="0"/>
              <a:t> </a:t>
            </a:r>
            <a:r>
              <a:rPr lang="cs-CZ" dirty="0" err="1"/>
              <a:t>domain</a:t>
            </a:r>
            <a:endParaRPr lang="cs-CZ" dirty="0"/>
          </a:p>
        </p:txBody>
      </p:sp>
      <p:sp>
        <p:nvSpPr>
          <p:cNvPr id="3" name="Zástupný symbol pro obsah 2"/>
          <p:cNvSpPr>
            <a:spLocks noGrp="1"/>
          </p:cNvSpPr>
          <p:nvPr>
            <p:ph idx="1"/>
          </p:nvPr>
        </p:nvSpPr>
        <p:spPr/>
        <p:txBody>
          <a:bodyPr>
            <a:normAutofit fontScale="70000" lnSpcReduction="20000"/>
          </a:bodyPr>
          <a:lstStyle/>
          <a:p>
            <a:r>
              <a:rPr lang="en-US" b="1" dirty="0"/>
              <a:t>Evaluating</a:t>
            </a:r>
          </a:p>
          <a:p>
            <a:r>
              <a:rPr lang="en-US" dirty="0"/>
              <a:t>Evaluating involves presenting and defending opinions by making judgments about information, the validity of ideas, or quality of work based on a set of criteria. Its characteristics include:</a:t>
            </a:r>
          </a:p>
          <a:p>
            <a:r>
              <a:rPr lang="en-US" dirty="0"/>
              <a:t>Judgments in terms of internal evidence</a:t>
            </a:r>
          </a:p>
          <a:p>
            <a:r>
              <a:rPr lang="en-US" dirty="0"/>
              <a:t>Judgments in terms of external criteria</a:t>
            </a:r>
          </a:p>
          <a:p>
            <a:r>
              <a:rPr lang="en-US" i="1" dirty="0"/>
              <a:t>Example</a:t>
            </a:r>
            <a:r>
              <a:rPr lang="en-US" dirty="0"/>
              <a:t>: </a:t>
            </a:r>
            <a:r>
              <a:rPr lang="cs-CZ" dirty="0" err="1"/>
              <a:t>What</a:t>
            </a:r>
            <a:r>
              <a:rPr lang="cs-CZ" dirty="0"/>
              <a:t> </a:t>
            </a:r>
            <a:r>
              <a:rPr lang="cs-CZ" dirty="0" err="1"/>
              <a:t>principles</a:t>
            </a:r>
            <a:r>
              <a:rPr lang="cs-CZ" dirty="0"/>
              <a:t> </a:t>
            </a:r>
            <a:r>
              <a:rPr lang="cs-CZ" dirty="0" err="1"/>
              <a:t>was</a:t>
            </a:r>
            <a:r>
              <a:rPr lang="cs-CZ" dirty="0"/>
              <a:t> </a:t>
            </a:r>
            <a:r>
              <a:rPr lang="cs-CZ" dirty="0" err="1"/>
              <a:t>used</a:t>
            </a:r>
            <a:r>
              <a:rPr lang="cs-CZ" dirty="0"/>
              <a:t> in </a:t>
            </a:r>
            <a:r>
              <a:rPr lang="cs-CZ" dirty="0" err="1"/>
              <a:t>the</a:t>
            </a:r>
            <a:r>
              <a:rPr lang="cs-CZ" dirty="0"/>
              <a:t> </a:t>
            </a:r>
            <a:r>
              <a:rPr lang="cs-CZ" dirty="0" err="1"/>
              <a:t>self-defence</a:t>
            </a:r>
            <a:r>
              <a:rPr lang="cs-CZ" dirty="0"/>
              <a:t> model </a:t>
            </a:r>
            <a:r>
              <a:rPr lang="cs-CZ" dirty="0" err="1"/>
              <a:t>situation</a:t>
            </a:r>
            <a:r>
              <a:rPr lang="cs-CZ" dirty="0"/>
              <a:t>?</a:t>
            </a:r>
            <a:endParaRPr lang="en-US" dirty="0"/>
          </a:p>
          <a:p>
            <a:r>
              <a:rPr lang="en-US" b="1" dirty="0"/>
              <a:t>Synthesizing</a:t>
            </a:r>
            <a:r>
              <a:rPr lang="cs-CZ" b="1" dirty="0"/>
              <a:t>/</a:t>
            </a:r>
            <a:r>
              <a:rPr lang="cs-CZ" b="1" dirty="0" err="1"/>
              <a:t>Creating</a:t>
            </a:r>
            <a:endParaRPr lang="en-US" b="1" dirty="0"/>
          </a:p>
          <a:p>
            <a:r>
              <a:rPr lang="en-US" dirty="0"/>
              <a:t>Synthesizing involves building a structure or pattern from diverse elements; it also refers to the act of putting parts together to form a whole. Its characteristics include:</a:t>
            </a:r>
          </a:p>
          <a:p>
            <a:r>
              <a:rPr lang="en-US" dirty="0"/>
              <a:t>Production of a unique communication</a:t>
            </a:r>
          </a:p>
          <a:p>
            <a:r>
              <a:rPr lang="en-US" dirty="0"/>
              <a:t>Production of a plan, or proposed set of operations</a:t>
            </a:r>
          </a:p>
          <a:p>
            <a:r>
              <a:rPr lang="en-US" dirty="0"/>
              <a:t>Derivation of a set of abstract relations</a:t>
            </a:r>
          </a:p>
          <a:p>
            <a:r>
              <a:rPr lang="en-US" i="1" dirty="0"/>
              <a:t>Example</a:t>
            </a:r>
            <a:r>
              <a:rPr lang="en-US" dirty="0"/>
              <a:t>: C</a:t>
            </a:r>
            <a:r>
              <a:rPr lang="cs-CZ" dirty="0" err="1"/>
              <a:t>reate</a:t>
            </a:r>
            <a:r>
              <a:rPr lang="cs-CZ" dirty="0"/>
              <a:t> a </a:t>
            </a:r>
            <a:r>
              <a:rPr lang="cs-CZ" dirty="0" err="1"/>
              <a:t>plan</a:t>
            </a:r>
            <a:r>
              <a:rPr lang="cs-CZ" dirty="0"/>
              <a:t> </a:t>
            </a:r>
            <a:r>
              <a:rPr lang="cs-CZ" dirty="0" err="1"/>
              <a:t>of</a:t>
            </a:r>
            <a:r>
              <a:rPr lang="cs-CZ" dirty="0"/>
              <a:t> </a:t>
            </a:r>
            <a:r>
              <a:rPr lang="cs-CZ" dirty="0" err="1"/>
              <a:t>personal</a:t>
            </a:r>
            <a:r>
              <a:rPr lang="cs-CZ" dirty="0"/>
              <a:t> </a:t>
            </a:r>
            <a:r>
              <a:rPr lang="cs-CZ" dirty="0" err="1"/>
              <a:t>safety</a:t>
            </a:r>
            <a:endParaRPr lang="en-US" dirty="0"/>
          </a:p>
          <a:p>
            <a:endParaRPr lang="cs-CZ" dirty="0"/>
          </a:p>
        </p:txBody>
      </p:sp>
    </p:spTree>
    <p:extLst>
      <p:ext uri="{BB962C8B-B14F-4D97-AF65-F5344CB8AC3E}">
        <p14:creationId xmlns:p14="http://schemas.microsoft.com/office/powerpoint/2010/main" val="2031292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Affective</a:t>
            </a:r>
            <a:r>
              <a:rPr lang="cs-CZ" dirty="0"/>
              <a:t> </a:t>
            </a:r>
            <a:r>
              <a:rPr lang="cs-CZ" dirty="0" err="1"/>
              <a:t>domain</a:t>
            </a:r>
            <a:endParaRPr lang="cs-CZ" dirty="0"/>
          </a:p>
        </p:txBody>
      </p:sp>
      <p:sp>
        <p:nvSpPr>
          <p:cNvPr id="4" name="Rectangle 1"/>
          <p:cNvSpPr>
            <a:spLocks noGrp="1" noChangeArrowheads="1"/>
          </p:cNvSpPr>
          <p:nvPr>
            <p:ph idx="1"/>
          </p:nvPr>
        </p:nvSpPr>
        <p:spPr bwMode="auto">
          <a:xfrm>
            <a:off x="838200" y="1877635"/>
            <a:ext cx="1101634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Receiving</a:t>
            </a:r>
            <a:endParaRPr kumimoji="0" lang="cs-CZ" altLang="cs-CZ" sz="1800" b="1"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lowest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level</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passively</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pays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attention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Without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this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level</a:t>
            </a:r>
            <a:r>
              <a:rPr kumimoji="0" lang="cs-CZ" altLang="cs-CZ" sz="1800" b="0" i="0" u="none" strike="noStrike" cap="none" normalizeH="0" baseline="0" dirty="0">
                <a:ln>
                  <a:noFill/>
                </a:ln>
                <a:solidFill>
                  <a:schemeClr val="tx1"/>
                </a:solidFill>
                <a:effectLst/>
                <a:latin typeface="Arial" panose="020B0604020202020204" pitchFamily="34" charset="0"/>
              </a:rPr>
              <a:t>, no </a:t>
            </a:r>
            <a:r>
              <a:rPr kumimoji="0" lang="cs-CZ" altLang="cs-CZ" sz="1800" b="0" i="0" u="none" strike="noStrike" cap="none" normalizeH="0" baseline="0" dirty="0" err="1">
                <a:ln>
                  <a:noFill/>
                </a:ln>
                <a:solidFill>
                  <a:schemeClr val="tx1"/>
                </a:solidFill>
                <a:effectLst/>
                <a:latin typeface="Arial" panose="020B0604020202020204" pitchFamily="34" charset="0"/>
              </a:rPr>
              <a:t>learning</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can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occur</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Receiving</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is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about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student's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memory</a:t>
            </a:r>
            <a:r>
              <a:rPr kumimoji="0" lang="cs-CZ" altLang="cs-CZ" sz="1800" b="0" i="0" u="none" strike="noStrike" cap="none" normalizeH="0" baseline="0" dirty="0">
                <a:ln>
                  <a:noFill/>
                </a:ln>
                <a:solidFill>
                  <a:schemeClr val="tx1"/>
                </a:solidFill>
                <a:effectLst/>
                <a:latin typeface="Arial" panose="020B0604020202020204" pitchFamily="34" charset="0"/>
              </a:rPr>
              <a:t> and </a:t>
            </a:r>
            <a:r>
              <a:rPr kumimoji="0" lang="cs-CZ" altLang="cs-CZ" sz="1800" b="0" i="0" u="none" strike="noStrike" cap="none" normalizeH="0" baseline="0" dirty="0" err="1">
                <a:ln>
                  <a:noFill/>
                </a:ln>
                <a:solidFill>
                  <a:schemeClr val="tx1"/>
                </a:solidFill>
                <a:effectLst/>
                <a:latin typeface="Arial" panose="020B0604020202020204" pitchFamily="34" charset="0"/>
              </a:rPr>
              <a:t>recognition</a:t>
            </a:r>
            <a:r>
              <a:rPr kumimoji="0" lang="cs-CZ" altLang="cs-CZ" sz="1800" b="0" i="0" u="none" strike="noStrike" cap="none" normalizeH="0" baseline="0" dirty="0">
                <a:ln>
                  <a:noFill/>
                </a:ln>
                <a:solidFill>
                  <a:schemeClr val="tx1"/>
                </a:solidFill>
                <a:effectLst/>
                <a:latin typeface="Arial" panose="020B0604020202020204" pitchFamily="34" charset="0"/>
              </a:rPr>
              <a:t> as </a:t>
            </a:r>
            <a:r>
              <a:rPr kumimoji="0" lang="cs-CZ" altLang="cs-CZ" sz="1800" b="0" i="0" u="none" strike="noStrike" cap="none" normalizeH="0" baseline="0" dirty="0" err="1">
                <a:ln>
                  <a:noFill/>
                </a:ln>
                <a:solidFill>
                  <a:schemeClr val="tx1"/>
                </a:solidFill>
                <a:effectLst/>
                <a:latin typeface="Arial" panose="020B0604020202020204" pitchFamily="34" charset="0"/>
              </a:rPr>
              <a:t>well</a:t>
            </a:r>
            <a:r>
              <a:rPr kumimoji="0" lang="cs-CZ" altLang="cs-CZ"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Responding</a:t>
            </a:r>
            <a:endParaRPr kumimoji="0" lang="cs-CZ" altLang="cs-CZ" sz="1800" b="1"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actively</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participates</a:t>
            </a:r>
            <a:r>
              <a:rPr kumimoji="0" lang="cs-CZ" altLang="cs-CZ" sz="1800" b="0" i="0" u="none" strike="noStrike" cap="none" normalizeH="0" baseline="0" dirty="0">
                <a:ln>
                  <a:noFill/>
                </a:ln>
                <a:solidFill>
                  <a:schemeClr val="tx1"/>
                </a:solidFill>
                <a:effectLst/>
                <a:latin typeface="Arial" panose="020B0604020202020204" pitchFamily="34" charset="0"/>
              </a:rPr>
              <a:t> in </a:t>
            </a: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learning</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process</a:t>
            </a:r>
            <a:r>
              <a:rPr kumimoji="0" lang="cs-CZ" altLang="cs-CZ" sz="1800" b="0" i="0" u="none" strike="noStrike" cap="none" normalizeH="0" baseline="0" dirty="0">
                <a:ln>
                  <a:noFill/>
                </a:ln>
                <a:solidFill>
                  <a:schemeClr val="tx1"/>
                </a:solidFill>
                <a:effectLst/>
                <a:latin typeface="Arial" panose="020B0604020202020204" pitchFamily="34" charset="0"/>
              </a:rPr>
              <a:t>, not </a:t>
            </a:r>
            <a:r>
              <a:rPr kumimoji="0" lang="cs-CZ" altLang="cs-CZ" sz="1800" b="0" i="0" u="none" strike="noStrike" cap="none" normalizeH="0" baseline="0" dirty="0" err="1">
                <a:ln>
                  <a:noFill/>
                </a:ln>
                <a:solidFill>
                  <a:schemeClr val="tx1"/>
                </a:solidFill>
                <a:effectLst/>
                <a:latin typeface="Arial" panose="020B0604020202020204" pitchFamily="34" charset="0"/>
              </a:rPr>
              <a:t>only</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attends</a:t>
            </a:r>
            <a:r>
              <a:rPr kumimoji="0" lang="cs-CZ" altLang="cs-CZ" sz="1800" b="0" i="0" u="none" strike="noStrike" cap="none" normalizeH="0" baseline="0" dirty="0">
                <a:ln>
                  <a:noFill/>
                </a:ln>
                <a:solidFill>
                  <a:schemeClr val="tx1"/>
                </a:solidFill>
                <a:effectLst/>
                <a:latin typeface="Arial" panose="020B0604020202020204" pitchFamily="34" charset="0"/>
              </a:rPr>
              <a:t> to a stimulus; </a:t>
            </a: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also</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reacts</a:t>
            </a:r>
            <a:r>
              <a:rPr kumimoji="0" lang="cs-CZ" altLang="cs-CZ" sz="1800" b="0" i="0" u="none" strike="noStrike" cap="none" normalizeH="0" baseline="0" dirty="0">
                <a:ln>
                  <a:noFill/>
                </a:ln>
                <a:solidFill>
                  <a:schemeClr val="tx1"/>
                </a:solidFill>
                <a:effectLst/>
                <a:latin typeface="Arial" panose="020B0604020202020204" pitchFamily="34" charset="0"/>
              </a:rPr>
              <a:t> in </a:t>
            </a:r>
            <a:r>
              <a:rPr kumimoji="0" lang="cs-CZ" altLang="cs-CZ" sz="1800" b="0" i="0" u="none" strike="noStrike" cap="none" normalizeH="0" baseline="0" dirty="0" err="1">
                <a:ln>
                  <a:noFill/>
                </a:ln>
                <a:solidFill>
                  <a:schemeClr val="tx1"/>
                </a:solidFill>
                <a:effectLst/>
                <a:latin typeface="Arial" panose="020B0604020202020204" pitchFamily="34" charset="0"/>
              </a:rPr>
              <a:t>some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way</a:t>
            </a:r>
            <a:r>
              <a:rPr kumimoji="0" lang="cs-CZ" altLang="cs-CZ"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Valuing</a:t>
            </a:r>
            <a:endParaRPr kumimoji="0" lang="cs-CZ" altLang="cs-CZ" sz="1800" b="1"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attaches</a:t>
            </a:r>
            <a:r>
              <a:rPr kumimoji="0" lang="cs-CZ" altLang="cs-CZ" sz="1800" b="0" i="0" u="none" strike="noStrike" cap="none" normalizeH="0" baseline="0" dirty="0">
                <a:ln>
                  <a:noFill/>
                </a:ln>
                <a:solidFill>
                  <a:schemeClr val="tx1"/>
                </a:solidFill>
                <a:effectLst/>
                <a:latin typeface="Arial" panose="020B0604020202020204" pitchFamily="34" charset="0"/>
              </a:rPr>
              <a:t> a </a:t>
            </a:r>
            <a:r>
              <a:rPr kumimoji="0" lang="cs-CZ" altLang="cs-CZ" sz="1800" b="0" i="0" u="none" strike="noStrike" cap="none" normalizeH="0" baseline="0" dirty="0" err="1">
                <a:ln>
                  <a:noFill/>
                </a:ln>
                <a:solidFill>
                  <a:schemeClr val="tx1"/>
                </a:solidFill>
                <a:effectLst/>
                <a:latin typeface="Arial" panose="020B0604020202020204" pitchFamily="34" charset="0"/>
              </a:rPr>
              <a:t>value</a:t>
            </a:r>
            <a:r>
              <a:rPr kumimoji="0" lang="cs-CZ" altLang="cs-CZ" sz="1800" b="0" i="0" u="none" strike="noStrike" cap="none" normalizeH="0" baseline="0" dirty="0">
                <a:ln>
                  <a:noFill/>
                </a:ln>
                <a:solidFill>
                  <a:schemeClr val="tx1"/>
                </a:solidFill>
                <a:effectLst/>
                <a:latin typeface="Arial" panose="020B0604020202020204" pitchFamily="34" charset="0"/>
              </a:rPr>
              <a:t> to </a:t>
            </a:r>
            <a:r>
              <a:rPr kumimoji="0" lang="cs-CZ" altLang="cs-CZ" sz="1800" b="0" i="0" u="none" strike="noStrike" cap="none" normalizeH="0" baseline="0" dirty="0" err="1">
                <a:ln>
                  <a:noFill/>
                </a:ln>
                <a:solidFill>
                  <a:schemeClr val="tx1"/>
                </a:solidFill>
                <a:effectLst/>
                <a:latin typeface="Arial" panose="020B0604020202020204" pitchFamily="34" charset="0"/>
              </a:rPr>
              <a:t>an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object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phenomenon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or</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piece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of</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information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associates</a:t>
            </a:r>
            <a:r>
              <a:rPr kumimoji="0" lang="cs-CZ" altLang="cs-CZ" sz="1800" b="0" i="0" u="none" strike="noStrike" cap="none" normalizeH="0" baseline="0" dirty="0">
                <a:ln>
                  <a:noFill/>
                </a:ln>
                <a:solidFill>
                  <a:schemeClr val="tx1"/>
                </a:solidFill>
                <a:effectLst/>
                <a:latin typeface="Arial" panose="020B0604020202020204" pitchFamily="34" charset="0"/>
              </a:rPr>
              <a:t> a </a:t>
            </a:r>
            <a:r>
              <a:rPr kumimoji="0" lang="cs-CZ" altLang="cs-CZ" sz="1800" b="0" i="0" u="none" strike="noStrike" cap="none" normalizeH="0" baseline="0" dirty="0" err="1">
                <a:ln>
                  <a:noFill/>
                </a:ln>
                <a:solidFill>
                  <a:schemeClr val="tx1"/>
                </a:solidFill>
                <a:effectLst/>
                <a:latin typeface="Arial" panose="020B0604020202020204" pitchFamily="34" charset="0"/>
              </a:rPr>
              <a:t>value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or</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some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values</a:t>
            </a:r>
            <a:r>
              <a:rPr kumimoji="0" lang="cs-CZ" altLang="cs-CZ" sz="1800" b="0" i="0" u="none" strike="noStrike" cap="none" normalizeH="0" baseline="0" dirty="0">
                <a:ln>
                  <a:noFill/>
                </a:ln>
                <a:solidFill>
                  <a:schemeClr val="tx1"/>
                </a:solidFill>
                <a:effectLst/>
                <a:latin typeface="Arial" panose="020B0604020202020204" pitchFamily="34" charset="0"/>
              </a:rPr>
              <a:t> to </a:t>
            </a: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knowledge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they</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acquired</a:t>
            </a:r>
            <a:r>
              <a:rPr kumimoji="0" lang="cs-CZ" altLang="cs-CZ"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Organizing</a:t>
            </a:r>
            <a:endParaRPr kumimoji="0" lang="cs-CZ" altLang="cs-CZ" sz="1800" b="1"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can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put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together</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different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values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information</a:t>
            </a:r>
            <a:r>
              <a:rPr kumimoji="0" lang="cs-CZ" altLang="cs-CZ" sz="1800" b="0" i="0" u="none" strike="noStrike" cap="none" normalizeH="0" baseline="0" dirty="0">
                <a:ln>
                  <a:noFill/>
                </a:ln>
                <a:solidFill>
                  <a:schemeClr val="tx1"/>
                </a:solidFill>
                <a:effectLst/>
                <a:latin typeface="Arial" panose="020B0604020202020204" pitchFamily="34" charset="0"/>
              </a:rPr>
              <a:t>, and </a:t>
            </a:r>
            <a:r>
              <a:rPr kumimoji="0" lang="cs-CZ" altLang="cs-CZ" sz="1800" b="0" i="0" u="none" strike="noStrike" cap="none" normalizeH="0" baseline="0" dirty="0" err="1">
                <a:ln>
                  <a:noFill/>
                </a:ln>
                <a:solidFill>
                  <a:schemeClr val="tx1"/>
                </a:solidFill>
                <a:effectLst/>
                <a:latin typeface="Arial" panose="020B0604020202020204" pitchFamily="34" charset="0"/>
              </a:rPr>
              <a:t>ideas</a:t>
            </a:r>
            <a:r>
              <a:rPr kumimoji="0" lang="cs-CZ" altLang="cs-CZ" sz="1800" b="0" i="0" u="none" strike="noStrike" cap="none" normalizeH="0" baseline="0" dirty="0">
                <a:ln>
                  <a:noFill/>
                </a:ln>
                <a:solidFill>
                  <a:schemeClr val="tx1"/>
                </a:solidFill>
                <a:effectLst/>
                <a:latin typeface="Arial" panose="020B0604020202020204" pitchFamily="34" charset="0"/>
              </a:rPr>
              <a:t>, and </a:t>
            </a:r>
            <a:r>
              <a:rPr kumimoji="0" lang="cs-CZ" altLang="cs-CZ" sz="1800" b="0" i="0" u="none" strike="noStrike" cap="none" normalizeH="0" baseline="0" dirty="0" err="1">
                <a:ln>
                  <a:noFill/>
                </a:ln>
                <a:solidFill>
                  <a:schemeClr val="tx1"/>
                </a:solidFill>
                <a:effectLst/>
                <a:latin typeface="Arial" panose="020B0604020202020204" pitchFamily="34" charset="0"/>
              </a:rPr>
              <a:t>can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accommodate</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them</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within</a:t>
            </a:r>
            <a:r>
              <a:rPr kumimoji="0" lang="cs-CZ" altLang="cs-CZ" sz="1800" b="0" i="0" u="none" strike="noStrike" cap="none" normalizeH="0" baseline="0" dirty="0">
                <a:ln>
                  <a:noFill/>
                </a:ln>
                <a:solidFill>
                  <a:schemeClr val="tx1"/>
                </a:solidFill>
                <a:effectLst/>
                <a:latin typeface="Arial" panose="020B0604020202020204" pitchFamily="34" charset="0"/>
              </a:rPr>
              <a:t> his/her </a:t>
            </a:r>
            <a:r>
              <a:rPr kumimoji="0" lang="cs-CZ" altLang="cs-CZ" sz="1800" b="0" i="0" u="none" strike="noStrike" cap="none" normalizeH="0" baseline="0" dirty="0" err="1">
                <a:ln>
                  <a:noFill/>
                </a:ln>
                <a:solidFill>
                  <a:schemeClr val="tx1"/>
                </a:solidFill>
                <a:effectLst/>
                <a:latin typeface="Arial" panose="020B0604020202020204" pitchFamily="34" charset="0"/>
              </a:rPr>
              <a:t>own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schema</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is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comparing</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relating</a:t>
            </a:r>
            <a:r>
              <a:rPr kumimoji="0" lang="cs-CZ" altLang="cs-CZ" sz="1800" b="0" i="0" u="none" strike="noStrike" cap="none" normalizeH="0" baseline="0" dirty="0">
                <a:ln>
                  <a:noFill/>
                </a:ln>
                <a:solidFill>
                  <a:schemeClr val="tx1"/>
                </a:solidFill>
                <a:effectLst/>
                <a:latin typeface="Arial" panose="020B0604020202020204" pitchFamily="34" charset="0"/>
              </a:rPr>
              <a:t> and </a:t>
            </a:r>
            <a:r>
              <a:rPr kumimoji="0" lang="cs-CZ" altLang="cs-CZ" sz="1800" b="0" i="0" u="none" strike="noStrike" cap="none" normalizeH="0" baseline="0" dirty="0" err="1">
                <a:ln>
                  <a:noFill/>
                </a:ln>
                <a:solidFill>
                  <a:schemeClr val="tx1"/>
                </a:solidFill>
                <a:effectLst/>
                <a:latin typeface="Arial" panose="020B0604020202020204" pitchFamily="34" charset="0"/>
              </a:rPr>
              <a:t>elaborating</a:t>
            </a:r>
            <a:r>
              <a:rPr kumimoji="0" lang="cs-CZ" altLang="cs-CZ" sz="1800" b="0" i="0" u="none" strike="noStrike" cap="none" normalizeH="0" baseline="0" dirty="0">
                <a:ln>
                  <a:noFill/>
                </a:ln>
                <a:solidFill>
                  <a:schemeClr val="tx1"/>
                </a:solidFill>
                <a:effectLst/>
                <a:latin typeface="Arial" panose="020B0604020202020204" pitchFamily="34" charset="0"/>
              </a:rPr>
              <a:t> on </a:t>
            </a:r>
            <a:r>
              <a:rPr kumimoji="0" lang="cs-CZ" altLang="cs-CZ" sz="1800" b="0" i="0" u="none" strike="noStrike" cap="none" normalizeH="0" baseline="0" dirty="0" err="1">
                <a:ln>
                  <a:noFill/>
                </a:ln>
                <a:solidFill>
                  <a:schemeClr val="tx1"/>
                </a:solidFill>
                <a:effectLst/>
                <a:latin typeface="Arial" panose="020B0604020202020204" pitchFamily="34" charset="0"/>
              </a:rPr>
              <a:t>what</a:t>
            </a:r>
            <a:r>
              <a:rPr kumimoji="0" lang="cs-CZ" altLang="cs-CZ" sz="1800" b="0" i="0" u="none" strike="noStrike" cap="none" normalizeH="0" baseline="0" dirty="0">
                <a:ln>
                  <a:noFill/>
                </a:ln>
                <a:solidFill>
                  <a:schemeClr val="tx1"/>
                </a:solidFill>
                <a:effectLst/>
                <a:latin typeface="Arial" panose="020B0604020202020204" pitchFamily="34" charset="0"/>
              </a:rPr>
              <a:t> has </a:t>
            </a:r>
            <a:r>
              <a:rPr kumimoji="0" lang="cs-CZ" altLang="cs-CZ" sz="1800" b="0" i="0" u="none" strike="noStrike" cap="none" normalizeH="0" baseline="0" dirty="0" err="1">
                <a:ln>
                  <a:noFill/>
                </a:ln>
                <a:solidFill>
                  <a:schemeClr val="tx1"/>
                </a:solidFill>
                <a:effectLst/>
                <a:latin typeface="Arial" panose="020B0604020202020204" pitchFamily="34" charset="0"/>
              </a:rPr>
              <a:t>been</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learned</a:t>
            </a:r>
            <a:r>
              <a:rPr kumimoji="0" lang="cs-CZ" altLang="cs-CZ"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1" i="0" u="none" strike="noStrike" cap="none" normalizeH="0" baseline="0" dirty="0" err="1">
                <a:ln>
                  <a:noFill/>
                </a:ln>
                <a:solidFill>
                  <a:schemeClr val="tx1"/>
                </a:solidFill>
                <a:effectLst/>
                <a:latin typeface="Arial" panose="020B0604020202020204" pitchFamily="34" charset="0"/>
              </a:rPr>
              <a:t>Characterizing</a:t>
            </a:r>
            <a:r>
              <a:rPr kumimoji="0" lang="cs-CZ" altLang="cs-CZ" sz="1800" b="1" i="0" u="none" strike="noStrike" cap="none" normalizeH="0" baseline="0" dirty="0">
                <a:ln>
                  <a:noFill/>
                </a:ln>
                <a:solidFill>
                  <a:schemeClr val="tx1"/>
                </a:solidFill>
                <a:effectLst/>
                <a:latin typeface="Arial" panose="020B0604020202020204" pitchFamily="34" charset="0"/>
              </a:rPr>
              <a:t>/</a:t>
            </a:r>
            <a:r>
              <a:rPr kumimoji="0" lang="cs-CZ" altLang="cs-CZ" sz="1800" b="1" i="0" u="none" strike="noStrike" cap="none" normalizeH="0" baseline="0" dirty="0" err="1">
                <a:ln>
                  <a:noFill/>
                </a:ln>
                <a:solidFill>
                  <a:schemeClr val="tx1"/>
                </a:solidFill>
                <a:effectLst/>
                <a:latin typeface="Arial" panose="020B0604020202020204" pitchFamily="34" charset="0"/>
              </a:rPr>
              <a:t>Internale</a:t>
            </a:r>
            <a:r>
              <a:rPr kumimoji="0" lang="cs-CZ" altLang="cs-CZ" sz="1800" b="1" i="0" u="none" strike="noStrike" cap="none" normalizeH="0" baseline="0" dirty="0">
                <a:ln>
                  <a:noFill/>
                </a:ln>
                <a:solidFill>
                  <a:schemeClr val="tx1"/>
                </a:solidFill>
                <a:effectLst/>
                <a:latin typeface="Arial" panose="020B0604020202020204" pitchFamily="34" charset="0"/>
              </a:rPr>
              <a:t> </a:t>
            </a:r>
            <a:r>
              <a:rPr kumimoji="0" lang="cs-CZ" altLang="cs-CZ" sz="1800" b="1" i="0" u="none" strike="noStrike" cap="none" normalizeH="0" baseline="0" dirty="0" err="1">
                <a:ln>
                  <a:noFill/>
                </a:ln>
                <a:solidFill>
                  <a:schemeClr val="tx1"/>
                </a:solidFill>
                <a:effectLst/>
                <a:latin typeface="Arial" panose="020B0604020202020204" pitchFamily="34" charset="0"/>
              </a:rPr>
              <a:t>the</a:t>
            </a:r>
            <a:r>
              <a:rPr kumimoji="0" lang="cs-CZ" altLang="cs-CZ" sz="1800" b="1" i="0" u="none" strike="noStrike" cap="none" normalizeH="0" baseline="0" dirty="0">
                <a:ln>
                  <a:noFill/>
                </a:ln>
                <a:solidFill>
                  <a:schemeClr val="tx1"/>
                </a:solidFill>
                <a:effectLst/>
                <a:latin typeface="Arial" panose="020B0604020202020204" pitchFamily="34" charset="0"/>
              </a:rPr>
              <a:t> </a:t>
            </a:r>
            <a:r>
              <a:rPr kumimoji="0" lang="cs-CZ" altLang="cs-CZ" sz="1800" b="1" i="0" u="none" strike="noStrike" cap="none" normalizeH="0" baseline="0" dirty="0" err="1">
                <a:ln>
                  <a:noFill/>
                </a:ln>
                <a:solidFill>
                  <a:schemeClr val="tx1"/>
                </a:solidFill>
                <a:effectLst/>
                <a:latin typeface="Arial" panose="020B0604020202020204" pitchFamily="34" charset="0"/>
              </a:rPr>
              <a:t>value</a:t>
            </a:r>
            <a:r>
              <a:rPr kumimoji="0" lang="cs-CZ" altLang="cs-CZ" sz="1800" b="1" i="0" u="none" strike="noStrike" cap="none" normalizeH="0" baseline="0" dirty="0">
                <a:ln>
                  <a:noFill/>
                </a:ln>
                <a:solidFill>
                  <a:schemeClr val="tx1"/>
                </a:solidFill>
                <a:effectLst/>
                <a:latin typeface="Arial" panose="020B0604020202020204" pitchFamily="34" charset="0"/>
              </a:rPr>
              <a:t> </a:t>
            </a:r>
            <a:r>
              <a:rPr kumimoji="0" lang="cs-CZ" altLang="cs-CZ" sz="1800" b="1" i="0" u="none" strike="noStrike" cap="none" normalizeH="0" baseline="0" dirty="0" err="1">
                <a:ln>
                  <a:noFill/>
                </a:ln>
                <a:solidFill>
                  <a:schemeClr val="tx1"/>
                </a:solidFill>
                <a:effectLst/>
                <a:latin typeface="Arial" panose="020B0604020202020204" pitchFamily="34" charset="0"/>
              </a:rPr>
              <a:t>system</a:t>
            </a:r>
            <a:endParaRPr kumimoji="0" lang="cs-CZ" altLang="cs-CZ" sz="1800" b="1"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err="1">
                <a:ln>
                  <a:noFill/>
                </a:ln>
                <a:solidFill>
                  <a:schemeClr val="tx1"/>
                </a:solidFill>
                <a:effectLst/>
                <a:latin typeface="Arial" panose="020B0604020202020204" pitchFamily="34" charset="0"/>
              </a:rPr>
              <a:t>The</a:t>
            </a:r>
            <a:r>
              <a:rPr kumimoji="0" lang="cs-CZ" altLang="cs-CZ" sz="1800" b="0" i="0" u="none" strike="noStrike" cap="none" normalizeH="0" baseline="0" dirty="0">
                <a:ln>
                  <a:noFill/>
                </a:ln>
                <a:solidFill>
                  <a:schemeClr val="tx1"/>
                </a:solidFill>
                <a:effectLst/>
                <a:latin typeface="Arial" panose="020B0604020202020204" pitchFamily="34" charset="0"/>
              </a:rPr>
              <a:t> student </a:t>
            </a:r>
            <a:r>
              <a:rPr kumimoji="0" lang="cs-CZ" altLang="cs-CZ" sz="1800" b="0" i="0" u="none" strike="noStrike" cap="none" normalizeH="0" baseline="0" dirty="0" err="1">
                <a:ln>
                  <a:noFill/>
                </a:ln>
                <a:solidFill>
                  <a:schemeClr val="tx1"/>
                </a:solidFill>
                <a:effectLst/>
                <a:latin typeface="Arial" panose="020B0604020202020204" pitchFamily="34" charset="0"/>
              </a:rPr>
              <a:t>at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this</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level</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tries</a:t>
            </a:r>
            <a:r>
              <a:rPr kumimoji="0" lang="cs-CZ" altLang="cs-CZ" sz="1800" b="0" i="0" u="none" strike="noStrike" cap="none" normalizeH="0" baseline="0" dirty="0">
                <a:ln>
                  <a:noFill/>
                </a:ln>
                <a:solidFill>
                  <a:schemeClr val="tx1"/>
                </a:solidFill>
                <a:effectLst/>
                <a:latin typeface="Arial" panose="020B0604020202020204" pitchFamily="34" charset="0"/>
              </a:rPr>
              <a:t> to </a:t>
            </a:r>
            <a:r>
              <a:rPr kumimoji="0" lang="cs-CZ" altLang="cs-CZ" sz="1800" b="0" i="0" u="none" strike="noStrike" cap="none" normalizeH="0" baseline="0" dirty="0" err="1">
                <a:ln>
                  <a:noFill/>
                </a:ln>
                <a:solidFill>
                  <a:schemeClr val="tx1"/>
                </a:solidFill>
                <a:effectLst/>
                <a:latin typeface="Arial" panose="020B0604020202020204" pitchFamily="34" charset="0"/>
              </a:rPr>
              <a:t>build</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abstract</a:t>
            </a:r>
            <a:r>
              <a:rPr kumimoji="0" lang="cs-CZ" altLang="cs-CZ" sz="1800" b="0" i="0" u="none" strike="noStrike" cap="none" normalizeH="0" baseline="0" dirty="0">
                <a:ln>
                  <a:noFill/>
                </a:ln>
                <a:solidFill>
                  <a:schemeClr val="tx1"/>
                </a:solidFill>
                <a:effectLst/>
                <a:latin typeface="Arial" panose="020B0604020202020204" pitchFamily="34" charset="0"/>
              </a:rPr>
              <a:t> </a:t>
            </a:r>
            <a:r>
              <a:rPr kumimoji="0" lang="cs-CZ" altLang="cs-CZ" sz="1800" b="0" i="0" u="none" strike="noStrike" cap="none" normalizeH="0" baseline="0" dirty="0" err="1">
                <a:ln>
                  <a:noFill/>
                </a:ln>
                <a:solidFill>
                  <a:schemeClr val="tx1"/>
                </a:solidFill>
                <a:effectLst/>
                <a:latin typeface="Arial" panose="020B0604020202020204" pitchFamily="34" charset="0"/>
              </a:rPr>
              <a:t>knowledge</a:t>
            </a:r>
            <a:r>
              <a:rPr kumimoji="0" lang="cs-CZ" altLang="cs-CZ"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775392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Psychomotor</a:t>
            </a:r>
            <a:r>
              <a:rPr lang="cs-CZ" dirty="0"/>
              <a:t> </a:t>
            </a:r>
            <a:r>
              <a:rPr lang="cs-CZ" dirty="0" err="1"/>
              <a:t>domain</a:t>
            </a:r>
            <a:endParaRPr lang="cs-CZ" dirty="0"/>
          </a:p>
        </p:txBody>
      </p:sp>
      <p:sp>
        <p:nvSpPr>
          <p:cNvPr id="3" name="Zástupný symbol pro obsah 2"/>
          <p:cNvSpPr>
            <a:spLocks noGrp="1"/>
          </p:cNvSpPr>
          <p:nvPr>
            <p:ph idx="1"/>
          </p:nvPr>
        </p:nvSpPr>
        <p:spPr/>
        <p:txBody>
          <a:bodyPr>
            <a:normAutofit fontScale="77500" lnSpcReduction="20000"/>
          </a:bodyPr>
          <a:lstStyle/>
          <a:p>
            <a:r>
              <a:rPr lang="en-US" b="1" dirty="0"/>
              <a:t>Perception</a:t>
            </a:r>
          </a:p>
          <a:p>
            <a:r>
              <a:rPr lang="en-US" dirty="0"/>
              <a:t>The ability to use sensory cues to guide motor activity: This ranges from sensory stimulation, through cue selection, to translation.</a:t>
            </a:r>
          </a:p>
          <a:p>
            <a:r>
              <a:rPr lang="en-US" i="1" dirty="0"/>
              <a:t>Examples</a:t>
            </a:r>
            <a:r>
              <a:rPr lang="en-US" dirty="0"/>
              <a:t>: Detects </a:t>
            </a:r>
            <a:r>
              <a:rPr lang="cs-CZ" dirty="0" err="1"/>
              <a:t>which</a:t>
            </a:r>
            <a:r>
              <a:rPr lang="cs-CZ" dirty="0"/>
              <a:t> </a:t>
            </a:r>
            <a:r>
              <a:rPr lang="cs-CZ" dirty="0" err="1"/>
              <a:t>techniques</a:t>
            </a:r>
            <a:r>
              <a:rPr lang="cs-CZ" dirty="0"/>
              <a:t> </a:t>
            </a:r>
            <a:r>
              <a:rPr lang="cs-CZ" dirty="0" err="1"/>
              <a:t>was</a:t>
            </a:r>
            <a:r>
              <a:rPr lang="cs-CZ" dirty="0"/>
              <a:t> </a:t>
            </a:r>
            <a:r>
              <a:rPr lang="cs-CZ" dirty="0" err="1"/>
              <a:t>used</a:t>
            </a:r>
            <a:r>
              <a:rPr lang="cs-CZ" dirty="0"/>
              <a:t> by </a:t>
            </a:r>
            <a:r>
              <a:rPr lang="cs-CZ" dirty="0" err="1"/>
              <a:t>instructor</a:t>
            </a:r>
            <a:r>
              <a:rPr lang="cs-CZ" dirty="0"/>
              <a:t>. </a:t>
            </a:r>
            <a:endParaRPr lang="en-US" dirty="0"/>
          </a:p>
          <a:p>
            <a:r>
              <a:rPr lang="en-US" i="1" dirty="0"/>
              <a:t>Key words</a:t>
            </a:r>
            <a:r>
              <a:rPr lang="en-US" dirty="0"/>
              <a:t>: chooses, describes, detects, differentiates, distinguishes, identifies, isolates, relates, selects.</a:t>
            </a:r>
          </a:p>
          <a:p>
            <a:r>
              <a:rPr lang="en-US" b="1" dirty="0"/>
              <a:t>Set</a:t>
            </a:r>
          </a:p>
          <a:p>
            <a:r>
              <a:rPr lang="en-US" dirty="0"/>
              <a:t>Readiness to act: It includes mental, physical, and emotional sets. These three sets are dispositions that predetermine a person's response to different situations (sometimes called mindsets). This subdivision of psychomotor is closely related with the "responding to phenomena" subdivision of the affective domain.</a:t>
            </a:r>
          </a:p>
          <a:p>
            <a:r>
              <a:rPr lang="en-US" i="1" dirty="0"/>
              <a:t>Examples</a:t>
            </a:r>
            <a:r>
              <a:rPr lang="en-US" dirty="0"/>
              <a:t>: Knows and acts upon a sequence of </a:t>
            </a:r>
            <a:r>
              <a:rPr lang="cs-CZ" dirty="0" err="1"/>
              <a:t>defensive</a:t>
            </a:r>
            <a:r>
              <a:rPr lang="cs-CZ" dirty="0"/>
              <a:t> </a:t>
            </a:r>
            <a:r>
              <a:rPr lang="cs-CZ" dirty="0" err="1"/>
              <a:t>moves</a:t>
            </a:r>
            <a:r>
              <a:rPr lang="en-US" dirty="0"/>
              <a:t>. Recognizes his or her abilities and limitations</a:t>
            </a:r>
            <a:r>
              <a:rPr lang="cs-CZ" dirty="0"/>
              <a:t> do </a:t>
            </a:r>
            <a:r>
              <a:rPr lang="cs-CZ" dirty="0" err="1"/>
              <a:t>defend</a:t>
            </a:r>
            <a:r>
              <a:rPr lang="en-US" dirty="0"/>
              <a:t>.</a:t>
            </a:r>
          </a:p>
          <a:p>
            <a:r>
              <a:rPr lang="en-US" i="1" dirty="0"/>
              <a:t>Key words</a:t>
            </a:r>
            <a:r>
              <a:rPr lang="en-US" dirty="0"/>
              <a:t>: begins, displays, explains, moves, proceeds, reacts, shows, states, volunteers.</a:t>
            </a:r>
          </a:p>
          <a:p>
            <a:endParaRPr lang="cs-CZ" dirty="0"/>
          </a:p>
        </p:txBody>
      </p:sp>
    </p:spTree>
    <p:extLst>
      <p:ext uri="{BB962C8B-B14F-4D97-AF65-F5344CB8AC3E}">
        <p14:creationId xmlns:p14="http://schemas.microsoft.com/office/powerpoint/2010/main" val="385029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Physical culture</a:t>
            </a:r>
            <a:endParaRPr lang="cs-CZ" dirty="0"/>
          </a:p>
        </p:txBody>
      </p:sp>
      <p:sp>
        <p:nvSpPr>
          <p:cNvPr id="3" name="Zástupný symbol pro obsah 2"/>
          <p:cNvSpPr>
            <a:spLocks noGrp="1"/>
          </p:cNvSpPr>
          <p:nvPr>
            <p:ph idx="1"/>
          </p:nvPr>
        </p:nvSpPr>
        <p:spPr/>
        <p:txBody>
          <a:bodyPr/>
          <a:lstStyle/>
          <a:p>
            <a:r>
              <a:rPr lang="en-US" dirty="0"/>
              <a:t>Health/sport/strength/physical body etc. movement</a:t>
            </a:r>
          </a:p>
          <a:p>
            <a:r>
              <a:rPr lang="en-US" dirty="0"/>
              <a:t>Originated in 19</a:t>
            </a:r>
            <a:r>
              <a:rPr lang="en-US" baseline="30000" dirty="0"/>
              <a:t>th</a:t>
            </a:r>
            <a:r>
              <a:rPr lang="en-US" dirty="0"/>
              <a:t> century</a:t>
            </a:r>
          </a:p>
          <a:p>
            <a:r>
              <a:rPr lang="en-US" dirty="0"/>
              <a:t>Promoted through:</a:t>
            </a:r>
          </a:p>
          <a:p>
            <a:pPr lvl="1"/>
            <a:r>
              <a:rPr lang="en-US" dirty="0"/>
              <a:t>Military academies, private gyms, social movements (19</a:t>
            </a:r>
            <a:r>
              <a:rPr lang="en-US" baseline="30000" dirty="0"/>
              <a:t>th</a:t>
            </a:r>
            <a:r>
              <a:rPr lang="en-US" dirty="0"/>
              <a:t> century)</a:t>
            </a:r>
          </a:p>
          <a:p>
            <a:pPr lvl="1"/>
            <a:r>
              <a:rPr lang="en-US" dirty="0"/>
              <a:t>Physical education, schools, sports (20</a:t>
            </a:r>
            <a:r>
              <a:rPr lang="en-US" baseline="30000" dirty="0"/>
              <a:t>th</a:t>
            </a:r>
            <a:r>
              <a:rPr lang="en-US" dirty="0"/>
              <a:t> century)</a:t>
            </a:r>
          </a:p>
          <a:p>
            <a:pPr lvl="1"/>
            <a:r>
              <a:rPr lang="en-US" dirty="0"/>
              <a:t>Social networks, media (21</a:t>
            </a:r>
            <a:r>
              <a:rPr lang="en-US" baseline="30000" dirty="0"/>
              <a:t>st</a:t>
            </a:r>
            <a:r>
              <a:rPr lang="en-US" dirty="0"/>
              <a:t> century)</a:t>
            </a:r>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Tree>
    <p:extLst>
      <p:ext uri="{BB962C8B-B14F-4D97-AF65-F5344CB8AC3E}">
        <p14:creationId xmlns:p14="http://schemas.microsoft.com/office/powerpoint/2010/main" val="1669050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Psychomotor</a:t>
            </a:r>
            <a:r>
              <a:rPr lang="cs-CZ" dirty="0"/>
              <a:t> </a:t>
            </a:r>
            <a:r>
              <a:rPr lang="cs-CZ" dirty="0" err="1"/>
              <a:t>domain</a:t>
            </a:r>
            <a:endParaRPr lang="cs-CZ" dirty="0"/>
          </a:p>
        </p:txBody>
      </p:sp>
      <p:sp>
        <p:nvSpPr>
          <p:cNvPr id="3" name="Zástupný symbol pro obsah 2"/>
          <p:cNvSpPr>
            <a:spLocks noGrp="1"/>
          </p:cNvSpPr>
          <p:nvPr>
            <p:ph idx="1"/>
          </p:nvPr>
        </p:nvSpPr>
        <p:spPr/>
        <p:txBody>
          <a:bodyPr>
            <a:normAutofit fontScale="77500" lnSpcReduction="20000"/>
          </a:bodyPr>
          <a:lstStyle/>
          <a:p>
            <a:r>
              <a:rPr lang="en-US" b="1" dirty="0"/>
              <a:t>Guided response</a:t>
            </a:r>
          </a:p>
          <a:p>
            <a:r>
              <a:rPr lang="en-US" dirty="0"/>
              <a:t>The early stages of learning a complex skill that includes imitation and trial and error: Adequacy of performance is achieved by practicing.</a:t>
            </a:r>
          </a:p>
          <a:p>
            <a:r>
              <a:rPr lang="en-US" i="1" dirty="0"/>
              <a:t>Examples</a:t>
            </a:r>
            <a:r>
              <a:rPr lang="en-US" dirty="0"/>
              <a:t>: Follows instructions to </a:t>
            </a:r>
            <a:r>
              <a:rPr lang="cs-CZ" dirty="0"/>
              <a:t>make a defense</a:t>
            </a:r>
            <a:r>
              <a:rPr lang="en-US" dirty="0"/>
              <a:t>. Responds to hand-signals of the instructor while </a:t>
            </a:r>
            <a:r>
              <a:rPr lang="cs-CZ" dirty="0" err="1"/>
              <a:t>applying</a:t>
            </a:r>
            <a:r>
              <a:rPr lang="cs-CZ" dirty="0"/>
              <a:t> </a:t>
            </a:r>
            <a:r>
              <a:rPr lang="cs-CZ" dirty="0" err="1"/>
              <a:t>different</a:t>
            </a:r>
            <a:r>
              <a:rPr lang="cs-CZ" dirty="0"/>
              <a:t> </a:t>
            </a:r>
            <a:r>
              <a:rPr lang="cs-CZ" dirty="0" err="1"/>
              <a:t>moves</a:t>
            </a:r>
            <a:r>
              <a:rPr lang="en-US" dirty="0"/>
              <a:t>.</a:t>
            </a:r>
          </a:p>
          <a:p>
            <a:r>
              <a:rPr lang="en-US" i="1" dirty="0"/>
              <a:t>Key words</a:t>
            </a:r>
            <a:r>
              <a:rPr lang="en-US" dirty="0"/>
              <a:t>: copies, traces, follows, react, reproduce, responds.</a:t>
            </a:r>
          </a:p>
          <a:p>
            <a:r>
              <a:rPr lang="en-US" b="1" dirty="0"/>
              <a:t>Mechanism</a:t>
            </a:r>
          </a:p>
          <a:p>
            <a:r>
              <a:rPr lang="en-US" dirty="0"/>
              <a:t>The intermediate stage in learning a complex skill: Learned responses have become habitual and the movements can be performed with some confidence and proficiency.</a:t>
            </a:r>
          </a:p>
          <a:p>
            <a:r>
              <a:rPr lang="en-US" i="1" dirty="0"/>
              <a:t>Examples</a:t>
            </a:r>
            <a:r>
              <a:rPr lang="en-US" dirty="0"/>
              <a:t>: </a:t>
            </a:r>
            <a:r>
              <a:rPr lang="cs-CZ" dirty="0" err="1"/>
              <a:t>Chooose</a:t>
            </a:r>
            <a:r>
              <a:rPr lang="cs-CZ" dirty="0"/>
              <a:t> a </a:t>
            </a:r>
            <a:r>
              <a:rPr lang="cs-CZ" dirty="0" err="1"/>
              <a:t>propper</a:t>
            </a:r>
            <a:r>
              <a:rPr lang="cs-CZ" dirty="0"/>
              <a:t> </a:t>
            </a:r>
            <a:r>
              <a:rPr lang="cs-CZ" dirty="0" err="1"/>
              <a:t>defensive</a:t>
            </a:r>
            <a:r>
              <a:rPr lang="cs-CZ" dirty="0"/>
              <a:t> </a:t>
            </a:r>
            <a:r>
              <a:rPr lang="cs-CZ" dirty="0" err="1"/>
              <a:t>moves</a:t>
            </a:r>
            <a:r>
              <a:rPr lang="cs-CZ" dirty="0"/>
              <a:t> to </a:t>
            </a:r>
            <a:r>
              <a:rPr lang="cs-CZ" dirty="0" err="1"/>
              <a:t>defend</a:t>
            </a:r>
            <a:r>
              <a:rPr lang="cs-CZ" dirty="0"/>
              <a:t> </a:t>
            </a:r>
            <a:r>
              <a:rPr lang="cs-CZ" dirty="0" err="1"/>
              <a:t>yourself</a:t>
            </a:r>
            <a:r>
              <a:rPr lang="cs-CZ" dirty="0"/>
              <a:t> </a:t>
            </a:r>
            <a:r>
              <a:rPr lang="cs-CZ" dirty="0" err="1"/>
              <a:t>according</a:t>
            </a:r>
            <a:r>
              <a:rPr lang="cs-CZ" dirty="0"/>
              <a:t> to </a:t>
            </a:r>
            <a:r>
              <a:rPr lang="cs-CZ" dirty="0" err="1"/>
              <a:t>the</a:t>
            </a:r>
            <a:r>
              <a:rPr lang="cs-CZ" dirty="0"/>
              <a:t> </a:t>
            </a:r>
            <a:r>
              <a:rPr lang="cs-CZ" dirty="0" err="1"/>
              <a:t>situation</a:t>
            </a:r>
            <a:r>
              <a:rPr lang="cs-CZ" dirty="0"/>
              <a:t> in </a:t>
            </a:r>
            <a:r>
              <a:rPr lang="cs-CZ" dirty="0" err="1"/>
              <a:t>simple</a:t>
            </a:r>
            <a:r>
              <a:rPr lang="cs-CZ" dirty="0"/>
              <a:t> </a:t>
            </a:r>
            <a:r>
              <a:rPr lang="cs-CZ" dirty="0" err="1"/>
              <a:t>self</a:t>
            </a:r>
            <a:r>
              <a:rPr lang="cs-CZ" dirty="0"/>
              <a:t>-defense model.</a:t>
            </a:r>
            <a:endParaRPr lang="en-US" dirty="0"/>
          </a:p>
          <a:p>
            <a:r>
              <a:rPr lang="en-US" i="1" dirty="0"/>
              <a:t>Key words</a:t>
            </a:r>
            <a:r>
              <a:rPr lang="en-US" dirty="0"/>
              <a:t>: assembles, calibrates, constructs, dismantles, displays, fastens, fixes, grinds, heats, manipulates, measures, mends, mixes, organizes, sketches.</a:t>
            </a:r>
          </a:p>
        </p:txBody>
      </p:sp>
    </p:spTree>
    <p:extLst>
      <p:ext uri="{BB962C8B-B14F-4D97-AF65-F5344CB8AC3E}">
        <p14:creationId xmlns:p14="http://schemas.microsoft.com/office/powerpoint/2010/main" val="3430742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Psychomotor</a:t>
            </a:r>
            <a:r>
              <a:rPr lang="cs-CZ" dirty="0"/>
              <a:t> </a:t>
            </a:r>
            <a:r>
              <a:rPr lang="cs-CZ" dirty="0" err="1"/>
              <a:t>domain</a:t>
            </a:r>
            <a:endParaRPr lang="cs-CZ" dirty="0"/>
          </a:p>
        </p:txBody>
      </p:sp>
      <p:sp>
        <p:nvSpPr>
          <p:cNvPr id="3" name="Zástupný symbol pro obsah 2"/>
          <p:cNvSpPr>
            <a:spLocks noGrp="1"/>
          </p:cNvSpPr>
          <p:nvPr>
            <p:ph idx="1"/>
          </p:nvPr>
        </p:nvSpPr>
        <p:spPr/>
        <p:txBody>
          <a:bodyPr>
            <a:noAutofit/>
          </a:bodyPr>
          <a:lstStyle/>
          <a:p>
            <a:r>
              <a:rPr lang="en-US" sz="1600" b="1" dirty="0"/>
              <a:t>Complex overt response</a:t>
            </a:r>
          </a:p>
          <a:p>
            <a:r>
              <a:rPr lang="en-US" sz="1600" dirty="0"/>
              <a:t>The skillful performance of motor acts that involve complex movement patterns: Proficiency is indicated by a quick, accurate, and highly coordinated performance, requiring a minimum of energy. This category includes performing without hesitation and automatic performance. For example, players will often utter sounds of satisfaction or expletives as soon as they hit a tennis ball or throw a football because they can tell by the feel of the act what the result will produce.</a:t>
            </a:r>
          </a:p>
          <a:p>
            <a:r>
              <a:rPr lang="en-US" sz="1600" i="1" dirty="0"/>
              <a:t>Examples</a:t>
            </a:r>
            <a:r>
              <a:rPr lang="en-US" sz="1600" dirty="0"/>
              <a:t>: </a:t>
            </a:r>
            <a:r>
              <a:rPr lang="cs-CZ" sz="1600" dirty="0" err="1"/>
              <a:t>Chooose</a:t>
            </a:r>
            <a:r>
              <a:rPr lang="cs-CZ" sz="1600" dirty="0"/>
              <a:t> a </a:t>
            </a:r>
            <a:r>
              <a:rPr lang="cs-CZ" sz="1600" dirty="0" err="1"/>
              <a:t>propper</a:t>
            </a:r>
            <a:r>
              <a:rPr lang="cs-CZ" sz="1600" dirty="0"/>
              <a:t> </a:t>
            </a:r>
            <a:r>
              <a:rPr lang="cs-CZ" sz="1600" dirty="0" err="1"/>
              <a:t>defensive</a:t>
            </a:r>
            <a:r>
              <a:rPr lang="cs-CZ" sz="1600" dirty="0"/>
              <a:t> </a:t>
            </a:r>
            <a:r>
              <a:rPr lang="cs-CZ" sz="1600" dirty="0" err="1"/>
              <a:t>moves</a:t>
            </a:r>
            <a:r>
              <a:rPr lang="cs-CZ" sz="1600" dirty="0"/>
              <a:t> in co-</a:t>
            </a:r>
            <a:r>
              <a:rPr lang="cs-CZ" sz="1600" dirty="0" err="1"/>
              <a:t>ordinance</a:t>
            </a:r>
            <a:r>
              <a:rPr lang="cs-CZ" sz="1600" dirty="0"/>
              <a:t> </a:t>
            </a:r>
            <a:r>
              <a:rPr lang="cs-CZ" sz="1600" dirty="0" err="1"/>
              <a:t>with</a:t>
            </a:r>
            <a:r>
              <a:rPr lang="cs-CZ" sz="1600" dirty="0"/>
              <a:t> </a:t>
            </a:r>
            <a:r>
              <a:rPr lang="cs-CZ" sz="1600" dirty="0" err="1"/>
              <a:t>the</a:t>
            </a:r>
            <a:r>
              <a:rPr lang="cs-CZ" sz="1600" dirty="0"/>
              <a:t> </a:t>
            </a:r>
            <a:r>
              <a:rPr lang="cs-CZ" sz="1600" dirty="0" err="1"/>
              <a:t>communication</a:t>
            </a:r>
            <a:r>
              <a:rPr lang="cs-CZ" sz="1600" dirty="0"/>
              <a:t> (</a:t>
            </a:r>
            <a:r>
              <a:rPr lang="cs-CZ" sz="1600" dirty="0" err="1"/>
              <a:t>both</a:t>
            </a:r>
            <a:r>
              <a:rPr lang="cs-CZ" sz="1600" dirty="0"/>
              <a:t> </a:t>
            </a:r>
            <a:r>
              <a:rPr lang="cs-CZ" sz="1600" dirty="0" err="1"/>
              <a:t>verbal</a:t>
            </a:r>
            <a:r>
              <a:rPr lang="cs-CZ" sz="1600" dirty="0"/>
              <a:t> and non-</a:t>
            </a:r>
            <a:r>
              <a:rPr lang="cs-CZ" sz="1600" dirty="0" err="1"/>
              <a:t>verbal</a:t>
            </a:r>
            <a:r>
              <a:rPr lang="cs-CZ" sz="1600" dirty="0"/>
              <a:t>) to </a:t>
            </a:r>
            <a:r>
              <a:rPr lang="cs-CZ" sz="1600" dirty="0" err="1"/>
              <a:t>defend</a:t>
            </a:r>
            <a:r>
              <a:rPr lang="cs-CZ" sz="1600" dirty="0"/>
              <a:t> </a:t>
            </a:r>
            <a:r>
              <a:rPr lang="cs-CZ" sz="1600" dirty="0" err="1"/>
              <a:t>yourself</a:t>
            </a:r>
            <a:r>
              <a:rPr lang="cs-CZ" sz="1600" dirty="0"/>
              <a:t> </a:t>
            </a:r>
            <a:r>
              <a:rPr lang="cs-CZ" sz="1600" dirty="0" err="1"/>
              <a:t>according</a:t>
            </a:r>
            <a:r>
              <a:rPr lang="cs-CZ" sz="1600" dirty="0"/>
              <a:t> to </a:t>
            </a:r>
            <a:r>
              <a:rPr lang="cs-CZ" sz="1600" dirty="0" err="1"/>
              <a:t>the</a:t>
            </a:r>
            <a:r>
              <a:rPr lang="cs-CZ" sz="1600" dirty="0"/>
              <a:t> </a:t>
            </a:r>
            <a:r>
              <a:rPr lang="cs-CZ" sz="1600" dirty="0" err="1"/>
              <a:t>situation</a:t>
            </a:r>
            <a:r>
              <a:rPr lang="cs-CZ" sz="1600" dirty="0"/>
              <a:t> in </a:t>
            </a:r>
            <a:r>
              <a:rPr lang="cs-CZ" sz="1600" dirty="0" err="1"/>
              <a:t>simple</a:t>
            </a:r>
            <a:r>
              <a:rPr lang="cs-CZ" sz="1600" dirty="0"/>
              <a:t> </a:t>
            </a:r>
            <a:r>
              <a:rPr lang="cs-CZ" sz="1600" dirty="0" err="1"/>
              <a:t>self</a:t>
            </a:r>
            <a:r>
              <a:rPr lang="cs-CZ" sz="1600" dirty="0"/>
              <a:t>-defense model.</a:t>
            </a:r>
            <a:endParaRPr lang="en-US" sz="1600" dirty="0"/>
          </a:p>
          <a:p>
            <a:r>
              <a:rPr lang="en-US" sz="1600" i="1" dirty="0"/>
              <a:t>Key words</a:t>
            </a:r>
            <a:r>
              <a:rPr lang="en-US" sz="1600" dirty="0"/>
              <a:t>: assembles, builds, calibrates, constructs, dismantles, displays, fastens, fixes, grinds, heats, manipulates, measures, mends, mixes, organizes, sketches. (Note: The key words are the same as in mechanism, but will have adverbs or adjectives that indicate that the performance is quicker, better, more accurate, etc.)</a:t>
            </a:r>
          </a:p>
          <a:p>
            <a:r>
              <a:rPr lang="en-US" sz="1600" b="1" dirty="0"/>
              <a:t>Adaptation</a:t>
            </a:r>
          </a:p>
          <a:p>
            <a:r>
              <a:rPr lang="en-US" sz="1600" dirty="0"/>
              <a:t>Skills are well developed and the individual can modify movement patterns to fit special requirements.</a:t>
            </a:r>
          </a:p>
          <a:p>
            <a:r>
              <a:rPr lang="en-US" sz="1600" i="1" dirty="0"/>
              <a:t>Examples</a:t>
            </a:r>
            <a:r>
              <a:rPr lang="en-US" sz="1600" dirty="0"/>
              <a:t>: Responds effectively to unexpected </a:t>
            </a:r>
            <a:r>
              <a:rPr lang="cs-CZ" sz="1600" dirty="0" err="1"/>
              <a:t>situation</a:t>
            </a:r>
            <a:r>
              <a:rPr lang="cs-CZ" sz="1600" dirty="0"/>
              <a:t> in </a:t>
            </a:r>
            <a:r>
              <a:rPr lang="cs-CZ" sz="1600" dirty="0" err="1"/>
              <a:t>complex</a:t>
            </a:r>
            <a:r>
              <a:rPr lang="cs-CZ" sz="1600" dirty="0"/>
              <a:t> </a:t>
            </a:r>
            <a:r>
              <a:rPr lang="cs-CZ" sz="1600" dirty="0" err="1"/>
              <a:t>self-defence</a:t>
            </a:r>
            <a:r>
              <a:rPr lang="cs-CZ" sz="1600" dirty="0"/>
              <a:t> model</a:t>
            </a:r>
            <a:r>
              <a:rPr lang="en-US" sz="1600" dirty="0"/>
              <a:t>. Modifies instruction to meet the needs</a:t>
            </a:r>
            <a:r>
              <a:rPr lang="cs-CZ" sz="1600" dirty="0"/>
              <a:t>.</a:t>
            </a:r>
            <a:r>
              <a:rPr lang="en-US" sz="1600" dirty="0"/>
              <a:t> Performs a </a:t>
            </a:r>
            <a:r>
              <a:rPr lang="cs-CZ" sz="1600" dirty="0"/>
              <a:t>defense </a:t>
            </a:r>
            <a:r>
              <a:rPr lang="en-US" sz="1600" dirty="0"/>
              <a:t>with a </a:t>
            </a:r>
            <a:r>
              <a:rPr lang="cs-CZ" sz="1600" dirty="0" err="1"/>
              <a:t>tool</a:t>
            </a:r>
            <a:r>
              <a:rPr lang="cs-CZ" sz="1600" dirty="0"/>
              <a:t> </a:t>
            </a:r>
            <a:r>
              <a:rPr lang="cs-CZ" sz="1600" dirty="0" err="1"/>
              <a:t>using</a:t>
            </a:r>
            <a:r>
              <a:rPr lang="cs-CZ" sz="1600" dirty="0"/>
              <a:t> </a:t>
            </a:r>
            <a:r>
              <a:rPr lang="cs-CZ" sz="1600" dirty="0" err="1"/>
              <a:t>it</a:t>
            </a:r>
            <a:r>
              <a:rPr lang="cs-CZ" sz="1600" dirty="0"/>
              <a:t> as </a:t>
            </a:r>
            <a:r>
              <a:rPr lang="cs-CZ" sz="1600" dirty="0" err="1"/>
              <a:t>improvised</a:t>
            </a:r>
            <a:r>
              <a:rPr lang="cs-CZ" sz="1600" dirty="0"/>
              <a:t> </a:t>
            </a:r>
            <a:r>
              <a:rPr lang="cs-CZ" sz="1600" dirty="0" err="1"/>
              <a:t>weapon</a:t>
            </a:r>
            <a:r>
              <a:rPr lang="cs-CZ" sz="1600" dirty="0"/>
              <a:t>.</a:t>
            </a:r>
            <a:endParaRPr lang="en-US" sz="1600" dirty="0"/>
          </a:p>
          <a:p>
            <a:r>
              <a:rPr lang="en-US" sz="1600" i="1" dirty="0"/>
              <a:t>Key words</a:t>
            </a:r>
            <a:r>
              <a:rPr lang="en-US" sz="1600" dirty="0"/>
              <a:t>: adapts, alters, changes, rearranges, reorganizes, revises, varies.</a:t>
            </a:r>
          </a:p>
        </p:txBody>
      </p:sp>
    </p:spTree>
    <p:extLst>
      <p:ext uri="{BB962C8B-B14F-4D97-AF65-F5344CB8AC3E}">
        <p14:creationId xmlns:p14="http://schemas.microsoft.com/office/powerpoint/2010/main" val="879567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Psychomotor</a:t>
            </a:r>
            <a:r>
              <a:rPr lang="cs-CZ" dirty="0"/>
              <a:t> </a:t>
            </a:r>
            <a:r>
              <a:rPr lang="cs-CZ" dirty="0" err="1"/>
              <a:t>domain</a:t>
            </a:r>
            <a:endParaRPr lang="cs-CZ" dirty="0"/>
          </a:p>
        </p:txBody>
      </p:sp>
      <p:sp>
        <p:nvSpPr>
          <p:cNvPr id="3" name="Zástupný symbol pro obsah 2"/>
          <p:cNvSpPr>
            <a:spLocks noGrp="1"/>
          </p:cNvSpPr>
          <p:nvPr>
            <p:ph idx="1"/>
          </p:nvPr>
        </p:nvSpPr>
        <p:spPr/>
        <p:txBody>
          <a:bodyPr>
            <a:normAutofit/>
          </a:bodyPr>
          <a:lstStyle/>
          <a:p>
            <a:r>
              <a:rPr lang="en-US" b="1" dirty="0"/>
              <a:t>Origination</a:t>
            </a:r>
          </a:p>
          <a:p>
            <a:r>
              <a:rPr lang="en-US" dirty="0"/>
              <a:t>Creating new movement patterns to fit a particular situation or specific problem: Learning outcomes emphasize creativity based upon highly developed skills.</a:t>
            </a:r>
          </a:p>
          <a:p>
            <a:r>
              <a:rPr lang="en-US" i="1" dirty="0"/>
              <a:t>Examples</a:t>
            </a:r>
            <a:r>
              <a:rPr lang="en-US" dirty="0"/>
              <a:t>: Develops a new and comprehensive training program. Creates a new routine</a:t>
            </a:r>
            <a:r>
              <a:rPr lang="cs-CZ" dirty="0"/>
              <a:t> </a:t>
            </a:r>
            <a:r>
              <a:rPr lang="cs-CZ" dirty="0" err="1"/>
              <a:t>of</a:t>
            </a:r>
            <a:r>
              <a:rPr lang="cs-CZ" dirty="0"/>
              <a:t> </a:t>
            </a:r>
            <a:r>
              <a:rPr lang="cs-CZ" dirty="0" err="1"/>
              <a:t>defensive</a:t>
            </a:r>
            <a:r>
              <a:rPr lang="cs-CZ" dirty="0"/>
              <a:t> </a:t>
            </a:r>
            <a:r>
              <a:rPr lang="cs-CZ" dirty="0" err="1"/>
              <a:t>movements</a:t>
            </a:r>
            <a:r>
              <a:rPr lang="en-US" dirty="0"/>
              <a:t>.</a:t>
            </a:r>
          </a:p>
          <a:p>
            <a:r>
              <a:rPr lang="en-US" i="1" dirty="0"/>
              <a:t>Key words</a:t>
            </a:r>
            <a:r>
              <a:rPr lang="en-US" dirty="0"/>
              <a:t>: arranges, builds, combines, composes, constructs, creates, designs, initiate, makes, originates.</a:t>
            </a:r>
          </a:p>
          <a:p>
            <a:endParaRPr lang="cs-CZ" dirty="0"/>
          </a:p>
        </p:txBody>
      </p:sp>
    </p:spTree>
    <p:extLst>
      <p:ext uri="{BB962C8B-B14F-4D97-AF65-F5344CB8AC3E}">
        <p14:creationId xmlns:p14="http://schemas.microsoft.com/office/powerpoint/2010/main" val="2892924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Self-defence</a:t>
            </a:r>
            <a:endParaRPr lang="cs-CZ" dirty="0"/>
          </a:p>
        </p:txBody>
      </p:sp>
      <p:sp>
        <p:nvSpPr>
          <p:cNvPr id="3" name="Zástupný symbol pro obsah 2"/>
          <p:cNvSpPr>
            <a:spLocks noGrp="1"/>
          </p:cNvSpPr>
          <p:nvPr>
            <p:ph idx="1"/>
          </p:nvPr>
        </p:nvSpPr>
        <p:spPr/>
        <p:txBody>
          <a:bodyPr>
            <a:normAutofit/>
          </a:bodyPr>
          <a:lstStyle/>
          <a:p>
            <a:r>
              <a:rPr lang="cs-CZ" dirty="0" err="1"/>
              <a:t>Personal</a:t>
            </a:r>
            <a:endParaRPr lang="cs-CZ" dirty="0"/>
          </a:p>
          <a:p>
            <a:pPr lvl="1"/>
            <a:r>
              <a:rPr lang="cs-CZ" dirty="0" err="1"/>
              <a:t>Self-defence</a:t>
            </a:r>
            <a:r>
              <a:rPr lang="cs-CZ" dirty="0"/>
              <a:t> </a:t>
            </a:r>
            <a:r>
              <a:rPr lang="cs-CZ" dirty="0" err="1"/>
              <a:t>of</a:t>
            </a:r>
            <a:r>
              <a:rPr lang="cs-CZ" dirty="0"/>
              <a:t> </a:t>
            </a:r>
            <a:r>
              <a:rPr lang="cs-CZ" dirty="0" err="1"/>
              <a:t>specific</a:t>
            </a:r>
            <a:r>
              <a:rPr lang="cs-CZ" dirty="0"/>
              <a:t> </a:t>
            </a:r>
            <a:r>
              <a:rPr lang="cs-CZ" dirty="0" err="1"/>
              <a:t>groups</a:t>
            </a:r>
            <a:endParaRPr lang="cs-CZ" dirty="0"/>
          </a:p>
          <a:p>
            <a:r>
              <a:rPr lang="cs-CZ" dirty="0"/>
              <a:t>Professional</a:t>
            </a:r>
          </a:p>
          <a:p>
            <a:endParaRPr lang="cs-CZ" dirty="0"/>
          </a:p>
          <a:p>
            <a:endParaRPr lang="cs-CZ" dirty="0"/>
          </a:p>
          <a:p>
            <a:endParaRPr lang="cs-CZ" dirty="0"/>
          </a:p>
          <a:p>
            <a:r>
              <a:rPr lang="cs-CZ" dirty="0"/>
              <a:t>In </a:t>
            </a:r>
            <a:r>
              <a:rPr lang="cs-CZ" dirty="0" err="1"/>
              <a:t>international</a:t>
            </a:r>
            <a:r>
              <a:rPr lang="cs-CZ" dirty="0"/>
              <a:t> </a:t>
            </a:r>
            <a:r>
              <a:rPr lang="cs-CZ" dirty="0" err="1"/>
              <a:t>law</a:t>
            </a:r>
            <a:endParaRPr lang="cs-CZ" dirty="0"/>
          </a:p>
          <a:p>
            <a:pPr lvl="1"/>
            <a:r>
              <a:rPr lang="cs-CZ" dirty="0" err="1"/>
              <a:t>Nation</a:t>
            </a:r>
            <a:r>
              <a:rPr lang="cs-CZ" dirty="0"/>
              <a:t> (</a:t>
            </a:r>
            <a:r>
              <a:rPr lang="cs-CZ" dirty="0" err="1"/>
              <a:t>state</a:t>
            </a:r>
            <a:r>
              <a:rPr lang="cs-CZ" dirty="0"/>
              <a:t>) </a:t>
            </a:r>
            <a:r>
              <a:rPr lang="cs-CZ" dirty="0" err="1"/>
              <a:t>self-defence</a:t>
            </a:r>
            <a:endParaRPr lang="cs-CZ" dirty="0"/>
          </a:p>
        </p:txBody>
      </p:sp>
    </p:spTree>
    <p:extLst>
      <p:ext uri="{BB962C8B-B14F-4D97-AF65-F5344CB8AC3E}">
        <p14:creationId xmlns:p14="http://schemas.microsoft.com/office/powerpoint/2010/main" val="9340885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1"/>
            <a:r>
              <a:rPr lang="cs-CZ" sz="3600" dirty="0" err="1"/>
              <a:t>Self-defence</a:t>
            </a:r>
            <a:r>
              <a:rPr lang="cs-CZ" sz="3600" dirty="0"/>
              <a:t> </a:t>
            </a:r>
            <a:r>
              <a:rPr lang="cs-CZ" sz="3600" dirty="0" err="1"/>
              <a:t>of</a:t>
            </a:r>
            <a:r>
              <a:rPr lang="cs-CZ" sz="3600" dirty="0"/>
              <a:t> </a:t>
            </a:r>
            <a:r>
              <a:rPr lang="cs-CZ" sz="3600" dirty="0" err="1"/>
              <a:t>specific</a:t>
            </a:r>
            <a:r>
              <a:rPr lang="cs-CZ" sz="3600" dirty="0"/>
              <a:t> </a:t>
            </a:r>
            <a:r>
              <a:rPr lang="cs-CZ" sz="3600" dirty="0" err="1"/>
              <a:t>groups</a:t>
            </a:r>
            <a:endParaRPr lang="cs-CZ" sz="3600" dirty="0"/>
          </a:p>
        </p:txBody>
      </p:sp>
      <p:sp>
        <p:nvSpPr>
          <p:cNvPr id="3" name="Zástupný symbol pro obsah 2"/>
          <p:cNvSpPr>
            <a:spLocks noGrp="1"/>
          </p:cNvSpPr>
          <p:nvPr>
            <p:ph idx="1"/>
          </p:nvPr>
        </p:nvSpPr>
        <p:spPr/>
        <p:txBody>
          <a:bodyPr>
            <a:normAutofit/>
          </a:bodyPr>
          <a:lstStyle/>
          <a:p>
            <a:r>
              <a:rPr lang="cs-CZ" dirty="0" err="1"/>
              <a:t>Self-defence</a:t>
            </a:r>
            <a:r>
              <a:rPr lang="cs-CZ" dirty="0"/>
              <a:t> </a:t>
            </a:r>
            <a:r>
              <a:rPr lang="cs-CZ" dirty="0" err="1"/>
              <a:t>of</a:t>
            </a:r>
            <a:r>
              <a:rPr lang="cs-CZ" dirty="0"/>
              <a:t> </a:t>
            </a:r>
            <a:r>
              <a:rPr lang="cs-CZ" dirty="0" err="1"/>
              <a:t>women</a:t>
            </a:r>
            <a:endParaRPr lang="cs-CZ" dirty="0"/>
          </a:p>
          <a:p>
            <a:r>
              <a:rPr lang="cs-CZ" dirty="0" err="1"/>
              <a:t>Self-defence</a:t>
            </a:r>
            <a:r>
              <a:rPr lang="cs-CZ" dirty="0"/>
              <a:t> </a:t>
            </a:r>
            <a:r>
              <a:rPr lang="cs-CZ" dirty="0" err="1"/>
              <a:t>of</a:t>
            </a:r>
            <a:r>
              <a:rPr lang="cs-CZ" dirty="0"/>
              <a:t> </a:t>
            </a:r>
            <a:r>
              <a:rPr lang="cs-CZ" dirty="0" err="1"/>
              <a:t>children</a:t>
            </a:r>
            <a:endParaRPr lang="cs-CZ" dirty="0"/>
          </a:p>
          <a:p>
            <a:r>
              <a:rPr lang="cs-CZ" dirty="0" err="1"/>
              <a:t>Self-defence</a:t>
            </a:r>
            <a:r>
              <a:rPr lang="cs-CZ" dirty="0"/>
              <a:t> </a:t>
            </a:r>
            <a:r>
              <a:rPr lang="cs-CZ" dirty="0" err="1"/>
              <a:t>of</a:t>
            </a:r>
            <a:r>
              <a:rPr lang="cs-CZ" dirty="0"/>
              <a:t> </a:t>
            </a:r>
            <a:r>
              <a:rPr lang="cs-CZ" dirty="0" err="1"/>
              <a:t>elderly</a:t>
            </a:r>
            <a:r>
              <a:rPr lang="cs-CZ" dirty="0"/>
              <a:t> </a:t>
            </a:r>
            <a:r>
              <a:rPr lang="cs-CZ" dirty="0" err="1"/>
              <a:t>persons</a:t>
            </a:r>
            <a:endParaRPr lang="cs-CZ" dirty="0"/>
          </a:p>
          <a:p>
            <a:endParaRPr lang="cs-CZ" dirty="0"/>
          </a:p>
          <a:p>
            <a:r>
              <a:rPr lang="cs-CZ" dirty="0" err="1"/>
              <a:t>Specific</a:t>
            </a:r>
            <a:endParaRPr lang="cs-CZ" dirty="0"/>
          </a:p>
          <a:p>
            <a:pPr lvl="1"/>
            <a:r>
              <a:rPr lang="cs-CZ" dirty="0" err="1"/>
              <a:t>Threats</a:t>
            </a:r>
            <a:endParaRPr lang="cs-CZ" dirty="0"/>
          </a:p>
          <a:p>
            <a:pPr lvl="1"/>
            <a:r>
              <a:rPr lang="cs-CZ" dirty="0" err="1"/>
              <a:t>Environment</a:t>
            </a:r>
            <a:endParaRPr lang="cs-CZ" dirty="0"/>
          </a:p>
          <a:p>
            <a:pPr lvl="1"/>
            <a:r>
              <a:rPr lang="cs-CZ" dirty="0" err="1"/>
              <a:t>Means</a:t>
            </a:r>
            <a:endParaRPr lang="cs-CZ" dirty="0"/>
          </a:p>
          <a:p>
            <a:pPr lvl="1"/>
            <a:r>
              <a:rPr lang="cs-CZ" dirty="0" err="1"/>
              <a:t>Learning</a:t>
            </a:r>
            <a:r>
              <a:rPr lang="cs-CZ" dirty="0"/>
              <a:t> </a:t>
            </a:r>
            <a:r>
              <a:rPr lang="cs-CZ" dirty="0" err="1"/>
              <a:t>process</a:t>
            </a:r>
            <a:endParaRPr lang="cs-CZ" dirty="0"/>
          </a:p>
          <a:p>
            <a:endParaRPr lang="cs-CZ" dirty="0"/>
          </a:p>
        </p:txBody>
      </p:sp>
    </p:spTree>
    <p:extLst>
      <p:ext uri="{BB962C8B-B14F-4D97-AF65-F5344CB8AC3E}">
        <p14:creationId xmlns:p14="http://schemas.microsoft.com/office/powerpoint/2010/main" val="3224382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Self-defence</a:t>
            </a:r>
            <a:r>
              <a:rPr lang="cs-CZ" dirty="0"/>
              <a:t>: </a:t>
            </a:r>
            <a:r>
              <a:rPr lang="cs-CZ" dirty="0" err="1"/>
              <a:t>women</a:t>
            </a:r>
            <a:endParaRPr lang="cs-CZ" dirty="0"/>
          </a:p>
        </p:txBody>
      </p:sp>
      <p:sp>
        <p:nvSpPr>
          <p:cNvPr id="3" name="Zástupný symbol pro obsah 2"/>
          <p:cNvSpPr>
            <a:spLocks noGrp="1"/>
          </p:cNvSpPr>
          <p:nvPr>
            <p:ph idx="1"/>
          </p:nvPr>
        </p:nvSpPr>
        <p:spPr/>
        <p:txBody>
          <a:bodyPr>
            <a:normAutofit/>
          </a:bodyPr>
          <a:lstStyle/>
          <a:p>
            <a:r>
              <a:rPr lang="cs-CZ" dirty="0" err="1"/>
              <a:t>Threats</a:t>
            </a:r>
            <a:endParaRPr lang="cs-CZ" dirty="0"/>
          </a:p>
          <a:p>
            <a:pPr lvl="1"/>
            <a:r>
              <a:rPr lang="cs-CZ" dirty="0" err="1"/>
              <a:t>Harasment</a:t>
            </a:r>
            <a:r>
              <a:rPr lang="cs-CZ" dirty="0"/>
              <a:t>, </a:t>
            </a:r>
            <a:r>
              <a:rPr lang="cs-CZ" dirty="0" err="1"/>
              <a:t>sexual</a:t>
            </a:r>
            <a:r>
              <a:rPr lang="cs-CZ" dirty="0"/>
              <a:t> </a:t>
            </a:r>
            <a:r>
              <a:rPr lang="cs-CZ" dirty="0" err="1"/>
              <a:t>violence</a:t>
            </a:r>
            <a:endParaRPr lang="cs-CZ" dirty="0"/>
          </a:p>
          <a:p>
            <a:r>
              <a:rPr lang="cs-CZ" dirty="0" err="1"/>
              <a:t>Environment</a:t>
            </a:r>
            <a:endParaRPr lang="cs-CZ" dirty="0"/>
          </a:p>
          <a:p>
            <a:pPr lvl="1"/>
            <a:r>
              <a:rPr lang="cs-CZ" dirty="0" err="1"/>
              <a:t>Known</a:t>
            </a:r>
            <a:r>
              <a:rPr lang="cs-CZ" dirty="0"/>
              <a:t> </a:t>
            </a:r>
            <a:r>
              <a:rPr lang="cs-CZ" dirty="0" err="1"/>
              <a:t>environment</a:t>
            </a:r>
            <a:r>
              <a:rPr lang="cs-CZ" dirty="0"/>
              <a:t> (</a:t>
            </a:r>
            <a:r>
              <a:rPr lang="cs-CZ" dirty="0" err="1"/>
              <a:t>home</a:t>
            </a:r>
            <a:r>
              <a:rPr lang="cs-CZ" dirty="0"/>
              <a:t>, </a:t>
            </a:r>
            <a:r>
              <a:rPr lang="cs-CZ" dirty="0" err="1"/>
              <a:t>work</a:t>
            </a:r>
            <a:r>
              <a:rPr lang="cs-CZ" dirty="0"/>
              <a:t>, </a:t>
            </a:r>
            <a:r>
              <a:rPr lang="cs-CZ" dirty="0" err="1"/>
              <a:t>with</a:t>
            </a:r>
            <a:r>
              <a:rPr lang="cs-CZ" dirty="0"/>
              <a:t> </a:t>
            </a:r>
            <a:r>
              <a:rPr lang="cs-CZ" dirty="0" err="1"/>
              <a:t>friends</a:t>
            </a:r>
            <a:r>
              <a:rPr lang="cs-CZ" dirty="0"/>
              <a:t> and </a:t>
            </a:r>
            <a:r>
              <a:rPr lang="cs-CZ" dirty="0" err="1"/>
              <a:t>coleagues</a:t>
            </a:r>
            <a:r>
              <a:rPr lang="cs-CZ" dirty="0"/>
              <a:t>)</a:t>
            </a:r>
          </a:p>
          <a:p>
            <a:r>
              <a:rPr lang="cs-CZ" dirty="0" err="1"/>
              <a:t>Means</a:t>
            </a:r>
            <a:endParaRPr lang="cs-CZ" dirty="0"/>
          </a:p>
          <a:p>
            <a:pPr lvl="1"/>
            <a:r>
              <a:rPr lang="cs-CZ" dirty="0" err="1"/>
              <a:t>Defensife</a:t>
            </a:r>
            <a:r>
              <a:rPr lang="cs-CZ" dirty="0"/>
              <a:t> </a:t>
            </a:r>
            <a:r>
              <a:rPr lang="cs-CZ" dirty="0" err="1"/>
              <a:t>technical</a:t>
            </a:r>
            <a:r>
              <a:rPr lang="cs-CZ" dirty="0"/>
              <a:t> </a:t>
            </a:r>
            <a:r>
              <a:rPr lang="cs-CZ" dirty="0" err="1"/>
              <a:t>means</a:t>
            </a:r>
            <a:r>
              <a:rPr lang="cs-CZ" dirty="0"/>
              <a:t> (</a:t>
            </a:r>
            <a:r>
              <a:rPr lang="cs-CZ" dirty="0" err="1"/>
              <a:t>chemical</a:t>
            </a:r>
            <a:r>
              <a:rPr lang="cs-CZ" dirty="0"/>
              <a:t>, </a:t>
            </a:r>
            <a:r>
              <a:rPr lang="cs-CZ" dirty="0" err="1"/>
              <a:t>electronical</a:t>
            </a:r>
            <a:r>
              <a:rPr lang="cs-CZ" dirty="0"/>
              <a:t>,….)</a:t>
            </a:r>
          </a:p>
          <a:p>
            <a:r>
              <a:rPr lang="cs-CZ" dirty="0" err="1"/>
              <a:t>Learning</a:t>
            </a:r>
            <a:r>
              <a:rPr lang="cs-CZ" dirty="0"/>
              <a:t> proces</a:t>
            </a:r>
          </a:p>
          <a:p>
            <a:pPr lvl="1"/>
            <a:r>
              <a:rPr lang="cs-CZ" dirty="0" err="1"/>
              <a:t>Motivation</a:t>
            </a:r>
            <a:r>
              <a:rPr lang="cs-CZ" dirty="0"/>
              <a:t>, </a:t>
            </a:r>
            <a:r>
              <a:rPr lang="cs-CZ" dirty="0" err="1"/>
              <a:t>that</a:t>
            </a:r>
            <a:r>
              <a:rPr lang="cs-CZ" dirty="0"/>
              <a:t> </a:t>
            </a:r>
            <a:r>
              <a:rPr lang="cs-CZ" dirty="0" err="1"/>
              <a:t>fighting</a:t>
            </a:r>
            <a:r>
              <a:rPr lang="cs-CZ" dirty="0"/>
              <a:t> </a:t>
            </a:r>
            <a:r>
              <a:rPr lang="cs-CZ" dirty="0" err="1"/>
              <a:t>is</a:t>
            </a:r>
            <a:r>
              <a:rPr lang="cs-CZ" dirty="0"/>
              <a:t> </a:t>
            </a:r>
            <a:r>
              <a:rPr lang="cs-CZ" dirty="0" err="1"/>
              <a:t>sometimes</a:t>
            </a:r>
            <a:r>
              <a:rPr lang="cs-CZ" dirty="0"/>
              <a:t> </a:t>
            </a:r>
            <a:r>
              <a:rPr lang="cs-CZ" dirty="0" err="1"/>
              <a:t>necessary</a:t>
            </a:r>
            <a:endParaRPr lang="cs-CZ" dirty="0"/>
          </a:p>
        </p:txBody>
      </p:sp>
    </p:spTree>
    <p:extLst>
      <p:ext uri="{BB962C8B-B14F-4D97-AF65-F5344CB8AC3E}">
        <p14:creationId xmlns:p14="http://schemas.microsoft.com/office/powerpoint/2010/main" val="28069820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Self-defence</a:t>
            </a:r>
            <a:r>
              <a:rPr lang="cs-CZ" dirty="0"/>
              <a:t>: </a:t>
            </a:r>
            <a:r>
              <a:rPr lang="cs-CZ" dirty="0" err="1"/>
              <a:t>children</a:t>
            </a:r>
            <a:endParaRPr lang="cs-CZ" dirty="0"/>
          </a:p>
        </p:txBody>
      </p:sp>
      <p:sp>
        <p:nvSpPr>
          <p:cNvPr id="3" name="Zástupný symbol pro obsah 2"/>
          <p:cNvSpPr>
            <a:spLocks noGrp="1"/>
          </p:cNvSpPr>
          <p:nvPr>
            <p:ph idx="1"/>
          </p:nvPr>
        </p:nvSpPr>
        <p:spPr/>
        <p:txBody>
          <a:bodyPr>
            <a:normAutofit/>
          </a:bodyPr>
          <a:lstStyle/>
          <a:p>
            <a:r>
              <a:rPr lang="cs-CZ" dirty="0" err="1"/>
              <a:t>Threats</a:t>
            </a:r>
            <a:endParaRPr lang="cs-CZ" dirty="0"/>
          </a:p>
          <a:p>
            <a:pPr lvl="1"/>
            <a:r>
              <a:rPr lang="cs-CZ" dirty="0" err="1"/>
              <a:t>Silly</a:t>
            </a:r>
            <a:r>
              <a:rPr lang="cs-CZ" dirty="0"/>
              <a:t> </a:t>
            </a:r>
            <a:r>
              <a:rPr lang="cs-CZ" dirty="0" err="1"/>
              <a:t>jokes</a:t>
            </a:r>
            <a:r>
              <a:rPr lang="cs-CZ" dirty="0"/>
              <a:t>, </a:t>
            </a:r>
            <a:r>
              <a:rPr lang="cs-CZ" dirty="0" err="1"/>
              <a:t>bullying</a:t>
            </a:r>
            <a:r>
              <a:rPr lang="cs-CZ" dirty="0"/>
              <a:t>, </a:t>
            </a:r>
            <a:r>
              <a:rPr lang="cs-CZ" dirty="0" err="1"/>
              <a:t>robberies</a:t>
            </a:r>
            <a:endParaRPr lang="cs-CZ" dirty="0"/>
          </a:p>
          <a:p>
            <a:r>
              <a:rPr lang="cs-CZ" dirty="0" err="1"/>
              <a:t>Environment</a:t>
            </a:r>
            <a:endParaRPr lang="cs-CZ" dirty="0"/>
          </a:p>
          <a:p>
            <a:pPr lvl="1"/>
            <a:r>
              <a:rPr lang="cs-CZ" dirty="0" err="1"/>
              <a:t>School</a:t>
            </a:r>
            <a:r>
              <a:rPr lang="cs-CZ" dirty="0"/>
              <a:t>, </a:t>
            </a:r>
            <a:r>
              <a:rPr lang="cs-CZ" dirty="0" err="1"/>
              <a:t>clubs</a:t>
            </a:r>
            <a:r>
              <a:rPr lang="cs-CZ" dirty="0"/>
              <a:t>, </a:t>
            </a:r>
            <a:r>
              <a:rPr lang="cs-CZ" dirty="0" err="1"/>
              <a:t>routine</a:t>
            </a:r>
            <a:r>
              <a:rPr lang="cs-CZ" dirty="0"/>
              <a:t> </a:t>
            </a:r>
            <a:r>
              <a:rPr lang="cs-CZ" dirty="0" err="1"/>
              <a:t>way</a:t>
            </a:r>
            <a:r>
              <a:rPr lang="cs-CZ" dirty="0"/>
              <a:t> to </a:t>
            </a:r>
            <a:r>
              <a:rPr lang="cs-CZ" dirty="0" err="1"/>
              <a:t>school</a:t>
            </a:r>
            <a:r>
              <a:rPr lang="cs-CZ" dirty="0"/>
              <a:t>/club, </a:t>
            </a:r>
            <a:r>
              <a:rPr lang="cs-CZ" dirty="0" err="1"/>
              <a:t>with</a:t>
            </a:r>
            <a:r>
              <a:rPr lang="cs-CZ" dirty="0"/>
              <a:t> </a:t>
            </a:r>
            <a:r>
              <a:rPr lang="cs-CZ" dirty="0" err="1"/>
              <a:t>friends</a:t>
            </a:r>
            <a:endParaRPr lang="cs-CZ" dirty="0"/>
          </a:p>
          <a:p>
            <a:r>
              <a:rPr lang="cs-CZ" dirty="0" err="1"/>
              <a:t>Means</a:t>
            </a:r>
            <a:endParaRPr lang="cs-CZ" dirty="0"/>
          </a:p>
          <a:p>
            <a:pPr lvl="1"/>
            <a:r>
              <a:rPr lang="cs-CZ" dirty="0" err="1"/>
              <a:t>communications</a:t>
            </a:r>
            <a:r>
              <a:rPr lang="cs-CZ" dirty="0"/>
              <a:t>, </a:t>
            </a:r>
            <a:r>
              <a:rPr lang="cs-CZ" dirty="0" err="1"/>
              <a:t>working</a:t>
            </a:r>
            <a:r>
              <a:rPr lang="cs-CZ" dirty="0"/>
              <a:t> </a:t>
            </a:r>
            <a:r>
              <a:rPr lang="cs-CZ" dirty="0" err="1"/>
              <a:t>with</a:t>
            </a:r>
            <a:r>
              <a:rPr lang="cs-CZ" dirty="0"/>
              <a:t> </a:t>
            </a:r>
            <a:r>
              <a:rPr lang="cs-CZ" dirty="0" err="1"/>
              <a:t>the</a:t>
            </a:r>
            <a:r>
              <a:rPr lang="cs-CZ" dirty="0"/>
              <a:t> </a:t>
            </a:r>
            <a:r>
              <a:rPr lang="cs-CZ" dirty="0" err="1"/>
              <a:t>space</a:t>
            </a:r>
            <a:r>
              <a:rPr lang="cs-CZ" dirty="0"/>
              <a:t>, </a:t>
            </a:r>
            <a:r>
              <a:rPr lang="cs-CZ" dirty="0" err="1"/>
              <a:t>runnig</a:t>
            </a:r>
            <a:r>
              <a:rPr lang="cs-CZ" dirty="0"/>
              <a:t> </a:t>
            </a:r>
            <a:r>
              <a:rPr lang="cs-CZ" dirty="0" err="1"/>
              <a:t>out</a:t>
            </a:r>
            <a:r>
              <a:rPr lang="cs-CZ" dirty="0"/>
              <a:t>, </a:t>
            </a:r>
            <a:r>
              <a:rPr lang="cs-CZ" dirty="0" err="1"/>
              <a:t>looking</a:t>
            </a:r>
            <a:r>
              <a:rPr lang="cs-CZ" dirty="0"/>
              <a:t> </a:t>
            </a:r>
            <a:r>
              <a:rPr lang="cs-CZ" dirty="0" err="1"/>
              <a:t>for</a:t>
            </a:r>
            <a:r>
              <a:rPr lang="cs-CZ" dirty="0"/>
              <a:t> </a:t>
            </a:r>
            <a:r>
              <a:rPr lang="cs-CZ" dirty="0" err="1"/>
              <a:t>help</a:t>
            </a:r>
            <a:endParaRPr lang="cs-CZ" dirty="0"/>
          </a:p>
          <a:p>
            <a:r>
              <a:rPr lang="cs-CZ" dirty="0" err="1"/>
              <a:t>Learning</a:t>
            </a:r>
            <a:r>
              <a:rPr lang="cs-CZ" dirty="0"/>
              <a:t> proces</a:t>
            </a:r>
          </a:p>
          <a:p>
            <a:pPr lvl="1"/>
            <a:r>
              <a:rPr lang="cs-CZ" dirty="0"/>
              <a:t>Game, </a:t>
            </a:r>
            <a:r>
              <a:rPr lang="cs-CZ" dirty="0" err="1"/>
              <a:t>motivation</a:t>
            </a:r>
            <a:r>
              <a:rPr lang="cs-CZ" dirty="0"/>
              <a:t> </a:t>
            </a:r>
            <a:r>
              <a:rPr lang="cs-CZ" dirty="0" err="1"/>
              <a:t>that</a:t>
            </a:r>
            <a:r>
              <a:rPr lang="cs-CZ" dirty="0"/>
              <a:t> </a:t>
            </a:r>
            <a:r>
              <a:rPr lang="cs-CZ" dirty="0" err="1"/>
              <a:t>fighting</a:t>
            </a:r>
            <a:r>
              <a:rPr lang="cs-CZ" dirty="0"/>
              <a:t> </a:t>
            </a:r>
            <a:r>
              <a:rPr lang="cs-CZ" dirty="0" err="1"/>
              <a:t>is</a:t>
            </a:r>
            <a:r>
              <a:rPr lang="cs-CZ" dirty="0"/>
              <a:t> not </a:t>
            </a:r>
            <a:r>
              <a:rPr lang="cs-CZ" dirty="0" err="1"/>
              <a:t>always</a:t>
            </a:r>
            <a:r>
              <a:rPr lang="cs-CZ" dirty="0"/>
              <a:t> </a:t>
            </a:r>
            <a:r>
              <a:rPr lang="cs-CZ" dirty="0" err="1"/>
              <a:t>neccssary</a:t>
            </a:r>
            <a:endParaRPr lang="cs-CZ" dirty="0"/>
          </a:p>
        </p:txBody>
      </p:sp>
    </p:spTree>
    <p:extLst>
      <p:ext uri="{BB962C8B-B14F-4D97-AF65-F5344CB8AC3E}">
        <p14:creationId xmlns:p14="http://schemas.microsoft.com/office/powerpoint/2010/main" val="7832040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8492"/>
            <a:ext cx="10515600" cy="717294"/>
          </a:xfrm>
        </p:spPr>
        <p:txBody>
          <a:bodyPr>
            <a:normAutofit fontScale="90000"/>
          </a:bodyPr>
          <a:lstStyle/>
          <a:p>
            <a:br>
              <a:rPr lang="cs-CZ" dirty="0"/>
            </a:br>
            <a:r>
              <a:rPr lang="en-US" dirty="0"/>
              <a:t> </a:t>
            </a:r>
            <a:r>
              <a:rPr lang="en-US" b="1" dirty="0"/>
              <a:t>Predictors of children´s successful </a:t>
            </a:r>
            <a:r>
              <a:rPr lang="en-US" b="1" dirty="0" err="1"/>
              <a:t>defence</a:t>
            </a:r>
            <a:r>
              <a:rPr lang="en-US" b="1" dirty="0"/>
              <a:t> against adult attacker</a:t>
            </a:r>
            <a:endParaRPr lang="cs-CZ" dirty="0"/>
          </a:p>
        </p:txBody>
      </p:sp>
      <p:sp>
        <p:nvSpPr>
          <p:cNvPr id="3" name="Zástupný symbol pro obsah 2"/>
          <p:cNvSpPr>
            <a:spLocks noGrp="1"/>
          </p:cNvSpPr>
          <p:nvPr>
            <p:ph idx="1"/>
          </p:nvPr>
        </p:nvSpPr>
        <p:spPr>
          <a:xfrm>
            <a:off x="838200" y="1253613"/>
            <a:ext cx="10515600" cy="4923350"/>
          </a:xfrm>
        </p:spPr>
        <p:txBody>
          <a:bodyPr>
            <a:noAutofit/>
          </a:bodyPr>
          <a:lstStyle/>
          <a:p>
            <a:r>
              <a:rPr lang="en-US" sz="2400" b="1" dirty="0"/>
              <a:t>Material &amp; Methods: </a:t>
            </a:r>
            <a:r>
              <a:rPr lang="en-US" sz="2400" dirty="0"/>
              <a:t>The research sample</a:t>
            </a:r>
            <a:r>
              <a:rPr lang="cs-CZ" sz="2400" dirty="0"/>
              <a:t>:</a:t>
            </a:r>
            <a:r>
              <a:rPr lang="en-US" sz="2400" dirty="0"/>
              <a:t> 48 students (40 female, 8 male) from three secondary schools. </a:t>
            </a:r>
            <a:r>
              <a:rPr lang="cs-CZ" sz="2400" dirty="0"/>
              <a:t>A</a:t>
            </a:r>
            <a:r>
              <a:rPr lang="en-US" sz="2400" dirty="0" err="1"/>
              <a:t>verage</a:t>
            </a:r>
            <a:r>
              <a:rPr lang="en-US" sz="2400" dirty="0"/>
              <a:t> age</a:t>
            </a:r>
            <a:r>
              <a:rPr lang="cs-CZ" sz="2400" dirty="0"/>
              <a:t>:</a:t>
            </a:r>
            <a:r>
              <a:rPr lang="en-US" sz="2400" dirty="0"/>
              <a:t> 16.6 years. Six </a:t>
            </a:r>
            <a:r>
              <a:rPr lang="en-US" sz="2400" dirty="0" err="1"/>
              <a:t>self-defence</a:t>
            </a:r>
            <a:r>
              <a:rPr lang="en-US" sz="2400" dirty="0"/>
              <a:t> experts performed ex-post evaluation of each video recorded scenario. Spearman’s rank correlation coefficient, classification trees C&amp;RT and logistic regression were used for analysis. </a:t>
            </a:r>
            <a:r>
              <a:rPr lang="en-US" sz="2400" b="1" dirty="0"/>
              <a:t>Results: </a:t>
            </a:r>
            <a:r>
              <a:rPr lang="en-US" sz="2400" dirty="0"/>
              <a:t>Correlation between increasing personal score obtained by evaluation of selected criteria and the probability of a successful </a:t>
            </a:r>
            <a:r>
              <a:rPr lang="en-US" sz="2400" dirty="0" err="1"/>
              <a:t>defence</a:t>
            </a:r>
            <a:r>
              <a:rPr lang="en-US" sz="2400" dirty="0"/>
              <a:t> was confirmed by the high correlation </a:t>
            </a:r>
            <a:r>
              <a:rPr lang="en-US" sz="2400" dirty="0" err="1"/>
              <a:t>r</a:t>
            </a:r>
            <a:r>
              <a:rPr lang="en-US" sz="2400" baseline="30000" dirty="0" err="1"/>
              <a:t>s</a:t>
            </a:r>
            <a:r>
              <a:rPr lang="en-US" sz="2400" baseline="30000" dirty="0"/>
              <a:t> </a:t>
            </a:r>
            <a:r>
              <a:rPr lang="en-US" sz="2400" dirty="0"/>
              <a:t>= 0.735 significance level of p&lt;0.05. </a:t>
            </a:r>
            <a:r>
              <a:rPr lang="en-US" sz="2400" i="1" dirty="0"/>
              <a:t>Active </a:t>
            </a:r>
            <a:r>
              <a:rPr lang="en-US" sz="2400" i="1" dirty="0" err="1"/>
              <a:t>defence</a:t>
            </a:r>
            <a:r>
              <a:rPr lang="en-US" sz="2400" i="1" dirty="0"/>
              <a:t>, escape </a:t>
            </a:r>
            <a:r>
              <a:rPr lang="en-US" sz="2400" dirty="0"/>
              <a:t>and </a:t>
            </a:r>
            <a:r>
              <a:rPr lang="en-US" sz="2400" i="1" dirty="0"/>
              <a:t>technical </a:t>
            </a:r>
            <a:r>
              <a:rPr lang="en-US" sz="2400" dirty="0"/>
              <a:t>means respectively, were found the best predictors out of the total number of six evaluation criteria. </a:t>
            </a:r>
            <a:r>
              <a:rPr lang="en-US" sz="2400" i="1" dirty="0"/>
              <a:t>Communication </a:t>
            </a:r>
            <a:r>
              <a:rPr lang="en-US" sz="2400" dirty="0"/>
              <a:t>and </a:t>
            </a:r>
            <a:r>
              <a:rPr lang="en-US" sz="2400" i="1" dirty="0"/>
              <a:t>safe distance keeping </a:t>
            </a:r>
            <a:r>
              <a:rPr lang="en-US" sz="2400" dirty="0"/>
              <a:t>varied in the fifth position depending on the selected statistical method. </a:t>
            </a:r>
            <a:r>
              <a:rPr lang="en-US" sz="2400" i="1" dirty="0"/>
              <a:t>Guard position </a:t>
            </a:r>
            <a:r>
              <a:rPr lang="en-US" sz="2400" dirty="0"/>
              <a:t>was found the weakest predictor. </a:t>
            </a:r>
            <a:r>
              <a:rPr lang="en-US" sz="2400" b="1" dirty="0"/>
              <a:t>Conclusions: </a:t>
            </a:r>
            <a:r>
              <a:rPr lang="en-US" sz="2400" dirty="0"/>
              <a:t>There are 13.88 times higher odds of successful </a:t>
            </a:r>
            <a:r>
              <a:rPr lang="en-US" sz="2400" dirty="0" err="1"/>
              <a:t>defence</a:t>
            </a:r>
            <a:r>
              <a:rPr lang="en-US" sz="2400" dirty="0"/>
              <a:t> when children are dealing with an adult attacker actively. The activity should be aimed at looking for an </a:t>
            </a:r>
            <a:r>
              <a:rPr lang="en-US" sz="2400" i="1" dirty="0"/>
              <a:t>escape </a:t>
            </a:r>
            <a:r>
              <a:rPr lang="en-US" sz="2400" dirty="0"/>
              <a:t>route as there are 7.69 times higher odds of successful </a:t>
            </a:r>
            <a:r>
              <a:rPr lang="en-US" sz="2400" dirty="0" err="1"/>
              <a:t>defence</a:t>
            </a:r>
            <a:r>
              <a:rPr lang="en-US" sz="2400" dirty="0"/>
              <a:t> when the child is trying to escape. Finally, there are 3.75 times higher odds of successful </a:t>
            </a:r>
            <a:r>
              <a:rPr lang="en-US" sz="2400" dirty="0" err="1"/>
              <a:t>defence</a:t>
            </a:r>
            <a:r>
              <a:rPr lang="en-US" sz="2400" dirty="0"/>
              <a:t> when the child uses appropriate </a:t>
            </a:r>
            <a:r>
              <a:rPr lang="en-US" sz="2400" i="1" dirty="0"/>
              <a:t>technical means </a:t>
            </a:r>
            <a:r>
              <a:rPr lang="en-US" sz="2400" dirty="0"/>
              <a:t>to distract attacker’s attention.</a:t>
            </a:r>
            <a:endParaRPr lang="cs-CZ" sz="2400" dirty="0"/>
          </a:p>
        </p:txBody>
      </p:sp>
    </p:spTree>
    <p:extLst>
      <p:ext uri="{BB962C8B-B14F-4D97-AF65-F5344CB8AC3E}">
        <p14:creationId xmlns:p14="http://schemas.microsoft.com/office/powerpoint/2010/main" val="3423773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Self-defence</a:t>
            </a:r>
            <a:r>
              <a:rPr lang="cs-CZ" dirty="0"/>
              <a:t>: </a:t>
            </a:r>
            <a:r>
              <a:rPr lang="cs-CZ" dirty="0" err="1"/>
              <a:t>elderly</a:t>
            </a:r>
            <a:r>
              <a:rPr lang="cs-CZ" dirty="0"/>
              <a:t> </a:t>
            </a:r>
            <a:r>
              <a:rPr lang="cs-CZ" dirty="0" err="1"/>
              <a:t>persons</a:t>
            </a:r>
            <a:endParaRPr lang="cs-CZ" dirty="0"/>
          </a:p>
        </p:txBody>
      </p:sp>
      <p:sp>
        <p:nvSpPr>
          <p:cNvPr id="3" name="Zástupný symbol pro obsah 2"/>
          <p:cNvSpPr>
            <a:spLocks noGrp="1"/>
          </p:cNvSpPr>
          <p:nvPr>
            <p:ph idx="1"/>
          </p:nvPr>
        </p:nvSpPr>
        <p:spPr/>
        <p:txBody>
          <a:bodyPr>
            <a:normAutofit/>
          </a:bodyPr>
          <a:lstStyle/>
          <a:p>
            <a:r>
              <a:rPr lang="cs-CZ" dirty="0" err="1"/>
              <a:t>Threats</a:t>
            </a:r>
            <a:endParaRPr lang="cs-CZ" dirty="0"/>
          </a:p>
          <a:p>
            <a:pPr lvl="1"/>
            <a:r>
              <a:rPr lang="cs-CZ" dirty="0" err="1"/>
              <a:t>Robbery</a:t>
            </a:r>
            <a:endParaRPr lang="cs-CZ" dirty="0"/>
          </a:p>
          <a:p>
            <a:r>
              <a:rPr lang="cs-CZ" dirty="0" err="1"/>
              <a:t>Environment</a:t>
            </a:r>
            <a:endParaRPr lang="cs-CZ" dirty="0"/>
          </a:p>
          <a:p>
            <a:pPr lvl="1"/>
            <a:r>
              <a:rPr lang="cs-CZ" dirty="0" err="1"/>
              <a:t>Known</a:t>
            </a:r>
            <a:r>
              <a:rPr lang="cs-CZ" dirty="0"/>
              <a:t> </a:t>
            </a:r>
            <a:r>
              <a:rPr lang="cs-CZ" dirty="0" err="1"/>
              <a:t>environment</a:t>
            </a:r>
            <a:r>
              <a:rPr lang="cs-CZ" dirty="0"/>
              <a:t> (</a:t>
            </a:r>
            <a:r>
              <a:rPr lang="cs-CZ" dirty="0" err="1"/>
              <a:t>home</a:t>
            </a:r>
            <a:r>
              <a:rPr lang="cs-CZ" dirty="0"/>
              <a:t>, </a:t>
            </a:r>
            <a:r>
              <a:rPr lang="cs-CZ" dirty="0" err="1"/>
              <a:t>shop</a:t>
            </a:r>
            <a:r>
              <a:rPr lang="cs-CZ" dirty="0"/>
              <a:t>, public transport)</a:t>
            </a:r>
          </a:p>
          <a:p>
            <a:r>
              <a:rPr lang="cs-CZ" dirty="0" err="1"/>
              <a:t>Means</a:t>
            </a:r>
            <a:endParaRPr lang="cs-CZ" dirty="0"/>
          </a:p>
          <a:p>
            <a:pPr lvl="1"/>
            <a:r>
              <a:rPr lang="cs-CZ" dirty="0" err="1"/>
              <a:t>Communication</a:t>
            </a:r>
            <a:r>
              <a:rPr lang="cs-CZ" dirty="0"/>
              <a:t>, </a:t>
            </a:r>
            <a:r>
              <a:rPr lang="cs-CZ" dirty="0" err="1"/>
              <a:t>protective</a:t>
            </a:r>
            <a:r>
              <a:rPr lang="cs-CZ" dirty="0"/>
              <a:t> </a:t>
            </a:r>
            <a:r>
              <a:rPr lang="cs-CZ" dirty="0" err="1"/>
              <a:t>barriers</a:t>
            </a:r>
            <a:r>
              <a:rPr lang="cs-CZ" dirty="0"/>
              <a:t>, </a:t>
            </a:r>
            <a:r>
              <a:rPr lang="cs-CZ" dirty="0" err="1"/>
              <a:t>technological</a:t>
            </a:r>
            <a:r>
              <a:rPr lang="cs-CZ" dirty="0"/>
              <a:t> </a:t>
            </a:r>
            <a:r>
              <a:rPr lang="cs-CZ" dirty="0" err="1"/>
              <a:t>home</a:t>
            </a:r>
            <a:r>
              <a:rPr lang="cs-CZ" dirty="0"/>
              <a:t> </a:t>
            </a:r>
            <a:r>
              <a:rPr lang="cs-CZ" dirty="0" err="1"/>
              <a:t>safety</a:t>
            </a:r>
            <a:endParaRPr lang="cs-CZ" dirty="0"/>
          </a:p>
          <a:p>
            <a:r>
              <a:rPr lang="cs-CZ" dirty="0" err="1"/>
              <a:t>Learning</a:t>
            </a:r>
            <a:r>
              <a:rPr lang="cs-CZ" dirty="0"/>
              <a:t> proces</a:t>
            </a:r>
          </a:p>
          <a:p>
            <a:pPr lvl="1"/>
            <a:r>
              <a:rPr lang="cs-CZ" dirty="0" err="1"/>
              <a:t>Ability</a:t>
            </a:r>
            <a:r>
              <a:rPr lang="cs-CZ" dirty="0"/>
              <a:t> to </a:t>
            </a:r>
            <a:r>
              <a:rPr lang="cs-CZ" dirty="0" err="1"/>
              <a:t>recognise</a:t>
            </a:r>
            <a:r>
              <a:rPr lang="cs-CZ" dirty="0"/>
              <a:t> </a:t>
            </a:r>
            <a:r>
              <a:rPr lang="cs-CZ" dirty="0" err="1"/>
              <a:t>threat</a:t>
            </a:r>
            <a:r>
              <a:rPr lang="cs-CZ" dirty="0"/>
              <a:t>, </a:t>
            </a:r>
            <a:r>
              <a:rPr lang="cs-CZ" dirty="0" err="1"/>
              <a:t>drilling</a:t>
            </a:r>
            <a:r>
              <a:rPr lang="cs-CZ" dirty="0"/>
              <a:t> </a:t>
            </a:r>
            <a:r>
              <a:rPr lang="cs-CZ" dirty="0" err="1"/>
              <a:t>elementary</a:t>
            </a:r>
            <a:r>
              <a:rPr lang="cs-CZ" dirty="0"/>
              <a:t>/</a:t>
            </a:r>
            <a:r>
              <a:rPr lang="cs-CZ" dirty="0" err="1"/>
              <a:t>trivial</a:t>
            </a:r>
            <a:r>
              <a:rPr lang="cs-CZ" dirty="0"/>
              <a:t> </a:t>
            </a:r>
            <a:r>
              <a:rPr lang="cs-CZ" dirty="0" err="1"/>
              <a:t>safety</a:t>
            </a:r>
            <a:r>
              <a:rPr lang="cs-CZ" dirty="0"/>
              <a:t> </a:t>
            </a:r>
            <a:r>
              <a:rPr lang="cs-CZ" dirty="0" err="1"/>
              <a:t>rules</a:t>
            </a:r>
            <a:endParaRPr lang="cs-CZ" dirty="0"/>
          </a:p>
        </p:txBody>
      </p:sp>
    </p:spTree>
    <p:extLst>
      <p:ext uri="{BB962C8B-B14F-4D97-AF65-F5344CB8AC3E}">
        <p14:creationId xmlns:p14="http://schemas.microsoft.com/office/powerpoint/2010/main" val="1499869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660" y="147484"/>
            <a:ext cx="7501824" cy="6713498"/>
          </a:xfrm>
        </p:spPr>
      </p:pic>
      <p:sp>
        <p:nvSpPr>
          <p:cNvPr id="3" name="Nadpis 2"/>
          <p:cNvSpPr>
            <a:spLocks noGrp="1"/>
          </p:cNvSpPr>
          <p:nvPr>
            <p:ph type="title"/>
          </p:nvPr>
        </p:nvSpPr>
        <p:spPr/>
        <p:txBody>
          <a:bodyPr/>
          <a:lstStyle/>
          <a:p>
            <a:endParaRPr lang="cs-CZ"/>
          </a:p>
        </p:txBody>
      </p:sp>
    </p:spTree>
    <p:extLst>
      <p:ext uri="{BB962C8B-B14F-4D97-AF65-F5344CB8AC3E}">
        <p14:creationId xmlns:p14="http://schemas.microsoft.com/office/powerpoint/2010/main" val="314809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Physical culture 19</a:t>
            </a:r>
            <a:r>
              <a:rPr lang="en-US" baseline="30000" dirty="0"/>
              <a:t>th</a:t>
            </a:r>
            <a:r>
              <a:rPr lang="en-US" dirty="0"/>
              <a:t> century</a:t>
            </a:r>
            <a:endParaRPr lang="cs-CZ" dirty="0"/>
          </a:p>
        </p:txBody>
      </p:sp>
      <p:sp>
        <p:nvSpPr>
          <p:cNvPr id="3" name="Zástupný symbol pro obsah 2"/>
          <p:cNvSpPr>
            <a:spLocks noGrp="1"/>
          </p:cNvSpPr>
          <p:nvPr>
            <p:ph idx="1"/>
          </p:nvPr>
        </p:nvSpPr>
        <p:spPr/>
        <p:txBody>
          <a:bodyPr/>
          <a:lstStyle/>
          <a:p>
            <a:r>
              <a:rPr lang="en-US" dirty="0"/>
              <a:t>German (Turnverein) system</a:t>
            </a:r>
          </a:p>
          <a:p>
            <a:pPr lvl="1"/>
            <a:r>
              <a:rPr lang="en-US" sz="2000" dirty="0"/>
              <a:t>Heavy gymnastics, </a:t>
            </a:r>
            <a:r>
              <a:rPr lang="en-US" sz="2000" dirty="0" err="1"/>
              <a:t>paralel</a:t>
            </a:r>
            <a:r>
              <a:rPr lang="en-US" sz="2000" dirty="0"/>
              <a:t> bars, pommel horses, climbing</a:t>
            </a:r>
          </a:p>
          <a:p>
            <a:r>
              <a:rPr lang="en-US" dirty="0"/>
              <a:t>Czech </a:t>
            </a:r>
            <a:r>
              <a:rPr lang="en-US" dirty="0" err="1"/>
              <a:t>Sokol</a:t>
            </a:r>
            <a:endParaRPr lang="en-US" dirty="0"/>
          </a:p>
          <a:p>
            <a:pPr lvl="1"/>
            <a:r>
              <a:rPr lang="en-US" sz="2000" dirty="0"/>
              <a:t>Solo exercises, equipment exercises, exercises with help of partners, exercises against partner</a:t>
            </a:r>
          </a:p>
          <a:p>
            <a:r>
              <a:rPr lang="en-US" dirty="0"/>
              <a:t>Swedish gymnastics</a:t>
            </a:r>
          </a:p>
          <a:p>
            <a:pPr lvl="1"/>
            <a:r>
              <a:rPr lang="en-US" sz="2000" dirty="0"/>
              <a:t>Calisthenics, breathing, stretching, massages</a:t>
            </a:r>
          </a:p>
          <a:p>
            <a:pPr lvl="1"/>
            <a:r>
              <a:rPr lang="en-US" sz="2000" dirty="0"/>
              <a:t>Influenced PE in Japan Order of Educational System (</a:t>
            </a:r>
            <a:r>
              <a:rPr lang="en-US" sz="2000" i="1" dirty="0" err="1"/>
              <a:t>Gakusei</a:t>
            </a:r>
            <a:r>
              <a:rPr lang="en-US" sz="2000" i="1" dirty="0"/>
              <a:t>, </a:t>
            </a:r>
            <a:r>
              <a:rPr lang="en-US" sz="2000" dirty="0"/>
              <a:t>1872), “Illustration of Room Gymnastics” (</a:t>
            </a:r>
            <a:r>
              <a:rPr lang="en-US" sz="2000" i="1" dirty="0" err="1"/>
              <a:t>Shachu</a:t>
            </a:r>
            <a:r>
              <a:rPr lang="en-US" sz="2000" i="1" dirty="0"/>
              <a:t> </a:t>
            </a:r>
            <a:r>
              <a:rPr lang="en-US" sz="2000" i="1" dirty="0" err="1"/>
              <a:t>Taisoho-zu</a:t>
            </a:r>
            <a:r>
              <a:rPr lang="en-US" sz="2000" i="1" dirty="0"/>
              <a:t>, </a:t>
            </a:r>
            <a:r>
              <a:rPr lang="en-US" sz="2000" dirty="0"/>
              <a:t>1873), “Illustration of Gymnastics” (</a:t>
            </a:r>
            <a:r>
              <a:rPr lang="en-US" sz="2000" i="1" dirty="0" err="1"/>
              <a:t>Taiso-zu</a:t>
            </a:r>
            <a:r>
              <a:rPr lang="en-US" sz="2000" i="1" dirty="0"/>
              <a:t>, </a:t>
            </a:r>
            <a:r>
              <a:rPr lang="en-US" sz="2000" dirty="0"/>
              <a:t>1873)</a:t>
            </a:r>
          </a:p>
          <a:p>
            <a:r>
              <a:rPr lang="en-US" sz="2000" dirty="0"/>
              <a:t>Muscular Christianity</a:t>
            </a:r>
          </a:p>
          <a:p>
            <a:pPr lvl="1"/>
            <a:r>
              <a:rPr lang="en-US" sz="1800" dirty="0"/>
              <a:t>YMCA, YWCA</a:t>
            </a:r>
            <a:endParaRPr lang="cs-CZ" sz="2000"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Tree>
    <p:extLst>
      <p:ext uri="{BB962C8B-B14F-4D97-AF65-F5344CB8AC3E}">
        <p14:creationId xmlns:p14="http://schemas.microsoft.com/office/powerpoint/2010/main" val="225431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err="1"/>
              <a:t>Preventive</a:t>
            </a:r>
            <a:r>
              <a:rPr lang="cs-CZ" dirty="0"/>
              <a:t> </a:t>
            </a:r>
            <a:r>
              <a:rPr lang="cs-CZ" dirty="0" err="1"/>
              <a:t>behaviour</a:t>
            </a:r>
            <a:endParaRPr lang="cs-CZ" dirty="0"/>
          </a:p>
          <a:p>
            <a:pPr lvl="1"/>
            <a:r>
              <a:rPr lang="cs-CZ" dirty="0"/>
              <a:t>To </a:t>
            </a:r>
            <a:r>
              <a:rPr lang="cs-CZ" dirty="0" err="1"/>
              <a:t>be</a:t>
            </a:r>
            <a:r>
              <a:rPr lang="cs-CZ" dirty="0"/>
              <a:t> </a:t>
            </a:r>
            <a:r>
              <a:rPr lang="cs-CZ" dirty="0" err="1"/>
              <a:t>ready</a:t>
            </a:r>
            <a:r>
              <a:rPr lang="cs-CZ" dirty="0"/>
              <a:t> </a:t>
            </a:r>
            <a:r>
              <a:rPr lang="cs-CZ" dirty="0" err="1"/>
              <a:t>physicaly</a:t>
            </a:r>
            <a:r>
              <a:rPr lang="cs-CZ" dirty="0"/>
              <a:t> and </a:t>
            </a:r>
            <a:r>
              <a:rPr lang="cs-CZ" dirty="0" err="1"/>
              <a:t>psychologicaly</a:t>
            </a:r>
            <a:endParaRPr lang="cs-CZ" dirty="0"/>
          </a:p>
          <a:p>
            <a:pPr lvl="1"/>
            <a:r>
              <a:rPr lang="cs-CZ" dirty="0"/>
              <a:t>To </a:t>
            </a:r>
            <a:r>
              <a:rPr lang="cs-CZ" dirty="0" err="1"/>
              <a:t>create</a:t>
            </a:r>
            <a:r>
              <a:rPr lang="cs-CZ" dirty="0"/>
              <a:t> </a:t>
            </a:r>
            <a:r>
              <a:rPr lang="cs-CZ" dirty="0" err="1"/>
              <a:t>conditions</a:t>
            </a:r>
            <a:r>
              <a:rPr lang="cs-CZ" dirty="0"/>
              <a:t> </a:t>
            </a:r>
            <a:r>
              <a:rPr lang="cs-CZ" dirty="0" err="1"/>
              <a:t>for</a:t>
            </a:r>
            <a:r>
              <a:rPr lang="cs-CZ" dirty="0"/>
              <a:t> defense</a:t>
            </a:r>
          </a:p>
          <a:p>
            <a:pPr lvl="2"/>
            <a:r>
              <a:rPr lang="cs-CZ" dirty="0" err="1"/>
              <a:t>Space</a:t>
            </a:r>
            <a:endParaRPr lang="cs-CZ" dirty="0"/>
          </a:p>
          <a:p>
            <a:pPr lvl="2"/>
            <a:r>
              <a:rPr lang="cs-CZ" dirty="0" err="1"/>
              <a:t>Time</a:t>
            </a:r>
            <a:endParaRPr lang="cs-CZ" dirty="0"/>
          </a:p>
          <a:p>
            <a:pPr lvl="2"/>
            <a:r>
              <a:rPr lang="cs-CZ" dirty="0" err="1"/>
              <a:t>People</a:t>
            </a:r>
            <a:endParaRPr lang="cs-CZ" dirty="0"/>
          </a:p>
          <a:p>
            <a:r>
              <a:rPr lang="cs-CZ" dirty="0" err="1"/>
              <a:t>Communication</a:t>
            </a:r>
            <a:endParaRPr lang="cs-CZ" dirty="0"/>
          </a:p>
          <a:p>
            <a:pPr lvl="1"/>
            <a:r>
              <a:rPr lang="cs-CZ" dirty="0" err="1"/>
              <a:t>Asertive</a:t>
            </a:r>
            <a:endParaRPr lang="cs-CZ" dirty="0"/>
          </a:p>
          <a:p>
            <a:pPr lvl="1"/>
            <a:r>
              <a:rPr lang="cs-CZ" dirty="0" err="1"/>
              <a:t>Adequate</a:t>
            </a:r>
            <a:r>
              <a:rPr lang="cs-CZ" dirty="0"/>
              <a:t> to </a:t>
            </a:r>
            <a:r>
              <a:rPr lang="cs-CZ" dirty="0" err="1"/>
              <a:t>situation</a:t>
            </a:r>
            <a:endParaRPr lang="cs-CZ" dirty="0"/>
          </a:p>
          <a:p>
            <a:r>
              <a:rPr lang="cs-CZ" dirty="0"/>
              <a:t>To </a:t>
            </a:r>
            <a:r>
              <a:rPr lang="cs-CZ" dirty="0" err="1"/>
              <a:t>feel</a:t>
            </a:r>
            <a:r>
              <a:rPr lang="cs-CZ" dirty="0"/>
              <a:t> </a:t>
            </a:r>
            <a:r>
              <a:rPr lang="cs-CZ" dirty="0" err="1"/>
              <a:t>possible</a:t>
            </a:r>
            <a:r>
              <a:rPr lang="cs-CZ" dirty="0"/>
              <a:t> </a:t>
            </a:r>
            <a:r>
              <a:rPr lang="cs-CZ" dirty="0" err="1"/>
              <a:t>danger</a:t>
            </a:r>
            <a:r>
              <a:rPr lang="cs-CZ" dirty="0"/>
              <a:t> and </a:t>
            </a:r>
            <a:r>
              <a:rPr lang="cs-CZ" dirty="0" err="1"/>
              <a:t>escalation</a:t>
            </a:r>
            <a:r>
              <a:rPr lang="cs-CZ" dirty="0"/>
              <a:t> </a:t>
            </a:r>
            <a:r>
              <a:rPr lang="cs-CZ" dirty="0" err="1"/>
              <a:t>of</a:t>
            </a:r>
            <a:r>
              <a:rPr lang="cs-CZ" dirty="0"/>
              <a:t> </a:t>
            </a:r>
            <a:r>
              <a:rPr lang="cs-CZ" dirty="0" err="1"/>
              <a:t>the</a:t>
            </a:r>
            <a:r>
              <a:rPr lang="cs-CZ" dirty="0"/>
              <a:t> </a:t>
            </a:r>
            <a:r>
              <a:rPr lang="cs-CZ" dirty="0" err="1"/>
              <a:t>danger</a:t>
            </a:r>
            <a:endParaRPr lang="cs-CZ" dirty="0"/>
          </a:p>
        </p:txBody>
      </p:sp>
      <p:sp>
        <p:nvSpPr>
          <p:cNvPr id="3" name="Nadpis 2"/>
          <p:cNvSpPr>
            <a:spLocks noGrp="1"/>
          </p:cNvSpPr>
          <p:nvPr>
            <p:ph type="title"/>
          </p:nvPr>
        </p:nvSpPr>
        <p:spPr/>
        <p:txBody>
          <a:bodyPr/>
          <a:lstStyle/>
          <a:p>
            <a:r>
              <a:rPr lang="cs-CZ" dirty="0" err="1"/>
              <a:t>Pre-conflict</a:t>
            </a:r>
            <a:endParaRPr lang="cs-CZ" dirty="0"/>
          </a:p>
        </p:txBody>
      </p:sp>
    </p:spTree>
    <p:extLst>
      <p:ext uri="{BB962C8B-B14F-4D97-AF65-F5344CB8AC3E}">
        <p14:creationId xmlns:p14="http://schemas.microsoft.com/office/powerpoint/2010/main" val="3391559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1"/>
            <a:endParaRPr lang="cs-CZ" dirty="0"/>
          </a:p>
          <a:p>
            <a:pPr lvl="1"/>
            <a:endParaRPr lang="cs-CZ" dirty="0"/>
          </a:p>
          <a:p>
            <a:endParaRPr lang="cs-CZ" dirty="0"/>
          </a:p>
        </p:txBody>
      </p:sp>
      <p:sp>
        <p:nvSpPr>
          <p:cNvPr id="3" name="Nadpis 2"/>
          <p:cNvSpPr>
            <a:spLocks noGrp="1"/>
          </p:cNvSpPr>
          <p:nvPr>
            <p:ph type="title"/>
          </p:nvPr>
        </p:nvSpPr>
        <p:spPr>
          <a:xfrm>
            <a:off x="1981200" y="152400"/>
            <a:ext cx="8229600" cy="828328"/>
          </a:xfrm>
        </p:spPr>
        <p:txBody>
          <a:bodyPr>
            <a:normAutofit/>
          </a:bodyPr>
          <a:lstStyle/>
          <a:p>
            <a:endParaRPr lang="cs-CZ" sz="36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84" y="-127062"/>
            <a:ext cx="5427406" cy="7023064"/>
          </a:xfrm>
          <a:prstGeom prst="rect">
            <a:avLst/>
          </a:prstGeom>
        </p:spPr>
      </p:pic>
    </p:spTree>
    <p:extLst>
      <p:ext uri="{BB962C8B-B14F-4D97-AF65-F5344CB8AC3E}">
        <p14:creationId xmlns:p14="http://schemas.microsoft.com/office/powerpoint/2010/main" val="19653823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err="1"/>
              <a:t>Stabilization</a:t>
            </a:r>
            <a:endParaRPr lang="cs-CZ" b="1" dirty="0"/>
          </a:p>
          <a:p>
            <a:pPr lvl="1"/>
            <a:r>
              <a:rPr lang="cs-CZ" dirty="0" err="1"/>
              <a:t>What</a:t>
            </a:r>
            <a:r>
              <a:rPr lang="cs-CZ" dirty="0"/>
              <a:t> </a:t>
            </a:r>
            <a:r>
              <a:rPr lang="cs-CZ" dirty="0" err="1"/>
              <a:t>is</a:t>
            </a:r>
            <a:r>
              <a:rPr lang="cs-CZ" dirty="0"/>
              <a:t> </a:t>
            </a:r>
            <a:r>
              <a:rPr lang="cs-CZ" dirty="0" err="1"/>
              <a:t>the</a:t>
            </a:r>
            <a:r>
              <a:rPr lang="cs-CZ" dirty="0"/>
              <a:t> </a:t>
            </a:r>
            <a:r>
              <a:rPr lang="cs-CZ" dirty="0" err="1"/>
              <a:t>solution</a:t>
            </a:r>
            <a:r>
              <a:rPr lang="cs-CZ" dirty="0"/>
              <a:t> </a:t>
            </a:r>
            <a:r>
              <a:rPr lang="cs-CZ" dirty="0" err="1"/>
              <a:t>of</a:t>
            </a:r>
            <a:r>
              <a:rPr lang="cs-CZ" dirty="0"/>
              <a:t> </a:t>
            </a:r>
            <a:r>
              <a:rPr lang="cs-CZ" dirty="0" err="1"/>
              <a:t>the</a:t>
            </a:r>
            <a:r>
              <a:rPr lang="cs-CZ" dirty="0"/>
              <a:t> </a:t>
            </a:r>
            <a:r>
              <a:rPr lang="cs-CZ" dirty="0" err="1"/>
              <a:t>confict</a:t>
            </a:r>
            <a:r>
              <a:rPr lang="cs-CZ" dirty="0"/>
              <a:t>?</a:t>
            </a:r>
          </a:p>
          <a:p>
            <a:pPr lvl="2"/>
            <a:r>
              <a:rPr lang="cs-CZ" dirty="0" err="1"/>
              <a:t>Fly</a:t>
            </a:r>
            <a:r>
              <a:rPr lang="cs-CZ" dirty="0"/>
              <a:t> </a:t>
            </a:r>
            <a:r>
              <a:rPr lang="cs-CZ" dirty="0" err="1"/>
              <a:t>away</a:t>
            </a:r>
            <a:endParaRPr lang="cs-CZ" dirty="0"/>
          </a:p>
          <a:p>
            <a:pPr lvl="2"/>
            <a:r>
              <a:rPr lang="cs-CZ" dirty="0" err="1"/>
              <a:t>Detention</a:t>
            </a:r>
            <a:r>
              <a:rPr lang="cs-CZ" dirty="0"/>
              <a:t> </a:t>
            </a:r>
            <a:r>
              <a:rPr lang="cs-CZ" dirty="0" err="1"/>
              <a:t>of</a:t>
            </a:r>
            <a:r>
              <a:rPr lang="cs-CZ" dirty="0"/>
              <a:t> </a:t>
            </a:r>
            <a:r>
              <a:rPr lang="cs-CZ" dirty="0" err="1"/>
              <a:t>attacker</a:t>
            </a:r>
            <a:endParaRPr lang="cs-CZ" dirty="0"/>
          </a:p>
          <a:p>
            <a:pPr lvl="1"/>
            <a:r>
              <a:rPr lang="cs-CZ" dirty="0" err="1"/>
              <a:t>First</a:t>
            </a:r>
            <a:r>
              <a:rPr lang="cs-CZ" dirty="0"/>
              <a:t> </a:t>
            </a:r>
            <a:r>
              <a:rPr lang="cs-CZ" dirty="0" err="1"/>
              <a:t>aid</a:t>
            </a:r>
            <a:r>
              <a:rPr lang="cs-CZ" dirty="0"/>
              <a:t> (</a:t>
            </a:r>
            <a:r>
              <a:rPr lang="cs-CZ" dirty="0" err="1"/>
              <a:t>defender</a:t>
            </a:r>
            <a:r>
              <a:rPr lang="cs-CZ" dirty="0"/>
              <a:t> and </a:t>
            </a:r>
            <a:r>
              <a:rPr lang="cs-CZ" dirty="0" err="1"/>
              <a:t>attacker</a:t>
            </a:r>
            <a:r>
              <a:rPr lang="cs-CZ" dirty="0"/>
              <a:t>)</a:t>
            </a:r>
          </a:p>
          <a:p>
            <a:pPr lvl="1"/>
            <a:r>
              <a:rPr lang="cs-CZ" dirty="0" err="1"/>
              <a:t>Contact</a:t>
            </a:r>
            <a:r>
              <a:rPr lang="cs-CZ" dirty="0"/>
              <a:t> to police </a:t>
            </a:r>
            <a:r>
              <a:rPr lang="cs-CZ" dirty="0" err="1"/>
              <a:t>or</a:t>
            </a:r>
            <a:r>
              <a:rPr lang="cs-CZ" dirty="0"/>
              <a:t> </a:t>
            </a:r>
            <a:r>
              <a:rPr lang="cs-CZ" dirty="0" err="1"/>
              <a:t>others</a:t>
            </a:r>
            <a:r>
              <a:rPr lang="cs-CZ" dirty="0"/>
              <a:t> </a:t>
            </a:r>
            <a:r>
              <a:rPr lang="cs-CZ" dirty="0" err="1"/>
              <a:t>authority</a:t>
            </a:r>
            <a:r>
              <a:rPr lang="cs-CZ" dirty="0"/>
              <a:t> </a:t>
            </a:r>
            <a:r>
              <a:rPr lang="cs-CZ" dirty="0" err="1"/>
              <a:t>according</a:t>
            </a:r>
            <a:r>
              <a:rPr lang="cs-CZ" dirty="0"/>
              <a:t> to </a:t>
            </a:r>
            <a:r>
              <a:rPr lang="cs-CZ" dirty="0" err="1"/>
              <a:t>the</a:t>
            </a:r>
            <a:r>
              <a:rPr lang="cs-CZ" dirty="0"/>
              <a:t> </a:t>
            </a:r>
            <a:r>
              <a:rPr lang="cs-CZ" dirty="0" err="1"/>
              <a:t>situation</a:t>
            </a:r>
            <a:endParaRPr lang="cs-CZ" b="1" dirty="0"/>
          </a:p>
          <a:p>
            <a:r>
              <a:rPr lang="cs-CZ" b="1" dirty="0" err="1"/>
              <a:t>Normalization</a:t>
            </a:r>
            <a:endParaRPr lang="cs-CZ" b="1" dirty="0"/>
          </a:p>
          <a:p>
            <a:pPr lvl="1"/>
            <a:r>
              <a:rPr lang="cs-CZ" dirty="0" err="1"/>
              <a:t>Hospitalization</a:t>
            </a:r>
            <a:r>
              <a:rPr lang="cs-CZ" dirty="0"/>
              <a:t> (</a:t>
            </a:r>
            <a:r>
              <a:rPr lang="en-US" dirty="0"/>
              <a:t>not to underestimate even small / hidden injuries, also due to further criminal-law liability</a:t>
            </a:r>
            <a:r>
              <a:rPr lang="cs-CZ" dirty="0"/>
              <a:t>)</a:t>
            </a:r>
          </a:p>
          <a:p>
            <a:pPr lvl="1"/>
            <a:r>
              <a:rPr lang="cs-CZ" dirty="0" err="1"/>
              <a:t>Contemplation</a:t>
            </a:r>
            <a:r>
              <a:rPr lang="cs-CZ" dirty="0"/>
              <a:t> (</a:t>
            </a:r>
            <a:r>
              <a:rPr lang="en-US" dirty="0"/>
              <a:t>coping with the situation, </a:t>
            </a:r>
            <a:r>
              <a:rPr lang="en-US" dirty="0" err="1"/>
              <a:t>psychologi</a:t>
            </a:r>
            <a:r>
              <a:rPr lang="cs-CZ" dirty="0" err="1"/>
              <a:t>cal</a:t>
            </a:r>
            <a:r>
              <a:rPr lang="cs-CZ" dirty="0"/>
              <a:t> </a:t>
            </a:r>
            <a:r>
              <a:rPr lang="cs-CZ" dirty="0" err="1"/>
              <a:t>help</a:t>
            </a:r>
            <a:endParaRPr lang="cs-CZ" dirty="0"/>
          </a:p>
          <a:p>
            <a:pPr lvl="1"/>
            <a:r>
              <a:rPr lang="en-US" dirty="0"/>
              <a:t>Criminal proceedings (testimony, witnesses, evidence (photo, video)</a:t>
            </a:r>
            <a:endParaRPr lang="cs-CZ" dirty="0"/>
          </a:p>
          <a:p>
            <a:r>
              <a:rPr lang="cs-CZ" b="1" dirty="0" err="1"/>
              <a:t>Evaluation</a:t>
            </a:r>
            <a:r>
              <a:rPr lang="cs-CZ" dirty="0"/>
              <a:t> – </a:t>
            </a:r>
            <a:r>
              <a:rPr lang="en-US" dirty="0"/>
              <a:t>learning from experience, progress in training</a:t>
            </a:r>
            <a:endParaRPr lang="cs-CZ" dirty="0"/>
          </a:p>
          <a:p>
            <a:pPr lvl="1"/>
            <a:r>
              <a:rPr lang="cs-CZ" dirty="0"/>
              <a:t>Feedback </a:t>
            </a:r>
            <a:r>
              <a:rPr lang="cs-CZ" dirty="0" err="1"/>
              <a:t>for</a:t>
            </a:r>
            <a:r>
              <a:rPr lang="cs-CZ" dirty="0"/>
              <a:t> </a:t>
            </a:r>
            <a:r>
              <a:rPr lang="cs-CZ" dirty="0" err="1"/>
              <a:t>further</a:t>
            </a:r>
            <a:r>
              <a:rPr lang="cs-CZ" dirty="0"/>
              <a:t> </a:t>
            </a:r>
            <a:r>
              <a:rPr lang="cs-CZ" dirty="0" err="1"/>
              <a:t>training</a:t>
            </a:r>
            <a:endParaRPr lang="cs-CZ" dirty="0"/>
          </a:p>
          <a:p>
            <a:pPr lvl="1"/>
            <a:r>
              <a:rPr lang="en-US" dirty="0"/>
              <a:t>Awareness of all conditions leading to success / failure</a:t>
            </a:r>
            <a:endParaRPr lang="cs-CZ" dirty="0"/>
          </a:p>
          <a:p>
            <a:pPr lvl="1"/>
            <a:r>
              <a:rPr lang="en-US" dirty="0"/>
              <a:t>Awareness of possible mistakes in the pre</a:t>
            </a:r>
            <a:r>
              <a:rPr lang="cs-CZ" dirty="0"/>
              <a:t>-</a:t>
            </a:r>
            <a:r>
              <a:rPr lang="en-US" dirty="0"/>
              <a:t>conflict phase: what to do to prevent </a:t>
            </a:r>
            <a:r>
              <a:rPr lang="cs-CZ" dirty="0" err="1"/>
              <a:t>the</a:t>
            </a:r>
            <a:r>
              <a:rPr lang="cs-CZ" dirty="0"/>
              <a:t> </a:t>
            </a:r>
            <a:r>
              <a:rPr lang="en-US" dirty="0"/>
              <a:t>conflict next time in the same conditions</a:t>
            </a:r>
            <a:endParaRPr lang="cs-CZ" dirty="0"/>
          </a:p>
        </p:txBody>
      </p:sp>
      <p:sp>
        <p:nvSpPr>
          <p:cNvPr id="3" name="Nadpis 2"/>
          <p:cNvSpPr>
            <a:spLocks noGrp="1"/>
          </p:cNvSpPr>
          <p:nvPr>
            <p:ph type="title"/>
          </p:nvPr>
        </p:nvSpPr>
        <p:spPr/>
        <p:txBody>
          <a:bodyPr/>
          <a:lstStyle/>
          <a:p>
            <a:r>
              <a:rPr lang="cs-CZ" dirty="0"/>
              <a:t>Post-</a:t>
            </a:r>
            <a:r>
              <a:rPr lang="cs-CZ" dirty="0" err="1"/>
              <a:t>conflict</a:t>
            </a:r>
            <a:endParaRPr lang="cs-CZ" dirty="0"/>
          </a:p>
        </p:txBody>
      </p:sp>
    </p:spTree>
    <p:extLst>
      <p:ext uri="{BB962C8B-B14F-4D97-AF65-F5344CB8AC3E}">
        <p14:creationId xmlns:p14="http://schemas.microsoft.com/office/powerpoint/2010/main" val="36323215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36374" y="15847"/>
            <a:ext cx="4247536" cy="6364928"/>
          </a:xfrm>
        </p:spPr>
      </p:pic>
    </p:spTree>
    <p:extLst>
      <p:ext uri="{BB962C8B-B14F-4D97-AF65-F5344CB8AC3E}">
        <p14:creationId xmlns:p14="http://schemas.microsoft.com/office/powerpoint/2010/main" val="34413143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a:t>Defense by </a:t>
            </a:r>
            <a:r>
              <a:rPr lang="cs-CZ" dirty="0" err="1"/>
              <a:t>attack</a:t>
            </a:r>
            <a:r>
              <a:rPr lang="cs-CZ" dirty="0"/>
              <a:t> (</a:t>
            </a:r>
            <a:r>
              <a:rPr lang="cs-CZ" dirty="0" err="1"/>
              <a:t>before</a:t>
            </a:r>
            <a:r>
              <a:rPr lang="cs-CZ" dirty="0"/>
              <a:t> </a:t>
            </a:r>
            <a:r>
              <a:rPr lang="cs-CZ" dirty="0" err="1"/>
              <a:t>an</a:t>
            </a:r>
            <a:r>
              <a:rPr lang="cs-CZ" dirty="0"/>
              <a:t> </a:t>
            </a:r>
            <a:r>
              <a:rPr lang="cs-CZ" dirty="0" err="1"/>
              <a:t>attack</a:t>
            </a:r>
            <a:r>
              <a:rPr lang="cs-CZ" dirty="0"/>
              <a:t> </a:t>
            </a:r>
            <a:r>
              <a:rPr lang="cs-CZ" dirty="0" err="1"/>
              <a:t>of</a:t>
            </a:r>
            <a:r>
              <a:rPr lang="cs-CZ" dirty="0"/>
              <a:t> </a:t>
            </a:r>
            <a:r>
              <a:rPr lang="cs-CZ" dirty="0" err="1"/>
              <a:t>attacker</a:t>
            </a:r>
            <a:r>
              <a:rPr lang="cs-CZ" dirty="0"/>
              <a:t>)</a:t>
            </a:r>
          </a:p>
          <a:p>
            <a:pPr lvl="1"/>
            <a:r>
              <a:rPr lang="cs-CZ" dirty="0" err="1"/>
              <a:t>Preventive</a:t>
            </a:r>
            <a:r>
              <a:rPr lang="cs-CZ" dirty="0"/>
              <a:t> </a:t>
            </a:r>
            <a:r>
              <a:rPr lang="cs-CZ" dirty="0" err="1"/>
              <a:t>attack</a:t>
            </a:r>
            <a:endParaRPr lang="cs-CZ" dirty="0"/>
          </a:p>
          <a:p>
            <a:pPr lvl="1"/>
            <a:r>
              <a:rPr lang="cs-CZ" dirty="0" err="1"/>
              <a:t>Preemptive</a:t>
            </a:r>
            <a:r>
              <a:rPr lang="cs-CZ" dirty="0"/>
              <a:t> </a:t>
            </a:r>
            <a:r>
              <a:rPr lang="cs-CZ" dirty="0" err="1"/>
              <a:t>attack</a:t>
            </a:r>
            <a:r>
              <a:rPr lang="cs-CZ" dirty="0"/>
              <a:t>	</a:t>
            </a:r>
          </a:p>
          <a:p>
            <a:r>
              <a:rPr lang="cs-CZ" dirty="0"/>
              <a:t>Defense by </a:t>
            </a:r>
            <a:r>
              <a:rPr lang="cs-CZ" dirty="0" err="1"/>
              <a:t>counterattack</a:t>
            </a:r>
            <a:r>
              <a:rPr lang="cs-CZ" dirty="0"/>
              <a:t> (</a:t>
            </a:r>
            <a:r>
              <a:rPr lang="cs-CZ" dirty="0" err="1"/>
              <a:t>during</a:t>
            </a:r>
            <a:r>
              <a:rPr lang="cs-CZ" dirty="0"/>
              <a:t> </a:t>
            </a:r>
            <a:r>
              <a:rPr lang="cs-CZ" dirty="0" err="1"/>
              <a:t>of</a:t>
            </a:r>
            <a:r>
              <a:rPr lang="cs-CZ" dirty="0"/>
              <a:t> </a:t>
            </a:r>
            <a:r>
              <a:rPr lang="cs-CZ" dirty="0" err="1"/>
              <a:t>attacker</a:t>
            </a:r>
            <a:r>
              <a:rPr lang="cs-CZ" dirty="0"/>
              <a:t> </a:t>
            </a:r>
            <a:r>
              <a:rPr lang="cs-CZ" dirty="0" err="1"/>
              <a:t>attack</a:t>
            </a:r>
            <a:r>
              <a:rPr lang="cs-CZ" dirty="0"/>
              <a:t>)</a:t>
            </a:r>
          </a:p>
          <a:p>
            <a:r>
              <a:rPr lang="cs-CZ" dirty="0"/>
              <a:t>Defense by </a:t>
            </a:r>
            <a:r>
              <a:rPr lang="cs-CZ" dirty="0" err="1"/>
              <a:t>after</a:t>
            </a:r>
            <a:r>
              <a:rPr lang="cs-CZ" dirty="0"/>
              <a:t> </a:t>
            </a:r>
            <a:r>
              <a:rPr lang="cs-CZ" dirty="0" err="1"/>
              <a:t>attack</a:t>
            </a:r>
            <a:endParaRPr lang="cs-CZ" dirty="0"/>
          </a:p>
          <a:p>
            <a:endParaRPr lang="cs-CZ" dirty="0"/>
          </a:p>
          <a:p>
            <a:endParaRPr lang="cs-CZ" dirty="0"/>
          </a:p>
          <a:p>
            <a:r>
              <a:rPr lang="cs-CZ" dirty="0" err="1"/>
              <a:t>Traditional</a:t>
            </a:r>
            <a:r>
              <a:rPr lang="cs-CZ" dirty="0"/>
              <a:t> stratégy in </a:t>
            </a:r>
            <a:r>
              <a:rPr lang="cs-CZ" dirty="0" err="1"/>
              <a:t>martial</a:t>
            </a:r>
            <a:r>
              <a:rPr lang="cs-CZ" dirty="0"/>
              <a:t> </a:t>
            </a:r>
            <a:r>
              <a:rPr lang="cs-CZ" dirty="0" err="1"/>
              <a:t>arts</a:t>
            </a:r>
            <a:r>
              <a:rPr lang="cs-CZ" dirty="0"/>
              <a:t>?</a:t>
            </a:r>
          </a:p>
          <a:p>
            <a:r>
              <a:rPr lang="cs-CZ" dirty="0" err="1"/>
              <a:t>Consequences</a:t>
            </a:r>
            <a:r>
              <a:rPr lang="cs-CZ" dirty="0"/>
              <a:t> in </a:t>
            </a:r>
            <a:r>
              <a:rPr lang="cs-CZ" dirty="0" err="1"/>
              <a:t>ethics</a:t>
            </a:r>
            <a:r>
              <a:rPr lang="cs-CZ" dirty="0"/>
              <a:t> and </a:t>
            </a:r>
            <a:r>
              <a:rPr lang="cs-CZ" dirty="0" err="1"/>
              <a:t>law</a:t>
            </a:r>
            <a:endParaRPr lang="cs-CZ" dirty="0"/>
          </a:p>
          <a:p>
            <a:endParaRPr lang="cs-CZ" dirty="0"/>
          </a:p>
        </p:txBody>
      </p:sp>
      <p:sp>
        <p:nvSpPr>
          <p:cNvPr id="3" name="Nadpis 2"/>
          <p:cNvSpPr>
            <a:spLocks noGrp="1"/>
          </p:cNvSpPr>
          <p:nvPr>
            <p:ph type="title"/>
          </p:nvPr>
        </p:nvSpPr>
        <p:spPr/>
        <p:txBody>
          <a:bodyPr>
            <a:normAutofit/>
          </a:bodyPr>
          <a:lstStyle/>
          <a:p>
            <a:r>
              <a:rPr lang="cs-CZ" b="1" dirty="0" err="1"/>
              <a:t>Timing</a:t>
            </a:r>
            <a:r>
              <a:rPr lang="cs-CZ" b="1" dirty="0"/>
              <a:t> </a:t>
            </a:r>
            <a:r>
              <a:rPr lang="cs-CZ" b="1" dirty="0" err="1"/>
              <a:t>of</a:t>
            </a:r>
            <a:r>
              <a:rPr lang="cs-CZ" b="1" dirty="0"/>
              <a:t> defense</a:t>
            </a:r>
            <a:br>
              <a:rPr lang="cs-CZ" b="1" dirty="0"/>
            </a:br>
            <a:endParaRPr lang="cs-CZ" dirty="0"/>
          </a:p>
        </p:txBody>
      </p:sp>
    </p:spTree>
    <p:extLst>
      <p:ext uri="{BB962C8B-B14F-4D97-AF65-F5344CB8AC3E}">
        <p14:creationId xmlns:p14="http://schemas.microsoft.com/office/powerpoint/2010/main" val="30882340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838200" y="1825624"/>
            <a:ext cx="10515600" cy="4870143"/>
          </a:xfrm>
        </p:spPr>
        <p:txBody>
          <a:bodyPr>
            <a:normAutofit fontScale="70000" lnSpcReduction="20000"/>
          </a:bodyPr>
          <a:lstStyle/>
          <a:p>
            <a:r>
              <a:rPr lang="cs-CZ" dirty="0"/>
              <a:t>Defense by </a:t>
            </a:r>
            <a:r>
              <a:rPr lang="cs-CZ" dirty="0" err="1"/>
              <a:t>attack</a:t>
            </a:r>
            <a:r>
              <a:rPr lang="cs-CZ" dirty="0"/>
              <a:t> (</a:t>
            </a:r>
            <a:r>
              <a:rPr lang="cs-CZ" dirty="0" err="1"/>
              <a:t>before</a:t>
            </a:r>
            <a:r>
              <a:rPr lang="cs-CZ" dirty="0"/>
              <a:t> </a:t>
            </a:r>
            <a:r>
              <a:rPr lang="cs-CZ" dirty="0" err="1"/>
              <a:t>an</a:t>
            </a:r>
            <a:r>
              <a:rPr lang="cs-CZ" dirty="0"/>
              <a:t> </a:t>
            </a:r>
            <a:r>
              <a:rPr lang="cs-CZ" dirty="0" err="1"/>
              <a:t>attack</a:t>
            </a:r>
            <a:r>
              <a:rPr lang="cs-CZ" dirty="0"/>
              <a:t> </a:t>
            </a:r>
            <a:r>
              <a:rPr lang="cs-CZ" dirty="0" err="1"/>
              <a:t>of</a:t>
            </a:r>
            <a:r>
              <a:rPr lang="cs-CZ" dirty="0"/>
              <a:t> </a:t>
            </a:r>
            <a:r>
              <a:rPr lang="cs-CZ" dirty="0" err="1"/>
              <a:t>attacker</a:t>
            </a:r>
            <a:r>
              <a:rPr lang="cs-CZ" dirty="0"/>
              <a:t>)</a:t>
            </a:r>
          </a:p>
          <a:p>
            <a:endParaRPr lang="cs-CZ" dirty="0"/>
          </a:p>
          <a:p>
            <a:r>
              <a:rPr lang="cs-CZ" dirty="0" err="1"/>
              <a:t>Used</a:t>
            </a:r>
            <a:r>
              <a:rPr lang="cs-CZ" dirty="0"/>
              <a:t> </a:t>
            </a:r>
            <a:r>
              <a:rPr lang="cs-CZ" dirty="0" err="1"/>
              <a:t>also</a:t>
            </a:r>
            <a:r>
              <a:rPr lang="cs-CZ" dirty="0"/>
              <a:t> in </a:t>
            </a:r>
            <a:r>
              <a:rPr lang="cs-CZ" dirty="0" err="1"/>
              <a:t>internetioal</a:t>
            </a:r>
            <a:r>
              <a:rPr lang="cs-CZ" dirty="0"/>
              <a:t> </a:t>
            </a:r>
            <a:r>
              <a:rPr lang="cs-CZ" dirty="0" err="1"/>
              <a:t>law</a:t>
            </a:r>
            <a:endParaRPr lang="cs-CZ" dirty="0"/>
          </a:p>
          <a:p>
            <a:pPr lvl="1"/>
            <a:r>
              <a:rPr lang="cs-CZ" dirty="0" err="1"/>
              <a:t>State</a:t>
            </a:r>
            <a:r>
              <a:rPr lang="cs-CZ" dirty="0"/>
              <a:t> defense</a:t>
            </a:r>
          </a:p>
          <a:p>
            <a:pPr lvl="1"/>
            <a:r>
              <a:rPr lang="cs-CZ" dirty="0" err="1"/>
              <a:t>Fight</a:t>
            </a:r>
            <a:r>
              <a:rPr lang="cs-CZ" dirty="0"/>
              <a:t> </a:t>
            </a:r>
            <a:r>
              <a:rPr lang="cs-CZ" dirty="0" err="1"/>
              <a:t>against</a:t>
            </a:r>
            <a:r>
              <a:rPr lang="cs-CZ" dirty="0"/>
              <a:t> </a:t>
            </a:r>
            <a:r>
              <a:rPr lang="cs-CZ" dirty="0" err="1"/>
              <a:t>terrorism</a:t>
            </a:r>
            <a:endParaRPr lang="cs-CZ" dirty="0"/>
          </a:p>
          <a:p>
            <a:endParaRPr lang="cs-CZ" dirty="0"/>
          </a:p>
          <a:p>
            <a:r>
              <a:rPr lang="cs-CZ" dirty="0" err="1"/>
              <a:t>There</a:t>
            </a:r>
            <a:r>
              <a:rPr lang="cs-CZ" dirty="0"/>
              <a:t> </a:t>
            </a:r>
            <a:r>
              <a:rPr lang="cs-CZ" dirty="0" err="1"/>
              <a:t>can</a:t>
            </a:r>
            <a:r>
              <a:rPr lang="cs-CZ" dirty="0"/>
              <a:t> </a:t>
            </a:r>
            <a:r>
              <a:rPr lang="cs-CZ" dirty="0" err="1"/>
              <a:t>be</a:t>
            </a:r>
            <a:r>
              <a:rPr lang="cs-CZ" dirty="0"/>
              <a:t> </a:t>
            </a:r>
            <a:r>
              <a:rPr lang="cs-CZ" dirty="0" err="1"/>
              <a:t>conflict</a:t>
            </a:r>
            <a:r>
              <a:rPr lang="cs-CZ" dirty="0"/>
              <a:t> </a:t>
            </a:r>
            <a:r>
              <a:rPr lang="cs-CZ" dirty="0" err="1"/>
              <a:t>of</a:t>
            </a:r>
            <a:r>
              <a:rPr lang="cs-CZ" dirty="0"/>
              <a:t> legality in </a:t>
            </a:r>
            <a:r>
              <a:rPr lang="cs-CZ" dirty="0" err="1"/>
              <a:t>personal</a:t>
            </a:r>
            <a:r>
              <a:rPr lang="cs-CZ" dirty="0"/>
              <a:t> </a:t>
            </a:r>
            <a:r>
              <a:rPr lang="cs-CZ" dirty="0" err="1"/>
              <a:t>self</a:t>
            </a:r>
            <a:r>
              <a:rPr lang="cs-CZ" dirty="0"/>
              <a:t>-defense</a:t>
            </a:r>
          </a:p>
          <a:p>
            <a:r>
              <a:rPr lang="cs-CZ" dirty="0" err="1"/>
              <a:t>Preventive</a:t>
            </a:r>
            <a:r>
              <a:rPr lang="cs-CZ" dirty="0"/>
              <a:t> </a:t>
            </a:r>
            <a:r>
              <a:rPr lang="cs-CZ" dirty="0" err="1"/>
              <a:t>attack</a:t>
            </a:r>
            <a:r>
              <a:rPr lang="cs-CZ" dirty="0"/>
              <a:t> (defense)</a:t>
            </a:r>
          </a:p>
          <a:p>
            <a:pPr lvl="1"/>
            <a:r>
              <a:rPr lang="en-US" dirty="0"/>
              <a:t>We assume that there is a danger</a:t>
            </a:r>
            <a:endParaRPr lang="cs-CZ" dirty="0"/>
          </a:p>
          <a:p>
            <a:pPr lvl="1"/>
            <a:r>
              <a:rPr lang="en-US" dirty="0"/>
              <a:t>The objective is to prevent a potential attack</a:t>
            </a:r>
            <a:endParaRPr lang="cs-CZ" dirty="0"/>
          </a:p>
          <a:p>
            <a:pPr lvl="1"/>
            <a:r>
              <a:rPr lang="en-US" dirty="0"/>
              <a:t>The attack is potentially at risk</a:t>
            </a:r>
            <a:endParaRPr lang="cs-CZ" dirty="0"/>
          </a:p>
          <a:p>
            <a:endParaRPr lang="cs-CZ" dirty="0"/>
          </a:p>
          <a:p>
            <a:r>
              <a:rPr lang="cs-CZ" dirty="0" err="1"/>
              <a:t>Preemptive</a:t>
            </a:r>
            <a:r>
              <a:rPr lang="cs-CZ" dirty="0"/>
              <a:t> </a:t>
            </a:r>
            <a:r>
              <a:rPr lang="cs-CZ" dirty="0" err="1"/>
              <a:t>attack</a:t>
            </a:r>
            <a:r>
              <a:rPr lang="cs-CZ" dirty="0"/>
              <a:t> (defense)</a:t>
            </a:r>
          </a:p>
          <a:p>
            <a:pPr lvl="1"/>
            <a:r>
              <a:rPr lang="en-US" dirty="0"/>
              <a:t>There is a real danger</a:t>
            </a:r>
            <a:endParaRPr lang="cs-CZ" dirty="0"/>
          </a:p>
          <a:p>
            <a:pPr lvl="1"/>
            <a:r>
              <a:rPr lang="en-US" dirty="0"/>
              <a:t>The goal is to prevent the planned attack</a:t>
            </a:r>
            <a:endParaRPr lang="cs-CZ" dirty="0"/>
          </a:p>
          <a:p>
            <a:pPr lvl="1"/>
            <a:r>
              <a:rPr lang="en-US" dirty="0"/>
              <a:t>The attack is in real danger</a:t>
            </a:r>
            <a:endParaRPr lang="cs-CZ" dirty="0"/>
          </a:p>
        </p:txBody>
      </p:sp>
      <p:sp>
        <p:nvSpPr>
          <p:cNvPr id="3" name="Nadpis 2"/>
          <p:cNvSpPr>
            <a:spLocks noGrp="1"/>
          </p:cNvSpPr>
          <p:nvPr>
            <p:ph type="title"/>
          </p:nvPr>
        </p:nvSpPr>
        <p:spPr/>
        <p:txBody>
          <a:bodyPr>
            <a:normAutofit/>
          </a:bodyPr>
          <a:lstStyle/>
          <a:p>
            <a:r>
              <a:rPr lang="cs-CZ" dirty="0"/>
              <a:t>Defense by </a:t>
            </a:r>
            <a:r>
              <a:rPr lang="cs-CZ" dirty="0" err="1"/>
              <a:t>attack</a:t>
            </a:r>
            <a:r>
              <a:rPr lang="cs-CZ" dirty="0"/>
              <a:t> (</a:t>
            </a:r>
            <a:r>
              <a:rPr lang="cs-CZ" dirty="0" err="1"/>
              <a:t>anticipatory</a:t>
            </a:r>
            <a:r>
              <a:rPr lang="cs-CZ" dirty="0"/>
              <a:t> defense)</a:t>
            </a:r>
          </a:p>
        </p:txBody>
      </p:sp>
    </p:spTree>
    <p:extLst>
      <p:ext uri="{BB962C8B-B14F-4D97-AF65-F5344CB8AC3E}">
        <p14:creationId xmlns:p14="http://schemas.microsoft.com/office/powerpoint/2010/main" val="31965001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a:t>Default </a:t>
            </a:r>
            <a:r>
              <a:rPr lang="cs-CZ" dirty="0" err="1"/>
              <a:t>position</a:t>
            </a:r>
            <a:endParaRPr lang="cs-CZ" dirty="0"/>
          </a:p>
          <a:p>
            <a:pPr lvl="1"/>
            <a:r>
              <a:rPr lang="en-US" dirty="0"/>
              <a:t>Creating a controlled situation by entering the attack (spear, shield, </a:t>
            </a:r>
            <a:r>
              <a:rPr lang="en-US" dirty="0" err="1"/>
              <a:t>pensador</a:t>
            </a:r>
            <a:r>
              <a:rPr lang="en-US" dirty="0"/>
              <a:t>, ...)</a:t>
            </a:r>
            <a:endParaRPr lang="cs-CZ" dirty="0"/>
          </a:p>
          <a:p>
            <a:r>
              <a:rPr lang="cs-CZ" dirty="0" err="1"/>
              <a:t>Elimination</a:t>
            </a:r>
            <a:r>
              <a:rPr lang="cs-CZ" dirty="0"/>
              <a:t> </a:t>
            </a:r>
            <a:r>
              <a:rPr lang="cs-CZ" dirty="0" err="1"/>
              <a:t>of</a:t>
            </a:r>
            <a:r>
              <a:rPr lang="cs-CZ" dirty="0"/>
              <a:t> </a:t>
            </a:r>
            <a:r>
              <a:rPr lang="cs-CZ" dirty="0" err="1"/>
              <a:t>attack</a:t>
            </a:r>
            <a:r>
              <a:rPr lang="cs-CZ" dirty="0"/>
              <a:t> (</a:t>
            </a:r>
            <a:r>
              <a:rPr lang="cs-CZ" dirty="0" err="1"/>
              <a:t>or</a:t>
            </a:r>
            <a:r>
              <a:rPr lang="cs-CZ" dirty="0"/>
              <a:t> </a:t>
            </a:r>
            <a:r>
              <a:rPr lang="cs-CZ" dirty="0" err="1"/>
              <a:t>attacker</a:t>
            </a:r>
            <a:r>
              <a:rPr lang="cs-CZ" dirty="0"/>
              <a:t>)</a:t>
            </a:r>
          </a:p>
          <a:p>
            <a:r>
              <a:rPr lang="cs-CZ" dirty="0" err="1"/>
              <a:t>Controll</a:t>
            </a:r>
            <a:endParaRPr lang="cs-CZ" dirty="0"/>
          </a:p>
          <a:p>
            <a:pPr lvl="1"/>
            <a:r>
              <a:rPr lang="cs-CZ" dirty="0" err="1"/>
              <a:t>Fly</a:t>
            </a:r>
            <a:r>
              <a:rPr lang="cs-CZ" dirty="0"/>
              <a:t> </a:t>
            </a:r>
            <a:r>
              <a:rPr lang="cs-CZ" dirty="0" err="1"/>
              <a:t>away</a:t>
            </a:r>
            <a:endParaRPr lang="cs-CZ" dirty="0"/>
          </a:p>
          <a:p>
            <a:pPr lvl="1"/>
            <a:r>
              <a:rPr lang="cs-CZ" dirty="0" err="1"/>
              <a:t>Physical</a:t>
            </a:r>
            <a:r>
              <a:rPr lang="cs-CZ" dirty="0"/>
              <a:t> </a:t>
            </a:r>
            <a:r>
              <a:rPr lang="cs-CZ" dirty="0" err="1"/>
              <a:t>control</a:t>
            </a:r>
            <a:endParaRPr lang="cs-CZ" dirty="0"/>
          </a:p>
          <a:p>
            <a:endParaRPr lang="cs-CZ" dirty="0"/>
          </a:p>
        </p:txBody>
      </p:sp>
      <p:sp>
        <p:nvSpPr>
          <p:cNvPr id="3" name="Nadpis 2"/>
          <p:cNvSpPr>
            <a:spLocks noGrp="1"/>
          </p:cNvSpPr>
          <p:nvPr>
            <p:ph type="title"/>
          </p:nvPr>
        </p:nvSpPr>
        <p:spPr/>
        <p:txBody>
          <a:bodyPr/>
          <a:lstStyle/>
          <a:p>
            <a:r>
              <a:rPr lang="cs-CZ" dirty="0" err="1"/>
              <a:t>Stages</a:t>
            </a:r>
            <a:r>
              <a:rPr lang="cs-CZ" dirty="0"/>
              <a:t> </a:t>
            </a:r>
            <a:r>
              <a:rPr lang="cs-CZ" dirty="0" err="1"/>
              <a:t>of</a:t>
            </a:r>
            <a:r>
              <a:rPr lang="cs-CZ" dirty="0"/>
              <a:t> defense</a:t>
            </a:r>
          </a:p>
        </p:txBody>
      </p:sp>
    </p:spTree>
    <p:extLst>
      <p:ext uri="{BB962C8B-B14F-4D97-AF65-F5344CB8AC3E}">
        <p14:creationId xmlns:p14="http://schemas.microsoft.com/office/powerpoint/2010/main" val="2259825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Default </a:t>
            </a:r>
            <a:r>
              <a:rPr lang="cs-CZ" dirty="0" err="1"/>
              <a:t>position</a:t>
            </a:r>
            <a:r>
              <a:rPr lang="cs-CZ" dirty="0"/>
              <a:t>: </a:t>
            </a:r>
            <a:r>
              <a:rPr lang="cs-CZ" dirty="0" err="1"/>
              <a:t>reaction</a:t>
            </a:r>
            <a:r>
              <a:rPr lang="cs-CZ" dirty="0"/>
              <a:t> in </a:t>
            </a:r>
            <a:r>
              <a:rPr lang="cs-CZ" dirty="0" err="1"/>
              <a:t>the</a:t>
            </a:r>
            <a:r>
              <a:rPr lang="cs-CZ" dirty="0"/>
              <a:t> stress</a:t>
            </a:r>
            <a:br>
              <a:rPr lang="cs-CZ" dirty="0"/>
            </a:br>
            <a:r>
              <a:rPr lang="cs-CZ" dirty="0"/>
              <a:t>Walter G. </a:t>
            </a:r>
            <a:r>
              <a:rPr lang="cs-CZ" dirty="0" err="1"/>
              <a:t>Cannon</a:t>
            </a:r>
            <a:r>
              <a:rPr lang="cs-CZ" dirty="0"/>
              <a:t> (1871-1945)</a:t>
            </a:r>
          </a:p>
        </p:txBody>
      </p:sp>
      <p:sp>
        <p:nvSpPr>
          <p:cNvPr id="3" name="Zástupný symbol pro obsah 2"/>
          <p:cNvSpPr>
            <a:spLocks noGrp="1"/>
          </p:cNvSpPr>
          <p:nvPr>
            <p:ph idx="1"/>
          </p:nvPr>
        </p:nvSpPr>
        <p:spPr/>
        <p:txBody>
          <a:bodyPr/>
          <a:lstStyle/>
          <a:p>
            <a:r>
              <a:rPr lang="cs-CZ" dirty="0" err="1"/>
              <a:t>FxFxF</a:t>
            </a:r>
            <a:endParaRPr lang="cs-CZ" dirty="0"/>
          </a:p>
          <a:p>
            <a:endParaRPr lang="cs-CZ" dirty="0"/>
          </a:p>
          <a:p>
            <a:r>
              <a:rPr lang="cs-CZ" dirty="0" err="1"/>
              <a:t>Flight</a:t>
            </a:r>
            <a:endParaRPr lang="cs-CZ" dirty="0"/>
          </a:p>
          <a:p>
            <a:r>
              <a:rPr lang="cs-CZ" dirty="0" err="1"/>
              <a:t>Fight</a:t>
            </a:r>
            <a:endParaRPr lang="cs-CZ" dirty="0"/>
          </a:p>
          <a:p>
            <a:r>
              <a:rPr lang="cs-CZ" dirty="0" err="1"/>
              <a:t>Freeze</a:t>
            </a:r>
            <a:endParaRPr lang="cs-CZ" dirty="0"/>
          </a:p>
          <a:p>
            <a:endParaRPr lang="cs-CZ" dirty="0"/>
          </a:p>
        </p:txBody>
      </p:sp>
    </p:spTree>
    <p:extLst>
      <p:ext uri="{BB962C8B-B14F-4D97-AF65-F5344CB8AC3E}">
        <p14:creationId xmlns:p14="http://schemas.microsoft.com/office/powerpoint/2010/main" val="4082310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118" y="0"/>
            <a:ext cx="10497146" cy="6858000"/>
          </a:xfrm>
        </p:spPr>
      </p:pic>
    </p:spTree>
    <p:extLst>
      <p:ext uri="{BB962C8B-B14F-4D97-AF65-F5344CB8AC3E}">
        <p14:creationId xmlns:p14="http://schemas.microsoft.com/office/powerpoint/2010/main" val="3634591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7323" y="73737"/>
            <a:ext cx="9060792" cy="6802564"/>
          </a:xfrm>
        </p:spPr>
      </p:pic>
    </p:spTree>
    <p:extLst>
      <p:ext uri="{BB962C8B-B14F-4D97-AF65-F5344CB8AC3E}">
        <p14:creationId xmlns:p14="http://schemas.microsoft.com/office/powerpoint/2010/main" val="214081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85842" y="67883"/>
            <a:ext cx="5875479" cy="2851456"/>
          </a:xfrm>
        </p:spPr>
      </p:pic>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6" name="Obrázek 5"/>
          <p:cNvPicPr>
            <a:picLocks noChangeAspect="1"/>
          </p:cNvPicPr>
          <p:nvPr/>
        </p:nvPicPr>
        <p:blipFill rotWithShape="1">
          <a:blip r:embed="rId3">
            <a:extLst>
              <a:ext uri="{28A0092B-C50C-407E-A947-70E740481C1C}">
                <a14:useLocalDpi xmlns:a14="http://schemas.microsoft.com/office/drawing/2010/main" val="0"/>
              </a:ext>
            </a:extLst>
          </a:blip>
          <a:srcRect l="7591" r="6048" b="10260"/>
          <a:stretch/>
        </p:blipFill>
        <p:spPr>
          <a:xfrm>
            <a:off x="1689253" y="3006220"/>
            <a:ext cx="3701667" cy="2436113"/>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8320" y="3054858"/>
            <a:ext cx="4511904" cy="3461476"/>
          </a:xfrm>
          <a:prstGeom prst="rect">
            <a:avLst/>
          </a:prstGeom>
        </p:spPr>
      </p:pic>
    </p:spTree>
    <p:extLst>
      <p:ext uri="{BB962C8B-B14F-4D97-AF65-F5344CB8AC3E}">
        <p14:creationId xmlns:p14="http://schemas.microsoft.com/office/powerpoint/2010/main" val="26183711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578" y="339219"/>
            <a:ext cx="11123648" cy="6263470"/>
          </a:xfrm>
        </p:spPr>
      </p:pic>
    </p:spTree>
    <p:extLst>
      <p:ext uri="{BB962C8B-B14F-4D97-AF65-F5344CB8AC3E}">
        <p14:creationId xmlns:p14="http://schemas.microsoft.com/office/powerpoint/2010/main" val="22071675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2318" y="-1"/>
            <a:ext cx="9129760" cy="6854343"/>
          </a:xfrm>
        </p:spPr>
      </p:pic>
    </p:spTree>
    <p:extLst>
      <p:ext uri="{BB962C8B-B14F-4D97-AF65-F5344CB8AC3E}">
        <p14:creationId xmlns:p14="http://schemas.microsoft.com/office/powerpoint/2010/main" val="15301535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3347183" cy="4351338"/>
          </a:xfr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3986" y="1489587"/>
            <a:ext cx="8828013" cy="5309419"/>
          </a:xfrm>
          <a:prstGeom prst="rect">
            <a:avLst/>
          </a:prstGeom>
        </p:spPr>
      </p:pic>
    </p:spTree>
    <p:extLst>
      <p:ext uri="{BB962C8B-B14F-4D97-AF65-F5344CB8AC3E}">
        <p14:creationId xmlns:p14="http://schemas.microsoft.com/office/powerpoint/2010/main" val="1291915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Default </a:t>
            </a:r>
            <a:r>
              <a:rPr lang="cs-CZ" dirty="0" err="1"/>
              <a:t>position</a:t>
            </a:r>
            <a:r>
              <a:rPr lang="cs-CZ" dirty="0"/>
              <a:t>: </a:t>
            </a:r>
            <a:r>
              <a:rPr lang="cs-CZ" dirty="0" err="1"/>
              <a:t>reaction</a:t>
            </a:r>
            <a:r>
              <a:rPr lang="cs-CZ" dirty="0"/>
              <a:t> in </a:t>
            </a:r>
            <a:r>
              <a:rPr lang="cs-CZ" dirty="0" err="1"/>
              <a:t>the</a:t>
            </a:r>
            <a:r>
              <a:rPr lang="cs-CZ" dirty="0"/>
              <a:t> stress</a:t>
            </a:r>
          </a:p>
        </p:txBody>
      </p:sp>
      <p:sp>
        <p:nvSpPr>
          <p:cNvPr id="3" name="Zástupný symbol pro obsah 2"/>
          <p:cNvSpPr>
            <a:spLocks noGrp="1"/>
          </p:cNvSpPr>
          <p:nvPr>
            <p:ph idx="1"/>
          </p:nvPr>
        </p:nvSpPr>
        <p:spPr/>
        <p:txBody>
          <a:bodyPr/>
          <a:lstStyle/>
          <a:p>
            <a:r>
              <a:rPr lang="cs-CZ" dirty="0" err="1"/>
              <a:t>FxFxF</a:t>
            </a:r>
            <a:endParaRPr lang="cs-CZ" dirty="0"/>
          </a:p>
          <a:p>
            <a:endParaRPr lang="cs-CZ" dirty="0"/>
          </a:p>
          <a:p>
            <a:r>
              <a:rPr lang="cs-CZ" dirty="0" err="1"/>
              <a:t>Flight</a:t>
            </a:r>
            <a:endParaRPr lang="cs-CZ" dirty="0"/>
          </a:p>
          <a:p>
            <a:r>
              <a:rPr lang="cs-CZ" dirty="0" err="1"/>
              <a:t>Fight</a:t>
            </a:r>
            <a:endParaRPr lang="cs-CZ" dirty="0"/>
          </a:p>
          <a:p>
            <a:r>
              <a:rPr lang="cs-CZ" dirty="0" err="1"/>
              <a:t>Freeze</a:t>
            </a:r>
            <a:endParaRPr lang="cs-CZ" dirty="0"/>
          </a:p>
          <a:p>
            <a:endParaRPr lang="cs-CZ" dirty="0"/>
          </a:p>
          <a:p>
            <a:r>
              <a:rPr lang="cs-CZ" b="1" dirty="0" err="1"/>
              <a:t>How</a:t>
            </a:r>
            <a:r>
              <a:rPr lang="cs-CZ" b="1" dirty="0"/>
              <a:t> </a:t>
            </a:r>
            <a:r>
              <a:rPr lang="cs-CZ" b="1" dirty="0" err="1"/>
              <a:t>each</a:t>
            </a:r>
            <a:r>
              <a:rPr lang="cs-CZ" b="1" dirty="0"/>
              <a:t> </a:t>
            </a:r>
            <a:r>
              <a:rPr lang="cs-CZ" b="1" dirty="0" err="1"/>
              <a:t>of</a:t>
            </a:r>
            <a:r>
              <a:rPr lang="cs-CZ" b="1" dirty="0"/>
              <a:t> </a:t>
            </a:r>
            <a:r>
              <a:rPr lang="cs-CZ" b="1" dirty="0" err="1"/>
              <a:t>that</a:t>
            </a:r>
            <a:r>
              <a:rPr lang="cs-CZ" b="1" dirty="0"/>
              <a:t> </a:t>
            </a:r>
            <a:r>
              <a:rPr lang="cs-CZ" b="1" dirty="0" err="1"/>
              <a:t>reaction</a:t>
            </a:r>
            <a:r>
              <a:rPr lang="cs-CZ" b="1" dirty="0"/>
              <a:t> </a:t>
            </a:r>
            <a:r>
              <a:rPr lang="cs-CZ" b="1" dirty="0" err="1"/>
              <a:t>can</a:t>
            </a:r>
            <a:r>
              <a:rPr lang="cs-CZ" b="1" dirty="0"/>
              <a:t> </a:t>
            </a:r>
            <a:r>
              <a:rPr lang="cs-CZ" b="1" dirty="0" err="1"/>
              <a:t>be</a:t>
            </a:r>
            <a:r>
              <a:rPr lang="cs-CZ" b="1" dirty="0"/>
              <a:t> </a:t>
            </a:r>
            <a:r>
              <a:rPr lang="cs-CZ" b="1" dirty="0" err="1"/>
              <a:t>helpful</a:t>
            </a:r>
            <a:r>
              <a:rPr lang="cs-CZ" b="1" dirty="0"/>
              <a:t> in </a:t>
            </a:r>
            <a:r>
              <a:rPr lang="cs-CZ" b="1" dirty="0" err="1"/>
              <a:t>selfdefence</a:t>
            </a:r>
            <a:r>
              <a:rPr lang="cs-CZ" b="1" dirty="0"/>
              <a:t>?</a:t>
            </a:r>
          </a:p>
        </p:txBody>
      </p:sp>
    </p:spTree>
    <p:extLst>
      <p:ext uri="{BB962C8B-B14F-4D97-AF65-F5344CB8AC3E}">
        <p14:creationId xmlns:p14="http://schemas.microsoft.com/office/powerpoint/2010/main" val="8932004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981200" y="1524000"/>
            <a:ext cx="8229600" cy="5217368"/>
          </a:xfrm>
        </p:spPr>
        <p:txBody>
          <a:bodyPr>
            <a:normAutofit lnSpcReduction="10000"/>
          </a:bodyPr>
          <a:lstStyle/>
          <a:p>
            <a:r>
              <a:rPr lang="cs-CZ" dirty="0" err="1"/>
              <a:t>Lee</a:t>
            </a:r>
            <a:r>
              <a:rPr lang="cs-CZ" dirty="0"/>
              <a:t> </a:t>
            </a:r>
            <a:r>
              <a:rPr lang="cs-CZ" dirty="0" err="1"/>
              <a:t>Morrison</a:t>
            </a:r>
            <a:r>
              <a:rPr lang="cs-CZ" dirty="0"/>
              <a:t>: </a:t>
            </a:r>
            <a:r>
              <a:rPr lang="cs-CZ" dirty="0">
                <a:hlinkClick r:id="rId2"/>
              </a:rPr>
              <a:t>Defining </a:t>
            </a:r>
            <a:r>
              <a:rPr lang="cs-CZ" dirty="0" err="1">
                <a:hlinkClick r:id="rId2"/>
              </a:rPr>
              <a:t>the</a:t>
            </a:r>
            <a:r>
              <a:rPr lang="cs-CZ" dirty="0">
                <a:hlinkClick r:id="rId2"/>
              </a:rPr>
              <a:t> default </a:t>
            </a:r>
            <a:r>
              <a:rPr lang="cs-CZ" dirty="0" err="1">
                <a:hlinkClick r:id="rId2"/>
              </a:rPr>
              <a:t>position</a:t>
            </a:r>
            <a:endParaRPr lang="cs-CZ" dirty="0"/>
          </a:p>
          <a:p>
            <a:r>
              <a:rPr lang="cs-CZ" dirty="0"/>
              <a:t>S.P.E.A.R. </a:t>
            </a:r>
            <a:r>
              <a:rPr lang="cs-CZ" dirty="0" err="1"/>
              <a:t>flinch</a:t>
            </a:r>
            <a:r>
              <a:rPr lang="cs-CZ" dirty="0"/>
              <a:t> (Tony </a:t>
            </a:r>
            <a:r>
              <a:rPr lang="cs-CZ" dirty="0" err="1"/>
              <a:t>Blauer</a:t>
            </a:r>
            <a:r>
              <a:rPr lang="cs-CZ" dirty="0"/>
              <a:t>)</a:t>
            </a:r>
          </a:p>
          <a:p>
            <a:endParaRPr lang="cs-CZ" dirty="0"/>
          </a:p>
          <a:p>
            <a:endParaRPr lang="cs-CZ" dirty="0"/>
          </a:p>
          <a:p>
            <a:endParaRPr lang="cs-CZ" dirty="0"/>
          </a:p>
          <a:p>
            <a:endParaRPr lang="cs-CZ" dirty="0"/>
          </a:p>
          <a:p>
            <a:endParaRPr lang="cs-CZ" dirty="0"/>
          </a:p>
          <a:p>
            <a:endParaRPr lang="cs-CZ" dirty="0"/>
          </a:p>
          <a:p>
            <a:pPr algn="r"/>
            <a:endParaRPr lang="cs-CZ" dirty="0"/>
          </a:p>
          <a:p>
            <a:pPr algn="r"/>
            <a:endParaRPr lang="cs-CZ" dirty="0"/>
          </a:p>
          <a:p>
            <a:pPr algn="r"/>
            <a:r>
              <a:rPr lang="cs-CZ" dirty="0" err="1"/>
              <a:t>Cow</a:t>
            </a:r>
            <a:r>
              <a:rPr lang="cs-CZ" dirty="0"/>
              <a:t>-</a:t>
            </a:r>
            <a:r>
              <a:rPr lang="cs-CZ" dirty="0" err="1"/>
              <a:t>catcher</a:t>
            </a:r>
            <a:r>
              <a:rPr lang="cs-CZ" dirty="0"/>
              <a:t> (</a:t>
            </a:r>
            <a:r>
              <a:rPr lang="cs-CZ" dirty="0" err="1"/>
              <a:t>Lee</a:t>
            </a:r>
            <a:r>
              <a:rPr lang="cs-CZ" dirty="0"/>
              <a:t> </a:t>
            </a:r>
            <a:r>
              <a:rPr lang="cs-CZ" dirty="0" err="1"/>
              <a:t>Aldridge</a:t>
            </a:r>
            <a:r>
              <a:rPr lang="cs-CZ" dirty="0"/>
              <a:t>)</a:t>
            </a:r>
          </a:p>
        </p:txBody>
      </p:sp>
      <p:sp>
        <p:nvSpPr>
          <p:cNvPr id="3" name="Nadpis 2"/>
          <p:cNvSpPr>
            <a:spLocks noGrp="1"/>
          </p:cNvSpPr>
          <p:nvPr>
            <p:ph type="title"/>
          </p:nvPr>
        </p:nvSpPr>
        <p:spPr/>
        <p:txBody>
          <a:bodyPr/>
          <a:lstStyle/>
          <a:p>
            <a:r>
              <a:rPr lang="cs-CZ" dirty="0"/>
              <a:t>Default </a:t>
            </a:r>
            <a:r>
              <a:rPr lang="cs-CZ" dirty="0" err="1"/>
              <a:t>position</a:t>
            </a:r>
            <a:r>
              <a:rPr lang="cs-CZ" dirty="0"/>
              <a:t> - </a:t>
            </a:r>
            <a:r>
              <a:rPr lang="cs-CZ" dirty="0" err="1"/>
              <a:t>pushing</a:t>
            </a:r>
            <a:endParaRPr lang="cs-CZ" dirty="0"/>
          </a:p>
        </p:txBody>
      </p:sp>
      <p:pic>
        <p:nvPicPr>
          <p:cNvPr id="107522" name="Picture 2" descr="http://lh4.ggpht.com/-s06novXyDd4/Ri-YmeYfKEI/AAAAAAAAA0k/do79iBVKC_Q/P1000900.JPG"/>
          <p:cNvPicPr>
            <a:picLocks noChangeAspect="1" noChangeArrowheads="1"/>
          </p:cNvPicPr>
          <p:nvPr/>
        </p:nvPicPr>
        <p:blipFill>
          <a:blip r:embed="rId3" cstate="print"/>
          <a:srcRect/>
          <a:stretch>
            <a:fillRect/>
          </a:stretch>
        </p:blipFill>
        <p:spPr bwMode="auto">
          <a:xfrm>
            <a:off x="2279576" y="2492896"/>
            <a:ext cx="3529924" cy="2592288"/>
          </a:xfrm>
          <a:prstGeom prst="rect">
            <a:avLst/>
          </a:prstGeom>
          <a:noFill/>
        </p:spPr>
      </p:pic>
      <p:pic>
        <p:nvPicPr>
          <p:cNvPr id="107524" name="Picture 4" descr="http://www.urbancombatives.com/defaultart_files/image046.jpg"/>
          <p:cNvPicPr>
            <a:picLocks noChangeAspect="1" noChangeArrowheads="1"/>
          </p:cNvPicPr>
          <p:nvPr/>
        </p:nvPicPr>
        <p:blipFill>
          <a:blip r:embed="rId4" cstate="print"/>
          <a:srcRect/>
          <a:stretch>
            <a:fillRect/>
          </a:stretch>
        </p:blipFill>
        <p:spPr bwMode="auto">
          <a:xfrm>
            <a:off x="6888089" y="2907594"/>
            <a:ext cx="3235821" cy="3365773"/>
          </a:xfrm>
          <a:prstGeom prst="rect">
            <a:avLst/>
          </a:prstGeom>
          <a:noFill/>
        </p:spPr>
      </p:pic>
    </p:spTree>
    <p:extLst>
      <p:ext uri="{BB962C8B-B14F-4D97-AF65-F5344CB8AC3E}">
        <p14:creationId xmlns:p14="http://schemas.microsoft.com/office/powerpoint/2010/main" val="31919975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981200" y="1524000"/>
            <a:ext cx="8229600" cy="5217368"/>
          </a:xfrm>
        </p:spPr>
        <p:txBody>
          <a:bodyPr>
            <a:normAutofit lnSpcReduction="10000"/>
          </a:bodyPr>
          <a:lstStyle/>
          <a:p>
            <a:r>
              <a:rPr lang="cs-CZ" dirty="0" err="1"/>
              <a:t>Lee</a:t>
            </a:r>
            <a:r>
              <a:rPr lang="cs-CZ" dirty="0"/>
              <a:t> </a:t>
            </a:r>
            <a:r>
              <a:rPr lang="cs-CZ" dirty="0" err="1"/>
              <a:t>Morrison</a:t>
            </a:r>
            <a:r>
              <a:rPr lang="cs-CZ" dirty="0"/>
              <a:t>: </a:t>
            </a:r>
            <a:r>
              <a:rPr lang="cs-CZ" dirty="0">
                <a:hlinkClick r:id="rId2"/>
              </a:rPr>
              <a:t>Defining </a:t>
            </a:r>
            <a:r>
              <a:rPr lang="cs-CZ" dirty="0" err="1">
                <a:hlinkClick r:id="rId2"/>
              </a:rPr>
              <a:t>the</a:t>
            </a:r>
            <a:r>
              <a:rPr lang="cs-CZ" dirty="0">
                <a:hlinkClick r:id="rId2"/>
              </a:rPr>
              <a:t> default </a:t>
            </a:r>
            <a:r>
              <a:rPr lang="cs-CZ" dirty="0" err="1">
                <a:hlinkClick r:id="rId2"/>
              </a:rPr>
              <a:t>position</a:t>
            </a:r>
            <a:endParaRPr lang="cs-CZ" dirty="0"/>
          </a:p>
          <a:p>
            <a:r>
              <a:rPr lang="en-US" dirty="0" err="1"/>
              <a:t>Cra</a:t>
            </a:r>
            <a:r>
              <a:rPr lang="cs-CZ" dirty="0" err="1"/>
              <a:t>zy</a:t>
            </a:r>
            <a:r>
              <a:rPr lang="en-US" dirty="0"/>
              <a:t> </a:t>
            </a:r>
            <a:r>
              <a:rPr lang="en-US" dirty="0" err="1"/>
              <a:t>Monke</a:t>
            </a:r>
            <a:r>
              <a:rPr lang="cs-CZ" dirty="0"/>
              <a:t>y</a:t>
            </a:r>
            <a:r>
              <a:rPr lang="en-US" dirty="0"/>
              <a:t> </a:t>
            </a:r>
            <a:r>
              <a:rPr lang="cs-CZ" dirty="0"/>
              <a:t>(</a:t>
            </a:r>
            <a:r>
              <a:rPr lang="en-US" dirty="0" err="1"/>
              <a:t>Rodne</a:t>
            </a:r>
            <a:r>
              <a:rPr lang="cs-CZ" dirty="0"/>
              <a:t>y</a:t>
            </a:r>
            <a:r>
              <a:rPr lang="en-US" dirty="0"/>
              <a:t> King</a:t>
            </a:r>
            <a:r>
              <a:rPr lang="cs-CZ" dirty="0"/>
              <a:t>)</a:t>
            </a:r>
          </a:p>
          <a:p>
            <a:endParaRPr lang="cs-CZ" dirty="0"/>
          </a:p>
          <a:p>
            <a:endParaRPr lang="cs-CZ" dirty="0"/>
          </a:p>
          <a:p>
            <a:endParaRPr lang="cs-CZ" dirty="0"/>
          </a:p>
          <a:p>
            <a:endParaRPr lang="cs-CZ" dirty="0"/>
          </a:p>
          <a:p>
            <a:endParaRPr lang="cs-CZ" dirty="0"/>
          </a:p>
          <a:p>
            <a:endParaRPr lang="cs-CZ" dirty="0"/>
          </a:p>
          <a:p>
            <a:endParaRPr lang="cs-CZ" dirty="0"/>
          </a:p>
          <a:p>
            <a:pPr algn="r"/>
            <a:endParaRPr lang="en-US" dirty="0"/>
          </a:p>
          <a:p>
            <a:pPr algn="r"/>
            <a:r>
              <a:rPr lang="cs-CZ" dirty="0" err="1"/>
              <a:t>Keysi</a:t>
            </a:r>
            <a:r>
              <a:rPr lang="cs-CZ" dirty="0"/>
              <a:t> </a:t>
            </a:r>
            <a:r>
              <a:rPr lang="cs-CZ" dirty="0" err="1"/>
              <a:t>Fighting</a:t>
            </a:r>
            <a:r>
              <a:rPr lang="cs-CZ" dirty="0"/>
              <a:t> </a:t>
            </a:r>
            <a:r>
              <a:rPr lang="cs-CZ" dirty="0" err="1"/>
              <a:t>Method</a:t>
            </a:r>
            <a:r>
              <a:rPr lang="cs-CZ" dirty="0"/>
              <a:t>: </a:t>
            </a:r>
            <a:r>
              <a:rPr lang="cs-CZ" dirty="0" err="1"/>
              <a:t>pensador</a:t>
            </a:r>
            <a:endParaRPr lang="cs-CZ" dirty="0"/>
          </a:p>
        </p:txBody>
      </p:sp>
      <p:sp>
        <p:nvSpPr>
          <p:cNvPr id="3" name="Nadpis 2"/>
          <p:cNvSpPr>
            <a:spLocks noGrp="1"/>
          </p:cNvSpPr>
          <p:nvPr>
            <p:ph type="title"/>
          </p:nvPr>
        </p:nvSpPr>
        <p:spPr/>
        <p:txBody>
          <a:bodyPr/>
          <a:lstStyle/>
          <a:p>
            <a:r>
              <a:rPr lang="cs-CZ" dirty="0"/>
              <a:t>Default </a:t>
            </a:r>
            <a:r>
              <a:rPr lang="cs-CZ" dirty="0" err="1"/>
              <a:t>position</a:t>
            </a:r>
            <a:r>
              <a:rPr lang="cs-CZ" dirty="0"/>
              <a:t> – </a:t>
            </a:r>
            <a:r>
              <a:rPr lang="cs-CZ" dirty="0" err="1"/>
              <a:t>protection</a:t>
            </a:r>
            <a:r>
              <a:rPr lang="cs-CZ" dirty="0"/>
              <a:t>, </a:t>
            </a:r>
            <a:r>
              <a:rPr lang="cs-CZ" dirty="0" err="1"/>
              <a:t>covering</a:t>
            </a:r>
            <a:endParaRPr lang="cs-CZ" dirty="0"/>
          </a:p>
        </p:txBody>
      </p:sp>
      <p:pic>
        <p:nvPicPr>
          <p:cNvPr id="117762" name="Picture 2" descr="http://www.urbancombatives.com/monkey1.gif"/>
          <p:cNvPicPr>
            <a:picLocks noChangeAspect="1" noChangeArrowheads="1"/>
          </p:cNvPicPr>
          <p:nvPr/>
        </p:nvPicPr>
        <p:blipFill>
          <a:blip r:embed="rId3" cstate="print"/>
          <a:srcRect/>
          <a:stretch>
            <a:fillRect/>
          </a:stretch>
        </p:blipFill>
        <p:spPr bwMode="auto">
          <a:xfrm>
            <a:off x="2279576" y="2636912"/>
            <a:ext cx="3232909" cy="3024336"/>
          </a:xfrm>
          <a:prstGeom prst="rect">
            <a:avLst/>
          </a:prstGeom>
          <a:noFill/>
        </p:spPr>
      </p:pic>
      <p:pic>
        <p:nvPicPr>
          <p:cNvPr id="117764" name="Picture 4" descr="http://www.combativewarriorarts.com/images/humanshield.jpg"/>
          <p:cNvPicPr>
            <a:picLocks noChangeAspect="1" noChangeArrowheads="1"/>
          </p:cNvPicPr>
          <p:nvPr/>
        </p:nvPicPr>
        <p:blipFill>
          <a:blip r:embed="rId4" cstate="print"/>
          <a:srcRect/>
          <a:stretch>
            <a:fillRect/>
          </a:stretch>
        </p:blipFill>
        <p:spPr bwMode="auto">
          <a:xfrm>
            <a:off x="6384033" y="2492897"/>
            <a:ext cx="3552825" cy="3752851"/>
          </a:xfrm>
          <a:prstGeom prst="rect">
            <a:avLst/>
          </a:prstGeom>
          <a:noFill/>
        </p:spPr>
      </p:pic>
    </p:spTree>
    <p:extLst>
      <p:ext uri="{BB962C8B-B14F-4D97-AF65-F5344CB8AC3E}">
        <p14:creationId xmlns:p14="http://schemas.microsoft.com/office/powerpoint/2010/main" val="8976253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981200" y="1524000"/>
            <a:ext cx="8229600" cy="5217368"/>
          </a:xfrm>
        </p:spPr>
        <p:txBody>
          <a:bodyPr>
            <a:normAutofit lnSpcReduction="10000"/>
          </a:bodyPr>
          <a:lstStyle/>
          <a:p>
            <a:r>
              <a:rPr lang="cs-CZ" dirty="0" err="1"/>
              <a:t>Lee</a:t>
            </a:r>
            <a:r>
              <a:rPr lang="cs-CZ" dirty="0"/>
              <a:t> </a:t>
            </a:r>
            <a:r>
              <a:rPr lang="cs-CZ" dirty="0" err="1"/>
              <a:t>Morrison</a:t>
            </a:r>
            <a:r>
              <a:rPr lang="cs-CZ" dirty="0"/>
              <a:t>: </a:t>
            </a:r>
            <a:r>
              <a:rPr lang="cs-CZ" dirty="0">
                <a:hlinkClick r:id="rId2"/>
              </a:rPr>
              <a:t>Defining </a:t>
            </a:r>
            <a:r>
              <a:rPr lang="cs-CZ" dirty="0" err="1">
                <a:hlinkClick r:id="rId2"/>
              </a:rPr>
              <a:t>the</a:t>
            </a:r>
            <a:r>
              <a:rPr lang="cs-CZ" dirty="0">
                <a:hlinkClick r:id="rId2"/>
              </a:rPr>
              <a:t> default </a:t>
            </a:r>
            <a:r>
              <a:rPr lang="cs-CZ" dirty="0" err="1">
                <a:hlinkClick r:id="rId2"/>
              </a:rPr>
              <a:t>position</a:t>
            </a:r>
            <a:endParaRPr lang="cs-CZ" dirty="0"/>
          </a:p>
          <a:p>
            <a:r>
              <a:rPr lang="cs-CZ" dirty="0" err="1"/>
              <a:t>Dynamic</a:t>
            </a:r>
            <a:r>
              <a:rPr lang="cs-CZ" dirty="0"/>
              <a:t> </a:t>
            </a:r>
            <a:r>
              <a:rPr lang="cs-CZ" dirty="0" err="1"/>
              <a:t>Combat</a:t>
            </a:r>
            <a:r>
              <a:rPr lang="cs-CZ" dirty="0"/>
              <a:t>: </a:t>
            </a:r>
            <a:r>
              <a:rPr lang="cs-CZ" dirty="0" err="1"/>
              <a:t>The</a:t>
            </a:r>
            <a:r>
              <a:rPr lang="cs-CZ" dirty="0"/>
              <a:t> </a:t>
            </a:r>
            <a:r>
              <a:rPr lang="cs-CZ" dirty="0" err="1"/>
              <a:t>shield</a:t>
            </a:r>
            <a:r>
              <a:rPr lang="cs-CZ" dirty="0"/>
              <a:t> (Richard </a:t>
            </a:r>
            <a:r>
              <a:rPr lang="cs-CZ" dirty="0" err="1"/>
              <a:t>Ryan</a:t>
            </a:r>
            <a:r>
              <a:rPr lang="cs-CZ" dirty="0"/>
              <a:t>)</a:t>
            </a:r>
          </a:p>
          <a:p>
            <a:endParaRPr lang="cs-CZ" dirty="0"/>
          </a:p>
          <a:p>
            <a:endParaRPr lang="cs-CZ" dirty="0"/>
          </a:p>
          <a:p>
            <a:endParaRPr lang="cs-CZ" dirty="0"/>
          </a:p>
          <a:p>
            <a:endParaRPr lang="cs-CZ" dirty="0"/>
          </a:p>
          <a:p>
            <a:endParaRPr lang="cs-CZ" dirty="0"/>
          </a:p>
          <a:p>
            <a:endParaRPr lang="cs-CZ" dirty="0"/>
          </a:p>
          <a:p>
            <a:endParaRPr lang="cs-CZ" dirty="0"/>
          </a:p>
          <a:p>
            <a:pPr algn="r"/>
            <a:endParaRPr lang="en-US" dirty="0"/>
          </a:p>
          <a:p>
            <a:pPr algn="r"/>
            <a:r>
              <a:rPr lang="cs-CZ" dirty="0" err="1"/>
              <a:t>Dermot</a:t>
            </a:r>
            <a:r>
              <a:rPr lang="cs-CZ" dirty="0"/>
              <a:t> </a:t>
            </a:r>
            <a:r>
              <a:rPr lang="en-US" dirty="0"/>
              <a:t>O’Neil</a:t>
            </a:r>
            <a:endParaRPr lang="cs-CZ" dirty="0"/>
          </a:p>
        </p:txBody>
      </p:sp>
      <p:sp>
        <p:nvSpPr>
          <p:cNvPr id="3" name="Nadpis 2"/>
          <p:cNvSpPr>
            <a:spLocks noGrp="1"/>
          </p:cNvSpPr>
          <p:nvPr>
            <p:ph type="title"/>
          </p:nvPr>
        </p:nvSpPr>
        <p:spPr/>
        <p:txBody>
          <a:bodyPr/>
          <a:lstStyle/>
          <a:p>
            <a:r>
              <a:rPr lang="cs-CZ" dirty="0"/>
              <a:t>Default </a:t>
            </a:r>
            <a:r>
              <a:rPr lang="cs-CZ" dirty="0" err="1"/>
              <a:t>position</a:t>
            </a:r>
            <a:r>
              <a:rPr lang="cs-CZ" dirty="0"/>
              <a:t> – </a:t>
            </a:r>
            <a:r>
              <a:rPr lang="cs-CZ" dirty="0" err="1"/>
              <a:t>half</a:t>
            </a:r>
            <a:r>
              <a:rPr lang="cs-CZ" dirty="0"/>
              <a:t> </a:t>
            </a:r>
            <a:r>
              <a:rPr lang="cs-CZ" dirty="0" err="1"/>
              <a:t>pushing</a:t>
            </a:r>
            <a:r>
              <a:rPr lang="cs-CZ" dirty="0"/>
              <a:t>/</a:t>
            </a:r>
            <a:r>
              <a:rPr lang="cs-CZ" dirty="0" err="1"/>
              <a:t>half</a:t>
            </a:r>
            <a:r>
              <a:rPr lang="cs-CZ" dirty="0"/>
              <a:t> </a:t>
            </a:r>
            <a:r>
              <a:rPr lang="cs-CZ" dirty="0" err="1"/>
              <a:t>covering</a:t>
            </a:r>
            <a:endParaRPr lang="cs-CZ" dirty="0"/>
          </a:p>
        </p:txBody>
      </p:sp>
      <p:pic>
        <p:nvPicPr>
          <p:cNvPr id="116738" name="Picture 2" descr="http://www.urbancombatives.com/defaultart_files/image034.jpg"/>
          <p:cNvPicPr>
            <a:picLocks noChangeAspect="1" noChangeArrowheads="1"/>
          </p:cNvPicPr>
          <p:nvPr/>
        </p:nvPicPr>
        <p:blipFill>
          <a:blip r:embed="rId3" cstate="print"/>
          <a:srcRect/>
          <a:stretch>
            <a:fillRect/>
          </a:stretch>
        </p:blipFill>
        <p:spPr bwMode="auto">
          <a:xfrm>
            <a:off x="2279576" y="2420888"/>
            <a:ext cx="2592288" cy="3485676"/>
          </a:xfrm>
          <a:prstGeom prst="rect">
            <a:avLst/>
          </a:prstGeom>
          <a:noFill/>
        </p:spPr>
      </p:pic>
      <p:pic>
        <p:nvPicPr>
          <p:cNvPr id="116740" name="Picture 4" descr="http://www.urbancombatives.com/defaultart_files/image049.jpg"/>
          <p:cNvPicPr>
            <a:picLocks noChangeAspect="1" noChangeArrowheads="1"/>
          </p:cNvPicPr>
          <p:nvPr/>
        </p:nvPicPr>
        <p:blipFill>
          <a:blip r:embed="rId4" cstate="print"/>
          <a:srcRect/>
          <a:stretch>
            <a:fillRect/>
          </a:stretch>
        </p:blipFill>
        <p:spPr bwMode="auto">
          <a:xfrm>
            <a:off x="7584902" y="2905972"/>
            <a:ext cx="2687563" cy="3403348"/>
          </a:xfrm>
          <a:prstGeom prst="rect">
            <a:avLst/>
          </a:prstGeom>
          <a:noFill/>
        </p:spPr>
      </p:pic>
    </p:spTree>
    <p:extLst>
      <p:ext uri="{BB962C8B-B14F-4D97-AF65-F5344CB8AC3E}">
        <p14:creationId xmlns:p14="http://schemas.microsoft.com/office/powerpoint/2010/main" val="38613184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err="1"/>
              <a:t>Using</a:t>
            </a:r>
            <a:r>
              <a:rPr lang="cs-CZ" dirty="0"/>
              <a:t> natural </a:t>
            </a:r>
            <a:r>
              <a:rPr lang="cs-CZ" dirty="0" err="1"/>
              <a:t>movement</a:t>
            </a:r>
            <a:r>
              <a:rPr lang="cs-CZ" dirty="0"/>
              <a:t> </a:t>
            </a:r>
            <a:r>
              <a:rPr lang="cs-CZ" dirty="0" err="1"/>
              <a:t>reactions</a:t>
            </a:r>
            <a:r>
              <a:rPr lang="cs-CZ" dirty="0"/>
              <a:t> and natural </a:t>
            </a:r>
            <a:r>
              <a:rPr lang="cs-CZ" dirty="0" err="1"/>
              <a:t>movement</a:t>
            </a:r>
            <a:r>
              <a:rPr lang="cs-CZ" dirty="0"/>
              <a:t> </a:t>
            </a:r>
            <a:r>
              <a:rPr lang="cs-CZ" dirty="0" err="1"/>
              <a:t>skills</a:t>
            </a:r>
            <a:endParaRPr lang="cs-CZ" dirty="0"/>
          </a:p>
          <a:p>
            <a:pPr lvl="1"/>
            <a:r>
              <a:rPr lang="cs-CZ" dirty="0" err="1"/>
              <a:t>Extended</a:t>
            </a:r>
            <a:r>
              <a:rPr lang="cs-CZ" dirty="0"/>
              <a:t> </a:t>
            </a:r>
            <a:r>
              <a:rPr lang="cs-CZ" dirty="0" err="1"/>
              <a:t>arms</a:t>
            </a:r>
            <a:r>
              <a:rPr lang="cs-CZ" dirty="0"/>
              <a:t> – </a:t>
            </a:r>
            <a:r>
              <a:rPr lang="cs-CZ" dirty="0" err="1"/>
              <a:t>pushing</a:t>
            </a:r>
            <a:r>
              <a:rPr lang="cs-CZ" dirty="0"/>
              <a:t> </a:t>
            </a:r>
            <a:r>
              <a:rPr lang="cs-CZ" dirty="0" err="1"/>
              <a:t>out</a:t>
            </a:r>
            <a:r>
              <a:rPr lang="cs-CZ" dirty="0"/>
              <a:t> (</a:t>
            </a:r>
            <a:r>
              <a:rPr lang="cs-CZ" dirty="0" err="1"/>
              <a:t>fight</a:t>
            </a:r>
            <a:r>
              <a:rPr lang="cs-CZ" dirty="0"/>
              <a:t>)</a:t>
            </a:r>
          </a:p>
          <a:p>
            <a:pPr lvl="1"/>
            <a:r>
              <a:rPr lang="cs-CZ" dirty="0" err="1"/>
              <a:t>Benden</a:t>
            </a:r>
            <a:r>
              <a:rPr lang="cs-CZ" dirty="0"/>
              <a:t> </a:t>
            </a:r>
            <a:r>
              <a:rPr lang="cs-CZ" dirty="0" err="1"/>
              <a:t>arms</a:t>
            </a:r>
            <a:r>
              <a:rPr lang="cs-CZ" dirty="0"/>
              <a:t> – </a:t>
            </a:r>
            <a:r>
              <a:rPr lang="cs-CZ" dirty="0" err="1"/>
              <a:t>protection</a:t>
            </a:r>
            <a:r>
              <a:rPr lang="cs-CZ" dirty="0"/>
              <a:t> (</a:t>
            </a:r>
            <a:r>
              <a:rPr lang="cs-CZ" dirty="0" err="1"/>
              <a:t>flight</a:t>
            </a:r>
            <a:r>
              <a:rPr lang="cs-CZ" dirty="0"/>
              <a:t>)</a:t>
            </a:r>
          </a:p>
          <a:p>
            <a:r>
              <a:rPr lang="cs-CZ" dirty="0" err="1"/>
              <a:t>Conditions</a:t>
            </a:r>
            <a:endParaRPr lang="cs-CZ" dirty="0"/>
          </a:p>
          <a:p>
            <a:pPr lvl="1"/>
            <a:r>
              <a:rPr lang="cs-CZ" dirty="0" err="1"/>
              <a:t>Protection</a:t>
            </a:r>
            <a:r>
              <a:rPr lang="cs-CZ" dirty="0"/>
              <a:t> </a:t>
            </a:r>
            <a:r>
              <a:rPr lang="cs-CZ" dirty="0" err="1"/>
              <a:t>of</a:t>
            </a:r>
            <a:r>
              <a:rPr lang="cs-CZ" dirty="0"/>
              <a:t> </a:t>
            </a:r>
            <a:r>
              <a:rPr lang="cs-CZ" dirty="0" err="1"/>
              <a:t>the</a:t>
            </a:r>
            <a:r>
              <a:rPr lang="cs-CZ" dirty="0"/>
              <a:t> body (</a:t>
            </a:r>
            <a:r>
              <a:rPr lang="cs-CZ" dirty="0" err="1"/>
              <a:t>vital</a:t>
            </a:r>
            <a:r>
              <a:rPr lang="cs-CZ" dirty="0"/>
              <a:t> </a:t>
            </a:r>
            <a:r>
              <a:rPr lang="cs-CZ" dirty="0" err="1"/>
              <a:t>parts</a:t>
            </a:r>
            <a:r>
              <a:rPr lang="cs-CZ" dirty="0"/>
              <a:t>)</a:t>
            </a:r>
          </a:p>
          <a:p>
            <a:pPr lvl="1"/>
            <a:r>
              <a:rPr lang="cs-CZ" dirty="0" err="1"/>
              <a:t>Possibility</a:t>
            </a:r>
            <a:r>
              <a:rPr lang="cs-CZ" dirty="0"/>
              <a:t> </a:t>
            </a:r>
            <a:r>
              <a:rPr lang="cs-CZ" dirty="0" err="1"/>
              <a:t>of</a:t>
            </a:r>
            <a:r>
              <a:rPr lang="cs-CZ" dirty="0"/>
              <a:t> </a:t>
            </a:r>
            <a:r>
              <a:rPr lang="cs-CZ" dirty="0" err="1"/>
              <a:t>fluent</a:t>
            </a:r>
            <a:r>
              <a:rPr lang="cs-CZ" dirty="0"/>
              <a:t> </a:t>
            </a:r>
            <a:r>
              <a:rPr lang="cs-CZ" dirty="0" err="1"/>
              <a:t>movement</a:t>
            </a:r>
            <a:r>
              <a:rPr lang="cs-CZ" dirty="0"/>
              <a:t> </a:t>
            </a:r>
            <a:r>
              <a:rPr lang="cs-CZ" dirty="0" err="1"/>
              <a:t>from</a:t>
            </a:r>
            <a:r>
              <a:rPr lang="cs-CZ" dirty="0"/>
              <a:t> defense to </a:t>
            </a:r>
            <a:r>
              <a:rPr lang="cs-CZ" dirty="0" err="1"/>
              <a:t>atttack</a:t>
            </a:r>
            <a:r>
              <a:rPr lang="cs-CZ" dirty="0"/>
              <a:t> (defense </a:t>
            </a:r>
            <a:r>
              <a:rPr lang="cs-CZ" dirty="0" err="1"/>
              <a:t>is</a:t>
            </a:r>
            <a:r>
              <a:rPr lang="cs-CZ" dirty="0"/>
              <a:t> </a:t>
            </a:r>
            <a:r>
              <a:rPr lang="cs-CZ" dirty="0" err="1"/>
              <a:t>an</a:t>
            </a:r>
            <a:r>
              <a:rPr lang="cs-CZ" dirty="0"/>
              <a:t> </a:t>
            </a:r>
            <a:r>
              <a:rPr lang="cs-CZ" dirty="0" err="1"/>
              <a:t>attack</a:t>
            </a:r>
            <a:r>
              <a:rPr lang="cs-CZ" dirty="0"/>
              <a:t>)</a:t>
            </a:r>
          </a:p>
          <a:p>
            <a:pPr lvl="1"/>
            <a:r>
              <a:rPr lang="cs-CZ" dirty="0" err="1"/>
              <a:t>Protective</a:t>
            </a:r>
            <a:r>
              <a:rPr lang="cs-CZ" dirty="0"/>
              <a:t> </a:t>
            </a:r>
            <a:r>
              <a:rPr lang="cs-CZ" dirty="0" err="1"/>
              <a:t>against</a:t>
            </a:r>
            <a:r>
              <a:rPr lang="cs-CZ" dirty="0"/>
              <a:t> </a:t>
            </a:r>
            <a:r>
              <a:rPr lang="cs-CZ" dirty="0" err="1"/>
              <a:t>different</a:t>
            </a:r>
            <a:r>
              <a:rPr lang="cs-CZ" dirty="0"/>
              <a:t> </a:t>
            </a:r>
            <a:r>
              <a:rPr lang="cs-CZ" dirty="0" err="1"/>
              <a:t>attacks</a:t>
            </a:r>
            <a:r>
              <a:rPr lang="cs-CZ" dirty="0"/>
              <a:t> (</a:t>
            </a:r>
            <a:r>
              <a:rPr lang="cs-CZ" dirty="0" err="1"/>
              <a:t>strikes</a:t>
            </a:r>
            <a:r>
              <a:rPr lang="cs-CZ" dirty="0"/>
              <a:t>, </a:t>
            </a:r>
            <a:r>
              <a:rPr lang="cs-CZ" dirty="0" err="1"/>
              <a:t>holds</a:t>
            </a:r>
            <a:r>
              <a:rPr lang="cs-CZ" dirty="0"/>
              <a:t>, </a:t>
            </a:r>
            <a:r>
              <a:rPr lang="cs-CZ" dirty="0" err="1"/>
              <a:t>from</a:t>
            </a:r>
            <a:r>
              <a:rPr lang="cs-CZ" dirty="0"/>
              <a:t> </a:t>
            </a:r>
            <a:r>
              <a:rPr lang="cs-CZ" dirty="0" err="1"/>
              <a:t>different</a:t>
            </a:r>
            <a:r>
              <a:rPr lang="cs-CZ" dirty="0"/>
              <a:t> </a:t>
            </a:r>
            <a:r>
              <a:rPr lang="cs-CZ" dirty="0" err="1"/>
              <a:t>angles</a:t>
            </a:r>
            <a:r>
              <a:rPr lang="cs-CZ" dirty="0"/>
              <a:t>)</a:t>
            </a:r>
          </a:p>
          <a:p>
            <a:pPr lvl="1"/>
            <a:r>
              <a:rPr lang="cs-CZ" dirty="0" err="1"/>
              <a:t>Using</a:t>
            </a:r>
            <a:r>
              <a:rPr lang="cs-CZ" dirty="0"/>
              <a:t> in </a:t>
            </a:r>
            <a:r>
              <a:rPr lang="cs-CZ" dirty="0" err="1"/>
              <a:t>different</a:t>
            </a:r>
            <a:r>
              <a:rPr lang="cs-CZ" dirty="0"/>
              <a:t> </a:t>
            </a:r>
            <a:r>
              <a:rPr lang="cs-CZ" dirty="0" err="1"/>
              <a:t>positions</a:t>
            </a:r>
            <a:r>
              <a:rPr lang="cs-CZ" dirty="0"/>
              <a:t> and in </a:t>
            </a:r>
            <a:r>
              <a:rPr lang="cs-CZ" dirty="0" err="1"/>
              <a:t>variable</a:t>
            </a:r>
            <a:r>
              <a:rPr lang="cs-CZ" dirty="0"/>
              <a:t> </a:t>
            </a:r>
            <a:r>
              <a:rPr lang="cs-CZ" dirty="0" err="1"/>
              <a:t>environment</a:t>
            </a:r>
            <a:endParaRPr lang="cs-CZ" dirty="0"/>
          </a:p>
        </p:txBody>
      </p:sp>
      <p:sp>
        <p:nvSpPr>
          <p:cNvPr id="3" name="Nadpis 2"/>
          <p:cNvSpPr>
            <a:spLocks noGrp="1"/>
          </p:cNvSpPr>
          <p:nvPr>
            <p:ph type="title"/>
          </p:nvPr>
        </p:nvSpPr>
        <p:spPr/>
        <p:txBody>
          <a:bodyPr/>
          <a:lstStyle/>
          <a:p>
            <a:r>
              <a:rPr lang="cs-CZ" dirty="0"/>
              <a:t>Default </a:t>
            </a:r>
            <a:r>
              <a:rPr lang="cs-CZ" dirty="0" err="1"/>
              <a:t>position</a:t>
            </a:r>
            <a:endParaRPr lang="cs-CZ" dirty="0"/>
          </a:p>
        </p:txBody>
      </p:sp>
    </p:spTree>
    <p:extLst>
      <p:ext uri="{BB962C8B-B14F-4D97-AF65-F5344CB8AC3E}">
        <p14:creationId xmlns:p14="http://schemas.microsoft.com/office/powerpoint/2010/main" val="31993167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Conclusion</a:t>
            </a:r>
            <a:endParaRPr lang="cs-CZ" dirty="0"/>
          </a:p>
        </p:txBody>
      </p:sp>
      <p:sp>
        <p:nvSpPr>
          <p:cNvPr id="3" name="Zástupný symbol pro obsah 2"/>
          <p:cNvSpPr>
            <a:spLocks noGrp="1"/>
          </p:cNvSpPr>
          <p:nvPr>
            <p:ph idx="1"/>
          </p:nvPr>
        </p:nvSpPr>
        <p:spPr/>
        <p:txBody>
          <a:bodyPr/>
          <a:lstStyle/>
          <a:p>
            <a:r>
              <a:rPr lang="cs-CZ" dirty="0" err="1"/>
              <a:t>Self</a:t>
            </a:r>
            <a:r>
              <a:rPr lang="cs-CZ" dirty="0"/>
              <a:t>-defense </a:t>
            </a:r>
            <a:r>
              <a:rPr lang="cs-CZ" dirty="0" err="1"/>
              <a:t>is</a:t>
            </a:r>
            <a:r>
              <a:rPr lang="cs-CZ" dirty="0"/>
              <a:t> not just </a:t>
            </a:r>
            <a:r>
              <a:rPr lang="cs-CZ" dirty="0" err="1"/>
              <a:t>physical</a:t>
            </a:r>
            <a:r>
              <a:rPr lang="cs-CZ" dirty="0"/>
              <a:t> </a:t>
            </a:r>
            <a:r>
              <a:rPr lang="cs-CZ" dirty="0" err="1"/>
              <a:t>fight</a:t>
            </a:r>
            <a:r>
              <a:rPr lang="cs-CZ" dirty="0"/>
              <a:t>, in </a:t>
            </a:r>
            <a:r>
              <a:rPr lang="cs-CZ" dirty="0" err="1"/>
              <a:t>fact</a:t>
            </a:r>
            <a:r>
              <a:rPr lang="cs-CZ" dirty="0"/>
              <a:t> </a:t>
            </a:r>
            <a:r>
              <a:rPr lang="cs-CZ" dirty="0" err="1"/>
              <a:t>this</a:t>
            </a:r>
            <a:r>
              <a:rPr lang="cs-CZ" dirty="0"/>
              <a:t> </a:t>
            </a:r>
            <a:r>
              <a:rPr lang="cs-CZ" dirty="0" err="1"/>
              <a:t>is</a:t>
            </a:r>
            <a:r>
              <a:rPr lang="cs-CZ" dirty="0"/>
              <a:t> </a:t>
            </a:r>
            <a:r>
              <a:rPr lang="cs-CZ" dirty="0" err="1"/>
              <a:t>the</a:t>
            </a:r>
            <a:r>
              <a:rPr lang="cs-CZ" dirty="0"/>
              <a:t> last </a:t>
            </a:r>
            <a:r>
              <a:rPr lang="cs-CZ" dirty="0" err="1"/>
              <a:t>thing</a:t>
            </a:r>
            <a:r>
              <a:rPr lang="cs-CZ" dirty="0"/>
              <a:t> </a:t>
            </a:r>
            <a:r>
              <a:rPr lang="cs-CZ" dirty="0" err="1"/>
              <a:t>we</a:t>
            </a:r>
            <a:r>
              <a:rPr lang="cs-CZ" dirty="0"/>
              <a:t> </a:t>
            </a:r>
            <a:r>
              <a:rPr lang="cs-CZ" dirty="0" err="1"/>
              <a:t>want</a:t>
            </a:r>
            <a:endParaRPr lang="cs-CZ" dirty="0"/>
          </a:p>
          <a:p>
            <a:r>
              <a:rPr lang="cs-CZ" dirty="0" err="1"/>
              <a:t>There</a:t>
            </a:r>
            <a:r>
              <a:rPr lang="cs-CZ" dirty="0"/>
              <a:t> </a:t>
            </a:r>
            <a:r>
              <a:rPr lang="cs-CZ" dirty="0" err="1"/>
              <a:t>is</a:t>
            </a:r>
            <a:r>
              <a:rPr lang="cs-CZ" dirty="0"/>
              <a:t> a paradox in </a:t>
            </a:r>
            <a:r>
              <a:rPr lang="cs-CZ" dirty="0" err="1"/>
              <a:t>physical</a:t>
            </a:r>
            <a:r>
              <a:rPr lang="cs-CZ" dirty="0"/>
              <a:t> </a:t>
            </a:r>
            <a:r>
              <a:rPr lang="cs-CZ" dirty="0" err="1"/>
              <a:t>self-defence</a:t>
            </a:r>
            <a:r>
              <a:rPr lang="cs-CZ" dirty="0"/>
              <a:t> – </a:t>
            </a:r>
            <a:r>
              <a:rPr lang="cs-CZ" dirty="0" err="1"/>
              <a:t>we</a:t>
            </a:r>
            <a:r>
              <a:rPr lang="cs-CZ" dirty="0"/>
              <a:t> </a:t>
            </a:r>
            <a:r>
              <a:rPr lang="cs-CZ" dirty="0" err="1"/>
              <a:t>learn</a:t>
            </a:r>
            <a:r>
              <a:rPr lang="cs-CZ" dirty="0"/>
              <a:t> </a:t>
            </a:r>
            <a:r>
              <a:rPr lang="cs-CZ" dirty="0" err="1"/>
              <a:t>it</a:t>
            </a:r>
            <a:r>
              <a:rPr lang="cs-CZ" dirty="0"/>
              <a:t> </a:t>
            </a:r>
            <a:r>
              <a:rPr lang="cs-CZ" dirty="0" err="1"/>
              <a:t>for</a:t>
            </a:r>
            <a:r>
              <a:rPr lang="cs-CZ" dirty="0"/>
              <a:t> not </a:t>
            </a:r>
            <a:r>
              <a:rPr lang="cs-CZ" dirty="0" err="1"/>
              <a:t>using</a:t>
            </a:r>
            <a:r>
              <a:rPr lang="cs-CZ" dirty="0"/>
              <a:t> </a:t>
            </a:r>
            <a:r>
              <a:rPr lang="cs-CZ" dirty="0" err="1"/>
              <a:t>it</a:t>
            </a:r>
            <a:endParaRPr lang="cs-CZ" dirty="0"/>
          </a:p>
          <a:p>
            <a:r>
              <a:rPr lang="cs-CZ" dirty="0" err="1"/>
              <a:t>Self-defence</a:t>
            </a:r>
            <a:r>
              <a:rPr lang="cs-CZ" dirty="0"/>
              <a:t> </a:t>
            </a:r>
            <a:r>
              <a:rPr lang="cs-CZ" dirty="0" err="1"/>
              <a:t>is</a:t>
            </a:r>
            <a:r>
              <a:rPr lang="cs-CZ" dirty="0"/>
              <a:t> open </a:t>
            </a:r>
            <a:r>
              <a:rPr lang="cs-CZ" dirty="0" err="1"/>
              <a:t>process</a:t>
            </a:r>
            <a:r>
              <a:rPr lang="cs-CZ" dirty="0"/>
              <a:t> </a:t>
            </a:r>
            <a:r>
              <a:rPr lang="cs-CZ" dirty="0" err="1"/>
              <a:t>of</a:t>
            </a:r>
            <a:r>
              <a:rPr lang="cs-CZ" dirty="0"/>
              <a:t> </a:t>
            </a:r>
            <a:r>
              <a:rPr lang="cs-CZ" dirty="0" err="1"/>
              <a:t>communication</a:t>
            </a:r>
            <a:r>
              <a:rPr lang="cs-CZ" dirty="0"/>
              <a:t> (</a:t>
            </a:r>
            <a:r>
              <a:rPr lang="cs-CZ" dirty="0" err="1"/>
              <a:t>verbal</a:t>
            </a:r>
            <a:r>
              <a:rPr lang="cs-CZ" dirty="0"/>
              <a:t> and </a:t>
            </a:r>
            <a:r>
              <a:rPr lang="cs-CZ" dirty="0" err="1"/>
              <a:t>nonverbal</a:t>
            </a:r>
            <a:r>
              <a:rPr lang="cs-CZ" dirty="0"/>
              <a:t>)</a:t>
            </a:r>
          </a:p>
          <a:p>
            <a:r>
              <a:rPr lang="cs-CZ" dirty="0" err="1"/>
              <a:t>Defensive</a:t>
            </a:r>
            <a:r>
              <a:rPr lang="cs-CZ" dirty="0"/>
              <a:t> </a:t>
            </a:r>
            <a:r>
              <a:rPr lang="cs-CZ" dirty="0" err="1"/>
              <a:t>movements</a:t>
            </a:r>
            <a:r>
              <a:rPr lang="cs-CZ" dirty="0"/>
              <a:t> </a:t>
            </a:r>
            <a:r>
              <a:rPr lang="cs-CZ" dirty="0" err="1"/>
              <a:t>come</a:t>
            </a:r>
            <a:r>
              <a:rPr lang="cs-CZ" dirty="0"/>
              <a:t> </a:t>
            </a:r>
            <a:r>
              <a:rPr lang="cs-CZ" dirty="0" err="1"/>
              <a:t>out</a:t>
            </a:r>
            <a:r>
              <a:rPr lang="cs-CZ" dirty="0"/>
              <a:t> </a:t>
            </a:r>
            <a:r>
              <a:rPr lang="cs-CZ" dirty="0" err="1"/>
              <a:t>from</a:t>
            </a:r>
            <a:r>
              <a:rPr lang="cs-CZ" dirty="0"/>
              <a:t> </a:t>
            </a:r>
            <a:r>
              <a:rPr lang="cs-CZ" dirty="0" err="1"/>
              <a:t>fundamental</a:t>
            </a:r>
            <a:r>
              <a:rPr lang="cs-CZ" dirty="0"/>
              <a:t> </a:t>
            </a:r>
            <a:r>
              <a:rPr lang="cs-CZ" dirty="0" err="1"/>
              <a:t>movement</a:t>
            </a:r>
            <a:r>
              <a:rPr lang="cs-CZ" dirty="0"/>
              <a:t> </a:t>
            </a:r>
            <a:r>
              <a:rPr lang="cs-CZ" dirty="0" err="1"/>
              <a:t>skils</a:t>
            </a:r>
            <a:r>
              <a:rPr lang="cs-CZ" dirty="0"/>
              <a:t> (FMS)</a:t>
            </a:r>
          </a:p>
          <a:p>
            <a:endParaRPr lang="cs-CZ" dirty="0"/>
          </a:p>
        </p:txBody>
      </p:sp>
    </p:spTree>
    <p:extLst>
      <p:ext uri="{BB962C8B-B14F-4D97-AF65-F5344CB8AC3E}">
        <p14:creationId xmlns:p14="http://schemas.microsoft.com/office/powerpoint/2010/main" val="231458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3114" y="250722"/>
            <a:ext cx="4253027" cy="6373157"/>
          </a:xfrm>
        </p:spPr>
      </p:pic>
    </p:spTree>
    <p:extLst>
      <p:ext uri="{BB962C8B-B14F-4D97-AF65-F5344CB8AC3E}">
        <p14:creationId xmlns:p14="http://schemas.microsoft.com/office/powerpoint/2010/main" val="1705634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Physical culture 20</a:t>
            </a:r>
            <a:r>
              <a:rPr lang="en-US" baseline="30000" dirty="0"/>
              <a:t>th</a:t>
            </a:r>
            <a:r>
              <a:rPr lang="en-US" dirty="0"/>
              <a:t> century</a:t>
            </a:r>
            <a:endParaRPr lang="cs-CZ" dirty="0"/>
          </a:p>
        </p:txBody>
      </p:sp>
      <p:sp>
        <p:nvSpPr>
          <p:cNvPr id="3" name="Zástupný symbol pro obsah 2"/>
          <p:cNvSpPr>
            <a:spLocks noGrp="1"/>
          </p:cNvSpPr>
          <p:nvPr>
            <p:ph idx="1"/>
          </p:nvPr>
        </p:nvSpPr>
        <p:spPr/>
        <p:txBody>
          <a:bodyPr/>
          <a:lstStyle/>
          <a:p>
            <a:r>
              <a:rPr lang="en-US" dirty="0"/>
              <a:t>Eugen </a:t>
            </a:r>
            <a:r>
              <a:rPr lang="en-US" dirty="0" err="1"/>
              <a:t>Sandow</a:t>
            </a:r>
            <a:r>
              <a:rPr lang="en-US" dirty="0"/>
              <a:t>, body building</a:t>
            </a:r>
          </a:p>
          <a:p>
            <a:pPr lvl="1"/>
            <a:r>
              <a:rPr lang="en-US" sz="2000" dirty="0"/>
              <a:t>Weight lifting, building physical body</a:t>
            </a:r>
          </a:p>
          <a:p>
            <a:r>
              <a:rPr lang="en-US" dirty="0"/>
              <a:t>George Herbert</a:t>
            </a:r>
          </a:p>
          <a:p>
            <a:pPr lvl="1"/>
            <a:r>
              <a:rPr lang="en-US" sz="2000" dirty="0"/>
              <a:t>Natural movement, </a:t>
            </a:r>
            <a:r>
              <a:rPr lang="en-US" sz="2000" dirty="0" err="1"/>
              <a:t>parcour</a:t>
            </a:r>
            <a:endParaRPr lang="en-US" sz="2000" dirty="0"/>
          </a:p>
          <a:p>
            <a:r>
              <a:rPr lang="en-US" dirty="0"/>
              <a:t>Women PE/sports (Joseph Pilates, Jane Fonda)</a:t>
            </a:r>
          </a:p>
          <a:p>
            <a:pPr lvl="1"/>
            <a:r>
              <a:rPr lang="en-US" sz="2000" dirty="0"/>
              <a:t>Pilates, </a:t>
            </a:r>
            <a:r>
              <a:rPr lang="en-US" sz="2000" dirty="0" err="1"/>
              <a:t>jazzgymnastics</a:t>
            </a:r>
            <a:r>
              <a:rPr lang="en-US" sz="2000" dirty="0"/>
              <a:t>, </a:t>
            </a:r>
            <a:r>
              <a:rPr lang="en-US" sz="2000" dirty="0" err="1"/>
              <a:t>taebo</a:t>
            </a:r>
            <a:endParaRPr lang="en-US" sz="2000" dirty="0"/>
          </a:p>
          <a:p>
            <a:r>
              <a:rPr lang="en-US" dirty="0"/>
              <a:t>K. Cooper</a:t>
            </a:r>
          </a:p>
          <a:p>
            <a:pPr lvl="1"/>
            <a:r>
              <a:rPr lang="en-US" sz="2000" dirty="0"/>
              <a:t>Endurance, aerobics</a:t>
            </a:r>
          </a:p>
          <a:p>
            <a:endParaRPr lang="en-US" dirty="0"/>
          </a:p>
          <a:p>
            <a:endParaRPr lang="cs-CZ"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Tree>
    <p:extLst>
      <p:ext uri="{BB962C8B-B14F-4D97-AF65-F5344CB8AC3E}">
        <p14:creationId xmlns:p14="http://schemas.microsoft.com/office/powerpoint/2010/main" val="15422525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147" y="143899"/>
            <a:ext cx="10616062" cy="6357528"/>
          </a:xfrm>
        </p:spPr>
      </p:pic>
    </p:spTree>
    <p:extLst>
      <p:ext uri="{BB962C8B-B14F-4D97-AF65-F5344CB8AC3E}">
        <p14:creationId xmlns:p14="http://schemas.microsoft.com/office/powerpoint/2010/main" val="6670919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5075</Words>
  <Application>Microsoft Office PowerPoint</Application>
  <PresentationFormat>Širokoúhlá obrazovka</PresentationFormat>
  <Paragraphs>579</Paragraphs>
  <Slides>90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90</vt:i4>
      </vt:variant>
    </vt:vector>
  </HeadingPairs>
  <TitlesOfParts>
    <vt:vector size="94" baseType="lpstr">
      <vt:lpstr>Arial</vt:lpstr>
      <vt:lpstr>Calibri</vt:lpstr>
      <vt:lpstr>Calibri Light</vt:lpstr>
      <vt:lpstr>Motiv Office</vt:lpstr>
      <vt:lpstr>Self Defence</vt:lpstr>
      <vt:lpstr>Course objectives</vt:lpstr>
      <vt:lpstr>Syllabus of the course</vt:lpstr>
      <vt:lpstr>Assessment methods</vt:lpstr>
      <vt:lpstr>Prezentace aplikace PowerPoint</vt:lpstr>
      <vt:lpstr>Physical culture</vt:lpstr>
      <vt:lpstr>Physical culture 19th century</vt:lpstr>
      <vt:lpstr>Prezentace aplikace PowerPoint</vt:lpstr>
      <vt:lpstr>Physical culture 20th century</vt:lpstr>
      <vt:lpstr>Prezentace aplikace PowerPoint</vt:lpstr>
      <vt:lpstr>Physical culture 21st century</vt:lpstr>
      <vt:lpstr>Utilitarianism and PE, sport, and health</vt:lpstr>
      <vt:lpstr>John Stuart Mill (20 May 1806 – 8 May 1873)</vt:lpstr>
      <vt:lpstr> Jeremy Bentham   John Stuart Mill</vt:lpstr>
      <vt:lpstr>Quantitative and qualitative measurement</vt:lpstr>
      <vt:lpstr>Wide meaning of utilitarian exercises</vt:lpstr>
      <vt:lpstr>Wide meaning of utilitarian exercises</vt:lpstr>
      <vt:lpstr>Philosophical backgrond in utilitarianism</vt:lpstr>
      <vt:lpstr>Long-term-athlete-development (LTAD) </vt:lpstr>
      <vt:lpstr>Prezentace aplikace PowerPoint</vt:lpstr>
      <vt:lpstr>Fundamental movement skills</vt:lpstr>
      <vt:lpstr>Fundamental movement skills</vt:lpstr>
      <vt:lpstr>1. Body management skills </vt:lpstr>
      <vt:lpstr>2. Locomotor skills </vt:lpstr>
      <vt:lpstr>3. Object control skills </vt:lpstr>
      <vt:lpstr>Basic movement patterns</vt:lpstr>
      <vt:lpstr>Functional movements </vt:lpstr>
      <vt:lpstr>Fundamentals in martial arts / combative sports </vt:lpstr>
      <vt:lpstr>1. Basic combative relationships </vt:lpstr>
      <vt:lpstr>2. Basic combative skills </vt:lpstr>
      <vt:lpstr>Wide meaning of utilitarian exercises</vt:lpstr>
      <vt:lpstr>Differences</vt:lpstr>
      <vt:lpstr>Differences</vt:lpstr>
      <vt:lpstr>Differences</vt:lpstr>
      <vt:lpstr>Differences</vt:lpstr>
      <vt:lpstr>Prezentace aplikace PowerPoint</vt:lpstr>
      <vt:lpstr>Combat (v)</vt:lpstr>
      <vt:lpstr>Combat (n)</vt:lpstr>
      <vt:lpstr>Combative (adv.)</vt:lpstr>
      <vt:lpstr>Combatives</vt:lpstr>
      <vt:lpstr>Prezentace aplikace PowerPoint</vt:lpstr>
      <vt:lpstr>THE INTEGRATED CLOSE COMBAT FORUM </vt:lpstr>
      <vt:lpstr>THE INTEGRATED CLOSE COMBAT FORUM</vt:lpstr>
      <vt:lpstr>The term combatives in the Czech environment - úpoly</vt:lpstr>
      <vt:lpstr>Starting point</vt:lpstr>
      <vt:lpstr>Combatives definition</vt:lpstr>
      <vt:lpstr>Taxonomy of combatives</vt:lpstr>
      <vt:lpstr>Preparatory combatives</vt:lpstr>
      <vt:lpstr>Combat sports</vt:lpstr>
      <vt:lpstr>Self-defence</vt:lpstr>
      <vt:lpstr>Basic terms</vt:lpstr>
      <vt:lpstr>Four-dimensional development of human being</vt:lpstr>
      <vt:lpstr>Bloom's taxonomy of learning objectives</vt:lpstr>
      <vt:lpstr>Prezentace aplikace PowerPoint</vt:lpstr>
      <vt:lpstr>Cognitive domain</vt:lpstr>
      <vt:lpstr>Cognitive domain</vt:lpstr>
      <vt:lpstr>Cognitive domain</vt:lpstr>
      <vt:lpstr>Affective domain</vt:lpstr>
      <vt:lpstr>Psychomotor domain</vt:lpstr>
      <vt:lpstr>Psychomotor domain</vt:lpstr>
      <vt:lpstr>Psychomotor domain</vt:lpstr>
      <vt:lpstr>Psychomotor domain</vt:lpstr>
      <vt:lpstr>Self-defence</vt:lpstr>
      <vt:lpstr>Self-defence of specific groups</vt:lpstr>
      <vt:lpstr>Self-defence: women</vt:lpstr>
      <vt:lpstr>Self-defence: children</vt:lpstr>
      <vt:lpstr>  Predictors of children´s successful defence against adult attacker</vt:lpstr>
      <vt:lpstr>Self-defence: elderly persons</vt:lpstr>
      <vt:lpstr>Prezentace aplikace PowerPoint</vt:lpstr>
      <vt:lpstr>Pre-conflict</vt:lpstr>
      <vt:lpstr>Prezentace aplikace PowerPoint</vt:lpstr>
      <vt:lpstr>Post-conflict</vt:lpstr>
      <vt:lpstr>Prezentace aplikace PowerPoint</vt:lpstr>
      <vt:lpstr>Timing of defense </vt:lpstr>
      <vt:lpstr>Defense by attack (anticipatory defense)</vt:lpstr>
      <vt:lpstr>Stages of defense</vt:lpstr>
      <vt:lpstr>Default position: reaction in the stress Walter G. Cannon (1871-1945)</vt:lpstr>
      <vt:lpstr>Prezentace aplikace PowerPoint</vt:lpstr>
      <vt:lpstr>Prezentace aplikace PowerPoint</vt:lpstr>
      <vt:lpstr>Prezentace aplikace PowerPoint</vt:lpstr>
      <vt:lpstr>Prezentace aplikace PowerPoint</vt:lpstr>
      <vt:lpstr>Prezentace aplikace PowerPoint</vt:lpstr>
      <vt:lpstr>Default position: reaction in the stress</vt:lpstr>
      <vt:lpstr>Default position - pushing</vt:lpstr>
      <vt:lpstr>Default position – protection, covering</vt:lpstr>
      <vt:lpstr>Default position – half pushing/half covering</vt:lpstr>
      <vt:lpstr>Default position</vt:lpstr>
      <vt:lpstr>Conclusion</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and practice of personal safety</dc:title>
  <dc:creator>Zdenko Reguli</dc:creator>
  <cp:lastModifiedBy>Zdenko Reguli</cp:lastModifiedBy>
  <cp:revision>7</cp:revision>
  <dcterms:created xsi:type="dcterms:W3CDTF">2018-05-20T19:58:37Z</dcterms:created>
  <dcterms:modified xsi:type="dcterms:W3CDTF">2021-03-09T17:34:27Z</dcterms:modified>
</cp:coreProperties>
</file>