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Historie volného času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22FC1D-DA6A-449C-971C-7C497BC25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88BA3E-FC33-4865-B0C5-19772B68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Římě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FC992E7-29B7-401D-9DC3-A352B414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9797"/>
            <a:ext cx="7712800" cy="48874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1. přetrvávání řeckých hodnot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stoicismus </a:t>
            </a:r>
            <a:r>
              <a:rPr lang="cs-CZ" altLang="cs-CZ" sz="3200" dirty="0"/>
              <a:t>– důraz </a:t>
            </a:r>
            <a:br>
              <a:rPr lang="cs-CZ" altLang="cs-CZ" sz="3200" dirty="0"/>
            </a:br>
            <a:r>
              <a:rPr lang="cs-CZ" altLang="cs-CZ" sz="3200" dirty="0"/>
              <a:t>na mravnost, blaženost = </a:t>
            </a:r>
            <a:br>
              <a:rPr lang="cs-CZ" altLang="cs-CZ" sz="3200" dirty="0"/>
            </a:br>
            <a:r>
              <a:rPr lang="cs-CZ" altLang="cs-CZ" sz="3200" dirty="0"/>
              <a:t>žít v souladu s přírodou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Marcus Aurelius (121–180)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2. X </a:t>
            </a:r>
            <a:r>
              <a:rPr lang="cs-CZ" altLang="cs-CZ" sz="3200" b="1" i="1" dirty="0">
                <a:solidFill>
                  <a:srgbClr val="FF0000"/>
                </a:solidFill>
              </a:rPr>
              <a:t>panem et </a:t>
            </a:r>
            <a:r>
              <a:rPr lang="cs-CZ" altLang="cs-CZ" sz="3200" b="1" i="1" dirty="0" err="1">
                <a:solidFill>
                  <a:srgbClr val="FF0000"/>
                </a:solidFill>
              </a:rPr>
              <a:t>circenses</a:t>
            </a:r>
            <a:r>
              <a:rPr lang="cs-CZ" altLang="cs-CZ" sz="3200" b="1" i="1" dirty="0">
                <a:solidFill>
                  <a:srgbClr val="FF0000"/>
                </a:solidFill>
              </a:rPr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– chléb a hry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uspokojit lid + získat pro své cíle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význam zábavy v životě lidu</a:t>
            </a:r>
            <a:br>
              <a:rPr lang="cs-CZ" altLang="cs-CZ" sz="3200" dirty="0"/>
            </a:br>
            <a:r>
              <a:rPr lang="cs-CZ" altLang="cs-CZ" sz="3200" dirty="0"/>
              <a:t>(gladiátoři, jezdectví, …)</a:t>
            </a:r>
          </a:p>
        </p:txBody>
      </p:sp>
      <p:pic>
        <p:nvPicPr>
          <p:cNvPr id="6" name="Picture 5" descr="marcus_aurelius">
            <a:extLst>
              <a:ext uri="{FF2B5EF4-FFF2-40B4-BE49-F238E27FC236}">
                <a16:creationId xmlns:a16="http://schemas.microsoft.com/office/drawing/2014/main" id="{4562364F-1308-4659-A839-84F728FBD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358" y="1469797"/>
            <a:ext cx="2863899" cy="382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08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361D15-20DE-4FA0-9B7D-C2DADB4A3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72166E-0512-4C94-8852-4295FF79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VČ a středověk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1A1A0D-F6EF-42BC-A4E3-49377761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30514"/>
            <a:ext cx="8042571" cy="5449485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Křesťanství</a:t>
            </a:r>
            <a:r>
              <a:rPr lang="cs-CZ" altLang="cs-CZ" sz="3200" dirty="0"/>
              <a:t> = asketický vztah k životu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zbožné nicnedělání = modlitba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</a:t>
            </a:r>
            <a:r>
              <a:rPr lang="cs-CZ" altLang="cs-CZ" sz="3200" dirty="0"/>
              <a:t>= oddech po práci + zbožné rozjímání</a:t>
            </a:r>
            <a:endParaRPr lang="cs-CZ" altLang="cs-CZ" sz="3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Tomáš Akvinský</a:t>
            </a:r>
            <a:r>
              <a:rPr lang="cs-CZ" altLang="cs-CZ" sz="3200" dirty="0"/>
              <a:t> (1225–1274)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život pozemský = zbožné rozjímání = </a:t>
            </a:r>
            <a:br>
              <a:rPr lang="cs-CZ" altLang="cs-CZ" sz="3200" dirty="0"/>
            </a:br>
            <a:r>
              <a:rPr lang="cs-CZ" altLang="cs-CZ" sz="3200" dirty="0"/>
              <a:t>příprava na posmrtný život (viz i JAK)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kontemplace – hluboká </a:t>
            </a:r>
            <a:r>
              <a:rPr lang="cs-CZ" altLang="cs-CZ" sz="3200" dirty="0" err="1"/>
              <a:t>motlitba</a:t>
            </a:r>
            <a:r>
              <a:rPr lang="cs-CZ" altLang="cs-CZ" sz="3200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sz="3200" i="1" dirty="0" err="1"/>
              <a:t>ora</a:t>
            </a:r>
            <a:r>
              <a:rPr lang="cs-CZ" altLang="cs-CZ" sz="3200" i="1" dirty="0"/>
              <a:t> et </a:t>
            </a:r>
            <a:r>
              <a:rPr lang="cs-CZ" altLang="cs-CZ" sz="3200" i="1" dirty="0" err="1"/>
              <a:t>labora</a:t>
            </a:r>
            <a:r>
              <a:rPr lang="cs-CZ" altLang="cs-CZ" sz="3200" i="1" dirty="0"/>
              <a:t> </a:t>
            </a:r>
            <a:r>
              <a:rPr lang="cs-CZ" altLang="cs-CZ" sz="3200" dirty="0"/>
              <a:t>(modli se a pracuj)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Protestantství </a:t>
            </a:r>
            <a:r>
              <a:rPr lang="cs-CZ" altLang="cs-CZ" sz="3200" dirty="0"/>
              <a:t>(od 16. století)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význam práce → </a:t>
            </a:r>
            <a:r>
              <a:rPr lang="cs-CZ" altLang="cs-CZ" sz="3200" b="1" dirty="0">
                <a:solidFill>
                  <a:srgbClr val="FF0000"/>
                </a:solidFill>
              </a:rPr>
              <a:t>opovržení zahálkou</a:t>
            </a:r>
            <a:r>
              <a:rPr lang="cs-CZ" altLang="cs-CZ" sz="3200" dirty="0"/>
              <a:t>,</a:t>
            </a:r>
            <a:br>
              <a:rPr lang="cs-CZ" altLang="cs-CZ" sz="3200" dirty="0"/>
            </a:br>
            <a:r>
              <a:rPr lang="cs-CZ" altLang="cs-CZ" sz="3200" dirty="0"/>
              <a:t>včetně zbožného nicnedělání </a:t>
            </a:r>
          </a:p>
          <a:p>
            <a:endParaRPr lang="cs-CZ" dirty="0"/>
          </a:p>
        </p:txBody>
      </p:sp>
      <p:pic>
        <p:nvPicPr>
          <p:cNvPr id="6" name="Picture 5" descr="01-28--TomasAkvinsky-2801-Santiebeati22550">
            <a:extLst>
              <a:ext uri="{FF2B5EF4-FFF2-40B4-BE49-F238E27FC236}">
                <a16:creationId xmlns:a16="http://schemas.microsoft.com/office/drawing/2014/main" id="{7509440B-3AB1-45C6-9E5C-D094C4605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047" y="1152751"/>
            <a:ext cx="3099860" cy="399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96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BA604B-3895-42C6-8BAE-DF43C3B8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A7CC6B-BBB0-430A-A163-F9A864B8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VČ a renesance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319BD1-5672-4809-A79C-EB9451ED0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87" y="1359000"/>
            <a:ext cx="8275400" cy="472248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práce </a:t>
            </a:r>
            <a:r>
              <a:rPr lang="cs-CZ" altLang="cs-CZ" sz="3200" dirty="0"/>
              <a:t>= životní dominanta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nicnedělání = zavrženíhodné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hlavní ctnosti = píle, pracovitost, skromnost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odpočinek </a:t>
            </a:r>
            <a:r>
              <a:rPr lang="cs-CZ" altLang="cs-CZ" sz="3200" dirty="0"/>
              <a:t>(VČ) = regenerace sil pro práci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křesťanský humanismus →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dokonalý, aktivní člověk </a:t>
            </a:r>
            <a:r>
              <a:rPr lang="cs-CZ" altLang="cs-CZ" sz="3200" b="1" dirty="0"/>
              <a:t>→ rozvoj →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hlavní hodnota =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poznávat, studovat, tvořit, ...</a:t>
            </a:r>
          </a:p>
        </p:txBody>
      </p:sp>
      <p:pic>
        <p:nvPicPr>
          <p:cNvPr id="6" name="Picture 5" descr="Florencie-radnice1">
            <a:extLst>
              <a:ext uri="{FF2B5EF4-FFF2-40B4-BE49-F238E27FC236}">
                <a16:creationId xmlns:a16="http://schemas.microsoft.com/office/drawing/2014/main" id="{1EDB55DB-8375-424A-9D70-2FC13F5F7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687" y="1026000"/>
            <a:ext cx="3203801" cy="480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387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A4FBC6-15C5-4835-8520-762DAA36D2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C808E-16B2-4EF7-A2D0-A343969CE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E8A31-A89E-4967-A11F-488D44FD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553143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Thomas More </a:t>
            </a:r>
            <a:r>
              <a:rPr lang="cs-CZ" altLang="cs-CZ" sz="3200" dirty="0"/>
              <a:t>(1478–1535)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právník, politik, spisovatel,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na ostrově </a:t>
            </a:r>
            <a:r>
              <a:rPr lang="cs-CZ" altLang="cs-CZ" sz="3200" b="1" i="1" dirty="0">
                <a:solidFill>
                  <a:srgbClr val="FF0000"/>
                </a:solidFill>
              </a:rPr>
              <a:t>Utopia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práce = 6 hodin denně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= disponibilita – svoboda – studium, ...</a:t>
            </a:r>
          </a:p>
        </p:txBody>
      </p:sp>
      <p:pic>
        <p:nvPicPr>
          <p:cNvPr id="6" name="Picture 5" descr="ANd9GcTf8BAV58KTWEmr1fNInU0nWArIC5OMivTPCCOXtbLQgIwbKhfh9Q">
            <a:extLst>
              <a:ext uri="{FF2B5EF4-FFF2-40B4-BE49-F238E27FC236}">
                <a16:creationId xmlns:a16="http://schemas.microsoft.com/office/drawing/2014/main" id="{4BFDDD70-6700-4C39-83C4-D2E6E7122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477" y="1692002"/>
            <a:ext cx="2696524" cy="350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858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235F66-8723-4015-8DA5-52C0751C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0C8302-0494-417E-9BE6-D551205A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C141C-9339-4815-9047-4193BA40B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8467543" cy="47301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(cca 1483–1553)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spisovatel, právník, lékař, vědec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 err="1"/>
              <a:t>Gargantua</a:t>
            </a:r>
            <a:r>
              <a:rPr lang="cs-CZ" altLang="cs-CZ" sz="3200" b="1" i="1" dirty="0"/>
              <a:t> a </a:t>
            </a:r>
            <a:r>
              <a:rPr lang="cs-CZ" altLang="cs-CZ" sz="3200" b="1" i="1" dirty="0" err="1"/>
              <a:t>Pantagruel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vzdělanost a kulturnost = životní cíl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nová výchova </a:t>
            </a:r>
            <a:r>
              <a:rPr lang="cs-CZ" altLang="cs-CZ" sz="3200" dirty="0"/>
              <a:t>= studium + práce + hra + </a:t>
            </a:r>
            <a:br>
              <a:rPr lang="cs-CZ" altLang="cs-CZ" sz="3200" dirty="0"/>
            </a:br>
            <a:r>
              <a:rPr lang="cs-CZ" altLang="cs-CZ" sz="3200" dirty="0"/>
              <a:t>zábava – propojení vzdělávání + VČ aktivit + </a:t>
            </a:r>
            <a:br>
              <a:rPr lang="cs-CZ" altLang="cs-CZ" sz="3200" dirty="0"/>
            </a:br>
            <a:r>
              <a:rPr lang="cs-CZ" altLang="cs-CZ" sz="3200" dirty="0"/>
              <a:t>zdravého života (pohyb, sport, ...)</a:t>
            </a:r>
          </a:p>
          <a:p>
            <a:endParaRPr lang="cs-CZ" dirty="0"/>
          </a:p>
        </p:txBody>
      </p:sp>
      <p:pic>
        <p:nvPicPr>
          <p:cNvPr id="6" name="Picture 7" descr="200px-Francois_Rabelais_-_Portrait">
            <a:extLst>
              <a:ext uri="{FF2B5EF4-FFF2-40B4-BE49-F238E27FC236}">
                <a16:creationId xmlns:a16="http://schemas.microsoft.com/office/drawing/2014/main" id="{2A5CEA51-2196-46A4-B955-F06EE09A7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379" y="1407885"/>
            <a:ext cx="2761827" cy="34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088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3E40C-754F-4DD3-812E-ADFA2DC99E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DE16F2-9DC5-4B2E-B8B1-9A56CCB21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1EB08-C7B5-4F1D-BF80-3B5E7289B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6421029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Francis Bacon </a:t>
            </a:r>
            <a:r>
              <a:rPr lang="cs-CZ" altLang="cs-CZ" sz="3200" dirty="0"/>
              <a:t>(1561–1626)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filosof, vědec, historik, </a:t>
            </a:r>
            <a:br>
              <a:rPr lang="cs-CZ" altLang="cs-CZ" sz="3200" dirty="0"/>
            </a:br>
            <a:r>
              <a:rPr lang="cs-CZ" altLang="cs-CZ" sz="3200" dirty="0"/>
              <a:t>politik,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zakladatel empirismu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indukce = moderní věda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i="1" dirty="0"/>
              <a:t>Nová Atlantis</a:t>
            </a:r>
            <a:r>
              <a:rPr lang="cs-CZ" altLang="cs-CZ" sz="3200" i="1" dirty="0"/>
              <a:t> = </a:t>
            </a:r>
            <a:r>
              <a:rPr lang="cs-CZ" altLang="cs-CZ" sz="3200" dirty="0"/>
              <a:t>ideální stát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vědy </a:t>
            </a:r>
            <a:r>
              <a:rPr lang="cs-CZ" altLang="cs-CZ" sz="3200" dirty="0"/>
              <a:t>pro společnost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VČ = rozvoj vzdělání</a:t>
            </a:r>
          </a:p>
        </p:txBody>
      </p:sp>
      <p:pic>
        <p:nvPicPr>
          <p:cNvPr id="6" name="Picture 5" descr="220px-Pourbus_Francis_Bacon">
            <a:extLst>
              <a:ext uri="{FF2B5EF4-FFF2-40B4-BE49-F238E27FC236}">
                <a16:creationId xmlns:a16="http://schemas.microsoft.com/office/drawing/2014/main" id="{40E00B47-472A-4901-9EE2-BF0925A95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376" y="1359001"/>
            <a:ext cx="3775958" cy="454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074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9837A-9006-4BD6-A13B-052BA2301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5193CB-A4FA-4BEF-99C2-7FFAE4C2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13CED5-EB2E-4298-AFBC-2B78C8418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235314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Thomasso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Campanella</a:t>
            </a:r>
            <a:r>
              <a:rPr lang="cs-CZ" altLang="cs-CZ" sz="3200" b="1" dirty="0"/>
              <a:t> </a:t>
            </a:r>
            <a:r>
              <a:rPr lang="cs-CZ" altLang="cs-CZ" sz="3200" dirty="0"/>
              <a:t>(1568–1639)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filosof, teolog, spisovatel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Sluneční stát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práce = 4 hodiny denně (!!!)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studium, diskuse, čtení, </a:t>
            </a:r>
            <a:br>
              <a:rPr lang="cs-CZ" altLang="cs-CZ" sz="3200" dirty="0"/>
            </a:br>
            <a:r>
              <a:rPr lang="cs-CZ" altLang="cs-CZ" sz="3200" dirty="0"/>
              <a:t>vypravování, procházky, (!) sport,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důraz na tělesné zdraví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hradby = encyklopedie znalostí (názornost)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jediná ohavnost = lenost</a:t>
            </a:r>
          </a:p>
        </p:txBody>
      </p:sp>
      <p:pic>
        <p:nvPicPr>
          <p:cNvPr id="6" name="Picture 5" descr="ANd9GcTZt3gdGmzOr3uuSEu2ss3fcNX9FzVS2_IQ5GFSazexwrSTvPyr">
            <a:extLst>
              <a:ext uri="{FF2B5EF4-FFF2-40B4-BE49-F238E27FC236}">
                <a16:creationId xmlns:a16="http://schemas.microsoft.com/office/drawing/2014/main" id="{05798682-4D73-47C6-B707-4D5EF8A3D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539" y="1358999"/>
            <a:ext cx="2950894" cy="370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82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0A5EF-ACD4-4770-9984-AE4497E5A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60AD65-AC3F-423E-9FA7-5E6DE175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8FF88B-58B7-4DE0-9D5D-DE1830563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6983029" cy="4868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Jan Ámos Komenský  </a:t>
            </a:r>
            <a:r>
              <a:rPr lang="cs-CZ" altLang="cs-CZ" sz="3200" dirty="0"/>
              <a:t>(1592–1670)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 err="1"/>
              <a:t>vševýchova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výuka + přestávky = </a:t>
            </a:r>
            <a:br>
              <a:rPr lang="cs-CZ" altLang="cs-CZ" sz="3200" dirty="0"/>
            </a:br>
            <a:r>
              <a:rPr lang="cs-CZ" altLang="cs-CZ" sz="3200" dirty="0"/>
              <a:t>zábava, hra, hudba,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dobrá škola </a:t>
            </a:r>
            <a:r>
              <a:rPr lang="cs-CZ" altLang="cs-CZ" sz="3200" dirty="0"/>
              <a:t>= práce + odpočinek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prázdniny a rekreace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cestování = VČ + studium +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i="1" dirty="0"/>
              <a:t>Zahrada utěšené podívané</a:t>
            </a:r>
          </a:p>
        </p:txBody>
      </p:sp>
      <p:pic>
        <p:nvPicPr>
          <p:cNvPr id="6" name="Picture 7" descr="ANd9GcRAvThT0AgNxRoWWHFiXNENbI013FtHOvHR4kfqGKieGkiNYYoOHw">
            <a:extLst>
              <a:ext uri="{FF2B5EF4-FFF2-40B4-BE49-F238E27FC236}">
                <a16:creationId xmlns:a16="http://schemas.microsoft.com/office/drawing/2014/main" id="{DA372951-AD55-40B7-8AA5-622E577DD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1359000"/>
            <a:ext cx="3495675" cy="448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560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56FB37-C26C-4285-9D16-2796B7B2D5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1DC2F9-66DD-4408-8615-3A1751163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Obrat k životu (a VČ) – empirismus 17. st.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C1374C-9D03-42C8-AA58-DB9A4F824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453029" cy="5121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John Locke </a:t>
            </a:r>
            <a:r>
              <a:rPr lang="cs-CZ" altLang="cs-CZ" sz="3200" dirty="0"/>
              <a:t>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individuální výchova gentlemana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tělesná výchova + otužování, hygiena, strava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mravní výchova – sebeovládání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rozumová + jazyková výchova (utilitarismus)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sportu = úspěch v životě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hra – vždy pozitivní činnosti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cestování – jazyk, zkušenost, ...</a:t>
            </a:r>
          </a:p>
        </p:txBody>
      </p:sp>
      <p:pic>
        <p:nvPicPr>
          <p:cNvPr id="6" name="Picture 5" descr="Soubor:John Locke.jpg">
            <a:extLst>
              <a:ext uri="{FF2B5EF4-FFF2-40B4-BE49-F238E27FC236}">
                <a16:creationId xmlns:a16="http://schemas.microsoft.com/office/drawing/2014/main" id="{4528E778-F2F8-4B81-91BF-456D67533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794" y="1488671"/>
            <a:ext cx="2998206" cy="388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183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6C935-735D-4D75-B6C6-8C3C0C8983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E393FC-A879-4DC9-8E06-4B3A9B4E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Osvícenské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0BA4E4-2872-42EC-972C-7724F15EC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229" y="1097744"/>
            <a:ext cx="7558942" cy="5130256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Jean Jacques Rousseau </a:t>
            </a:r>
            <a:r>
              <a:rPr lang="cs-CZ" altLang="cs-CZ" sz="3200" dirty="0"/>
              <a:t>(1712–1778)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pohnuté životní osudy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myslitel, sociální teoretik, senzualista, </a:t>
            </a:r>
            <a:br>
              <a:rPr lang="cs-CZ" altLang="cs-CZ" sz="3200" dirty="0"/>
            </a:br>
            <a:r>
              <a:rPr lang="cs-CZ" altLang="cs-CZ" sz="3200" dirty="0"/>
              <a:t>pedagog, spisovatel, hudebník, ...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i="1" dirty="0"/>
              <a:t>Emil čili o výchově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</a:t>
            </a:r>
            <a:r>
              <a:rPr lang="cs-CZ" altLang="cs-CZ" sz="3200" dirty="0"/>
              <a:t> = cíl i forma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přirozenost</a:t>
            </a:r>
            <a:r>
              <a:rPr lang="cs-CZ" altLang="cs-CZ" sz="3200" dirty="0"/>
              <a:t> = respektování specifik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citovost – láska k dítěti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čas svobody = nejlépe využitý čas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 – aplikace na VČ </a:t>
            </a:r>
          </a:p>
        </p:txBody>
      </p:sp>
      <p:pic>
        <p:nvPicPr>
          <p:cNvPr id="6" name="Picture 5" descr="ANd9GcTJQoLUgruHox5vh-Ve7XSzmNzPDSz2QBNJb1_WlIFwgwfSZcYx">
            <a:extLst>
              <a:ext uri="{FF2B5EF4-FFF2-40B4-BE49-F238E27FC236}">
                <a16:creationId xmlns:a16="http://schemas.microsoft.com/office/drawing/2014/main" id="{DD6B8BB0-327A-4226-AE46-5E0F7704F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564" y="1199072"/>
            <a:ext cx="3781753" cy="251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70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CFA949-6C19-46D0-BC95-6A23B2BAA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1992-B0B5-4931-9A59-37AFCAD0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A9DD9C-A89E-4716-B4D4-4BEB13929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943"/>
            <a:ext cx="10753200" cy="46720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Výzkum </a:t>
            </a:r>
            <a:r>
              <a:rPr lang="cs-CZ" altLang="cs-CZ" sz="3200" dirty="0"/>
              <a:t>(obecně)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systematický způsob řešení problémů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rozšiřování vědomostí lidstva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Moderní sociální věda ←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empirický</a:t>
            </a:r>
            <a:r>
              <a:rPr lang="cs-CZ" altLang="cs-CZ" sz="3200" dirty="0"/>
              <a:t> výzkum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např. </a:t>
            </a: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experimentální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výzkum VČ – po 2. světové válce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63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98F40-6376-43CA-B89F-B96E85C792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85A6D2-F71F-43ED-B081-51D65116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Oddělení práce a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7B88F7-F4A6-4715-B5E6-0009F3DC0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6001"/>
            <a:ext cx="8865257" cy="546400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Karl Marx </a:t>
            </a:r>
            <a:r>
              <a:rPr lang="cs-CZ" altLang="cs-CZ" sz="3200" dirty="0"/>
              <a:t>(1818–1883)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průmyslová revoluce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odcizení práce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dirty="0"/>
              <a:t>práce + VČ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VČ = rozvoj produktivních sil + </a:t>
            </a:r>
            <a:br>
              <a:rPr lang="cs-CZ" altLang="cs-CZ" sz="3200" dirty="0"/>
            </a:br>
            <a:r>
              <a:rPr lang="cs-CZ" altLang="cs-CZ" sz="3200" dirty="0"/>
              <a:t>společenské bohatství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práce = říše nutnosti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VČ = říše svobody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podmínka rozvoje člověka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vzdělávání pro trh práce, </a:t>
            </a:r>
            <a:br>
              <a:rPr lang="cs-CZ" altLang="cs-CZ" sz="3200" b="1" dirty="0"/>
            </a:br>
            <a:r>
              <a:rPr lang="cs-CZ" altLang="cs-CZ" sz="3200" b="1" dirty="0"/>
              <a:t>nabytí pracovní síly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podmíněnost – práce + VČ – bez práce </a:t>
            </a:r>
            <a:r>
              <a:rPr lang="cs-CZ" alt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≠ </a:t>
            </a:r>
            <a:r>
              <a:rPr lang="cs-CZ" altLang="cs-CZ" sz="3200" b="1" dirty="0">
                <a:solidFill>
                  <a:srgbClr val="FF0000"/>
                </a:solidFill>
              </a:rPr>
              <a:t>VČ</a:t>
            </a:r>
          </a:p>
        </p:txBody>
      </p:sp>
      <p:pic>
        <p:nvPicPr>
          <p:cNvPr id="6" name="Picture 5" descr="ANd9GcQ711YImd40VQuVOPFyPP93XAGhkx0gdHYpv5bJx_6N9ejsVRil">
            <a:extLst>
              <a:ext uri="{FF2B5EF4-FFF2-40B4-BE49-F238E27FC236}">
                <a16:creationId xmlns:a16="http://schemas.microsoft.com/office/drawing/2014/main" id="{080B8F87-1855-4EE0-A4ED-2A6196632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166" y="1016001"/>
            <a:ext cx="4279391" cy="339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1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86003F-B6E1-46E4-A934-4DBF2B2A6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17E95D-E539-4B61-A6D7-E7941EC7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Výchova pro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96C6CC-49D0-462E-9AAB-08A1C35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857"/>
            <a:ext cx="7698287" cy="510114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Herbert </a:t>
            </a:r>
            <a:r>
              <a:rPr lang="cs-CZ" altLang="cs-CZ" sz="3200" b="1" dirty="0" err="1"/>
              <a:t>Spencer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(1820–1903)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cíl výchovy = příprava k životu (i VČ)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životní funkce (role):</a:t>
            </a:r>
            <a:br>
              <a:rPr lang="cs-CZ" altLang="cs-CZ" sz="3200" dirty="0"/>
            </a:br>
            <a:r>
              <a:rPr lang="cs-CZ" altLang="cs-CZ" sz="3200" dirty="0"/>
              <a:t>- přímá sebezáchova („přežití“)</a:t>
            </a:r>
            <a:br>
              <a:rPr lang="cs-CZ" altLang="cs-CZ" sz="3200" dirty="0"/>
            </a:br>
            <a:r>
              <a:rPr lang="cs-CZ" altLang="cs-CZ" sz="3200" dirty="0"/>
              <a:t>- nepřímá sebezáchova (profese)</a:t>
            </a:r>
            <a:br>
              <a:rPr lang="cs-CZ" altLang="cs-CZ" sz="3200" dirty="0"/>
            </a:br>
            <a:r>
              <a:rPr lang="cs-CZ" altLang="cs-CZ" sz="3200" dirty="0"/>
              <a:t>- rodičovská role</a:t>
            </a:r>
            <a:br>
              <a:rPr lang="cs-CZ" altLang="cs-CZ" sz="3200" dirty="0"/>
            </a:br>
            <a:r>
              <a:rPr lang="cs-CZ" altLang="cs-CZ" sz="3200" dirty="0"/>
              <a:t>- sociální (občanská) role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- volný čas (koníčky a záliby – umění)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TV, životosprávu (Locke)</a:t>
            </a:r>
          </a:p>
          <a:p>
            <a:endParaRPr lang="cs-CZ" dirty="0"/>
          </a:p>
        </p:txBody>
      </p:sp>
      <p:pic>
        <p:nvPicPr>
          <p:cNvPr id="6" name="Picture 5" descr="spencer">
            <a:extLst>
              <a:ext uri="{FF2B5EF4-FFF2-40B4-BE49-F238E27FC236}">
                <a16:creationId xmlns:a16="http://schemas.microsoft.com/office/drawing/2014/main" id="{86CA20F6-4B4C-44AB-BC4A-45222E4B6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513" y="1378856"/>
            <a:ext cx="3034115" cy="419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782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84BA1-7A97-41D4-8898-075E94C764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249453-7DC3-49FF-BC4A-3E63BDC5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Východiska pojetí dnešního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4C5CB04-DBEA-4E69-A455-86AF936E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03086"/>
            <a:ext cx="8487886" cy="51249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Thorstein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Veblen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(1857–1929)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Teorie zahálčivé třídy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vztah – společenské postavení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cs-CZ" altLang="cs-CZ" sz="3200" b="1" dirty="0">
                <a:solidFill>
                  <a:srgbClr val="FF0000"/>
                </a:solidFill>
              </a:rPr>
              <a:t> trávení VČ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majetní – VČ = symbol bohatství a postavení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náplň – zahálka + konzum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ostentativní zahálka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ostentativní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demonstrativní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konzumní způsob života</a:t>
            </a:r>
          </a:p>
        </p:txBody>
      </p:sp>
      <p:pic>
        <p:nvPicPr>
          <p:cNvPr id="6" name="Picture 5" descr="Soubor:Veblen3a.jpg">
            <a:extLst>
              <a:ext uri="{FF2B5EF4-FFF2-40B4-BE49-F238E27FC236}">
                <a16:creationId xmlns:a16="http://schemas.microsoft.com/office/drawing/2014/main" id="{52E749A2-1EFE-4A7C-A5BA-82E05EE87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105" y="1103086"/>
            <a:ext cx="2957632" cy="38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84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5504A-BEF7-4450-8BEA-657F6CE9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A59C58-0B12-44D2-8FC8-62F62967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962CF0-7563-4BE0-B583-F84401A4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943"/>
            <a:ext cx="11254286" cy="50140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Zaměření výzkumu v sociálních vědách → výzkum VČ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minulost</a:t>
            </a:r>
            <a:r>
              <a:rPr lang="cs-CZ" altLang="cs-CZ" sz="3200" b="1" dirty="0"/>
              <a:t> a VČ = historický výzkum</a:t>
            </a:r>
            <a:br>
              <a:rPr lang="cs-CZ" altLang="cs-CZ" sz="3200" b="1" dirty="0"/>
            </a:br>
            <a:r>
              <a:rPr lang="cs-CZ" altLang="cs-CZ" sz="3200" dirty="0"/>
              <a:t>(historické proměny VČ, národní a kulturní specifika VČ, nárůst VČ, ... – viz 6 000 let domestikace koně,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současnost</a:t>
            </a:r>
            <a:r>
              <a:rPr lang="cs-CZ" altLang="cs-CZ" sz="3200" b="1" dirty="0"/>
              <a:t> VČ = empirický výzkum – </a:t>
            </a:r>
            <a:r>
              <a:rPr lang="cs-CZ" altLang="cs-CZ" sz="3200" dirty="0" err="1"/>
              <a:t>kvanti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kvali</a:t>
            </a:r>
            <a:r>
              <a:rPr lang="cs-CZ" altLang="cs-CZ" sz="3200" dirty="0"/>
              <a:t> – mix</a:t>
            </a:r>
            <a:br>
              <a:rPr lang="cs-CZ" altLang="cs-CZ" sz="3200" b="1" dirty="0"/>
            </a:br>
            <a:r>
              <a:rPr lang="cs-CZ" altLang="cs-CZ" sz="3200" dirty="0"/>
              <a:t>(náplň, zhodnocení VČ, ... – viz jezdectví a VČ)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budoucnost</a:t>
            </a:r>
            <a:r>
              <a:rPr lang="cs-CZ" altLang="cs-CZ" sz="3200" b="1" dirty="0"/>
              <a:t> VČ = výzkum trendů → anticipace</a:t>
            </a:r>
            <a:br>
              <a:rPr lang="cs-CZ" altLang="cs-CZ" sz="3200" b="1" dirty="0"/>
            </a:br>
            <a:r>
              <a:rPr lang="cs-CZ" altLang="cs-CZ" sz="3200" dirty="0"/>
              <a:t>(individuální, institucionální, komunitní, státní, globální, ... plány a vize VČ – viz prognózy jezdectví, …) </a:t>
            </a:r>
          </a:p>
        </p:txBody>
      </p:sp>
    </p:spTree>
    <p:extLst>
      <p:ext uri="{BB962C8B-B14F-4D97-AF65-F5344CB8AC3E}">
        <p14:creationId xmlns:p14="http://schemas.microsoft.com/office/powerpoint/2010/main" val="192193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E76A1A-82B6-4208-BEA5-3EB4912F5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C05A55-2543-408F-8107-8238A84A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7E783B-4713-4584-815B-288531B1E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10753200" cy="44241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Historický výzkum volného času =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interdisciplinární </a:t>
            </a:r>
            <a:r>
              <a:rPr lang="cs-CZ" altLang="cs-CZ" sz="3200" dirty="0"/>
              <a:t>oblast: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dirty="0"/>
              <a:t>– světová – národní – lokální – osobní – ...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dějiny </a:t>
            </a:r>
            <a:r>
              <a:rPr lang="cs-CZ" altLang="cs-CZ" sz="3200" b="1" dirty="0"/>
              <a:t>filozofie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sociálních věd</a:t>
            </a:r>
            <a:r>
              <a:rPr lang="cs-CZ" altLang="cs-CZ" sz="3200" dirty="0"/>
              <a:t>, hl. </a:t>
            </a:r>
            <a:r>
              <a:rPr lang="cs-CZ" altLang="cs-CZ" sz="3200" b="1" dirty="0"/>
              <a:t>historická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TV a sportu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beletrie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97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0DCFD5-A604-4996-BFCB-6E7BA9F2D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474F2F-3D54-40D0-B30A-A5C7D921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historického výzkumu (VČ)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5AA154-C94F-4B1C-9E0B-2AA7E5DA7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70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metodologický přístup: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historický výzkum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problémů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teorie </a:t>
            </a:r>
            <a:r>
              <a:rPr lang="cs-CZ" altLang="cs-CZ" sz="3200" dirty="0"/>
              <a:t>(= historie idejí = uvažování o volném čase)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>
                <a:solidFill>
                  <a:srgbClr val="FF0000"/>
                </a:solidFill>
              </a:rPr>
              <a:t>a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praxe </a:t>
            </a:r>
            <a:r>
              <a:rPr lang="cs-CZ" altLang="cs-CZ" sz="3200" dirty="0"/>
              <a:t>(= způsoby trávení volného času, VČ aktivity)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komparativní</a:t>
            </a:r>
            <a:r>
              <a:rPr lang="cs-CZ" altLang="cs-CZ" sz="3200" b="1" dirty="0"/>
              <a:t> historie = </a:t>
            </a:r>
            <a:r>
              <a:rPr lang="cs-CZ" altLang="cs-CZ" sz="3200" dirty="0"/>
              <a:t>místo monografického bádání (např. jedna osobnost) konfrontace více historických dimenzí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b="1" dirty="0">
                <a:solidFill>
                  <a:srgbClr val="FF0000"/>
                </a:solidFill>
              </a:rPr>
              <a:t>všedního dne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81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679DD2-5CE9-45FD-8B96-80F7AD3965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EF3F7-CC06-45F6-B334-44D7F03C4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5200"/>
            <a:ext cx="10753200" cy="451576"/>
          </a:xfrm>
        </p:spPr>
        <p:txBody>
          <a:bodyPr/>
          <a:lstStyle/>
          <a:p>
            <a:r>
              <a:rPr lang="cs-CZ" altLang="cs-CZ" dirty="0"/>
              <a:t>Historický výzkum (VČ)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AA4A6E-7B76-43FF-BCEE-33A723E26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32114"/>
            <a:ext cx="11109143" cy="509588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sz="3200" dirty="0"/>
              <a:t>(dějiny každodennosti) = </a:t>
            </a:r>
            <a:br>
              <a:rPr lang="cs-CZ" altLang="cs-CZ" sz="3200" dirty="0"/>
            </a:br>
            <a:r>
              <a:rPr lang="cs-CZ" altLang="cs-CZ" sz="3200" dirty="0"/>
              <a:t>detailní analýzy jednotlivých událostí – včetně VČ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(teleskop X mikroskop) = </a:t>
            </a:r>
            <a:br>
              <a:rPr lang="cs-CZ" altLang="cs-CZ" sz="3200" dirty="0"/>
            </a:br>
            <a:r>
              <a:rPr lang="cs-CZ" altLang="cs-CZ" sz="3200" dirty="0"/>
              <a:t>hluboká analýza vybraného fenoménu – typické pro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soudobých dějin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orální historie </a:t>
            </a:r>
            <a:r>
              <a:rPr lang="cs-CZ" altLang="cs-CZ" sz="3200" b="1" dirty="0"/>
              <a:t>(narace)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životního příběhu </a:t>
            </a:r>
            <a:r>
              <a:rPr lang="cs-CZ" altLang="cs-CZ" sz="3200" dirty="0"/>
              <a:t>(blízké empirickému výzkumu)</a:t>
            </a:r>
          </a:p>
        </p:txBody>
      </p:sp>
    </p:spTree>
    <p:extLst>
      <p:ext uri="{BB962C8B-B14F-4D97-AF65-F5344CB8AC3E}">
        <p14:creationId xmlns:p14="http://schemas.microsoft.com/office/powerpoint/2010/main" val="420483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46A18F-D2A5-4A80-AD81-16EBE05E34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63BEA3-B2E1-4C4B-9ED7-3B2FE9E05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A9D842-C209-4E75-AC62-FDE1D3123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55165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 př. Kr.)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jedno z prvních </a:t>
            </a:r>
            <a:r>
              <a:rPr lang="cs-CZ" altLang="cs-CZ" sz="3200" b="1" dirty="0"/>
              <a:t>vymezení 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vztah práce a disponibilní doby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upřednostnění intelektuálních činností před fyzickou prací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vrchol blaženosti = činnost uspokojující člověka</a:t>
            </a:r>
          </a:p>
        </p:txBody>
      </p:sp>
      <p:pic>
        <p:nvPicPr>
          <p:cNvPr id="6" name="Picture 4" descr="aristoteles">
            <a:extLst>
              <a:ext uri="{FF2B5EF4-FFF2-40B4-BE49-F238E27FC236}">
                <a16:creationId xmlns:a16="http://schemas.microsoft.com/office/drawing/2014/main" id="{D2EC229C-9BF2-4EF6-9795-03632BA49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899" y="1378404"/>
            <a:ext cx="3349351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22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100FA0-3666-4CE8-A240-7AA61963A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B0465B-1128-4F08-B46E-16E191C6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D01D1-B4D0-4090-B13C-2662D81B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857"/>
            <a:ext cx="11167200" cy="51011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 – VČ: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přemýšlení, diskuse, četba, poslech, věda, filozofie,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≠ nicnedělání, nuda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dirty="0"/>
              <a:t> = rozjímání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cíl všech aktivit = dobro pro ně samotné (tzn. ≠ práce)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osvobození od nutnosti, povinnosti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nejvyšší hodnota – svoboda, štěstí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pěstovat tělo i ducha, poznávání skutečnosti + umění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vzdělávat se a kultivovat</a:t>
            </a:r>
          </a:p>
        </p:txBody>
      </p:sp>
    </p:spTree>
    <p:extLst>
      <p:ext uri="{BB962C8B-B14F-4D97-AF65-F5344CB8AC3E}">
        <p14:creationId xmlns:p14="http://schemas.microsoft.com/office/powerpoint/2010/main" val="37151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B7FD39-A919-4F6C-B2E5-C0B64B4252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68C25-CEA9-48C5-AE6A-3C466832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2F05B9D-4E81-4E8C-A128-5175B938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7671"/>
            <a:ext cx="7408000" cy="4324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analogické pojetí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další antičtí filozofové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Plútarchos</a:t>
            </a:r>
            <a:r>
              <a:rPr lang="cs-CZ" altLang="cs-CZ" sz="3200" b="1" dirty="0"/>
              <a:t> </a:t>
            </a:r>
            <a:r>
              <a:rPr lang="cs-CZ" altLang="cs-CZ" sz="3200" dirty="0"/>
              <a:t>(asi 46 – asi 127)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slavný literát – životopisy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důraz na morální kvality (etická díla)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štěstí = dostatek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(X bez povinností není VČ)</a:t>
            </a:r>
          </a:p>
          <a:p>
            <a:endParaRPr lang="cs-CZ" dirty="0"/>
          </a:p>
        </p:txBody>
      </p:sp>
      <p:pic>
        <p:nvPicPr>
          <p:cNvPr id="6" name="Picture 4" descr="ANd9GcSVhcxPcQ5FLNmuXLQ-AOVkw0ShG_XsCL5phDhgahvmrxl7rEhm">
            <a:extLst>
              <a:ext uri="{FF2B5EF4-FFF2-40B4-BE49-F238E27FC236}">
                <a16:creationId xmlns:a16="http://schemas.microsoft.com/office/drawing/2014/main" id="{BA9981DE-AEDE-437F-9972-5A60EF8C9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543" y="1507671"/>
            <a:ext cx="2928484" cy="3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1635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105</TotalTime>
  <Words>634</Words>
  <Application>Microsoft Office PowerPoint</Application>
  <PresentationFormat>Širokoúhlá obrazovka</PresentationFormat>
  <Paragraphs>186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Symbol</vt:lpstr>
      <vt:lpstr>Tahoma</vt:lpstr>
      <vt:lpstr>Wingdings</vt:lpstr>
      <vt:lpstr>Prezentace_MU_CZ</vt:lpstr>
      <vt:lpstr>Historie volného času </vt:lpstr>
      <vt:lpstr>Výzkum volného času</vt:lpstr>
      <vt:lpstr>Výzkum volného času</vt:lpstr>
      <vt:lpstr>Historický výzkum volného času</vt:lpstr>
      <vt:lpstr>Metodologie historického výzkumu (VČ)</vt:lpstr>
      <vt:lpstr>Historický výzkum (VČ) – tendence</vt:lpstr>
      <vt:lpstr>VČ v antickém Řecku</vt:lpstr>
      <vt:lpstr>VČ v antickém Řecku</vt:lpstr>
      <vt:lpstr>VČ v antickém Řecku</vt:lpstr>
      <vt:lpstr>VČ v antickém Římě</vt:lpstr>
      <vt:lpstr>VČ a středověk</vt:lpstr>
      <vt:lpstr>VČ a renesance</vt:lpstr>
      <vt:lpstr>Renesanční názory na VČ</vt:lpstr>
      <vt:lpstr>Renesanční názory na VČ</vt:lpstr>
      <vt:lpstr>Renesanční názory na VČ</vt:lpstr>
      <vt:lpstr>Renesanční názory na VČ</vt:lpstr>
      <vt:lpstr>Renesanční názory na VČ</vt:lpstr>
      <vt:lpstr>Obrat k životu (a VČ) – empirismus 17. st. </vt:lpstr>
      <vt:lpstr>Osvícenské názory na VČ</vt:lpstr>
      <vt:lpstr>Oddělení práce a VČ – 19. století</vt:lpstr>
      <vt:lpstr>Výchova pro VČ – 19. století</vt:lpstr>
      <vt:lpstr>Východiska pojetí dnešního VČ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1601-01-01T00:00:00Z</cp:lastPrinted>
  <dcterms:created xsi:type="dcterms:W3CDTF">2020-10-05T06:18:46Z</dcterms:created>
  <dcterms:modified xsi:type="dcterms:W3CDTF">2021-03-08T09:13:47Z</dcterms:modified>
</cp:coreProperties>
</file>