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834727"/>
          </a:xfrm>
        </p:spPr>
        <p:txBody>
          <a:bodyPr/>
          <a:lstStyle/>
          <a:p>
            <a:pPr algn="ctr"/>
            <a:r>
              <a:rPr lang="cs-CZ" dirty="0"/>
              <a:t>Volnočasová edukace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BCD901-98F2-497A-9BA8-262FDDEF6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3EAF56C2-700E-4DBA-AE9A-51C5087D7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003E937-A7DF-4C3B-BF26-1FC4CDF6B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413706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objevení, podchycení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 </a:t>
            </a:r>
            <a:r>
              <a:rPr lang="cs-CZ" sz="3200" dirty="0"/>
              <a:t>(SOČ)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rozvíjí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58991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9BF749-49C5-4701-B67B-D08D4A42D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173D1-2416-453D-B18E-03FA25C4881E}"/>
              </a:ext>
            </a:extLst>
          </p:cNvPr>
          <p:cNvSpPr txBox="1">
            <a:spLocks/>
          </p:cNvSpPr>
          <p:nvPr/>
        </p:nvSpPr>
        <p:spPr>
          <a:xfrm>
            <a:off x="666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Funkce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C52063-412C-4EE9-A2B7-C19AF7872F11}"/>
              </a:ext>
            </a:extLst>
          </p:cNvPr>
          <p:cNvSpPr txBox="1">
            <a:spLocks/>
          </p:cNvSpPr>
          <p:nvPr/>
        </p:nvSpPr>
        <p:spPr>
          <a:xfrm>
            <a:off x="720000" y="1111348"/>
            <a:ext cx="10753200" cy="511665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výchovná + vzdělávací </a:t>
            </a:r>
            <a:r>
              <a:rPr lang="cs-CZ" sz="3200" kern="0" dirty="0"/>
              <a:t>= rozvíjí znalosti, dovednosti, schopnosti, zájmy, </a:t>
            </a:r>
            <a:r>
              <a:rPr lang="cs-CZ" sz="3200" b="1" kern="0" dirty="0">
                <a:solidFill>
                  <a:srgbClr val="F01928"/>
                </a:solidFill>
              </a:rPr>
              <a:t>talent</a:t>
            </a:r>
            <a:r>
              <a:rPr lang="cs-CZ" sz="3200" kern="0" dirty="0"/>
              <a:t>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kulturní</a:t>
            </a:r>
            <a:r>
              <a:rPr lang="cs-CZ" sz="3200" b="1" kern="0" dirty="0"/>
              <a:t> </a:t>
            </a:r>
            <a:r>
              <a:rPr lang="cs-CZ" sz="3200" kern="0" dirty="0"/>
              <a:t>rozvoj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preventivní </a:t>
            </a:r>
            <a:r>
              <a:rPr lang="cs-CZ" sz="3200" kern="0" dirty="0"/>
              <a:t>= prostředek prevence rizikového chování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zdravotní </a:t>
            </a:r>
            <a:r>
              <a:rPr lang="cs-CZ" sz="3200" kern="0" dirty="0"/>
              <a:t>(relaxační a regenerační)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sociální</a:t>
            </a:r>
            <a:r>
              <a:rPr lang="cs-CZ" sz="3200" b="1" kern="0" dirty="0">
                <a:solidFill>
                  <a:srgbClr val="0000DC"/>
                </a:solidFill>
              </a:rPr>
              <a:t> </a:t>
            </a:r>
            <a:r>
              <a:rPr lang="cs-CZ" sz="3200" kern="0" dirty="0"/>
              <a:t>= upevňuje sociální vztahy 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kern="0" dirty="0"/>
              <a:t>– „klasické vzdělávání“ – rozvoj vzdělání + rekreační, zážitkové, … aktivity → </a:t>
            </a:r>
            <a:r>
              <a:rPr lang="cs-CZ" sz="3200" b="1" kern="0" dirty="0">
                <a:solidFill>
                  <a:srgbClr val="F01928"/>
                </a:solidFill>
              </a:rPr>
              <a:t>nejrůznější činnosti = pedagogické zhodnocení VČ</a:t>
            </a:r>
          </a:p>
        </p:txBody>
      </p:sp>
    </p:spTree>
    <p:extLst>
      <p:ext uri="{BB962C8B-B14F-4D97-AF65-F5344CB8AC3E}">
        <p14:creationId xmlns:p14="http://schemas.microsoft.com/office/powerpoint/2010/main" val="3051950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EB31D3-56C0-44BC-A5E7-FB3D5D380A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6F825F-27E2-4E65-A1BB-10DFD799187B}"/>
              </a:ext>
            </a:extLst>
          </p:cNvPr>
          <p:cNvSpPr txBox="1">
            <a:spLocks/>
          </p:cNvSpPr>
          <p:nvPr/>
        </p:nvSpPr>
        <p:spPr>
          <a:xfrm>
            <a:off x="666000" y="348636"/>
            <a:ext cx="10501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Obsahové zaměření zájmového vzdělávání 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CE140DBA-AE3A-465A-86C6-161955FB5305}"/>
              </a:ext>
            </a:extLst>
          </p:cNvPr>
          <p:cNvSpPr txBox="1">
            <a:spLocks/>
          </p:cNvSpPr>
          <p:nvPr/>
        </p:nvSpPr>
        <p:spPr>
          <a:xfrm>
            <a:off x="666000" y="991296"/>
            <a:ext cx="11189115" cy="50456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kulturní a estetické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pohybové a sportovní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F0000"/>
                </a:solidFill>
              </a:rPr>
              <a:t>cestování a turistika </a:t>
            </a:r>
            <a:r>
              <a:rPr lang="cs-CZ" sz="3200" kern="0" dirty="0"/>
              <a:t>– </a:t>
            </a:r>
            <a:r>
              <a:rPr lang="cs-CZ" sz="3200" i="1" kern="0" dirty="0"/>
              <a:t>„cestuji, tedy jsem“ = </a:t>
            </a:r>
            <a:r>
              <a:rPr lang="cs-CZ" sz="3200" kern="0" dirty="0"/>
              <a:t>forma štěstí</a:t>
            </a:r>
            <a:endParaRPr lang="cs-CZ" sz="3200" b="1" kern="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environmentální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vědecko-technické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jazykové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náboženské a spirituální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… (</a:t>
            </a:r>
            <a:r>
              <a:rPr lang="cs-CZ" sz="3200" i="1" kern="0" dirty="0"/>
              <a:t>PEN</a:t>
            </a:r>
            <a:r>
              <a:rPr lang="cs-CZ" sz="3200" kern="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2343498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3F8F36-13BE-42B0-87AE-776305C7C0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673D22-1F40-4434-8F6E-55C3946C8EAE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1068726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Zájmové vzdělávání a animativní didaktika 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6D7C71-D319-4F65-9EF5-958A82997556}"/>
              </a:ext>
            </a:extLst>
          </p:cNvPr>
          <p:cNvSpPr txBox="1">
            <a:spLocks/>
          </p:cNvSpPr>
          <p:nvPr/>
        </p:nvSpPr>
        <p:spPr>
          <a:xfrm>
            <a:off x="719999" y="1491175"/>
            <a:ext cx="11183243" cy="43408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 err="1">
                <a:solidFill>
                  <a:srgbClr val="FF0000"/>
                </a:solidFill>
              </a:rPr>
              <a:t>animativní</a:t>
            </a:r>
            <a:r>
              <a:rPr lang="cs-CZ" sz="3200" b="1" kern="0" dirty="0">
                <a:solidFill>
                  <a:srgbClr val="FF0000"/>
                </a:solidFill>
              </a:rPr>
              <a:t> didaktika</a:t>
            </a:r>
            <a:r>
              <a:rPr lang="cs-CZ" sz="3200" kern="0" dirty="0">
                <a:solidFill>
                  <a:srgbClr val="FF0000"/>
                </a:solidFill>
              </a:rPr>
              <a:t> </a:t>
            </a:r>
            <a:r>
              <a:rPr lang="cs-CZ" sz="3200" kern="0" dirty="0"/>
              <a:t>= propojení didaktiky + </a:t>
            </a:r>
            <a:r>
              <a:rPr lang="cs-CZ" sz="3200" b="1" kern="0" dirty="0">
                <a:solidFill>
                  <a:srgbClr val="FF0000"/>
                </a:solidFill>
              </a:rPr>
              <a:t>animace</a:t>
            </a:r>
            <a:r>
              <a:rPr lang="cs-CZ" sz="3200" kern="0" dirty="0"/>
              <a:t>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animace </a:t>
            </a:r>
            <a:r>
              <a:rPr lang="cs-CZ" sz="3200" kern="0" dirty="0"/>
              <a:t>– z latiny „anima“ = duše (ekvivalent slova život)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lat. </a:t>
            </a:r>
            <a:r>
              <a:rPr lang="cs-CZ" sz="3200" kern="0" dirty="0" err="1"/>
              <a:t>animatione</a:t>
            </a:r>
            <a:r>
              <a:rPr lang="cs-CZ" sz="3200" kern="0" dirty="0"/>
              <a:t> = animace, </a:t>
            </a:r>
            <a:r>
              <a:rPr lang="cs-CZ" sz="3200" b="1" kern="0" dirty="0">
                <a:solidFill>
                  <a:srgbClr val="0000DC"/>
                </a:solidFill>
              </a:rPr>
              <a:t>oživování</a:t>
            </a:r>
            <a:r>
              <a:rPr lang="cs-CZ" sz="3200" kern="0" dirty="0"/>
              <a:t>, </a:t>
            </a:r>
            <a:r>
              <a:rPr lang="cs-CZ" sz="3200" b="1" kern="0" dirty="0">
                <a:solidFill>
                  <a:srgbClr val="0000DC"/>
                </a:solidFill>
              </a:rPr>
              <a:t>oživení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animovat </a:t>
            </a:r>
            <a:r>
              <a:rPr lang="cs-CZ" sz="3200" kern="0" dirty="0"/>
              <a:t>= oduševňovat, oživovat, probouzet nadšení, naplnit životem (duchem)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Francie 19. století – princip animace = Bůh – Stvořitel: </a:t>
            </a:r>
            <a:br>
              <a:rPr lang="cs-CZ" sz="3200" kern="0" dirty="0"/>
            </a:br>
            <a:r>
              <a:rPr lang="cs-CZ" sz="3200" kern="0" dirty="0"/>
              <a:t>Bůh = dárce života – </a:t>
            </a:r>
            <a:r>
              <a:rPr lang="cs-CZ" sz="3200" i="1" kern="0" dirty="0"/>
              <a:t>„animuje tím, že vdechuje energii“</a:t>
            </a:r>
            <a:r>
              <a:rPr lang="cs-CZ" altLang="cs-CZ" sz="3200" i="1" kern="0" dirty="0"/>
              <a:t> </a:t>
            </a:r>
            <a:endParaRPr lang="cs-CZ" sz="3200" i="1" kern="0" dirty="0"/>
          </a:p>
        </p:txBody>
      </p:sp>
    </p:spTree>
    <p:extLst>
      <p:ext uri="{BB962C8B-B14F-4D97-AF65-F5344CB8AC3E}">
        <p14:creationId xmlns:p14="http://schemas.microsoft.com/office/powerpoint/2010/main" val="3834828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38BEEC-E5B7-437F-B738-029A76C8E3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998EF3-4F2C-4D8A-BFDF-99AD7571A701}"/>
              </a:ext>
            </a:extLst>
          </p:cNvPr>
          <p:cNvSpPr txBox="1">
            <a:spLocks/>
          </p:cNvSpPr>
          <p:nvPr/>
        </p:nvSpPr>
        <p:spPr>
          <a:xfrm>
            <a:off x="540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Zájmové vzdělávání a </a:t>
            </a:r>
            <a:r>
              <a:rPr lang="cs-CZ" kern="0" dirty="0" err="1"/>
              <a:t>animativní</a:t>
            </a:r>
            <a:r>
              <a:rPr lang="cs-CZ" kern="0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6154F6-CDBC-4DE6-9AFA-8A3B6874CA13}"/>
              </a:ext>
            </a:extLst>
          </p:cNvPr>
          <p:cNvSpPr txBox="1">
            <a:spLocks/>
          </p:cNvSpPr>
          <p:nvPr/>
        </p:nvSpPr>
        <p:spPr>
          <a:xfrm>
            <a:off x="539999" y="905927"/>
            <a:ext cx="11427411" cy="5322073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 err="1"/>
              <a:t>animativní</a:t>
            </a:r>
            <a:r>
              <a:rPr lang="cs-CZ" sz="3200" kern="0" dirty="0"/>
              <a:t> didaktika vychází z</a:t>
            </a:r>
            <a:r>
              <a:rPr lang="cs-CZ" sz="3200" b="1" kern="0" dirty="0">
                <a:solidFill>
                  <a:srgbClr val="0000DC"/>
                </a:solidFill>
              </a:rPr>
              <a:t> podstaty volného času </a:t>
            </a:r>
            <a:r>
              <a:rPr lang="cs-CZ" sz="3200" kern="0" dirty="0"/>
              <a:t>→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≠ poučování, direktivní přístup, školní vyučování,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</a:t>
            </a:r>
            <a:r>
              <a:rPr lang="cs-CZ" sz="3200" b="1" kern="0" dirty="0" err="1">
                <a:solidFill>
                  <a:srgbClr val="0000DC"/>
                </a:solidFill>
              </a:rPr>
              <a:t>nondirektivní</a:t>
            </a:r>
            <a:r>
              <a:rPr lang="cs-CZ" sz="3200" b="1" kern="0" dirty="0">
                <a:solidFill>
                  <a:srgbClr val="0000DC"/>
                </a:solidFill>
              </a:rPr>
              <a:t> podněcování</a:t>
            </a:r>
            <a:r>
              <a:rPr lang="cs-CZ" sz="3200" kern="0" dirty="0"/>
              <a:t>, iniciování osob nebo skupin (Vážanský, Smékal, 1995)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prožitek pohody, sounáležitosti s dalšími participanty, emocionálního rozvoje, objevování nových schopností, …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animátor</a:t>
            </a:r>
            <a:r>
              <a:rPr lang="cs-CZ" sz="3200" kern="0" dirty="0"/>
              <a:t> = „profesionál sociálních vztahů“ – </a:t>
            </a:r>
            <a:br>
              <a:rPr lang="cs-CZ" sz="3200" kern="0" dirty="0"/>
            </a:br>
            <a:r>
              <a:rPr lang="cs-CZ" sz="3200" kern="0" dirty="0"/>
              <a:t>povzbuzuje účastníky, aby sami jednali a rozhodovali se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4259409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6BE98A-F720-4A31-883B-8343B42DAD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83A1C9-5F9E-4467-9ECB-A324518DC6CF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Principy animativní didaktiky 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9339910-F643-41B4-A69C-EA1C6ABB7959}"/>
              </a:ext>
            </a:extLst>
          </p:cNvPr>
          <p:cNvSpPr txBox="1">
            <a:spLocks/>
          </p:cNvSpPr>
          <p:nvPr/>
        </p:nvSpPr>
        <p:spPr>
          <a:xfrm>
            <a:off x="720000" y="1463040"/>
            <a:ext cx="10753200" cy="467496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Zájmové vzdělávání </a:t>
            </a:r>
            <a:r>
              <a:rPr lang="cs-CZ" sz="3200" kern="0" dirty="0"/>
              <a:t>= </a:t>
            </a:r>
            <a:br>
              <a:rPr lang="cs-CZ" sz="3200" kern="0" dirty="0"/>
            </a:br>
            <a:r>
              <a:rPr lang="cs-CZ" sz="3200" kern="0" dirty="0"/>
              <a:t>vzdělávání na základě </a:t>
            </a:r>
            <a:r>
              <a:rPr lang="cs-CZ" sz="3200" b="1" kern="0" dirty="0">
                <a:solidFill>
                  <a:srgbClr val="F01928"/>
                </a:solidFill>
              </a:rPr>
              <a:t>svobodného rozhodnutí </a:t>
            </a:r>
            <a:r>
              <a:rPr lang="cs-CZ" sz="3200" kern="0" dirty="0"/>
              <a:t>→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nenucenost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možnost volby a rozhodnutí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iniciativa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aktivní přístup k činnosti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dobrovolnost = vůdčí princip </a:t>
            </a:r>
            <a:r>
              <a:rPr lang="cs-CZ" sz="3200" kern="0" dirty="0" err="1"/>
              <a:t>animativní</a:t>
            </a:r>
            <a:r>
              <a:rPr lang="cs-CZ" sz="3200" kern="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2224252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44DD52-6B86-43B2-B2F5-145B44663F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268A58-4CB3-4565-A604-39005CBDE35D}"/>
              </a:ext>
            </a:extLst>
          </p:cNvPr>
          <p:cNvSpPr txBox="1">
            <a:spLocks/>
          </p:cNvSpPr>
          <p:nvPr/>
        </p:nvSpPr>
        <p:spPr>
          <a:xfrm>
            <a:off x="666000" y="57442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96C501-CCAD-4390-8F77-479E175A8239}"/>
              </a:ext>
            </a:extLst>
          </p:cNvPr>
          <p:cNvSpPr txBox="1">
            <a:spLocks/>
          </p:cNvSpPr>
          <p:nvPr/>
        </p:nvSpPr>
        <p:spPr>
          <a:xfrm>
            <a:off x="666000" y="1266093"/>
            <a:ext cx="11375944" cy="496190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kern="0" dirty="0"/>
              <a:t>Formy zájmového vzdělávání = </a:t>
            </a:r>
            <a:r>
              <a:rPr lang="cs-CZ" sz="3200" b="1" kern="0" dirty="0"/>
              <a:t>podpora </a:t>
            </a:r>
            <a:r>
              <a:rPr lang="cs-CZ" sz="3200" kern="0" dirty="0"/>
              <a:t>edukačních, rekreačních, poznávacích, tvůrčích, … </a:t>
            </a:r>
            <a:br>
              <a:rPr lang="cs-CZ" sz="3200" kern="0" dirty="0"/>
            </a:br>
            <a:r>
              <a:rPr lang="cs-CZ" sz="3200" b="1" kern="0" dirty="0">
                <a:solidFill>
                  <a:srgbClr val="F01928"/>
                </a:solidFill>
              </a:rPr>
              <a:t>volnočasových aktivit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realizace – </a:t>
            </a:r>
            <a:r>
              <a:rPr lang="cs-CZ" sz="3200" b="1" kern="0" dirty="0"/>
              <a:t>neformální </a:t>
            </a:r>
            <a:r>
              <a:rPr lang="cs-CZ" sz="3200" kern="0" dirty="0"/>
              <a:t>i </a:t>
            </a:r>
            <a:r>
              <a:rPr lang="cs-CZ" sz="3200" b="1" kern="0" dirty="0"/>
              <a:t>informální </a:t>
            </a:r>
            <a:r>
              <a:rPr lang="cs-CZ" sz="3200" kern="0" dirty="0"/>
              <a:t>způsob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F01928"/>
                </a:solidFill>
              </a:rPr>
              <a:t>cíl</a:t>
            </a:r>
            <a:r>
              <a:rPr lang="cs-CZ" sz="3200" kern="0" dirty="0"/>
              <a:t> = </a:t>
            </a:r>
            <a:r>
              <a:rPr lang="cs-CZ" sz="3200" b="1" kern="0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kern="0" dirty="0"/>
              <a:t>, rozvoj </a:t>
            </a:r>
            <a:br>
              <a:rPr lang="cs-CZ" sz="3200" kern="0" dirty="0"/>
            </a:br>
            <a:r>
              <a:rPr lang="cs-CZ" sz="3200" kern="0" dirty="0"/>
              <a:t>a kultivace osobnosti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celkové </a:t>
            </a:r>
            <a:r>
              <a:rPr lang="cs-CZ" sz="3200" b="1" kern="0" dirty="0">
                <a:solidFill>
                  <a:srgbClr val="0000DC"/>
                </a:solidFill>
              </a:rPr>
              <a:t>zlepšení kvality života </a:t>
            </a:r>
            <a:r>
              <a:rPr lang="cs-CZ" sz="3200" kern="0" dirty="0"/>
              <a:t>jedince </a:t>
            </a:r>
            <a:br>
              <a:rPr lang="cs-CZ" sz="3200" kern="0" dirty="0"/>
            </a:br>
            <a:r>
              <a:rPr lang="cs-CZ" sz="3200" kern="0" dirty="0"/>
              <a:t>(Šerák in PEN, 2009)</a:t>
            </a:r>
          </a:p>
        </p:txBody>
      </p:sp>
    </p:spTree>
    <p:extLst>
      <p:ext uri="{BB962C8B-B14F-4D97-AF65-F5344CB8AC3E}">
        <p14:creationId xmlns:p14="http://schemas.microsoft.com/office/powerpoint/2010/main" val="1182880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279E38-B383-462C-AE78-D722967FEB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EF1785-47AC-4698-9FC3-B736EFF5851F}"/>
              </a:ext>
            </a:extLst>
          </p:cNvPr>
          <p:cNvSpPr txBox="1">
            <a:spLocks/>
          </p:cNvSpPr>
          <p:nvPr/>
        </p:nvSpPr>
        <p:spPr>
          <a:xfrm>
            <a:off x="719400" y="57442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23E602D-F519-467D-A73F-CCC9DB638461}"/>
              </a:ext>
            </a:extLst>
          </p:cNvPr>
          <p:cNvSpPr txBox="1">
            <a:spLocks/>
          </p:cNvSpPr>
          <p:nvPr/>
        </p:nvSpPr>
        <p:spPr>
          <a:xfrm>
            <a:off x="720000" y="1308294"/>
            <a:ext cx="11472000" cy="481115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1200"/>
              </a:spcBef>
            </a:pPr>
            <a:r>
              <a:rPr lang="cs-CZ" sz="3200" b="1" kern="0" dirty="0"/>
              <a:t>Dle délky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krátkodobé – střednědobé – dlouhodobé organizační formy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/>
              <a:t>Dle místa: </a:t>
            </a:r>
            <a:endParaRPr lang="cs-CZ" sz="3200" kern="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 instituci – školní, mimoškolní, kulturní, sportovní, …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 přírodě – na horách, řece, jezeru, pláži, moři, oceánu, …</a:t>
            </a:r>
          </a:p>
          <a:p>
            <a:pPr marL="72000">
              <a:lnSpc>
                <a:spcPct val="100000"/>
              </a:lnSpc>
              <a:spcBef>
                <a:spcPts val="1800"/>
              </a:spcBef>
            </a:pPr>
            <a:r>
              <a:rPr lang="cs-CZ" sz="3200" b="1" kern="0" dirty="0">
                <a:solidFill>
                  <a:srgbClr val="0000DC"/>
                </a:solidFill>
              </a:rPr>
              <a:t>Typická forma </a:t>
            </a:r>
            <a:r>
              <a:rPr lang="cs-CZ" sz="3200" kern="0" dirty="0"/>
              <a:t>= </a:t>
            </a:r>
            <a:r>
              <a:rPr lang="cs-CZ" sz="3200" b="1" kern="0" dirty="0">
                <a:solidFill>
                  <a:srgbClr val="F01928"/>
                </a:solidFill>
              </a:rPr>
              <a:t>kurz </a:t>
            </a:r>
            <a:r>
              <a:rPr lang="cs-CZ" sz="3200" kern="0" dirty="0"/>
              <a:t>(podrobně viz </a:t>
            </a:r>
            <a:r>
              <a:rPr lang="cs-CZ" sz="3200" i="1" kern="0" dirty="0"/>
              <a:t>Gymnasion – časopis pro zážitkovou pedagogiku, </a:t>
            </a:r>
            <a:r>
              <a:rPr lang="cs-CZ" sz="3200" kern="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551970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103905-9B36-4F23-9A71-8FF4316E0D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5F0E0C-6208-4D3D-966C-A2C8CD61553F}"/>
              </a:ext>
            </a:extLst>
          </p:cNvPr>
          <p:cNvSpPr txBox="1">
            <a:spLocks/>
          </p:cNvSpPr>
          <p:nvPr/>
        </p:nvSpPr>
        <p:spPr>
          <a:xfrm>
            <a:off x="720000" y="438646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Formy zájmového vzdělávání – kurz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F9AE4F5-AACD-4A8C-9E68-853549062FB5}"/>
              </a:ext>
            </a:extLst>
          </p:cNvPr>
          <p:cNvSpPr txBox="1">
            <a:spLocks/>
          </p:cNvSpPr>
          <p:nvPr/>
        </p:nvSpPr>
        <p:spPr>
          <a:xfrm>
            <a:off x="719999" y="1083212"/>
            <a:ext cx="11343663" cy="51447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termín </a:t>
            </a:r>
            <a:r>
              <a:rPr lang="cs-CZ" sz="3200" b="1" kern="0" dirty="0"/>
              <a:t>kurz </a:t>
            </a:r>
            <a:r>
              <a:rPr lang="cs-CZ" sz="3200" kern="0" dirty="0"/>
              <a:t>– z latiny „</a:t>
            </a:r>
            <a:r>
              <a:rPr lang="cs-CZ" sz="3200" kern="0" dirty="0" err="1"/>
              <a:t>cursus</a:t>
            </a:r>
            <a:r>
              <a:rPr lang="cs-CZ" sz="3200" kern="0" dirty="0"/>
              <a:t>“ = směr, běh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opravdový zážitkový kurz = směr i běh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kurz </a:t>
            </a:r>
            <a:r>
              <a:rPr lang="cs-CZ" sz="3200" kern="0" dirty="0"/>
              <a:t>= víkendovka, akce, tábor, </a:t>
            </a:r>
            <a:r>
              <a:rPr lang="cs-CZ" sz="3200" kern="0" dirty="0" err="1"/>
              <a:t>prázdninovka</a:t>
            </a:r>
            <a:r>
              <a:rPr lang="cs-CZ" sz="3200" kern="0" dirty="0"/>
              <a:t>, projekt, … (Jirásek, 2019)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 dirty="0">
                <a:solidFill>
                  <a:srgbClr val="0000DC"/>
                </a:solidFill>
              </a:rPr>
              <a:t>zážitkový kurz </a:t>
            </a:r>
            <a:r>
              <a:rPr lang="cs-CZ" sz="3200" kern="0" dirty="0"/>
              <a:t>= vícedenní akce s: </a:t>
            </a:r>
            <a:br>
              <a:rPr lang="cs-CZ" sz="3200" kern="0" dirty="0"/>
            </a:br>
            <a:r>
              <a:rPr lang="cs-CZ" sz="3200" kern="0" dirty="0"/>
              <a:t>- ucelenou dramaturgií </a:t>
            </a:r>
            <a:br>
              <a:rPr lang="cs-CZ" sz="3200" kern="0" dirty="0"/>
            </a:br>
            <a:r>
              <a:rPr lang="cs-CZ" sz="3200" kern="0" dirty="0"/>
              <a:t>- realizovanou za využití metod zkušenostního učení </a:t>
            </a:r>
            <a:br>
              <a:rPr lang="cs-CZ" sz="3200" kern="0" dirty="0"/>
            </a:br>
            <a:r>
              <a:rPr lang="cs-CZ" sz="3200" kern="0" dirty="0"/>
              <a:t>- využití her, inscenačních, situačních a dialogických metod</a:t>
            </a:r>
            <a:br>
              <a:rPr lang="cs-CZ" sz="3200" kern="0" dirty="0"/>
            </a:br>
            <a:r>
              <a:rPr lang="cs-CZ" sz="3200" kern="0" dirty="0"/>
              <a:t>- využitím přírodního (i jinak podnětného) prostředí </a:t>
            </a:r>
            <a:br>
              <a:rPr lang="cs-CZ" sz="3200" kern="0" dirty="0"/>
            </a:br>
            <a:r>
              <a:rPr lang="cs-CZ" sz="3200" kern="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254752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07D289-633E-43A3-B85D-6B4D5AFBF1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F36CA7-4960-4F9A-9212-30C266FCA7A7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AB0F7-7C45-4DAD-8D1C-D42B90802738}"/>
              </a:ext>
            </a:extLst>
          </p:cNvPr>
          <p:cNvSpPr txBox="1">
            <a:spLocks/>
          </p:cNvSpPr>
          <p:nvPr/>
        </p:nvSpPr>
        <p:spPr>
          <a:xfrm>
            <a:off x="414000" y="1069383"/>
            <a:ext cx="11777999" cy="476261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/>
              <a:t>využívání prvků </a:t>
            </a:r>
            <a:r>
              <a:rPr lang="cs-CZ" sz="3200" b="1" kern="0">
                <a:solidFill>
                  <a:srgbClr val="F01928"/>
                </a:solidFill>
              </a:rPr>
              <a:t>zážitkové pedagogiky </a:t>
            </a:r>
            <a:r>
              <a:rPr lang="cs-CZ" sz="3200" kern="0"/>
              <a:t>= </a:t>
            </a:r>
            <a:br>
              <a:rPr lang="cs-CZ" sz="3200" kern="0"/>
            </a:br>
            <a:r>
              <a:rPr lang="cs-CZ" sz="3200" kern="0"/>
              <a:t>obor, který se zabývá popisem a metodikou praktického výchovného působení – </a:t>
            </a:r>
            <a:r>
              <a:rPr lang="cs-CZ" sz="3200" b="1" kern="0">
                <a:solidFill>
                  <a:srgbClr val="F01928"/>
                </a:solidFill>
              </a:rPr>
              <a:t>výchovou prožitkem </a:t>
            </a:r>
            <a:r>
              <a:rPr lang="cs-CZ" sz="3200" kern="0"/>
              <a:t>(Jirásek, 2008)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prožitek</a:t>
            </a:r>
            <a:r>
              <a:rPr lang="cs-CZ" sz="3200" kern="0"/>
              <a:t> = vztah k přítomnosti = doba, kdy prožitek probíhá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zážitek</a:t>
            </a:r>
            <a:r>
              <a:rPr lang="cs-CZ" sz="3200" kern="0"/>
              <a:t> = reflektovaný prožitek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zkušenost</a:t>
            </a:r>
            <a:r>
              <a:rPr lang="cs-CZ" sz="3200" b="1" kern="0"/>
              <a:t> </a:t>
            </a:r>
            <a:r>
              <a:rPr lang="cs-CZ" sz="3200" kern="0"/>
              <a:t>= výtěžek a zhodnocení prožitku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kern="0">
                <a:solidFill>
                  <a:srgbClr val="F01928"/>
                </a:solidFill>
              </a:rPr>
              <a:t>zážitkové učení</a:t>
            </a:r>
            <a:r>
              <a:rPr lang="cs-CZ" sz="3200" b="1" kern="0"/>
              <a:t> = </a:t>
            </a:r>
            <a:r>
              <a:rPr lang="cs-CZ" sz="3200" kern="0"/>
              <a:t>vlastní aktivita – prožitek → reflexe – zážitek → zhodnocení + zobecnění – zkušenost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/>
              <a:t>= </a:t>
            </a:r>
            <a:r>
              <a:rPr lang="cs-CZ" sz="3200" b="1" kern="0">
                <a:solidFill>
                  <a:srgbClr val="0000DC"/>
                </a:solidFill>
              </a:rPr>
              <a:t>intenzivní učení</a:t>
            </a:r>
            <a:endParaRPr lang="cs-CZ" sz="3200" b="1" kern="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8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5EECE5-59C9-4F88-AC21-A5769A7B11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5D88F-8FB0-4FB3-8CBC-4894D12EF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Prvky edukace ve volném čase</a:t>
            </a:r>
            <a:endParaRPr lang="cs-CZ" dirty="0"/>
          </a:p>
        </p:txBody>
      </p:sp>
      <p:sp>
        <p:nvSpPr>
          <p:cNvPr id="8" name="Oval 4">
            <a:extLst>
              <a:ext uri="{FF2B5EF4-FFF2-40B4-BE49-F238E27FC236}">
                <a16:creationId xmlns:a16="http://schemas.microsoft.com/office/drawing/2014/main" id="{1FD2E9A3-420A-4B0A-AC14-525E8D357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563813"/>
            <a:ext cx="2592387" cy="93503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pedagog</a:t>
            </a:r>
            <a:br>
              <a:rPr lang="cs-CZ" altLang="cs-CZ" sz="2400" b="1" dirty="0"/>
            </a:br>
            <a:r>
              <a:rPr lang="cs-CZ" altLang="cs-CZ" sz="2400" b="1" dirty="0"/>
              <a:t>volného času</a:t>
            </a:r>
            <a:endParaRPr lang="cs-CZ" altLang="cs-CZ" sz="1600" b="1" dirty="0"/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53E3394D-A956-4D5A-BC0E-B3130FF73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2636838"/>
            <a:ext cx="2449513" cy="93503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účastník</a:t>
            </a:r>
            <a:br>
              <a:rPr lang="cs-CZ" altLang="cs-CZ" sz="2400" b="1" dirty="0"/>
            </a:br>
            <a:r>
              <a:rPr lang="cs-CZ" altLang="cs-CZ" sz="2400" b="1" dirty="0" err="1"/>
              <a:t>VČ</a:t>
            </a:r>
            <a:r>
              <a:rPr lang="cs-CZ" altLang="cs-CZ" sz="2400" b="1" dirty="0"/>
              <a:t> aktivit</a:t>
            </a:r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id="{FB56308D-4EBB-4DA4-B47E-11EC9EEBB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221163"/>
            <a:ext cx="1871663" cy="107791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podmínky</a:t>
            </a:r>
            <a:br>
              <a:rPr lang="cs-CZ" altLang="cs-CZ" sz="2400" b="1" dirty="0"/>
            </a:br>
            <a:r>
              <a:rPr lang="cs-CZ" altLang="cs-CZ" sz="2400" b="1" dirty="0"/>
              <a:t>edukace</a:t>
            </a:r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F6892016-C51D-474C-91B7-F438901E8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292600"/>
            <a:ext cx="1871662" cy="100647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prostředky</a:t>
            </a:r>
            <a:br>
              <a:rPr lang="cs-CZ" altLang="cs-CZ" sz="2400" b="1" dirty="0"/>
            </a:br>
            <a:r>
              <a:rPr lang="cs-CZ" altLang="cs-CZ" sz="2400" b="1" dirty="0"/>
              <a:t>edukace</a:t>
            </a:r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5C207B2C-561E-41FC-A6BE-521BF1DCF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2997200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B40063BF-5E2F-486A-9203-26099DBC2C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492375"/>
            <a:ext cx="0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B36A1114-9232-4187-A347-EC868039B5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51500" y="1989138"/>
            <a:ext cx="7921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237354D1-7359-40F2-9080-0E1F64AA28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55875" y="36449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98EAF28B-016E-422E-8F4A-92F1043E0C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48038" y="2420938"/>
            <a:ext cx="8636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6A30E708-E109-4557-ABD3-5252747F57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8763" y="479742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A5B6C1F6-9ABC-4F2D-8157-D3EED67A80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2225" y="371633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5">
            <a:extLst>
              <a:ext uri="{FF2B5EF4-FFF2-40B4-BE49-F238E27FC236}">
                <a16:creationId xmlns:a16="http://schemas.microsoft.com/office/drawing/2014/main" id="{41AE2E40-982D-4D7E-9BC1-7A7EF7559E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420938"/>
            <a:ext cx="792162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EECACFF7-225F-4057-A8F7-113223BDB9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0200" y="33559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8BBBF08A-6777-4E65-B292-8416C8B94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3355975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Oval 18">
            <a:extLst>
              <a:ext uri="{FF2B5EF4-FFF2-40B4-BE49-F238E27FC236}">
                <a16:creationId xmlns:a16="http://schemas.microsoft.com/office/drawing/2014/main" id="{B3D5CDBD-0220-45C6-B979-948E802D4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1412875"/>
            <a:ext cx="1871663" cy="93503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cs-CZ" sz="2400" b="1" dirty="0"/>
              <a:t>cíl</a:t>
            </a:r>
            <a:r>
              <a:rPr lang="cs-CZ" altLang="cs-CZ" sz="2400" dirty="0"/>
              <a:t> </a:t>
            </a:r>
            <a:r>
              <a:rPr lang="cs-CZ" altLang="cs-CZ" sz="2400" b="1" dirty="0"/>
              <a:t>edukace</a:t>
            </a:r>
            <a:br>
              <a:rPr lang="cs-CZ" altLang="cs-CZ" sz="2400" b="1" dirty="0"/>
            </a:br>
            <a:r>
              <a:rPr lang="cs-CZ" altLang="cs-CZ" sz="1600" b="1" dirty="0"/>
              <a:t>(určuje obsah)</a:t>
            </a:r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0BD2F20C-FA34-4D6C-B894-EAE7D0D8F2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11413" y="1989138"/>
            <a:ext cx="9366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4" name="Rectangle 19">
            <a:extLst>
              <a:ext uri="{FF2B5EF4-FFF2-40B4-BE49-F238E27FC236}">
                <a16:creationId xmlns:a16="http://schemas.microsoft.com/office/drawing/2014/main" id="{71D60229-8CF0-4916-8109-08665448E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300663"/>
            <a:ext cx="2519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efekty</a:t>
            </a:r>
            <a:br>
              <a:rPr lang="cs-CZ" altLang="cs-CZ" sz="2400" b="1" dirty="0"/>
            </a:br>
            <a:r>
              <a:rPr lang="cs-CZ" altLang="cs-CZ" sz="2400" b="1" dirty="0"/>
              <a:t>edukace ve </a:t>
            </a:r>
            <a:r>
              <a:rPr lang="cs-CZ" altLang="cs-CZ" sz="2400" b="1" dirty="0" err="1"/>
              <a:t>VČ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29375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418F70-E428-4810-ABEB-AD56D05130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707DF4-A703-4C5B-8EE2-15F38C63CBC5}"/>
              </a:ext>
            </a:extLst>
          </p:cNvPr>
          <p:cNvSpPr txBox="1">
            <a:spLocks/>
          </p:cNvSpPr>
          <p:nvPr/>
        </p:nvSpPr>
        <p:spPr>
          <a:xfrm>
            <a:off x="719400" y="377999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 err="1"/>
              <a:t>Edutainment</a:t>
            </a:r>
            <a:endParaRPr lang="cs-CZ" kern="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99AE4C-2BB2-4F10-A2B5-CB0FFC0618EC}"/>
              </a:ext>
            </a:extLst>
          </p:cNvPr>
          <p:cNvSpPr txBox="1">
            <a:spLocks/>
          </p:cNvSpPr>
          <p:nvPr/>
        </p:nvSpPr>
        <p:spPr>
          <a:xfrm>
            <a:off x="666000" y="998807"/>
            <a:ext cx="11207132" cy="548119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  <a:spcBef>
                <a:spcPts val="600"/>
              </a:spcBef>
            </a:pPr>
            <a:r>
              <a:rPr lang="cs-CZ" sz="3200" b="1" kern="0" dirty="0" err="1">
                <a:solidFill>
                  <a:srgbClr val="0000DC"/>
                </a:solidFill>
              </a:rPr>
              <a:t>Edutainment</a:t>
            </a:r>
            <a:r>
              <a:rPr lang="cs-CZ" sz="3200" b="1" kern="0" dirty="0">
                <a:solidFill>
                  <a:srgbClr val="0000DC"/>
                </a:solidFill>
              </a:rPr>
              <a:t> </a:t>
            </a:r>
            <a:r>
              <a:rPr lang="cs-CZ" sz="3200" kern="0" dirty="0"/>
              <a:t>= kombinace pojmů „</a:t>
            </a:r>
            <a:r>
              <a:rPr lang="cs-CZ" sz="3200" b="1" kern="0" dirty="0" err="1">
                <a:solidFill>
                  <a:srgbClr val="0000DC"/>
                </a:solidFill>
              </a:rPr>
              <a:t>education</a:t>
            </a:r>
            <a:r>
              <a:rPr lang="cs-CZ" sz="3200" kern="0" dirty="0"/>
              <a:t>“ (edukace, výchova, vzdělávání) + „</a:t>
            </a:r>
            <a:r>
              <a:rPr lang="cs-CZ" sz="3200" b="1" kern="0" dirty="0" err="1">
                <a:solidFill>
                  <a:srgbClr val="0000DC"/>
                </a:solidFill>
              </a:rPr>
              <a:t>entertainment</a:t>
            </a:r>
            <a:r>
              <a:rPr lang="cs-CZ" sz="3200" kern="0" dirty="0"/>
              <a:t>“ (zábava) = </a:t>
            </a:r>
            <a:br>
              <a:rPr lang="cs-CZ" sz="3200" kern="0" dirty="0"/>
            </a:br>
            <a:r>
              <a:rPr lang="cs-CZ" sz="3200" kern="0" dirty="0"/>
              <a:t>spojení učení se zábavou a hrou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b="1" i="1" kern="0" dirty="0" err="1">
                <a:solidFill>
                  <a:srgbClr val="F01928"/>
                </a:solidFill>
              </a:rPr>
              <a:t>Edutainment</a:t>
            </a:r>
            <a:r>
              <a:rPr lang="cs-CZ" sz="3200" b="1" i="1" kern="0" dirty="0"/>
              <a:t> = specifický druh zábavy, jejímž prostřednictvím se zúčastněný může vzdělávat</a:t>
            </a:r>
            <a:r>
              <a:rPr lang="cs-CZ" sz="3200" kern="0" dirty="0"/>
              <a:t> </a:t>
            </a:r>
            <a:br>
              <a:rPr lang="cs-CZ" sz="3200" kern="0" dirty="0"/>
            </a:br>
            <a:r>
              <a:rPr lang="cs-CZ" sz="3200" kern="0" dirty="0"/>
              <a:t>(Němec in PEN, 2009)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= vzdělávání, </a:t>
            </a:r>
            <a:r>
              <a:rPr lang="cs-CZ" sz="3200" b="1" kern="0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využití </a:t>
            </a:r>
            <a:r>
              <a:rPr lang="cs-CZ" sz="3200" b="1" kern="0" dirty="0">
                <a:solidFill>
                  <a:srgbClr val="0000DC"/>
                </a:solidFill>
              </a:rPr>
              <a:t>zážitkového učení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+ řady nových prostředků – zejména ICT, prvky výchovy prožitkem a dobrodružstvím, …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13511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CF2CA-E9C9-45D9-8650-37429AEB77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8C9A91-0E2E-400C-BA94-3ED40D02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(Pedagogické) požadavky na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54E4866-3E4F-40DF-89C2-B09310EC4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3318"/>
            <a:ext cx="11077553" cy="46946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zotavení, osvěžení, zdraví a dobrého pocitu – </a:t>
            </a:r>
            <a:r>
              <a:rPr lang="cs-CZ" altLang="cs-CZ" sz="3200" b="1" dirty="0">
                <a:solidFill>
                  <a:srgbClr val="0000DC"/>
                </a:solidFill>
              </a:rPr>
              <a:t>REKREACE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vyrovnání, rozptýlení a potěšení – </a:t>
            </a:r>
            <a:r>
              <a:rPr lang="cs-CZ" altLang="cs-CZ" sz="3200" b="1" dirty="0">
                <a:solidFill>
                  <a:srgbClr val="0000DC"/>
                </a:solidFill>
              </a:rPr>
              <a:t>KOMPENZACE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klidu, pohody, rozjímání a sebevědomí – </a:t>
            </a:r>
            <a:r>
              <a:rPr lang="cs-CZ" altLang="cs-CZ" sz="3200" b="1" dirty="0">
                <a:solidFill>
                  <a:srgbClr val="0000DC"/>
                </a:solidFill>
              </a:rPr>
              <a:t>KONTEMPLACE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potřeba poznání a učebního podněcování a dalšího učení – </a:t>
            </a:r>
            <a:r>
              <a:rPr lang="cs-CZ" altLang="cs-CZ" sz="3200" b="1" dirty="0">
                <a:solidFill>
                  <a:srgbClr val="FF0000"/>
                </a:solidFill>
              </a:rPr>
              <a:t>EDUKACE = pedagogické zhodnocení VČ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dirty="0"/>
              <a:t>(Rousseau – přirozená potřeba dítěte)</a:t>
            </a:r>
          </a:p>
        </p:txBody>
      </p:sp>
    </p:spTree>
    <p:extLst>
      <p:ext uri="{BB962C8B-B14F-4D97-AF65-F5344CB8AC3E}">
        <p14:creationId xmlns:p14="http://schemas.microsoft.com/office/powerpoint/2010/main" val="219263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C0A3DB-DE30-4533-9B81-551063D7D2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605D3B-07A7-4F29-89D0-995166BE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(Pedagogické) požadavky na </a:t>
            </a:r>
            <a:r>
              <a:rPr lang="cs-CZ" altLang="cs-CZ" dirty="0" err="1"/>
              <a:t>VČ</a:t>
            </a:r>
            <a:r>
              <a:rPr lang="cs-CZ" altLang="cs-CZ" dirty="0"/>
              <a:t> aktivity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C88550D-24DB-439E-A20F-83A0467C0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1194094" cy="5161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sdělení, kontaktu a družnosti – </a:t>
            </a:r>
            <a:r>
              <a:rPr lang="cs-CZ" altLang="cs-CZ" sz="3200" b="1" dirty="0">
                <a:solidFill>
                  <a:srgbClr val="FF0000"/>
                </a:solidFill>
              </a:rPr>
              <a:t>KOMUNIKACE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rozhovor, zábava – touha nebýt sám, hledání kontaktu, </a:t>
            </a:r>
            <a:br>
              <a:rPr lang="cs-CZ" altLang="cs-CZ" sz="3200" dirty="0"/>
            </a:br>
            <a:r>
              <a:rPr lang="cs-CZ" altLang="cs-CZ" sz="3200" dirty="0"/>
              <a:t>přání rozmanitých </a:t>
            </a:r>
            <a:r>
              <a:rPr lang="cs-CZ" altLang="cs-CZ" sz="3200" b="1" dirty="0">
                <a:solidFill>
                  <a:srgbClr val="FF0000"/>
                </a:solidFill>
              </a:rPr>
              <a:t>sociálních vztahů</a:t>
            </a:r>
            <a:r>
              <a:rPr lang="cs-CZ" altLang="cs-CZ" sz="3200" dirty="0"/>
              <a:t>, intenzifikace zážitků společně tráveným časem – typické pro mládež i seniory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společnosti, kolektivního vztahu a tvoření skupin – </a:t>
            </a:r>
            <a:r>
              <a:rPr lang="cs-CZ" altLang="cs-CZ" sz="3200" b="1" dirty="0">
                <a:solidFill>
                  <a:srgbClr val="FF0000"/>
                </a:solidFill>
              </a:rPr>
              <a:t>INTEGRACE </a:t>
            </a:r>
            <a:r>
              <a:rPr lang="cs-CZ" altLang="cs-CZ" sz="3200" dirty="0"/>
              <a:t>(intaktních i znevýhodněných jedinců)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účastenství, </a:t>
            </a:r>
            <a:r>
              <a:rPr lang="cs-CZ" altLang="cs-CZ" sz="3200" dirty="0" err="1"/>
              <a:t>anagažovanosti</a:t>
            </a:r>
            <a:r>
              <a:rPr lang="cs-CZ" altLang="cs-CZ" sz="3200" dirty="0"/>
              <a:t> a sociálního sebepojetí – </a:t>
            </a:r>
            <a:r>
              <a:rPr lang="cs-CZ" altLang="cs-CZ" sz="3200" b="1" dirty="0">
                <a:solidFill>
                  <a:srgbClr val="FF0000"/>
                </a:solidFill>
              </a:rPr>
              <a:t>PARTICIPACE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potřeba kreativního rozvoje, produktivního uplatnění a účasti na kulturním životě – </a:t>
            </a:r>
            <a:r>
              <a:rPr lang="cs-CZ" altLang="cs-CZ" sz="3200" b="1" dirty="0" err="1">
                <a:solidFill>
                  <a:srgbClr val="FF0000"/>
                </a:solidFill>
              </a:rPr>
              <a:t>ENKULTURACE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275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D50BD-08EB-4C9E-87DF-AFAA313D79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504CE45-057E-42F1-9890-7F56D306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D1D18B5-F7A4-4B5C-9894-2304ABFD1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FF0000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42446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1F79A8-1F11-42C5-8FC3-698581782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C18BA4-8457-44D5-80D0-7D1D36C1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EE98B9B-20E9-495B-A1D9-5E6150898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82402"/>
            <a:ext cx="11491579" cy="5145598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</p:txBody>
      </p:sp>
    </p:spTree>
    <p:extLst>
      <p:ext uri="{BB962C8B-B14F-4D97-AF65-F5344CB8AC3E}">
        <p14:creationId xmlns:p14="http://schemas.microsoft.com/office/powerpoint/2010/main" val="54631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693C80-47F8-4067-B8EF-7FCF2CC48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B328C7-3DD7-42DC-B618-697A3FFF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BD89369-E810-44A4-ACC3-AA70DC70D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95663"/>
            <a:ext cx="11263453" cy="47423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klíčová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  <a:r>
              <a:rPr lang="cs-CZ" sz="3200" dirty="0"/>
              <a:t>← pro profesi, koníčky, </a:t>
            </a:r>
            <a:r>
              <a:rPr lang="cs-CZ" sz="3200" b="1" dirty="0">
                <a:solidFill>
                  <a:srgbClr val="FF0000"/>
                </a:solidFill>
              </a:rPr>
              <a:t>zdraví</a:t>
            </a:r>
            <a:r>
              <a:rPr lang="cs-CZ" sz="3200" dirty="0"/>
              <a:t>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882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C3B56-96D6-4B55-A909-28529005D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7D9FE7-295C-4640-8E37-C05F52D2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8A4270BB-8E5A-4F03-8C0D-B7A21A92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4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8C3B56-96D6-4B55-A909-28529005D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12" name="Nadpis 3">
            <a:extLst>
              <a:ext uri="{FF2B5EF4-FFF2-40B4-BE49-F238E27FC236}">
                <a16:creationId xmlns:a16="http://schemas.microsoft.com/office/drawing/2014/main" id="{83826317-5C77-49C5-8E80-A5DF795B6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13" name="Zástupný symbol pro obsah 4">
            <a:extLst>
              <a:ext uri="{FF2B5EF4-FFF2-40B4-BE49-F238E27FC236}">
                <a16:creationId xmlns:a16="http://schemas.microsoft.com/office/drawing/2014/main" id="{7CD9BDD7-394A-42D0-9763-E85AC6BA6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34750655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64</TotalTime>
  <Words>527</Words>
  <Application>Microsoft Office PowerPoint</Application>
  <PresentationFormat>Širokoúhlá obrazovka</PresentationFormat>
  <Paragraphs>150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Volnočasová edukace</vt:lpstr>
      <vt:lpstr>Prvky edukace ve volném čase</vt:lpstr>
      <vt:lpstr>(Pedagogické) požadavky na VČ aktivity</vt:lpstr>
      <vt:lpstr>(Pedagogické) požadavky na VČ aktivity</vt:lpstr>
      <vt:lpstr>Zájmové vzdělávání 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12</cp:revision>
  <cp:lastPrinted>1601-01-01T00:00:00Z</cp:lastPrinted>
  <dcterms:created xsi:type="dcterms:W3CDTF">2020-10-05T06:18:46Z</dcterms:created>
  <dcterms:modified xsi:type="dcterms:W3CDTF">2021-03-29T08:57:47Z</dcterms:modified>
</cp:coreProperties>
</file>