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7" r:id="rId3"/>
    <p:sldId id="280" r:id="rId4"/>
    <p:sldId id="282" r:id="rId5"/>
    <p:sldId id="283" r:id="rId6"/>
    <p:sldId id="284" r:id="rId7"/>
    <p:sldId id="281" r:id="rId8"/>
    <p:sldId id="285" r:id="rId9"/>
    <p:sldId id="279" r:id="rId10"/>
    <p:sldId id="286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701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5F33EB-8216-48A1-950A-E2E13DD5629C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4BD6B-D596-407F-9594-11C227A65397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03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2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CFD12D-178C-4CE6-94D6-E7DAA5C4BCA9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DD13DA-A286-4769-8683-9AB3621CA302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obrázk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Autofit/>
          </a:bodyPr>
          <a:lstStyle>
            <a:lvl1pPr algn="ctr">
              <a:defRPr sz="42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DC97A-D7FE-4B48-B8C0-4F515CD330C0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DC90A4-A63E-4651-87D3-2E0963EBCFD6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F0839-58D3-4224-9CE7-DC3D81A22444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F647B-C158-42AB-B4EE-C465A566A3AE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3E2B3-5270-4325-93A7-F4B1712F0452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6E33CB9F-186C-42F5-9290-B39BA85734D7}" type="datetime1">
              <a:rPr lang="cs-CZ" smtClean="0"/>
              <a:t>29.03.2021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BqjcX4KQco?start=69&amp;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FYZh6l7pzA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cielo.br/img/revistas/rbcdh/v16n1/1980-0037-rbcdh-16-01-00001-gf02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justpark.com/creative/reaction-time-tes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626020"/>
            <a:ext cx="11125200" cy="914400"/>
          </a:xfrm>
        </p:spPr>
        <p:txBody>
          <a:bodyPr rtlCol="0"/>
          <a:lstStyle/>
          <a:p>
            <a:pPr rtl="0"/>
            <a:r>
              <a:rPr lang="cs-CZ" sz="4400" dirty="0"/>
              <a:t>Diagnostika a rozvoj funkčního stavu - rychlost</a:t>
            </a:r>
          </a:p>
        </p:txBody>
      </p:sp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B6145D91-9117-4A3F-BFAE-BBB9858B5D4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26148" r="2614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68159FBE-E21E-44CF-B78E-9216852B324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/>
          <a:srcRect l="20328" r="20328"/>
          <a:stretch>
            <a:fillRect/>
          </a:stretch>
        </p:blipFill>
        <p:spPr>
          <a:xfrm>
            <a:off x="4084320" y="0"/>
            <a:ext cx="4023360" cy="4745736"/>
          </a:xfrm>
          <a:prstGeom prst="rect">
            <a:avLst/>
          </a:prstGeom>
        </p:spPr>
      </p:pic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028B6B83-D4BF-46D6-BB0D-5530423CD14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5"/>
          <a:srcRect l="16681" r="166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Agility Drills for Seniors - Improve Quickness and Reduce Falls!!">
            <a:hlinkClick r:id="" action="ppaction://media"/>
            <a:extLst>
              <a:ext uri="{FF2B5EF4-FFF2-40B4-BE49-F238E27FC236}">
                <a16:creationId xmlns:a16="http://schemas.microsoft.com/office/drawing/2014/main" id="{8E187567-2049-4BBB-AC83-FCB90A2B9D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9437" y="550416"/>
            <a:ext cx="9573126" cy="5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Rychlost charakteristika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Definice – provádění pohybu s vysokou až maximální možnou rychlostí </a:t>
            </a:r>
          </a:p>
          <a:p>
            <a:pPr rtl="0"/>
            <a:r>
              <a:rPr lang="cs-CZ" dirty="0"/>
              <a:t>Rozdělení: </a:t>
            </a:r>
          </a:p>
          <a:p>
            <a:pPr lvl="1"/>
            <a:r>
              <a:rPr lang="cs-CZ" dirty="0"/>
              <a:t>Reakční rychlost – jak rychle organismus dokáže odpovědět na konkrétní stimul </a:t>
            </a:r>
          </a:p>
          <a:p>
            <a:pPr lvl="2"/>
            <a:r>
              <a:rPr lang="cs-CZ" dirty="0"/>
              <a:t>Jednoduché podměty (dotykové, sluchové, taktilní) </a:t>
            </a:r>
          </a:p>
          <a:p>
            <a:pPr lvl="2"/>
            <a:r>
              <a:rPr lang="cs-CZ" dirty="0"/>
              <a:t>Výběrové podměty (reakce na více podmětů)</a:t>
            </a:r>
          </a:p>
          <a:p>
            <a:pPr lvl="1"/>
            <a:r>
              <a:rPr lang="cs-CZ" dirty="0"/>
              <a:t>Akční rychlost </a:t>
            </a:r>
          </a:p>
          <a:p>
            <a:pPr lvl="2"/>
            <a:r>
              <a:rPr lang="cs-CZ" dirty="0"/>
              <a:t>Cyklická (komplexní pohybový projev)</a:t>
            </a:r>
          </a:p>
          <a:p>
            <a:pPr lvl="3"/>
            <a:r>
              <a:rPr lang="cs-CZ" dirty="0"/>
              <a:t>Akcelerační </a:t>
            </a:r>
          </a:p>
          <a:p>
            <a:pPr lvl="3"/>
            <a:r>
              <a:rPr lang="cs-CZ" dirty="0"/>
              <a:t>Frekvenční </a:t>
            </a:r>
          </a:p>
          <a:p>
            <a:pPr lvl="3"/>
            <a:r>
              <a:rPr lang="cs-CZ" dirty="0"/>
              <a:t>Rychlost se změnou směru </a:t>
            </a:r>
          </a:p>
          <a:p>
            <a:pPr lvl="3"/>
            <a:r>
              <a:rPr lang="cs-CZ" dirty="0"/>
              <a:t>Agility </a:t>
            </a:r>
          </a:p>
          <a:p>
            <a:pPr lvl="2"/>
            <a:r>
              <a:rPr lang="cs-CZ" dirty="0"/>
              <a:t>Acyklická (jednotlivý pohyb)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20405-A477-48F1-BADE-378EE8B3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</a:t>
            </a:r>
            <a:r>
              <a:rPr lang="cs-CZ" dirty="0" err="1"/>
              <a:t>foot</a:t>
            </a:r>
            <a:r>
              <a:rPr lang="cs-CZ" dirty="0"/>
              <a:t> up and go test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9F212B-2FF8-4597-B5DF-6753379AC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měříme: rychlost, agility, rovnováhu</a:t>
            </a:r>
          </a:p>
          <a:p>
            <a:r>
              <a:rPr lang="cs-CZ" dirty="0"/>
              <a:t>Pomůcky: stopky, židle, kužel, měřící páska, prostor bez překážek </a:t>
            </a:r>
          </a:p>
          <a:p>
            <a:r>
              <a:rPr lang="cs-CZ" dirty="0"/>
              <a:t>Průběh testu: postavit židli vedle zdi (pro bezpečnost) a 8 stop (2.4 m) naměřit vzdálenost, tam se položí kužel, senior bude sedět a na pokyn rychlou chůzí obchází kužel a vrací se zpět na židli, čas stopujeme v momentu, kdy se posadí </a:t>
            </a:r>
          </a:p>
          <a:p>
            <a:r>
              <a:rPr lang="cs-CZ" dirty="0"/>
              <a:t>Skóre: bere se nejlepší čas ze dvou pokusů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4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8 foot up and go test">
            <a:hlinkClick r:id="" action="ppaction://media"/>
            <a:extLst>
              <a:ext uri="{FF2B5EF4-FFF2-40B4-BE49-F238E27FC236}">
                <a16:creationId xmlns:a16="http://schemas.microsoft.com/office/drawing/2014/main" id="{2477E1F1-9E4C-4915-A7C7-792DABB8EC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3480" y="994300"/>
            <a:ext cx="8045039" cy="45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80ECB-5640-40BE-A6E2-82405A0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muži  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88503F6-AFC2-4A8D-AC16-09FF6BF24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936668"/>
              </p:ext>
            </p:extLst>
          </p:nvPr>
        </p:nvGraphicFramePr>
        <p:xfrm>
          <a:off x="2695852" y="1899821"/>
          <a:ext cx="6800296" cy="382627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00074">
                  <a:extLst>
                    <a:ext uri="{9D8B030D-6E8A-4147-A177-3AD203B41FA5}">
                      <a16:colId xmlns:a16="http://schemas.microsoft.com/office/drawing/2014/main" val="2567857622"/>
                    </a:ext>
                  </a:extLst>
                </a:gridCol>
                <a:gridCol w="1700074">
                  <a:extLst>
                    <a:ext uri="{9D8B030D-6E8A-4147-A177-3AD203B41FA5}">
                      <a16:colId xmlns:a16="http://schemas.microsoft.com/office/drawing/2014/main" val="85458269"/>
                    </a:ext>
                  </a:extLst>
                </a:gridCol>
                <a:gridCol w="1700074">
                  <a:extLst>
                    <a:ext uri="{9D8B030D-6E8A-4147-A177-3AD203B41FA5}">
                      <a16:colId xmlns:a16="http://schemas.microsoft.com/office/drawing/2014/main" val="3492609794"/>
                    </a:ext>
                  </a:extLst>
                </a:gridCol>
                <a:gridCol w="1700074">
                  <a:extLst>
                    <a:ext uri="{9D8B030D-6E8A-4147-A177-3AD203B41FA5}">
                      <a16:colId xmlns:a16="http://schemas.microsoft.com/office/drawing/2014/main" val="3549356563"/>
                    </a:ext>
                  </a:extLst>
                </a:gridCol>
              </a:tblGrid>
              <a:tr h="48317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below average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average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 err="1">
                          <a:effectLst/>
                        </a:rPr>
                        <a:t>above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average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extLst>
                  <a:ext uri="{0D108BD9-81ED-4DB2-BD59-A6C34878D82A}">
                    <a16:rowId xmlns:a16="http://schemas.microsoft.com/office/drawing/2014/main" val="2158181491"/>
                  </a:ext>
                </a:extLst>
              </a:tr>
              <a:tr h="4753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60-64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5.6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5.6 to 3.8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3.8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3512605051"/>
                  </a:ext>
                </a:extLst>
              </a:tr>
              <a:tr h="4753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65-69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5.7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5.7 to 4.3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4.3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1560841816"/>
                  </a:ext>
                </a:extLst>
              </a:tr>
              <a:tr h="4753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70-74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&gt; 6.0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6.0 to 4.2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4.2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3598892224"/>
                  </a:ext>
                </a:extLst>
              </a:tr>
              <a:tr h="48317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75-79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7.2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7.2 to 4.6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4.6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2099388325"/>
                  </a:ext>
                </a:extLst>
              </a:tr>
              <a:tr h="4753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80-84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7.6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7.6 to 5.2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5.2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3017455391"/>
                  </a:ext>
                </a:extLst>
              </a:tr>
              <a:tr h="47535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85-89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8.9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8.9 to 5.3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&lt; 5.3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2039868672"/>
                  </a:ext>
                </a:extLst>
              </a:tr>
              <a:tr h="48317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90-94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10.0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10.0 to 6.2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&lt; 6.2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81049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D5BBC-0D28-463B-A7F8-0843678C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– ženy 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71CFF5A-78DE-40C4-9E34-93D710976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694304"/>
              </p:ext>
            </p:extLst>
          </p:nvPr>
        </p:nvGraphicFramePr>
        <p:xfrm>
          <a:off x="2642587" y="1775535"/>
          <a:ext cx="6906826" cy="36842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83689">
                  <a:extLst>
                    <a:ext uri="{9D8B030D-6E8A-4147-A177-3AD203B41FA5}">
                      <a16:colId xmlns:a16="http://schemas.microsoft.com/office/drawing/2014/main" val="2819688409"/>
                    </a:ext>
                  </a:extLst>
                </a:gridCol>
                <a:gridCol w="1644427">
                  <a:extLst>
                    <a:ext uri="{9D8B030D-6E8A-4147-A177-3AD203B41FA5}">
                      <a16:colId xmlns:a16="http://schemas.microsoft.com/office/drawing/2014/main" val="208939923"/>
                    </a:ext>
                  </a:extLst>
                </a:gridCol>
                <a:gridCol w="2039355">
                  <a:extLst>
                    <a:ext uri="{9D8B030D-6E8A-4147-A177-3AD203B41FA5}">
                      <a16:colId xmlns:a16="http://schemas.microsoft.com/office/drawing/2014/main" val="624412827"/>
                    </a:ext>
                  </a:extLst>
                </a:gridCol>
                <a:gridCol w="2039355">
                  <a:extLst>
                    <a:ext uri="{9D8B030D-6E8A-4147-A177-3AD203B41FA5}">
                      <a16:colId xmlns:a16="http://schemas.microsoft.com/office/drawing/2014/main" val="1517634011"/>
                    </a:ext>
                  </a:extLst>
                </a:gridCol>
              </a:tblGrid>
              <a:tr h="49582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below average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average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above average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47625"/>
                </a:tc>
                <a:extLst>
                  <a:ext uri="{0D108BD9-81ED-4DB2-BD59-A6C34878D82A}">
                    <a16:rowId xmlns:a16="http://schemas.microsoft.com/office/drawing/2014/main" val="3906065194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60-64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6.0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6.0 to 4.4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4.4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354008836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65-69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&gt; 6.4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6.4 to 4.8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4.8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1597770972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70-74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7.1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7.1 to 4.9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4.9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2773611056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75-79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&gt; 7.4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7.4 to 5.2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5.2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1514930318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80-84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8.7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8.7 to 5.7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5.7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2782007028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85-89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9.6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9.6 to 6.2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&lt; 6.2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115590432"/>
                  </a:ext>
                </a:extLst>
              </a:tr>
              <a:tr h="45548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90-94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&gt; 11.5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>
                          <a:effectLst/>
                        </a:rPr>
                        <a:t>11.5 to 7.3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2250"/>
                        </a:spcAft>
                      </a:pPr>
                      <a:r>
                        <a:rPr lang="cs-CZ" sz="1100" dirty="0">
                          <a:effectLst/>
                        </a:rPr>
                        <a:t>&lt; 7.3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57150" marB="57150"/>
                </a:tc>
                <a:extLst>
                  <a:ext uri="{0D108BD9-81ED-4DB2-BD59-A6C34878D82A}">
                    <a16:rowId xmlns:a16="http://schemas.microsoft.com/office/drawing/2014/main" val="33743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9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9978-29D9-4E9A-A172-8F17903C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AAHPERD testová baterie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49D9A-D266-47DC-AE5D-AB755153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Brazilská testová baterie pro aktivní seniory </a:t>
            </a:r>
          </a:p>
          <a:p>
            <a:r>
              <a:rPr lang="cs-CZ" dirty="0"/>
              <a:t>Test – agility, dynamickou rovnováhu </a:t>
            </a:r>
          </a:p>
          <a:p>
            <a:r>
              <a:rPr lang="cs-CZ" dirty="0"/>
              <a:t>Pomůcky: židle s opěrkami, měřící páska, dva kužely, stopky </a:t>
            </a:r>
          </a:p>
          <a:p>
            <a:r>
              <a:rPr lang="cs-CZ" dirty="0"/>
              <a:t>Provedení: v sedě na židli, stoupne rychlou chůzí obchází kužel na pravé straně, posadí se na židli a obchází kužel na levé straně, vrátí se zpět na židli, test ukončen</a:t>
            </a:r>
            <a:endParaRPr lang="en-GB" dirty="0"/>
          </a:p>
        </p:txBody>
      </p:sp>
      <p:pic>
        <p:nvPicPr>
          <p:cNvPr id="5" name="Obrázek 4">
            <a:hlinkClick r:id="rId2" tgtFrame="&quot;_blank&quot;"/>
            <a:extLst>
              <a:ext uri="{FF2B5EF4-FFF2-40B4-BE49-F238E27FC236}">
                <a16:creationId xmlns:a16="http://schemas.microsoft.com/office/drawing/2014/main" id="{A2BCB14C-68B3-441B-8B7A-89E73F98C0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63" y="3943350"/>
            <a:ext cx="6700874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5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F4C0A-9718-4CFC-811E-30EF9DC5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na reakční rychlost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41C0C-50EE-4A23-B5AA-C83A26E93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Reaktometry</a:t>
            </a:r>
            <a:r>
              <a:rPr lang="cs-CZ" dirty="0"/>
              <a:t> 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https://www.justpark.com/creative/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reaction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time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-test/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/>
          </a:p>
          <a:p>
            <a:pPr lvl="1"/>
            <a:r>
              <a:rPr lang="cs-CZ" dirty="0"/>
              <a:t>Reakční doba </a:t>
            </a:r>
          </a:p>
          <a:p>
            <a:pPr lvl="2"/>
            <a:r>
              <a:rPr lang="cs-CZ" dirty="0"/>
              <a:t>Taktilní 		0,14 – 0,15 s. </a:t>
            </a:r>
          </a:p>
          <a:p>
            <a:pPr lvl="2"/>
            <a:r>
              <a:rPr lang="cs-CZ" dirty="0" err="1"/>
              <a:t>Akusticke</a:t>
            </a:r>
            <a:r>
              <a:rPr lang="cs-CZ" dirty="0"/>
              <a:t>́ 		0,15 – 0, 16 s. </a:t>
            </a:r>
          </a:p>
          <a:p>
            <a:pPr lvl="2"/>
            <a:r>
              <a:rPr lang="cs-CZ" dirty="0" err="1"/>
              <a:t>Vizuální</a:t>
            </a:r>
            <a:r>
              <a:rPr lang="cs-CZ" dirty="0"/>
              <a:t> 		0,19 – 0,21 s</a:t>
            </a:r>
          </a:p>
          <a:p>
            <a:r>
              <a:rPr lang="cs-CZ" dirty="0"/>
              <a:t>Zachycení pravítka, gymnastické tyče </a:t>
            </a:r>
          </a:p>
          <a:p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178221-A8B0-4BEF-B9C2-6F395D5D8F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23744" y="3998330"/>
            <a:ext cx="4944512" cy="20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EC586-2F92-4A0F-A345-9BF21C4A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rychlosti u seniorů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D0616-54F5-46B2-857E-C032331E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Pohybový systém senioru většinou neumožňuje skákat, sprintovat, či házet a provádět tyto činnosti s </a:t>
            </a:r>
            <a:r>
              <a:rPr lang="cs-CZ" dirty="0" err="1"/>
              <a:t>nadprahovou</a:t>
            </a:r>
            <a:r>
              <a:rPr lang="cs-CZ" dirty="0"/>
              <a:t> intenzitou pro stimulaci rychlých vláken, pohybové činnosti provádí spíše v nízkých a středních intenzitách -&gt; nedostatečné pro stimulaci rychlých vláken </a:t>
            </a:r>
          </a:p>
          <a:p>
            <a:r>
              <a:rPr lang="cs-CZ" dirty="0"/>
              <a:t>Stažitelnost rychlých svalových vláken je avšak důležitá pro udržení stability </a:t>
            </a:r>
          </a:p>
          <a:p>
            <a:r>
              <a:rPr lang="cs-CZ" dirty="0"/>
              <a:t>Dobrou alternativou je rychlostní a explozivně silové cvičení pro stimulaci rychlých svalových vláken, aby došlo ke stimulaci rychlých svalových vláken musí být odpor minimálně 70 % a schopnost vykonat 10 až 12 opakování </a:t>
            </a:r>
          </a:p>
          <a:p>
            <a:r>
              <a:rPr lang="cs-CZ" dirty="0"/>
              <a:t>Ale je možné rozvíjet agility (viz video)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í a fitness 16 x 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48_TF02922391.potx" id="{242DB3B3-AC46-4A8E-994A-631243BE7015}" vid="{556F50D3-02C9-4D6E-BC8B-341B084693DC}"/>
    </a:ext>
  </a:extLst>
</a:theme>
</file>

<file path=ppt/theme/theme2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téma zdraví a fitness (širokoúhlý formát)</Template>
  <TotalTime>143</TotalTime>
  <Words>497</Words>
  <Application>Microsoft Office PowerPoint</Application>
  <PresentationFormat>Širokoúhlá obrazovka</PresentationFormat>
  <Paragraphs>104</Paragraphs>
  <Slides>10</Slides>
  <Notes>2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Zdraví a fitness 16 x 9</vt:lpstr>
      <vt:lpstr>Diagnostika a rozvoj funkčního stavu - rychlost</vt:lpstr>
      <vt:lpstr>Rychlost charakteristika </vt:lpstr>
      <vt:lpstr>8 foot up and go test </vt:lpstr>
      <vt:lpstr>Prezentace aplikace PowerPoint</vt:lpstr>
      <vt:lpstr>Výsledky – muži  </vt:lpstr>
      <vt:lpstr>Výsledky – ženy </vt:lpstr>
      <vt:lpstr>AAHPERD testová baterie </vt:lpstr>
      <vt:lpstr>Testy na reakční rychlost </vt:lpstr>
      <vt:lpstr>Rozvoj rychlosti u seniorů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rozvoj funkčního stavu - rychlost</dc:title>
  <dc:creator>Lucie Lipková</dc:creator>
  <cp:lastModifiedBy>Lucie Lipková</cp:lastModifiedBy>
  <cp:revision>8</cp:revision>
  <dcterms:created xsi:type="dcterms:W3CDTF">2021-03-26T17:07:49Z</dcterms:created>
  <dcterms:modified xsi:type="dcterms:W3CDTF">2021-03-29T13:22:28Z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