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7" r:id="rId2"/>
    <p:sldId id="310" r:id="rId3"/>
    <p:sldId id="309" r:id="rId4"/>
    <p:sldId id="311" r:id="rId5"/>
    <p:sldId id="313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85" r:id="rId14"/>
    <p:sldId id="312" r:id="rId15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-629" y="-7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8A6101-74AA-496D-A9BA-82921BD974F9}" type="datetimeFigureOut">
              <a:rPr lang="cs-CZ" smtClean="0"/>
              <a:pPr/>
              <a:t>15.03.2021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BD7276-0684-413A-80E5-67A7D2A95C0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15.03.2021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21268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15.03.2021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643649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15.03.2021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965769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15.03.2021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312423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15.03.2021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78231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15.03.2021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105442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15.03.2021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27375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15.03.2021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681240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15.03.2021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75471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15.03.2021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956542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15.03.2021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18469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66F557-40A9-496D-AE65-44C93332698A}" type="datetimeFigureOut">
              <a:rPr lang="cs-CZ" smtClean="0"/>
              <a:pPr/>
              <a:t>15.03.2021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821825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04550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00B0F0"/>
                </a:solidFill>
              </a:rPr>
              <a:t>Biologické involuční změny  </a:t>
            </a:r>
            <a:r>
              <a:rPr lang="cs-CZ" sz="2800" b="1" dirty="0" smtClean="0"/>
              <a:t>(</a:t>
            </a:r>
            <a:r>
              <a:rPr lang="cs-CZ" sz="2800" b="1" dirty="0" err="1" smtClean="0"/>
              <a:t>Matějovská</a:t>
            </a:r>
            <a:r>
              <a:rPr lang="cs-CZ" sz="2800" b="1" dirty="0" smtClean="0"/>
              <a:t>-Kubešová)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957532"/>
            <a:ext cx="10515600" cy="5219431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Kardiovaskulární systém</a:t>
            </a:r>
          </a:p>
          <a:p>
            <a:r>
              <a:rPr lang="cs-CZ" dirty="0" smtClean="0"/>
              <a:t>Respirační systém</a:t>
            </a:r>
          </a:p>
          <a:p>
            <a:r>
              <a:rPr lang="cs-CZ" dirty="0" smtClean="0"/>
              <a:t>Gastrointestinální trakt</a:t>
            </a:r>
          </a:p>
          <a:p>
            <a:r>
              <a:rPr lang="cs-CZ" dirty="0" err="1" smtClean="0"/>
              <a:t>Uropoetický</a:t>
            </a:r>
            <a:r>
              <a:rPr lang="cs-CZ" dirty="0" smtClean="0"/>
              <a:t> systém</a:t>
            </a:r>
          </a:p>
          <a:p>
            <a:r>
              <a:rPr lang="cs-CZ" dirty="0" smtClean="0"/>
              <a:t>Vnitřní prostředí</a:t>
            </a:r>
          </a:p>
          <a:p>
            <a:r>
              <a:rPr lang="cs-CZ" dirty="0" smtClean="0"/>
              <a:t>Endokrinní systém</a:t>
            </a:r>
          </a:p>
          <a:p>
            <a:r>
              <a:rPr lang="cs-CZ" dirty="0" smtClean="0"/>
              <a:t>Imunitní systém</a:t>
            </a:r>
          </a:p>
          <a:p>
            <a:r>
              <a:rPr lang="cs-CZ" dirty="0" smtClean="0"/>
              <a:t>Pohybový systém</a:t>
            </a:r>
          </a:p>
          <a:p>
            <a:r>
              <a:rPr lang="cs-CZ" dirty="0" smtClean="0"/>
              <a:t>Poruchy zraku</a:t>
            </a:r>
          </a:p>
          <a:p>
            <a:r>
              <a:rPr lang="cs-CZ" dirty="0" smtClean="0"/>
              <a:t>Poruchy sluchu</a:t>
            </a:r>
          </a:p>
          <a:p>
            <a:r>
              <a:rPr lang="cs-CZ" dirty="0" smtClean="0"/>
              <a:t>Nervový systém</a:t>
            </a:r>
            <a:endParaRPr lang="cs-CZ" dirty="0"/>
          </a:p>
        </p:txBody>
      </p:sp>
      <p:pic>
        <p:nvPicPr>
          <p:cNvPr id="1026" name="Picture 2" descr="C:\Users\roman\Desktop\image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7814" y="2652459"/>
            <a:ext cx="2200275" cy="2076450"/>
          </a:xfrm>
          <a:prstGeom prst="rect">
            <a:avLst/>
          </a:prstGeom>
          <a:noFill/>
        </p:spPr>
      </p:pic>
      <p:pic>
        <p:nvPicPr>
          <p:cNvPr id="1027" name="Picture 3" descr="C:\Users\roman\Desktop\stažený soubor.jf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29244" y="2438781"/>
            <a:ext cx="1762125" cy="2590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7079"/>
          </a:xfrm>
        </p:spPr>
        <p:txBody>
          <a:bodyPr>
            <a:normAutofit/>
          </a:bodyPr>
          <a:lstStyle/>
          <a:p>
            <a:r>
              <a:rPr lang="cs-CZ" sz="4000" b="1" i="1" dirty="0" smtClean="0">
                <a:solidFill>
                  <a:srgbClr val="00B0F0"/>
                </a:solidFill>
              </a:rPr>
              <a:t>Endokrinní systém</a:t>
            </a:r>
            <a:endParaRPr lang="cs-CZ" sz="4000" b="1" i="1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24951"/>
            <a:ext cx="10515600" cy="4952012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Klesá schopnost zpracovat glukózu – primární příčinou je odolnost vůči inzulinu ve tkáních, zejm. ve svalech.</a:t>
            </a:r>
          </a:p>
          <a:p>
            <a:r>
              <a:rPr lang="cs-CZ" b="1" i="1" dirty="0" smtClean="0"/>
              <a:t>DM II. typu </a:t>
            </a:r>
            <a:r>
              <a:rPr lang="cs-CZ" dirty="0" smtClean="0"/>
              <a:t>je nejčastěji se vyskytující onemocnění ve starším věku (nad 70 let až 95 %).</a:t>
            </a:r>
          </a:p>
          <a:p>
            <a:r>
              <a:rPr lang="cs-CZ" dirty="0" smtClean="0"/>
              <a:t>Zmenšení </a:t>
            </a:r>
            <a:r>
              <a:rPr lang="cs-CZ" b="1" i="1" dirty="0" smtClean="0"/>
              <a:t>štítné žlázy </a:t>
            </a:r>
            <a:r>
              <a:rPr lang="cs-CZ" dirty="0" smtClean="0"/>
              <a:t>– stoupá výskyt snížené funkce (hypotyreóza) Příznaky hypotyreózy: tendence ke zpomalování srdeční činnosti a ke vzniku blokád zvyšujících riziko pádů, zácpa.</a:t>
            </a:r>
          </a:p>
          <a:p>
            <a:r>
              <a:rPr lang="cs-CZ" dirty="0" smtClean="0"/>
              <a:t>Pokles produkce hormonů (již kolem 50 roku).</a:t>
            </a:r>
          </a:p>
          <a:p>
            <a:pPr>
              <a:buNone/>
            </a:pPr>
            <a:r>
              <a:rPr lang="cs-CZ" dirty="0" smtClean="0"/>
              <a:t>– u Ž/ již v období </a:t>
            </a:r>
            <a:r>
              <a:rPr lang="cs-CZ" b="1" i="1" dirty="0" smtClean="0"/>
              <a:t>menopauzy</a:t>
            </a:r>
            <a:r>
              <a:rPr lang="cs-CZ" dirty="0" smtClean="0"/>
              <a:t> (snížení hladiny estrogenu)</a:t>
            </a:r>
          </a:p>
          <a:p>
            <a:pPr>
              <a:buFontTx/>
              <a:buChar char="-"/>
            </a:pPr>
            <a:r>
              <a:rPr lang="cs-CZ" dirty="0" smtClean="0"/>
              <a:t>u M/ v období </a:t>
            </a:r>
            <a:r>
              <a:rPr lang="cs-CZ" b="1" i="1" dirty="0" smtClean="0"/>
              <a:t>andropauzy</a:t>
            </a:r>
            <a:r>
              <a:rPr lang="cs-CZ" dirty="0" smtClean="0"/>
              <a:t> (snížení hladiny </a:t>
            </a:r>
            <a:r>
              <a:rPr lang="cs-CZ" dirty="0" err="1" smtClean="0"/>
              <a:t>teststeronu</a:t>
            </a:r>
            <a:r>
              <a:rPr lang="cs-CZ" dirty="0" smtClean="0"/>
              <a:t>)</a:t>
            </a:r>
          </a:p>
          <a:p>
            <a:pPr>
              <a:buNone/>
            </a:pPr>
            <a:r>
              <a:rPr lang="cs-CZ" dirty="0" smtClean="0"/>
              <a:t>Menopauza a andropauza představují nejvýznamnější věkem podmíněné endokrinní změny.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i="1" dirty="0" smtClean="0">
                <a:solidFill>
                  <a:srgbClr val="00B0F0"/>
                </a:solidFill>
              </a:rPr>
              <a:t>Imunitní systém</a:t>
            </a:r>
            <a:endParaRPr lang="cs-CZ" sz="4000" b="1" i="1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62973"/>
            <a:ext cx="10515600" cy="4813989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Pokles imunitních funkcí má za následek vyšší výskyt infekčních chorob a zhoubných onemocnění.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sz="4300" b="1" i="1" dirty="0" smtClean="0">
                <a:solidFill>
                  <a:srgbClr val="00B0F0"/>
                </a:solidFill>
              </a:rPr>
              <a:t>Pohybový systém </a:t>
            </a:r>
            <a:r>
              <a:rPr lang="cs-CZ" sz="3800" dirty="0" smtClean="0"/>
              <a:t>(postižením trpí až 70 % seniorů)</a:t>
            </a:r>
          </a:p>
          <a:p>
            <a:r>
              <a:rPr lang="cs-CZ" dirty="0" smtClean="0"/>
              <a:t>Klesá </a:t>
            </a:r>
            <a:r>
              <a:rPr lang="cs-CZ" b="1" i="1" dirty="0" smtClean="0"/>
              <a:t>hustota kostí </a:t>
            </a:r>
            <a:r>
              <a:rPr lang="cs-CZ" dirty="0" smtClean="0"/>
              <a:t>– ubývá cca o 1 % ročně, okolo 80 roku se zrychluje (osteoporóza). Příčina: dědičné vlivy, nedostatek pohybu,nesprávná výživa , u žen – úbytek pohlavních hormonů.</a:t>
            </a:r>
          </a:p>
          <a:p>
            <a:r>
              <a:rPr lang="cs-CZ" dirty="0" smtClean="0"/>
              <a:t>Snižuje se </a:t>
            </a:r>
            <a:r>
              <a:rPr lang="cs-CZ" b="1" i="1" dirty="0" smtClean="0"/>
              <a:t>elasticita šlach a vazů</a:t>
            </a:r>
            <a:r>
              <a:rPr lang="cs-CZ" dirty="0" smtClean="0"/>
              <a:t> – větší výskyt ruptur (zejm. Achillova šlacha)</a:t>
            </a:r>
          </a:p>
          <a:p>
            <a:r>
              <a:rPr lang="cs-CZ" dirty="0" smtClean="0"/>
              <a:t>Úbytek </a:t>
            </a:r>
            <a:r>
              <a:rPr lang="cs-CZ" b="1" i="1" dirty="0" smtClean="0"/>
              <a:t>svalové hmoty </a:t>
            </a:r>
            <a:r>
              <a:rPr lang="cs-CZ" dirty="0" smtClean="0"/>
              <a:t>(</a:t>
            </a:r>
            <a:r>
              <a:rPr lang="cs-CZ" dirty="0" err="1" smtClean="0"/>
              <a:t>sarkopenie</a:t>
            </a:r>
            <a:r>
              <a:rPr lang="cs-CZ" dirty="0" smtClean="0"/>
              <a:t>) – metabolickým důsledkem je zhoršování glukózové tolerance. V 70letch – pokles o cca 25 %, v 80 letech až o 30-40 % (vlivem sedavého </a:t>
            </a:r>
            <a:r>
              <a:rPr lang="cs-CZ" dirty="0" err="1" smtClean="0"/>
              <a:t>zp.ž</a:t>
            </a:r>
            <a:r>
              <a:rPr lang="cs-CZ" dirty="0" smtClean="0"/>
              <a:t>.)</a:t>
            </a:r>
          </a:p>
          <a:p>
            <a:r>
              <a:rPr lang="cs-CZ" dirty="0" smtClean="0"/>
              <a:t>Kloubní systém - vlivem přetížení se rychleji </a:t>
            </a:r>
            <a:r>
              <a:rPr lang="cs-CZ" dirty="0" err="1" smtClean="0"/>
              <a:t>opotřebávají</a:t>
            </a:r>
            <a:r>
              <a:rPr lang="cs-CZ" dirty="0" smtClean="0"/>
              <a:t> – artróza (postupná degenerace chrupavek, úbytek kloubního mazu), nosné klouby (</a:t>
            </a:r>
            <a:r>
              <a:rPr lang="cs-CZ" dirty="0" err="1" smtClean="0"/>
              <a:t>osteroartróza</a:t>
            </a:r>
            <a:r>
              <a:rPr lang="cs-CZ" dirty="0" smtClean="0"/>
              <a:t>), páteř (</a:t>
            </a:r>
            <a:r>
              <a:rPr lang="cs-CZ" dirty="0" err="1" smtClean="0"/>
              <a:t>spondylartróza</a:t>
            </a:r>
            <a:r>
              <a:rPr lang="cs-CZ" dirty="0" smtClean="0"/>
              <a:t>). </a:t>
            </a:r>
          </a:p>
          <a:p>
            <a:r>
              <a:rPr lang="cs-CZ" dirty="0" smtClean="0"/>
              <a:t>Zhoršuje se již od mládí vyskytující se plochá noha (zejm. příčně plochá). Nastává deformace prstů, vybočení palce – negativní vliv na DT, rovnováhu a na chůzi.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6694"/>
          </a:xfrm>
        </p:spPr>
        <p:txBody>
          <a:bodyPr>
            <a:normAutofit/>
          </a:bodyPr>
          <a:lstStyle/>
          <a:p>
            <a:r>
              <a:rPr lang="cs-CZ" sz="4000" b="1" i="1" dirty="0" smtClean="0">
                <a:solidFill>
                  <a:srgbClr val="00B0F0"/>
                </a:solidFill>
              </a:rPr>
              <a:t>Zrakové poruchy</a:t>
            </a:r>
            <a:endParaRPr lang="cs-CZ" sz="4000" b="1" i="1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33577"/>
            <a:ext cx="10515600" cy="4943386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Postihují 1 ze 6 osob ve věku 75-84 let, u každého 4. seniora ve věku na 85 let.</a:t>
            </a:r>
          </a:p>
          <a:p>
            <a:r>
              <a:rPr lang="cs-CZ" b="1" u="sng" dirty="0" smtClean="0"/>
              <a:t>degenerace žluté skvrny </a:t>
            </a:r>
            <a:r>
              <a:rPr lang="cs-CZ" dirty="0" smtClean="0"/>
              <a:t>(místo nejostřejšího vidění), </a:t>
            </a:r>
            <a:r>
              <a:rPr lang="cs-CZ" b="1" u="sng" dirty="0" smtClean="0"/>
              <a:t>šedý zákal </a:t>
            </a:r>
            <a:r>
              <a:rPr lang="cs-CZ" dirty="0" smtClean="0"/>
              <a:t>(katarakta), diabetické postižení sítnice (</a:t>
            </a:r>
            <a:r>
              <a:rPr lang="cs-CZ" b="1" u="sng" dirty="0" smtClean="0"/>
              <a:t>retinopatie</a:t>
            </a:r>
            <a:r>
              <a:rPr lang="cs-CZ" dirty="0" smtClean="0"/>
              <a:t>) a zelený zákal (</a:t>
            </a:r>
            <a:r>
              <a:rPr lang="cs-CZ" b="1" u="sng" dirty="0" smtClean="0"/>
              <a:t>glaukom</a:t>
            </a:r>
            <a:r>
              <a:rPr lang="cs-CZ" dirty="0" smtClean="0"/>
              <a:t>) – na rozvoji zrakových poruch mají vliv reaktivní chemické látky – volné radikály.</a:t>
            </a:r>
          </a:p>
          <a:p>
            <a:r>
              <a:rPr lang="cs-CZ" dirty="0" smtClean="0"/>
              <a:t>Snižuje se výkon zrakového orgánu – </a:t>
            </a:r>
            <a:r>
              <a:rPr lang="cs-CZ" b="1" u="sng" dirty="0" smtClean="0"/>
              <a:t>elasticita čočky </a:t>
            </a:r>
            <a:r>
              <a:rPr lang="cs-CZ" dirty="0" smtClean="0"/>
              <a:t>(nelze ji korigovat brýlemi).</a:t>
            </a:r>
          </a:p>
          <a:p>
            <a:r>
              <a:rPr lang="cs-CZ" b="1" u="sng" dirty="0" smtClean="0"/>
              <a:t>Okohybné svaly </a:t>
            </a:r>
            <a:r>
              <a:rPr lang="cs-CZ" dirty="0" smtClean="0"/>
              <a:t>– snižuje se jejich funkčnost, ale dají se „trénovat“</a:t>
            </a:r>
          </a:p>
          <a:p>
            <a:r>
              <a:rPr lang="cs-CZ" dirty="0" smtClean="0"/>
              <a:t>Zrakové poruchy – zvýšené riziko pádů a poranění</a:t>
            </a:r>
          </a:p>
          <a:p>
            <a:pPr>
              <a:buNone/>
            </a:pPr>
            <a:endParaRPr lang="cs-CZ" sz="4000" b="1" i="1" dirty="0" smtClean="0"/>
          </a:p>
          <a:p>
            <a:pPr>
              <a:buNone/>
            </a:pPr>
            <a:r>
              <a:rPr lang="cs-CZ" sz="4000" b="1" i="1" dirty="0" smtClean="0">
                <a:solidFill>
                  <a:srgbClr val="00B0F0"/>
                </a:solidFill>
              </a:rPr>
              <a:t>Sluchové poruchy</a:t>
            </a:r>
          </a:p>
          <a:p>
            <a:r>
              <a:rPr lang="cs-CZ" dirty="0" smtClean="0"/>
              <a:t>Ztráta vnímání vysokofrekvenčních tónů – pomůcka sluchadla</a:t>
            </a:r>
          </a:p>
          <a:p>
            <a:r>
              <a:rPr lang="cs-CZ" dirty="0" smtClean="0"/>
              <a:t>Klinicky významná porucha sluchu – u 1/3 osob nad 65 let, u ½ osob nad 75 let.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6308"/>
          </a:xfrm>
        </p:spPr>
        <p:txBody>
          <a:bodyPr>
            <a:normAutofit/>
          </a:bodyPr>
          <a:lstStyle/>
          <a:p>
            <a:r>
              <a:rPr lang="cs-CZ" sz="4000" b="1" i="1" dirty="0" smtClean="0">
                <a:solidFill>
                  <a:srgbClr val="00B0F0"/>
                </a:solidFill>
              </a:rPr>
              <a:t>Nervová soustava</a:t>
            </a:r>
            <a:endParaRPr lang="cs-CZ" sz="4000" b="1" i="1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38687"/>
            <a:ext cx="10515600" cy="5038276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Projevy procesu stárnutí jak v </a:t>
            </a:r>
            <a:r>
              <a:rPr lang="cs-CZ" b="1" i="1" dirty="0" smtClean="0"/>
              <a:t>periferní části </a:t>
            </a:r>
            <a:r>
              <a:rPr lang="cs-CZ" dirty="0" smtClean="0"/>
              <a:t>(nervová vlákna </a:t>
            </a:r>
            <a:r>
              <a:rPr lang="cs-CZ" i="1" dirty="0" smtClean="0"/>
              <a:t>dostředivá</a:t>
            </a:r>
            <a:r>
              <a:rPr lang="cs-CZ" dirty="0" smtClean="0"/>
              <a:t> – vjem zevních podnětů jako dotek, chlad, teplo, bolest, i odstředivá – impulsy pohybové, tak i </a:t>
            </a:r>
            <a:r>
              <a:rPr lang="cs-CZ" b="1" i="1" dirty="0" smtClean="0"/>
              <a:t>centrální části </a:t>
            </a:r>
            <a:r>
              <a:rPr lang="cs-CZ" dirty="0" smtClean="0"/>
              <a:t>(mozek).</a:t>
            </a:r>
          </a:p>
          <a:p>
            <a:pPr>
              <a:buNone/>
            </a:pPr>
            <a:r>
              <a:rPr lang="cs-CZ" b="1" i="1" dirty="0" smtClean="0"/>
              <a:t>Neuropatie</a:t>
            </a:r>
            <a:r>
              <a:rPr lang="cs-CZ" dirty="0" smtClean="0"/>
              <a:t> –stavy na úrovni periferní části nervové soustavy:</a:t>
            </a:r>
          </a:p>
          <a:p>
            <a:pPr>
              <a:buNone/>
            </a:pPr>
            <a:r>
              <a:rPr lang="cs-CZ" dirty="0" smtClean="0">
                <a:solidFill>
                  <a:srgbClr val="00B050"/>
                </a:solidFill>
              </a:rPr>
              <a:t>Ateroskleróza</a:t>
            </a:r>
            <a:r>
              <a:rPr lang="cs-CZ" dirty="0" smtClean="0"/>
              <a:t> může zhoršit </a:t>
            </a:r>
            <a:r>
              <a:rPr lang="cs-CZ" u="sng" dirty="0" smtClean="0"/>
              <a:t>výživu nervových vláken </a:t>
            </a:r>
            <a:r>
              <a:rPr lang="cs-CZ" dirty="0" smtClean="0"/>
              <a:t>– </a:t>
            </a:r>
            <a:r>
              <a:rPr lang="cs-CZ" u="sng" dirty="0" smtClean="0"/>
              <a:t>převádějí zkreslené informace (pocit brnění, pálení)</a:t>
            </a:r>
          </a:p>
          <a:p>
            <a:pPr>
              <a:buNone/>
            </a:pPr>
            <a:r>
              <a:rPr lang="cs-CZ" dirty="0" smtClean="0"/>
              <a:t>Impulzy pro pohyb mohou být převáděny z centra zpomaleně, vede to ke </a:t>
            </a:r>
            <a:r>
              <a:rPr lang="cs-CZ" u="sng" dirty="0" smtClean="0"/>
              <a:t>zpomalení reakční doby</a:t>
            </a:r>
            <a:r>
              <a:rPr lang="cs-CZ" dirty="0" smtClean="0"/>
              <a:t>.</a:t>
            </a:r>
          </a:p>
          <a:p>
            <a:r>
              <a:rPr lang="cs-CZ" dirty="0" smtClean="0"/>
              <a:t>Stárnutí CNS (mozku) je podmíněno pokračující aterosklerózou – zhoršuje se zásobení mozkové tkáně kyslíkem a živinami. Změny i na úrovni nervových buněk. Navenek se projevují psychické změny (egocentrismus), vystupňované povahové rysy z mládí.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b="1" dirty="0" smtClean="0">
                <a:solidFill>
                  <a:srgbClr val="00B0F0"/>
                </a:solidFill>
              </a:rPr>
              <a:t/>
            </a:r>
            <a:br>
              <a:rPr lang="cs-CZ" sz="4000" b="1" dirty="0" smtClean="0">
                <a:solidFill>
                  <a:srgbClr val="00B0F0"/>
                </a:solidFill>
              </a:rPr>
            </a:br>
            <a:r>
              <a:rPr lang="cs-CZ" sz="4000" b="1" dirty="0" smtClean="0">
                <a:solidFill>
                  <a:srgbClr val="00B0F0"/>
                </a:solidFill>
              </a:rPr>
              <a:t>Sociální a osobnostní změny</a:t>
            </a:r>
            <a:r>
              <a:rPr lang="cs-CZ" sz="4000" dirty="0" smtClean="0">
                <a:solidFill>
                  <a:srgbClr val="00B0F0"/>
                </a:solidFill>
              </a:rPr>
              <a:t/>
            </a:r>
            <a:br>
              <a:rPr lang="cs-CZ" sz="4000" dirty="0" smtClean="0">
                <a:solidFill>
                  <a:srgbClr val="00B0F0"/>
                </a:solidFill>
              </a:rPr>
            </a:br>
            <a:endParaRPr lang="cs-CZ" sz="4000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pPr lvl="0"/>
            <a:r>
              <a:rPr lang="cs-CZ" dirty="0" smtClean="0"/>
              <a:t>Úbytek sociálního kontaktu – ztráta profesní role</a:t>
            </a:r>
          </a:p>
          <a:p>
            <a:pPr lvl="0"/>
            <a:r>
              <a:rPr lang="cs-CZ" dirty="0" smtClean="0"/>
              <a:t>Odchod do důchodu – organizace volného času, nový smysl života</a:t>
            </a:r>
          </a:p>
          <a:p>
            <a:pPr lvl="0"/>
            <a:r>
              <a:rPr lang="cs-CZ" dirty="0" smtClean="0"/>
              <a:t>Změna rodinných vztahů – prarodiče, praprarodiče</a:t>
            </a:r>
          </a:p>
          <a:p>
            <a:pPr lvl="0"/>
            <a:r>
              <a:rPr lang="cs-CZ" dirty="0" smtClean="0"/>
              <a:t>Nesoběstačnost a závislost na jiných – pocit </a:t>
            </a:r>
            <a:r>
              <a:rPr lang="cs-CZ" dirty="0" err="1" smtClean="0"/>
              <a:t>býti</a:t>
            </a:r>
            <a:r>
              <a:rPr lang="cs-CZ" dirty="0" smtClean="0"/>
              <a:t> na obtíž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 smtClean="0">
                <a:solidFill>
                  <a:srgbClr val="00B0F0"/>
                </a:solidFill>
              </a:rPr>
              <a:t>Geriatrická křehkost</a:t>
            </a:r>
            <a:endParaRPr lang="cs-CZ" sz="4000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Geriatrická křehkost </a:t>
            </a:r>
            <a:r>
              <a:rPr lang="cs-CZ" dirty="0" smtClean="0"/>
              <a:t>(</a:t>
            </a:r>
            <a:r>
              <a:rPr lang="cs-CZ" dirty="0" err="1" smtClean="0"/>
              <a:t>frailty</a:t>
            </a:r>
            <a:r>
              <a:rPr lang="cs-CZ" dirty="0" smtClean="0"/>
              <a:t>) – klinicky významný, kauzálně podmíněný úbytek funkční zdatnosti na nízké úrovni potenciálu zdraví. Patogenetická provázanost více geriatrických syndromů</a:t>
            </a:r>
          </a:p>
          <a:p>
            <a:pPr>
              <a:buNone/>
            </a:pPr>
            <a:r>
              <a:rPr lang="cs-CZ" dirty="0" smtClean="0"/>
              <a:t>Kritéria dle </a:t>
            </a:r>
            <a:r>
              <a:rPr lang="cs-CZ" dirty="0" err="1" smtClean="0"/>
              <a:t>Friedové</a:t>
            </a:r>
            <a:r>
              <a:rPr lang="cs-CZ" dirty="0" smtClean="0"/>
              <a:t> a spol.:</a:t>
            </a:r>
          </a:p>
          <a:p>
            <a:pPr marL="514350" indent="-514350">
              <a:buAutoNum type="alphaLcParenR"/>
            </a:pPr>
            <a:r>
              <a:rPr lang="cs-CZ" dirty="0" smtClean="0"/>
              <a:t>Nezáměrné zhubnutí 5 a více kg za poslední rok</a:t>
            </a:r>
          </a:p>
          <a:p>
            <a:pPr marL="514350" indent="-514350">
              <a:buAutoNum type="alphaLcParenR"/>
            </a:pPr>
            <a:r>
              <a:rPr lang="cs-CZ" dirty="0" smtClean="0"/>
              <a:t>Únava s vyčerpaností</a:t>
            </a:r>
          </a:p>
          <a:p>
            <a:pPr marL="514350" indent="-514350">
              <a:buAutoNum type="alphaLcParenR"/>
            </a:pPr>
            <a:r>
              <a:rPr lang="cs-CZ" dirty="0" smtClean="0"/>
              <a:t>Svalová slabost</a:t>
            </a:r>
          </a:p>
          <a:p>
            <a:pPr marL="514350" indent="-514350">
              <a:buAutoNum type="alphaLcParenR"/>
            </a:pPr>
            <a:r>
              <a:rPr lang="cs-CZ" dirty="0" smtClean="0"/>
              <a:t>Úbytek tělesné aktivity</a:t>
            </a:r>
          </a:p>
          <a:p>
            <a:pPr marL="514350" indent="-514350">
              <a:buAutoNum type="alphaLcParenR"/>
            </a:pPr>
            <a:r>
              <a:rPr lang="cs-CZ" dirty="0" smtClean="0"/>
              <a:t>Pomalá chůze</a:t>
            </a:r>
          </a:p>
          <a:p>
            <a:pPr marL="514350" indent="-514350">
              <a:buNone/>
            </a:pPr>
            <a:endParaRPr lang="cs-CZ" dirty="0" smtClean="0"/>
          </a:p>
          <a:p>
            <a:pPr marL="514350" indent="-514350">
              <a:buNone/>
            </a:pPr>
            <a:r>
              <a:rPr lang="cs-CZ" dirty="0" smtClean="0"/>
              <a:t>Prevalence u osob nad 65 let činila 7 %.</a:t>
            </a:r>
          </a:p>
          <a:p>
            <a:pPr marL="514350" indent="-514350">
              <a:buNone/>
            </a:pPr>
            <a:r>
              <a:rPr lang="cs-CZ" dirty="0" smtClean="0"/>
              <a:t>Epidemiologie: </a:t>
            </a:r>
            <a:r>
              <a:rPr lang="es-ES" dirty="0" smtClean="0"/>
              <a:t>vzniká u 10–25 % lidí &gt; 65 let a 50% lidí &gt;85let</a:t>
            </a:r>
            <a:endParaRPr lang="cs-CZ" dirty="0" smtClean="0"/>
          </a:p>
          <a:p>
            <a:pPr marL="514350" indent="-514350"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>
                <a:solidFill>
                  <a:srgbClr val="00B0F0"/>
                </a:solidFill>
              </a:rPr>
              <a:t>Prevence geriatrické křehkosti</a:t>
            </a:r>
            <a:br>
              <a:rPr lang="cs-CZ" dirty="0" smtClean="0">
                <a:solidFill>
                  <a:srgbClr val="00B0F0"/>
                </a:solidFill>
              </a:rPr>
            </a:b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F </a:t>
            </a:r>
            <a:r>
              <a:rPr lang="cs-CZ" dirty="0" smtClean="0">
                <a:solidFill>
                  <a:srgbClr val="00B0F0"/>
                </a:solidFill>
              </a:rPr>
              <a:t>- </a:t>
            </a:r>
            <a:r>
              <a:rPr lang="cs-CZ" dirty="0" err="1" smtClean="0">
                <a:solidFill>
                  <a:srgbClr val="00B0F0"/>
                </a:solidFill>
              </a:rPr>
              <a:t>Food</a:t>
            </a:r>
            <a:r>
              <a:rPr lang="cs-CZ" dirty="0" smtClean="0">
                <a:solidFill>
                  <a:srgbClr val="00B0F0"/>
                </a:solidFill>
              </a:rPr>
              <a:t> </a:t>
            </a:r>
            <a:r>
              <a:rPr lang="cs-CZ" dirty="0" err="1" smtClean="0">
                <a:solidFill>
                  <a:srgbClr val="00B0F0"/>
                </a:solidFill>
              </a:rPr>
              <a:t>intake</a:t>
            </a:r>
            <a:r>
              <a:rPr lang="cs-CZ" dirty="0" smtClean="0">
                <a:solidFill>
                  <a:srgbClr val="00B0F0"/>
                </a:solidFill>
              </a:rPr>
              <a:t> </a:t>
            </a:r>
            <a:r>
              <a:rPr lang="cs-CZ" dirty="0" err="1" smtClean="0">
                <a:solidFill>
                  <a:srgbClr val="00B0F0"/>
                </a:solidFill>
              </a:rPr>
              <a:t>maintained</a:t>
            </a:r>
            <a:r>
              <a:rPr lang="cs-CZ" dirty="0" smtClean="0">
                <a:solidFill>
                  <a:srgbClr val="00B0F0"/>
                </a:solidFill>
              </a:rPr>
              <a:t> </a:t>
            </a:r>
            <a:r>
              <a:rPr lang="cs-CZ" dirty="0" smtClean="0"/>
              <a:t>- Udržujte dobrou výživu a příjem bílkovin (prevence anorexie a malnutrice).</a:t>
            </a:r>
          </a:p>
          <a:p>
            <a:r>
              <a:rPr lang="pt-BR" dirty="0" smtClean="0">
                <a:solidFill>
                  <a:srgbClr val="FF0000"/>
                </a:solidFill>
              </a:rPr>
              <a:t>R </a:t>
            </a:r>
            <a:r>
              <a:rPr lang="pt-BR" dirty="0" smtClean="0">
                <a:solidFill>
                  <a:srgbClr val="00B0F0"/>
                </a:solidFill>
              </a:rPr>
              <a:t>- Resistance exercises </a:t>
            </a:r>
            <a:r>
              <a:rPr lang="pt-BR" dirty="0" smtClean="0"/>
              <a:t>- Pohybujte se, choďte a posilujte svaly</a:t>
            </a:r>
            <a:r>
              <a:rPr lang="cs-CZ" dirty="0" smtClean="0"/>
              <a:t> (odporový trénink k udržení svalové síly zvláště dolních končetin).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A </a:t>
            </a:r>
            <a:r>
              <a:rPr lang="cs-CZ" dirty="0" smtClean="0">
                <a:solidFill>
                  <a:srgbClr val="00B0F0"/>
                </a:solidFill>
              </a:rPr>
              <a:t>- </a:t>
            </a:r>
            <a:r>
              <a:rPr lang="cs-CZ" dirty="0" err="1" smtClean="0">
                <a:solidFill>
                  <a:srgbClr val="00B0F0"/>
                </a:solidFill>
              </a:rPr>
              <a:t>Atherosclerosis</a:t>
            </a:r>
            <a:r>
              <a:rPr lang="cs-CZ" dirty="0" smtClean="0">
                <a:solidFill>
                  <a:srgbClr val="00B0F0"/>
                </a:solidFill>
              </a:rPr>
              <a:t> </a:t>
            </a:r>
            <a:r>
              <a:rPr lang="cs-CZ" dirty="0" err="1" smtClean="0">
                <a:solidFill>
                  <a:srgbClr val="00B0F0"/>
                </a:solidFill>
              </a:rPr>
              <a:t>prevention</a:t>
            </a:r>
            <a:r>
              <a:rPr lang="cs-CZ" dirty="0" smtClean="0">
                <a:solidFill>
                  <a:srgbClr val="00B0F0"/>
                </a:solidFill>
              </a:rPr>
              <a:t> </a:t>
            </a:r>
            <a:r>
              <a:rPr lang="cs-CZ" dirty="0" smtClean="0"/>
              <a:t>- Předcházejte AS, ovlivňujte její rizikové faktory (metabolický syndrom) i manifestaci.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I </a:t>
            </a:r>
            <a:r>
              <a:rPr lang="en-US" dirty="0" smtClean="0">
                <a:solidFill>
                  <a:srgbClr val="00B0F0"/>
                </a:solidFill>
              </a:rPr>
              <a:t>- Isolation avoidance</a:t>
            </a:r>
            <a:r>
              <a:rPr lang="en-US" dirty="0" smtClean="0"/>
              <a:t>: „Go out and do things“ - </a:t>
            </a:r>
            <a:r>
              <a:rPr lang="en-US" dirty="0" err="1" smtClean="0"/>
              <a:t>Choďte</a:t>
            </a:r>
            <a:r>
              <a:rPr lang="en-US" dirty="0" smtClean="0"/>
              <a:t> </a:t>
            </a:r>
            <a:r>
              <a:rPr lang="en-US" dirty="0" err="1" smtClean="0"/>
              <a:t>mezi</a:t>
            </a:r>
            <a:r>
              <a:rPr lang="en-US" dirty="0" smtClean="0"/>
              <a:t> </a:t>
            </a:r>
            <a:r>
              <a:rPr lang="en-US" dirty="0" err="1" smtClean="0"/>
              <a:t>lidi</a:t>
            </a:r>
            <a:r>
              <a:rPr lang="en-US" dirty="0" smtClean="0"/>
              <a:t>,</a:t>
            </a:r>
            <a:r>
              <a:rPr lang="cs-CZ" dirty="0" smtClean="0"/>
              <a:t> buďte aktivní, neuzavírejte se v bytech, předcházejte izolaci.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L </a:t>
            </a:r>
            <a:r>
              <a:rPr lang="cs-CZ" dirty="0" smtClean="0">
                <a:solidFill>
                  <a:srgbClr val="00B0F0"/>
                </a:solidFill>
              </a:rPr>
              <a:t>- Limit </a:t>
            </a:r>
            <a:r>
              <a:rPr lang="cs-CZ" dirty="0" err="1" smtClean="0">
                <a:solidFill>
                  <a:srgbClr val="00B0F0"/>
                </a:solidFill>
              </a:rPr>
              <a:t>pain</a:t>
            </a:r>
            <a:r>
              <a:rPr lang="cs-CZ" dirty="0" smtClean="0">
                <a:solidFill>
                  <a:srgbClr val="00B0F0"/>
                </a:solidFill>
              </a:rPr>
              <a:t> </a:t>
            </a:r>
            <a:r>
              <a:rPr lang="cs-CZ" dirty="0" smtClean="0"/>
              <a:t>- Mějte pod kontrolou bolest, zvl. </a:t>
            </a:r>
            <a:r>
              <a:rPr lang="cs-CZ" dirty="0" err="1" smtClean="0"/>
              <a:t>muskuloskeletální</a:t>
            </a:r>
            <a:r>
              <a:rPr lang="cs-CZ" dirty="0" smtClean="0"/>
              <a:t>.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T </a:t>
            </a:r>
            <a:r>
              <a:rPr lang="cs-CZ" dirty="0" smtClean="0">
                <a:solidFill>
                  <a:srgbClr val="00B0F0"/>
                </a:solidFill>
              </a:rPr>
              <a:t>- </a:t>
            </a:r>
            <a:r>
              <a:rPr lang="cs-CZ" dirty="0" err="1" smtClean="0">
                <a:solidFill>
                  <a:srgbClr val="00B0F0"/>
                </a:solidFill>
              </a:rPr>
              <a:t>Tai</a:t>
            </a:r>
            <a:r>
              <a:rPr lang="cs-CZ" dirty="0" smtClean="0">
                <a:solidFill>
                  <a:srgbClr val="00B0F0"/>
                </a:solidFill>
              </a:rPr>
              <a:t>-</a:t>
            </a:r>
            <a:r>
              <a:rPr lang="cs-CZ" dirty="0" err="1" smtClean="0">
                <a:solidFill>
                  <a:srgbClr val="00B0F0"/>
                </a:solidFill>
              </a:rPr>
              <a:t>chi</a:t>
            </a:r>
            <a:r>
              <a:rPr lang="cs-CZ" dirty="0" smtClean="0">
                <a:solidFill>
                  <a:srgbClr val="00B0F0"/>
                </a:solidFill>
              </a:rPr>
              <a:t> </a:t>
            </a:r>
            <a:r>
              <a:rPr lang="cs-CZ" dirty="0" err="1" smtClean="0">
                <a:solidFill>
                  <a:srgbClr val="00B0F0"/>
                </a:solidFill>
              </a:rPr>
              <a:t>or</a:t>
            </a:r>
            <a:r>
              <a:rPr lang="cs-CZ" dirty="0" smtClean="0">
                <a:solidFill>
                  <a:srgbClr val="00B0F0"/>
                </a:solidFill>
              </a:rPr>
              <a:t> </a:t>
            </a:r>
            <a:r>
              <a:rPr lang="cs-CZ" dirty="0" err="1" smtClean="0">
                <a:solidFill>
                  <a:srgbClr val="00B0F0"/>
                </a:solidFill>
              </a:rPr>
              <a:t>other</a:t>
            </a:r>
            <a:r>
              <a:rPr lang="cs-CZ" dirty="0" smtClean="0">
                <a:solidFill>
                  <a:srgbClr val="00B0F0"/>
                </a:solidFill>
              </a:rPr>
              <a:t> balance </a:t>
            </a:r>
            <a:r>
              <a:rPr lang="cs-CZ" dirty="0" err="1" smtClean="0">
                <a:solidFill>
                  <a:srgbClr val="00B0F0"/>
                </a:solidFill>
              </a:rPr>
              <a:t>exercises</a:t>
            </a:r>
            <a:r>
              <a:rPr lang="cs-CZ" dirty="0" smtClean="0">
                <a:solidFill>
                  <a:srgbClr val="00B0F0"/>
                </a:solidFill>
              </a:rPr>
              <a:t> </a:t>
            </a:r>
            <a:r>
              <a:rPr lang="cs-CZ" dirty="0" smtClean="0"/>
              <a:t>- Posilujte rovnováhu, stabilitu, cvičte např. </a:t>
            </a:r>
            <a:r>
              <a:rPr lang="cs-CZ" dirty="0" err="1" smtClean="0"/>
              <a:t>Tai</a:t>
            </a:r>
            <a:r>
              <a:rPr lang="cs-CZ" dirty="0" smtClean="0"/>
              <a:t>-</a:t>
            </a:r>
            <a:r>
              <a:rPr lang="cs-CZ" dirty="0" err="1" smtClean="0"/>
              <a:t>chi</a:t>
            </a:r>
            <a:r>
              <a:rPr lang="cs-CZ" dirty="0" smtClean="0"/>
              <a:t>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Y </a:t>
            </a:r>
            <a:r>
              <a:rPr lang="en-US" dirty="0" smtClean="0">
                <a:solidFill>
                  <a:srgbClr val="00B0F0"/>
                </a:solidFill>
              </a:rPr>
              <a:t>- Yearly functional checking </a:t>
            </a:r>
            <a:r>
              <a:rPr lang="en-US" dirty="0" smtClean="0"/>
              <a:t>- </a:t>
            </a:r>
            <a:r>
              <a:rPr lang="en-US" dirty="0" err="1" smtClean="0"/>
              <a:t>Dodržujte</a:t>
            </a:r>
            <a:r>
              <a:rPr lang="en-US" dirty="0" smtClean="0"/>
              <a:t> </a:t>
            </a:r>
            <a:r>
              <a:rPr lang="en-US" dirty="0" err="1" smtClean="0"/>
              <a:t>pravidelné</a:t>
            </a:r>
            <a:r>
              <a:rPr lang="en-US" dirty="0" smtClean="0"/>
              <a:t> </a:t>
            </a:r>
            <a:r>
              <a:rPr lang="en-US" dirty="0" err="1" smtClean="0"/>
              <a:t>kontroly</a:t>
            </a:r>
            <a:r>
              <a:rPr lang="cs-CZ" dirty="0" smtClean="0"/>
              <a:t> zdravotního a funkčního stavu a reagujte na změny.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 err="1" smtClean="0">
                <a:solidFill>
                  <a:srgbClr val="00B0F0"/>
                </a:solidFill>
              </a:rPr>
              <a:t>Benefity</a:t>
            </a:r>
            <a:r>
              <a:rPr lang="cs-CZ" sz="4000" dirty="0" smtClean="0">
                <a:solidFill>
                  <a:srgbClr val="00B0F0"/>
                </a:solidFill>
              </a:rPr>
              <a:t> tance</a:t>
            </a:r>
            <a:endParaRPr lang="cs-CZ" sz="4000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atraktivita i pro osoby neaktivní</a:t>
            </a:r>
          </a:p>
          <a:p>
            <a:r>
              <a:rPr lang="cs-CZ" dirty="0" smtClean="0"/>
              <a:t>lze přizpůsobit všem zdravotním kategoriím (velký potenciál)</a:t>
            </a:r>
          </a:p>
          <a:p>
            <a:r>
              <a:rPr lang="cs-CZ" dirty="0" smtClean="0"/>
              <a:t>snižování rizika pádů (zlepšení </a:t>
            </a:r>
            <a:r>
              <a:rPr lang="cs-CZ" dirty="0" err="1" smtClean="0"/>
              <a:t>rovnováhových</a:t>
            </a:r>
            <a:r>
              <a:rPr lang="cs-CZ" dirty="0" smtClean="0"/>
              <a:t> </a:t>
            </a:r>
            <a:r>
              <a:rPr lang="cs-CZ" dirty="0" err="1" smtClean="0"/>
              <a:t>schpností</a:t>
            </a:r>
            <a:r>
              <a:rPr lang="cs-CZ" dirty="0" smtClean="0"/>
              <a:t>, statická i dynamická rovnováha)</a:t>
            </a:r>
          </a:p>
          <a:p>
            <a:r>
              <a:rPr lang="cs-CZ" dirty="0" smtClean="0"/>
              <a:t>nástroj k udržení nebo zlepšování kognitivních funkcí</a:t>
            </a:r>
          </a:p>
          <a:p>
            <a:r>
              <a:rPr lang="cs-CZ" dirty="0" smtClean="0"/>
              <a:t>zlepšování funkcí KVS (kardiorespirační parametry, vytrvalost)</a:t>
            </a:r>
          </a:p>
          <a:p>
            <a:r>
              <a:rPr lang="cs-CZ" dirty="0" smtClean="0"/>
              <a:t>zlepšení kvality života</a:t>
            </a:r>
          </a:p>
          <a:p>
            <a:r>
              <a:rPr lang="cs-CZ" dirty="0" smtClean="0"/>
              <a:t>zlepšení fyzické zdatnost </a:t>
            </a:r>
          </a:p>
          <a:p>
            <a:r>
              <a:rPr lang="cs-CZ" dirty="0" smtClean="0"/>
              <a:t>síla DK</a:t>
            </a:r>
          </a:p>
          <a:p>
            <a:r>
              <a:rPr lang="cs-CZ" dirty="0" smtClean="0"/>
              <a:t>psychosociální – socializace, motivace, relaxace a také komunikace 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00B0F0"/>
                </a:solidFill>
              </a:rPr>
              <a:t>Změny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Fyziologické změny</a:t>
            </a:r>
          </a:p>
          <a:p>
            <a:endParaRPr lang="cs-CZ" dirty="0" smtClean="0"/>
          </a:p>
          <a:p>
            <a:r>
              <a:rPr lang="cs-CZ" dirty="0" smtClean="0"/>
              <a:t>Psychické změny</a:t>
            </a:r>
          </a:p>
          <a:p>
            <a:endParaRPr lang="cs-CZ" dirty="0" smtClean="0"/>
          </a:p>
          <a:p>
            <a:r>
              <a:rPr lang="cs-CZ" dirty="0" smtClean="0"/>
              <a:t>Sociální a osobnostní změny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Úzká souvislost, nástup individuální v jinou dobu, vliv různých faktorů.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8670"/>
          </a:xfrm>
        </p:spPr>
        <p:txBody>
          <a:bodyPr>
            <a:normAutofit/>
          </a:bodyPr>
          <a:lstStyle/>
          <a:p>
            <a:r>
              <a:rPr lang="cs-CZ" sz="4000" b="1" i="1" dirty="0" smtClean="0">
                <a:solidFill>
                  <a:srgbClr val="00B0F0"/>
                </a:solidFill>
              </a:rPr>
              <a:t>Kardiovaskulární systém</a:t>
            </a:r>
            <a:endParaRPr lang="cs-CZ" sz="4000" b="1" i="1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931653"/>
            <a:ext cx="10515600" cy="5245310"/>
          </a:xfrm>
        </p:spPr>
        <p:txBody>
          <a:bodyPr>
            <a:normAutofit fontScale="92500" lnSpcReduction="10000"/>
          </a:bodyPr>
          <a:lstStyle/>
          <a:p>
            <a:r>
              <a:rPr lang="cs-CZ" u="sng" dirty="0" smtClean="0"/>
              <a:t>Klesá schopnost plnění komor, </a:t>
            </a:r>
            <a:r>
              <a:rPr lang="cs-CZ" dirty="0" smtClean="0"/>
              <a:t>proto jsou nutné silnější stahy předsíní. S věkem se zvyšuje obsah pojivové tkáně ve svalovině srdce a dochází ke zvětšování srdečních komor. Následkem zvýšené tuhosti levé komory se mohou postupně rozvinout příznaky plicního městnání (šelesty, </a:t>
            </a:r>
            <a:r>
              <a:rPr lang="cs-CZ" dirty="0" err="1" smtClean="0"/>
              <a:t>námahová</a:t>
            </a:r>
            <a:r>
              <a:rPr lang="cs-CZ" dirty="0" smtClean="0"/>
              <a:t> dušnost). </a:t>
            </a:r>
          </a:p>
          <a:p>
            <a:r>
              <a:rPr lang="cs-CZ" dirty="0" smtClean="0"/>
              <a:t>Během intenzivní zátěže </a:t>
            </a:r>
            <a:r>
              <a:rPr lang="cs-CZ" dirty="0" err="1" smtClean="0"/>
              <a:t>Hf</a:t>
            </a:r>
            <a:r>
              <a:rPr lang="cs-CZ" dirty="0" smtClean="0"/>
              <a:t> stoupá méně než u mladších, tato věkem podmíněná změna bývá přičítána </a:t>
            </a:r>
            <a:r>
              <a:rPr lang="cs-CZ" u="sng" dirty="0" smtClean="0"/>
              <a:t>slábnoucí schopnosti </a:t>
            </a:r>
            <a:r>
              <a:rPr lang="cs-CZ" u="sng" dirty="0" err="1" smtClean="0"/>
              <a:t>Hf</a:t>
            </a:r>
            <a:r>
              <a:rPr lang="cs-CZ" u="sng" dirty="0" smtClean="0"/>
              <a:t> reagovat na zátěž.</a:t>
            </a:r>
          </a:p>
          <a:p>
            <a:r>
              <a:rPr lang="cs-CZ" u="sng" dirty="0" smtClean="0"/>
              <a:t>Hypertenze</a:t>
            </a:r>
            <a:r>
              <a:rPr lang="cs-CZ" dirty="0" smtClean="0"/>
              <a:t> – není považována za „fyziologickou“ manifestaci stárnutí, ale její výskyt s věkem výrazně stoupá – urychluje proces stárnutí a sním spojené orgánové změny. Je nutná léčba farmaky- vede ke snížení počtu mozkových a kardiovaskulárních příhod.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Pohybová intervence </a:t>
            </a:r>
            <a:r>
              <a:rPr lang="cs-CZ" dirty="0" smtClean="0"/>
              <a:t>– musí respektovat výsledky zátěžového testu se záznamem EKG, měřením TK – stanovení individuální bezpečné tepové frekvence pro trénink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73562"/>
          </a:xfrm>
        </p:spPr>
        <p:txBody>
          <a:bodyPr>
            <a:normAutofit/>
          </a:bodyPr>
          <a:lstStyle/>
          <a:p>
            <a:r>
              <a:rPr lang="cs-CZ" sz="4000" b="1" i="1" dirty="0" smtClean="0">
                <a:solidFill>
                  <a:srgbClr val="00B0F0"/>
                </a:solidFill>
              </a:rPr>
              <a:t>Respirační systém</a:t>
            </a:r>
            <a:endParaRPr lang="cs-CZ" sz="4000" b="1" i="1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957532"/>
            <a:ext cx="10515600" cy="5219431"/>
          </a:xfrm>
        </p:spPr>
        <p:txBody>
          <a:bodyPr>
            <a:normAutofit/>
          </a:bodyPr>
          <a:lstStyle/>
          <a:p>
            <a:r>
              <a:rPr lang="cs-CZ" dirty="0" smtClean="0"/>
              <a:t>Tuhost hrudní stěny a plic.</a:t>
            </a:r>
          </a:p>
          <a:p>
            <a:r>
              <a:rPr lang="cs-CZ" dirty="0" smtClean="0"/>
              <a:t>Pokles plicních funkcí.</a:t>
            </a:r>
          </a:p>
          <a:p>
            <a:r>
              <a:rPr lang="cs-CZ" dirty="0" smtClean="0"/>
              <a:t>Pokles podílu elastické tkáně v plicích- snížení elasticity plic – ta přispívá k věkem podmíněnému vzestupu zbytkového objemu v plicích.</a:t>
            </a:r>
          </a:p>
          <a:p>
            <a:r>
              <a:rPr lang="cs-CZ" dirty="0" smtClean="0"/>
              <a:t>Maximální dechová kapacita klesá cca o 40 %.</a:t>
            </a:r>
          </a:p>
          <a:p>
            <a:r>
              <a:rPr lang="cs-CZ" dirty="0" smtClean="0"/>
              <a:t>Změny vyvolávají u seniorů při zátěži pocit únavy a zkrácení dechu.</a:t>
            </a:r>
          </a:p>
          <a:p>
            <a:r>
              <a:rPr lang="cs-CZ" dirty="0" smtClean="0"/>
              <a:t>Plicní reflexy (kašel) s věkem klesají </a:t>
            </a:r>
          </a:p>
          <a:p>
            <a:pPr>
              <a:buNone/>
            </a:pPr>
            <a:r>
              <a:rPr lang="cs-CZ" dirty="0" smtClean="0"/>
              <a:t>                                 hromadění sekretů a rozvoj plicních zánětů</a:t>
            </a:r>
          </a:p>
          <a:p>
            <a:pPr>
              <a:buNone/>
            </a:pPr>
            <a:r>
              <a:rPr lang="cs-CZ" dirty="0" smtClean="0"/>
              <a:t>PA: pružnost hrudníku, dechová cvičení</a:t>
            </a:r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2319471" y="4987621"/>
            <a:ext cx="978408" cy="12939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i="1" dirty="0" smtClean="0">
                <a:solidFill>
                  <a:srgbClr val="00B0F0"/>
                </a:solidFill>
              </a:rPr>
              <a:t>Gastrointestinální trakt (GIT)</a:t>
            </a:r>
            <a:endParaRPr lang="cs-CZ" sz="4000" b="1" i="1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92369"/>
            <a:ext cx="10515600" cy="4684593"/>
          </a:xfrm>
        </p:spPr>
        <p:txBody>
          <a:bodyPr/>
          <a:lstStyle/>
          <a:p>
            <a:r>
              <a:rPr lang="cs-CZ" dirty="0" smtClean="0"/>
              <a:t>Funkce GIT se mění ve srovnání s ostatními systémy velmi málo.</a:t>
            </a:r>
          </a:p>
          <a:p>
            <a:r>
              <a:rPr lang="cs-CZ" dirty="0" smtClean="0"/>
              <a:t>Mírný pokles hybnosti žaludku a střev, produkce trávicích šťáv a vstřebávání potravy.</a:t>
            </a:r>
          </a:p>
          <a:p>
            <a:r>
              <a:rPr lang="cs-CZ" dirty="0" smtClean="0"/>
              <a:t>GIT je více náchylný k chorobám, které mají komplexní charakter (obtížně diagnostikovány).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S rozvojem aterosklerózy možnost postižení břišních tepen a stoupá tak riziko komplikací cévního původu – zánět střev, zauzlení střev.</a:t>
            </a:r>
          </a:p>
          <a:p>
            <a:pPr>
              <a:buNone/>
            </a:pPr>
            <a:r>
              <a:rPr lang="cs-CZ" dirty="0" smtClean="0"/>
              <a:t>PA – prevence aterosklerózy, cvičení vhodná na povzbuzení funkce střev a žaludku (jóga).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73562"/>
          </a:xfrm>
        </p:spPr>
        <p:txBody>
          <a:bodyPr>
            <a:normAutofit/>
          </a:bodyPr>
          <a:lstStyle/>
          <a:p>
            <a:r>
              <a:rPr lang="cs-CZ" sz="4000" b="1" i="1" dirty="0" err="1" smtClean="0">
                <a:solidFill>
                  <a:srgbClr val="00B0F0"/>
                </a:solidFill>
              </a:rPr>
              <a:t>Uropoetický</a:t>
            </a:r>
            <a:r>
              <a:rPr lang="cs-CZ" sz="4000" b="1" i="1" dirty="0" smtClean="0">
                <a:solidFill>
                  <a:srgbClr val="00B0F0"/>
                </a:solidFill>
              </a:rPr>
              <a:t> systém</a:t>
            </a:r>
            <a:endParaRPr lang="cs-CZ" sz="4000" b="1" i="1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90445"/>
            <a:ext cx="10515600" cy="4986518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Postupný úbytek ledvinových klubíček, klesá čistící schopnost ledvin.</a:t>
            </a:r>
          </a:p>
          <a:p>
            <a:r>
              <a:rPr lang="cs-CZ" dirty="0" smtClean="0"/>
              <a:t>Klesá schopnost vstřebat důležité látky z prvotní moči (glukózu, vodu, sodík).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sz="4000" b="1" i="1" dirty="0" smtClean="0"/>
              <a:t>Vnitřní prostředí </a:t>
            </a:r>
            <a:r>
              <a:rPr lang="cs-CZ" dirty="0" smtClean="0"/>
              <a:t>(veškerá mimobuněčná tekutina)</a:t>
            </a:r>
          </a:p>
          <a:p>
            <a:r>
              <a:rPr lang="cs-CZ" dirty="0" smtClean="0"/>
              <a:t>Vyšší věk není spojen u zdravých seniorů se změnami vnitřního prostředí, stoupá pouze při nemocích.</a:t>
            </a:r>
          </a:p>
          <a:p>
            <a:r>
              <a:rPr lang="cs-CZ" b="1" i="1" dirty="0" smtClean="0"/>
              <a:t>Choroby</a:t>
            </a:r>
            <a:r>
              <a:rPr lang="cs-CZ" dirty="0" smtClean="0"/>
              <a:t> (srdeční selhání, anémie, sepse,diabetes, nemoci ledvin a plic)- mohou </a:t>
            </a:r>
            <a:r>
              <a:rPr lang="cs-CZ" b="1" dirty="0" smtClean="0"/>
              <a:t>nadměrně zatížit regulační systémy </a:t>
            </a:r>
            <a:r>
              <a:rPr lang="cs-CZ" dirty="0" smtClean="0"/>
              <a:t>a přispět k rozvoji poruch vnitřního prostředí. Totéž i četné léky (antirevmatika, na odvodnění).</a:t>
            </a:r>
          </a:p>
          <a:p>
            <a:r>
              <a:rPr lang="cs-CZ" b="1" i="1" dirty="0" smtClean="0"/>
              <a:t>Snížený pocit žízně </a:t>
            </a:r>
            <a:r>
              <a:rPr lang="cs-CZ" dirty="0" smtClean="0"/>
              <a:t>– zvýšené riziko dehydratace. Nutnost přijmout během 24 hod 2500ml tekutin (aby nebyly ledviny přetíženy, objem moči 1500ml + 500ml vody ztrácíme dechem, 500ml vody kůží).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2283</TotalTime>
  <Words>1309</Words>
  <Application>Microsoft Office PowerPoint</Application>
  <PresentationFormat>Vlastní</PresentationFormat>
  <Paragraphs>117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Office</vt:lpstr>
      <vt:lpstr>Biologické involuční změny  (Matějovská-Kubešová)</vt:lpstr>
      <vt:lpstr>Geriatrická křehkost</vt:lpstr>
      <vt:lpstr> Prevence geriatrické křehkosti </vt:lpstr>
      <vt:lpstr>Benefity tance</vt:lpstr>
      <vt:lpstr>Změny</vt:lpstr>
      <vt:lpstr>Kardiovaskulární systém</vt:lpstr>
      <vt:lpstr>Respirační systém</vt:lpstr>
      <vt:lpstr>Gastrointestinální trakt (GIT)</vt:lpstr>
      <vt:lpstr>Uropoetický systém</vt:lpstr>
      <vt:lpstr>Endokrinní systém</vt:lpstr>
      <vt:lpstr>Imunitní systém</vt:lpstr>
      <vt:lpstr>Zrakové poruchy</vt:lpstr>
      <vt:lpstr>Nervová soustava</vt:lpstr>
      <vt:lpstr> Sociální a osobnostní změny </vt:lpstr>
    </vt:vector>
  </TitlesOfParts>
  <Company>Masarykova univerzita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APA II životní styl seniorů</dc:title>
  <dc:creator>User</dc:creator>
  <cp:lastModifiedBy>Uživatel systému Windows</cp:lastModifiedBy>
  <cp:revision>261</cp:revision>
  <dcterms:created xsi:type="dcterms:W3CDTF">2016-09-20T10:01:00Z</dcterms:created>
  <dcterms:modified xsi:type="dcterms:W3CDTF">2021-03-15T16:43:04Z</dcterms:modified>
</cp:coreProperties>
</file>