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54" r:id="rId2"/>
    <p:sldId id="334" r:id="rId3"/>
    <p:sldId id="335" r:id="rId4"/>
    <p:sldId id="336" r:id="rId5"/>
    <p:sldId id="337" r:id="rId6"/>
    <p:sldId id="340" r:id="rId7"/>
    <p:sldId id="349" r:id="rId8"/>
    <p:sldId id="350" r:id="rId9"/>
    <p:sldId id="341" r:id="rId10"/>
    <p:sldId id="342" r:id="rId11"/>
    <p:sldId id="343" r:id="rId12"/>
    <p:sldId id="315" r:id="rId13"/>
    <p:sldId id="318" r:id="rId14"/>
    <p:sldId id="323" r:id="rId15"/>
    <p:sldId id="324" r:id="rId16"/>
    <p:sldId id="351" r:id="rId17"/>
    <p:sldId id="344" r:id="rId18"/>
    <p:sldId id="345" r:id="rId19"/>
    <p:sldId id="346" r:id="rId20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629" y="-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A6101-74AA-496D-A9BA-82921BD974F9}" type="datetimeFigureOut">
              <a:rPr lang="cs-CZ" smtClean="0"/>
              <a:pPr/>
              <a:t>23.03.2021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D7276-0684-413A-80E5-67A7D2A95C0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21268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643649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965769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312423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78231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23.03.2021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105442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23.03.2021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7375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23.03.2021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681240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23.03.2021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75471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23.03.2021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956542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23.03.2021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18469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6F557-40A9-496D-AE65-44C93332698A}" type="datetimeFigureOut">
              <a:rPr lang="cs-CZ" smtClean="0"/>
              <a:pPr/>
              <a:t>23.03.2021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821825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000" b="1" dirty="0" smtClean="0">
                <a:solidFill>
                  <a:srgbClr val="00B0F0"/>
                </a:solidFill>
              </a:rPr>
              <a:t/>
            </a:r>
            <a:br>
              <a:rPr lang="cs-CZ" sz="4000" b="1" dirty="0" smtClean="0">
                <a:solidFill>
                  <a:srgbClr val="00B0F0"/>
                </a:solidFill>
              </a:rPr>
            </a:br>
            <a:r>
              <a:rPr lang="cs-CZ" sz="4000" i="1" dirty="0" smtClean="0">
                <a:solidFill>
                  <a:srgbClr val="00B0F0"/>
                </a:solidFill>
              </a:rPr>
              <a:t>Sociální a osobnostní změny</a:t>
            </a:r>
            <a:br>
              <a:rPr lang="cs-CZ" sz="4000" i="1" dirty="0" smtClean="0">
                <a:solidFill>
                  <a:srgbClr val="00B0F0"/>
                </a:solidFill>
              </a:rPr>
            </a:br>
            <a:endParaRPr lang="cs-CZ" sz="4000" i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 lvl="0"/>
            <a:r>
              <a:rPr lang="cs-CZ" dirty="0" smtClean="0"/>
              <a:t>úbytek sociálního kontaktu – ztráta profesní role</a:t>
            </a:r>
          </a:p>
          <a:p>
            <a:pPr lvl="0"/>
            <a:r>
              <a:rPr lang="cs-CZ" dirty="0" smtClean="0"/>
              <a:t>odchod do důchodu – organizace volného času, nový smysl života</a:t>
            </a:r>
          </a:p>
          <a:p>
            <a:pPr lvl="0"/>
            <a:r>
              <a:rPr lang="cs-CZ" dirty="0" smtClean="0"/>
              <a:t>změna rodinných vztahů – prarodiče, praprarodiče</a:t>
            </a:r>
          </a:p>
          <a:p>
            <a:pPr lvl="0"/>
            <a:r>
              <a:rPr lang="cs-CZ" dirty="0" smtClean="0"/>
              <a:t>nesoběstačnost a závislost na jiných – pocit „být na obtíž“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Rizikové faktory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věk</a:t>
            </a:r>
          </a:p>
          <a:p>
            <a:r>
              <a:rPr lang="cs-CZ" dirty="0" smtClean="0"/>
              <a:t>porucha chůze jakékoli etiologie, fyzická </a:t>
            </a:r>
            <a:r>
              <a:rPr lang="cs-CZ" dirty="0" err="1" smtClean="0"/>
              <a:t>dekondice</a:t>
            </a:r>
            <a:endParaRPr lang="cs-CZ" dirty="0" smtClean="0"/>
          </a:p>
          <a:p>
            <a:r>
              <a:rPr lang="cs-CZ" dirty="0" smtClean="0"/>
              <a:t>kognitivní porucha (demence)</a:t>
            </a:r>
          </a:p>
          <a:p>
            <a:r>
              <a:rPr lang="cs-CZ" dirty="0" err="1" smtClean="0"/>
              <a:t>polypragmázie</a:t>
            </a:r>
            <a:endParaRPr lang="cs-CZ" dirty="0" smtClean="0"/>
          </a:p>
          <a:p>
            <a:r>
              <a:rPr lang="cs-CZ" dirty="0" smtClean="0"/>
              <a:t>léky (např. hypnotika, antihistaminika)</a:t>
            </a:r>
          </a:p>
          <a:p>
            <a:r>
              <a:rPr lang="cs-CZ" dirty="0" smtClean="0"/>
              <a:t>alkohol</a:t>
            </a:r>
          </a:p>
          <a:p>
            <a:r>
              <a:rPr lang="cs-CZ" dirty="0" smtClean="0"/>
              <a:t>rizika bytu a </a:t>
            </a:r>
            <a:r>
              <a:rPr lang="cs-CZ" dirty="0" err="1" smtClean="0"/>
              <a:t>enviromentální</a:t>
            </a:r>
            <a:r>
              <a:rPr lang="cs-CZ" dirty="0" smtClean="0"/>
              <a:t> rizika</a:t>
            </a:r>
          </a:p>
          <a:p>
            <a:endParaRPr lang="cs-CZ" dirty="0"/>
          </a:p>
        </p:txBody>
      </p:sp>
      <p:pic>
        <p:nvPicPr>
          <p:cNvPr id="2050" name="Picture 2" descr="C:\Users\roman\Desktop\stažený soubor (3)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33688" y="1517904"/>
            <a:ext cx="2231136" cy="44805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Komplikace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ve 20-30% případů vzniká úraz, pětina seniorů musí být </a:t>
            </a:r>
            <a:r>
              <a:rPr lang="pt-BR" dirty="0" smtClean="0"/>
              <a:t>hospitalizována, nemocní s pády - 4-6 x vyšší mortalita</a:t>
            </a:r>
          </a:p>
          <a:p>
            <a:r>
              <a:rPr lang="cs-CZ" dirty="0" smtClean="0"/>
              <a:t>z nemocných zemřelých na následky pádu bylo 67% mužů </a:t>
            </a:r>
            <a:r>
              <a:rPr lang="en-US" dirty="0" smtClean="0"/>
              <a:t>a 92% </a:t>
            </a:r>
            <a:r>
              <a:rPr lang="en-US" dirty="0" err="1" smtClean="0"/>
              <a:t>žen</a:t>
            </a:r>
            <a:r>
              <a:rPr lang="cs-CZ" dirty="0" smtClean="0"/>
              <a:t> </a:t>
            </a:r>
            <a:r>
              <a:rPr lang="en-US" dirty="0" err="1" smtClean="0"/>
              <a:t>straších</a:t>
            </a:r>
            <a:r>
              <a:rPr lang="en-US" dirty="0" smtClean="0"/>
              <a:t> 60 let</a:t>
            </a:r>
          </a:p>
          <a:p>
            <a:r>
              <a:rPr lang="cs-CZ" dirty="0" smtClean="0"/>
              <a:t>nejčastější zlomeniny: krček femuru, zlomeniny obratlů, zlomeniny lebky a nitrolební poranění</a:t>
            </a:r>
          </a:p>
          <a:p>
            <a:r>
              <a:rPr lang="cs-CZ" dirty="0" smtClean="0"/>
              <a:t>rozvoj </a:t>
            </a:r>
            <a:r>
              <a:rPr lang="cs-CZ" dirty="0" err="1" smtClean="0"/>
              <a:t>crush</a:t>
            </a:r>
            <a:r>
              <a:rPr lang="cs-CZ" dirty="0" smtClean="0"/>
              <a:t> syndromu při zaklínění po pádu, prochladnutí při nemožnosti vstát</a:t>
            </a:r>
          </a:p>
          <a:p>
            <a:r>
              <a:rPr lang="cs-CZ" dirty="0" smtClean="0"/>
              <a:t>nejčastější příčiny úmrtí po pádu - pneumonie, nitrolební krvácení</a:t>
            </a:r>
          </a:p>
          <a:p>
            <a:r>
              <a:rPr lang="cs-CZ" dirty="0" smtClean="0"/>
              <a:t>zhmoždění měkkých tkání s rozvojem imobilizačního syndromu a přechodnou či trvalou ztrátou soběstačnosti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2573"/>
          </a:xfrm>
        </p:spPr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Imobilizační syndrom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30060"/>
            <a:ext cx="10515600" cy="504690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smtClean="0"/>
              <a:t>je definován jako </a:t>
            </a:r>
            <a:r>
              <a:rPr lang="cs-CZ" b="1" dirty="0" smtClean="0"/>
              <a:t>soubor negativních důsledků minimální pohybové aktivity na lidský organismus.</a:t>
            </a:r>
          </a:p>
          <a:p>
            <a:pPr>
              <a:buNone/>
            </a:pPr>
            <a:r>
              <a:rPr lang="cs-CZ" dirty="0" smtClean="0"/>
              <a:t>je jím ohrožen prakticky každý senior, u kterého došlo k podstatnému snížení PA</a:t>
            </a:r>
          </a:p>
          <a:p>
            <a:pPr>
              <a:buNone/>
            </a:pPr>
            <a:r>
              <a:rPr lang="cs-CZ" dirty="0" smtClean="0"/>
              <a:t>Imobilizační syndrom (nebo též </a:t>
            </a:r>
            <a:r>
              <a:rPr lang="cs-CZ" dirty="0" err="1" smtClean="0"/>
              <a:t>hypokinetický</a:t>
            </a:r>
            <a:r>
              <a:rPr lang="cs-CZ" dirty="0" smtClean="0"/>
              <a:t> syndrom) je komplex symptomů vznikajících v důsledku </a:t>
            </a:r>
            <a:r>
              <a:rPr lang="cs-CZ" dirty="0" err="1" smtClean="0"/>
              <a:t>inaktivity</a:t>
            </a:r>
            <a:r>
              <a:rPr lang="cs-CZ" dirty="0" smtClean="0"/>
              <a:t> způsobené nehybností či sníženou aktivitou.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Nástup jednotlivých </a:t>
            </a:r>
            <a:r>
              <a:rPr lang="cs-CZ" b="1" dirty="0" smtClean="0"/>
              <a:t>projevů</a:t>
            </a:r>
            <a:r>
              <a:rPr lang="cs-CZ" dirty="0" smtClean="0"/>
              <a:t> může být velmi rychlý  </a:t>
            </a:r>
          </a:p>
          <a:p>
            <a:pPr>
              <a:buFontTx/>
              <a:buChar char="-"/>
            </a:pPr>
            <a:r>
              <a:rPr lang="cs-CZ" dirty="0" smtClean="0"/>
              <a:t>poruchou regulace krevního tlaku při změně polohy</a:t>
            </a:r>
          </a:p>
          <a:p>
            <a:pPr>
              <a:buFontTx/>
              <a:buChar char="-"/>
            </a:pPr>
            <a:r>
              <a:rPr lang="cs-CZ" dirty="0" smtClean="0"/>
              <a:t>vznikem plicního zánětu</a:t>
            </a:r>
          </a:p>
          <a:p>
            <a:pPr>
              <a:buFontTx/>
              <a:buChar char="-"/>
            </a:pPr>
            <a:r>
              <a:rPr lang="cs-CZ" dirty="0" smtClean="0"/>
              <a:t>vznikem plicní embolie</a:t>
            </a:r>
          </a:p>
          <a:p>
            <a:pPr>
              <a:buFontTx/>
              <a:buChar char="-"/>
            </a:pPr>
            <a:r>
              <a:rPr lang="cs-CZ" dirty="0" smtClean="0"/>
              <a:t>snížením chuti k jídlu, zhoršením stavu výživy a poruchám </a:t>
            </a:r>
          </a:p>
          <a:p>
            <a:pPr>
              <a:buNone/>
            </a:pPr>
            <a:r>
              <a:rPr lang="cs-CZ" dirty="0" smtClean="0"/>
              <a:t>vyprazdňování</a:t>
            </a:r>
          </a:p>
          <a:p>
            <a:pPr>
              <a:buFontTx/>
              <a:buChar char="-"/>
            </a:pPr>
            <a:r>
              <a:rPr lang="cs-CZ" dirty="0" smtClean="0"/>
              <a:t>vzniku osteoporózy</a:t>
            </a:r>
          </a:p>
          <a:p>
            <a:pPr>
              <a:buFontTx/>
              <a:buChar char="-"/>
            </a:pPr>
            <a:r>
              <a:rPr lang="cs-CZ" dirty="0" smtClean="0"/>
              <a:t>psychické změny – deprese až apatie</a:t>
            </a:r>
          </a:p>
          <a:p>
            <a:pPr>
              <a:buFontTx/>
              <a:buChar char="-"/>
            </a:pPr>
            <a:r>
              <a:rPr lang="cs-CZ" dirty="0" smtClean="0"/>
              <a:t>orgánová selhání</a:t>
            </a:r>
          </a:p>
          <a:p>
            <a:pPr>
              <a:buFontTx/>
              <a:buChar char="-"/>
            </a:pPr>
            <a:endParaRPr lang="cs-CZ" dirty="0"/>
          </a:p>
        </p:txBody>
      </p:sp>
      <p:pic>
        <p:nvPicPr>
          <p:cNvPr id="4" name="Picture 2" descr="C:\Users\roman\Desktop\stažený soubor (2)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1672" y="3089593"/>
            <a:ext cx="3886200" cy="29637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Příznaky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622483"/>
          </a:xfrm>
        </p:spPr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pocit nejistoty, potřeba opírat se o nábytek nebo zdi</a:t>
            </a:r>
          </a:p>
          <a:p>
            <a:r>
              <a:rPr lang="cs-CZ" dirty="0" smtClean="0"/>
              <a:t>závrať, nejčastěji přechodná, způsobující zavrávorání či pád</a:t>
            </a:r>
          </a:p>
          <a:p>
            <a:r>
              <a:rPr lang="cs-CZ" dirty="0" smtClean="0"/>
              <a:t>zhoršené funkce a koordinace </a:t>
            </a:r>
            <a:r>
              <a:rPr lang="cs-CZ" dirty="0" err="1" smtClean="0"/>
              <a:t>muskuloskeletálního</a:t>
            </a:r>
            <a:r>
              <a:rPr lang="cs-CZ" dirty="0" smtClean="0"/>
              <a:t> systému</a:t>
            </a:r>
          </a:p>
          <a:p>
            <a:r>
              <a:rPr lang="cs-CZ" dirty="0" smtClean="0"/>
              <a:t>oslabení smyslového a prostorového vnímání</a:t>
            </a:r>
          </a:p>
          <a:p>
            <a:r>
              <a:rPr lang="cs-CZ" dirty="0" smtClean="0"/>
              <a:t>zhoršené prokrvení či degenerativní postižení některých</a:t>
            </a:r>
          </a:p>
          <a:p>
            <a:r>
              <a:rPr lang="cs-CZ" dirty="0" smtClean="0"/>
              <a:t>oblastí mozku, neuropatie dolních končetin u diabetiků</a:t>
            </a:r>
          </a:p>
          <a:p>
            <a:r>
              <a:rPr lang="cs-CZ" dirty="0" smtClean="0"/>
              <a:t>nepříznivé působení některých léků - nepřiměřeně dávkovaná diuretika, hypnotika (efekt často přetrvává ještě podstatnou část následujícího dne)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Prevence pádů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prevence je nejúčinnějším způsobem, jak mimořádným událostem a jejich následkům zabránit</a:t>
            </a:r>
          </a:p>
          <a:p>
            <a:endParaRPr lang="cs-CZ" dirty="0" smtClean="0"/>
          </a:p>
          <a:p>
            <a:r>
              <a:rPr lang="cs-CZ" dirty="0" smtClean="0"/>
              <a:t>mezi nejvíce riziková místa v bytě, nebo domě patří schodiště, WC, podlahy, postel, židle, osvětlené plochy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pravidelné hodnocení obytných místností, chodeb a sociálního zařízení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7 kritických okruhů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1) volnost cesty</a:t>
            </a:r>
          </a:p>
          <a:p>
            <a:pPr>
              <a:buNone/>
            </a:pPr>
            <a:r>
              <a:rPr lang="cs-CZ" dirty="0" smtClean="0"/>
              <a:t>2) stabilní nábytek</a:t>
            </a:r>
          </a:p>
          <a:p>
            <a:pPr>
              <a:buNone/>
            </a:pPr>
            <a:r>
              <a:rPr lang="cs-CZ" dirty="0" smtClean="0"/>
              <a:t>3) snadný přístup k pravidelně používaným věcem</a:t>
            </a:r>
          </a:p>
          <a:p>
            <a:pPr>
              <a:buNone/>
            </a:pPr>
            <a:r>
              <a:rPr lang="cs-CZ" dirty="0" smtClean="0"/>
              <a:t>4) vhodné osvětlení</a:t>
            </a:r>
          </a:p>
          <a:p>
            <a:pPr>
              <a:buNone/>
            </a:pPr>
            <a:r>
              <a:rPr lang="cs-CZ" dirty="0" smtClean="0"/>
              <a:t>5) dobrý stav podlah</a:t>
            </a:r>
          </a:p>
          <a:p>
            <a:pPr>
              <a:buNone/>
            </a:pPr>
            <a:r>
              <a:rPr lang="cs-CZ" dirty="0" smtClean="0"/>
              <a:t>6) dobře udržované vybavení</a:t>
            </a:r>
          </a:p>
          <a:p>
            <a:pPr>
              <a:buNone/>
            </a:pPr>
            <a:r>
              <a:rPr lang="cs-CZ" dirty="0" smtClean="0"/>
              <a:t>7) péče o nohy a výběr vhodné obuvi pro bezpečnou chůzi, vhodné   </a:t>
            </a:r>
          </a:p>
          <a:p>
            <a:pPr>
              <a:buNone/>
            </a:pPr>
            <a:r>
              <a:rPr lang="cs-CZ" dirty="0" smtClean="0"/>
              <a:t>    kompenzační pomůcky</a:t>
            </a:r>
            <a:endParaRPr lang="cs-CZ" dirty="0"/>
          </a:p>
        </p:txBody>
      </p:sp>
      <p:pic>
        <p:nvPicPr>
          <p:cNvPr id="3074" name="Picture 2" descr="C:\Users\roman\Desktop\images (2)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32330" y="2076196"/>
            <a:ext cx="2761678" cy="24409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Prevence pádů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odstranění překážek v domácím prostředí i v okolí – prahy, koberečky, rohožky, vyčnívající části nábytku</a:t>
            </a:r>
          </a:p>
          <a:p>
            <a:r>
              <a:rPr lang="cs-CZ" dirty="0" smtClean="0"/>
              <a:t>montáž madel na riziková místa – schodiště, koupelny, WC, chodby</a:t>
            </a:r>
          </a:p>
          <a:p>
            <a:r>
              <a:rPr lang="cs-CZ" dirty="0" smtClean="0"/>
              <a:t>dodržování předpisu označení prvního a posledního schodu</a:t>
            </a:r>
          </a:p>
          <a:p>
            <a:r>
              <a:rPr lang="cs-CZ" dirty="0" smtClean="0"/>
              <a:t>vhodné je vybavení vany nekluzkým koberečkem, sedátkem, nekluzké podlahy, stabilní nábytek, přiměřené osvětlení i v noci</a:t>
            </a:r>
          </a:p>
          <a:p>
            <a:r>
              <a:rPr lang="cs-CZ" dirty="0" smtClean="0"/>
              <a:t>diskutovaný je význam ochrany kyčelního kloubu – </a:t>
            </a:r>
            <a:r>
              <a:rPr lang="cs-CZ" dirty="0" err="1" smtClean="0"/>
              <a:t>hip</a:t>
            </a:r>
            <a:r>
              <a:rPr lang="cs-CZ" dirty="0" smtClean="0"/>
              <a:t> </a:t>
            </a:r>
            <a:r>
              <a:rPr lang="cs-CZ" dirty="0" err="1" smtClean="0"/>
              <a:t>protector</a:t>
            </a:r>
            <a:r>
              <a:rPr lang="cs-CZ" dirty="0" smtClean="0"/>
              <a:t>, který zmírňuje náraz při pádu na trochanter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Prevence pohybem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   </a:t>
            </a:r>
            <a:r>
              <a:rPr lang="cs-CZ" b="1" dirty="0" smtClean="0">
                <a:solidFill>
                  <a:srgbClr val="00B0F0"/>
                </a:solidFill>
              </a:rPr>
              <a:t>jednou z nejefektnějších forem prevence pádů u seniorů je fyzická aktivita</a:t>
            </a:r>
            <a:endParaRPr lang="cs-CZ" dirty="0" smtClean="0"/>
          </a:p>
          <a:p>
            <a:r>
              <a:rPr lang="cs-CZ" dirty="0" smtClean="0"/>
              <a:t>rozvoj </a:t>
            </a:r>
            <a:r>
              <a:rPr lang="cs-CZ" dirty="0" err="1" smtClean="0"/>
              <a:t>rovnováhových</a:t>
            </a:r>
            <a:r>
              <a:rPr lang="cs-CZ" dirty="0" smtClean="0"/>
              <a:t> schopností (i balanční cvičení)</a:t>
            </a:r>
          </a:p>
          <a:p>
            <a:r>
              <a:rPr lang="cs-CZ" dirty="0" smtClean="0"/>
              <a:t>zvyšování rozsahu kloubní pohyblivosti, flexibilita</a:t>
            </a:r>
          </a:p>
          <a:p>
            <a:r>
              <a:rPr lang="cs-CZ" dirty="0" smtClean="0"/>
              <a:t>zvyšování síly svalstva DK, HK – </a:t>
            </a:r>
            <a:r>
              <a:rPr lang="cs-CZ" dirty="0" err="1" smtClean="0"/>
              <a:t>sarkopenie</a:t>
            </a:r>
            <a:r>
              <a:rPr lang="cs-CZ" dirty="0" smtClean="0"/>
              <a:t>, odporový trénink</a:t>
            </a:r>
          </a:p>
          <a:p>
            <a:r>
              <a:rPr lang="cs-CZ" dirty="0" smtClean="0"/>
              <a:t>zvýšit fyzickou zdatnost – aerobní</a:t>
            </a:r>
          </a:p>
          <a:p>
            <a:r>
              <a:rPr lang="cs-CZ" dirty="0" smtClean="0"/>
              <a:t>rytmická schopnost, hbitost, zručnost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1026" name="Picture 2" descr="C:\Users\roman\Desktop\images (3)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10857" y="4282504"/>
            <a:ext cx="3191255" cy="20908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Prevence pohybem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u mladších seniorů (65 –74 let) lze provozovat i aerobní cvičení za dodržení zásad bezpečnosti s ohledem na předchozí trénovanost a přidružené choroby</a:t>
            </a:r>
          </a:p>
          <a:p>
            <a:r>
              <a:rPr lang="cs-CZ" dirty="0" smtClean="0"/>
              <a:t>mezi ostatní doporučované pohybové aktivity patří kondiční cvičení, </a:t>
            </a:r>
            <a:r>
              <a:rPr lang="cs-CZ" dirty="0" err="1" smtClean="0"/>
              <a:t>cvičení</a:t>
            </a:r>
            <a:r>
              <a:rPr lang="cs-CZ" dirty="0" smtClean="0"/>
              <a:t> pro zlepšení držení těla jako prevence </a:t>
            </a:r>
            <a:r>
              <a:rPr lang="cs-CZ" dirty="0" err="1" smtClean="0"/>
              <a:t>vertebrogenních</a:t>
            </a:r>
            <a:r>
              <a:rPr lang="cs-CZ" dirty="0" smtClean="0"/>
              <a:t> obtíží</a:t>
            </a:r>
          </a:p>
          <a:p>
            <a:r>
              <a:rPr lang="cs-CZ" dirty="0" smtClean="0"/>
              <a:t>doporučují se pohybové aktivity pro zlepšení rovnováhy a koordinace, vytvořit svalový korzet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Prevence pohybem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pPr>
              <a:buNone/>
            </a:pPr>
            <a:r>
              <a:rPr lang="cs-CZ" dirty="0" smtClean="0"/>
              <a:t>u osob nad 75 let je cílem pravidelného kondičního cvičení:</a:t>
            </a:r>
          </a:p>
          <a:p>
            <a:r>
              <a:rPr lang="cs-CZ" dirty="0" smtClean="0"/>
              <a:t>udržení pohyblivosti v kloubech </a:t>
            </a:r>
          </a:p>
          <a:p>
            <a:r>
              <a:rPr lang="cs-CZ" dirty="0" smtClean="0"/>
              <a:t>celkové obratnosti </a:t>
            </a:r>
          </a:p>
          <a:p>
            <a:r>
              <a:rPr lang="cs-CZ" dirty="0" smtClean="0"/>
              <a:t>dostatečné svalové síly</a:t>
            </a:r>
          </a:p>
          <a:p>
            <a:r>
              <a:rPr lang="cs-CZ" dirty="0" smtClean="0"/>
              <a:t>koordinace a rovnováhy</a:t>
            </a:r>
          </a:p>
          <a:p>
            <a:r>
              <a:rPr lang="cs-CZ" dirty="0" smtClean="0"/>
              <a:t>zdravotní cvičení, jóga, </a:t>
            </a:r>
            <a:r>
              <a:rPr lang="cs-CZ" dirty="0" err="1" smtClean="0"/>
              <a:t>pilates</a:t>
            </a:r>
            <a:r>
              <a:rPr lang="cs-CZ" dirty="0" smtClean="0"/>
              <a:t>, ZTV, psychomotorika</a:t>
            </a:r>
          </a:p>
          <a:p>
            <a:r>
              <a:rPr lang="cs-CZ" dirty="0" smtClean="0"/>
              <a:t>vhodnou pohybovou aktivitou pro seniory je také turistika, práce na zahrádce, jízda na kole, ale i plavání a tanec, který je vítanou společenskou událostí </a:t>
            </a:r>
          </a:p>
          <a:p>
            <a:endParaRPr lang="cs-CZ" dirty="0"/>
          </a:p>
        </p:txBody>
      </p:sp>
      <p:pic>
        <p:nvPicPr>
          <p:cNvPr id="4" name="Picture 3" descr="P405004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072" y="2844420"/>
            <a:ext cx="2659296" cy="1617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i="1" dirty="0" smtClean="0">
                <a:solidFill>
                  <a:srgbClr val="00B0F0"/>
                </a:solidFill>
              </a:rPr>
              <a:t>Poruchy rovnováhy a pády</a:t>
            </a:r>
            <a:endParaRPr lang="cs-CZ" sz="3600" i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pády postihují značnou část seniorů a představují jeden ze specifických problémů geriatrie</a:t>
            </a:r>
          </a:p>
          <a:p>
            <a:r>
              <a:rPr lang="cs-CZ" dirty="0" smtClean="0"/>
              <a:t>výskyt v populaci je velmi vysoký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1026" name="Picture 2" descr="C:\Users\roman\Desktop\images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6753" y="3273552"/>
            <a:ext cx="3410712" cy="3145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Pády seniorů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pád je definovaný jako změna tělesné polohy, která končí kontaktem těla se zemí</a:t>
            </a:r>
          </a:p>
          <a:p>
            <a:r>
              <a:rPr lang="cs-CZ" dirty="0" smtClean="0"/>
              <a:t>může být doprovázen poruchou vědomí i poranění</a:t>
            </a:r>
          </a:p>
          <a:p>
            <a:r>
              <a:rPr lang="cs-CZ" dirty="0" smtClean="0"/>
              <a:t>pád sám o sobě není nemoc, ale je symptomem, který by měl vést nejen k podrobnému vyšetření seniora, ale i k zhodnocení rizika zevního prostředí</a:t>
            </a:r>
          </a:p>
          <a:p>
            <a:r>
              <a:rPr lang="cs-CZ" dirty="0" smtClean="0"/>
              <a:t>existuje celá řada definic, většina však zdůrazňuje, že pád je </a:t>
            </a:r>
            <a:r>
              <a:rPr lang="cs-CZ" b="1" dirty="0" smtClean="0">
                <a:solidFill>
                  <a:srgbClr val="00B0F0"/>
                </a:solidFill>
              </a:rPr>
              <a:t>nekontrolovaná událost</a:t>
            </a:r>
          </a:p>
          <a:p>
            <a:endParaRPr lang="cs-CZ" dirty="0"/>
          </a:p>
        </p:txBody>
      </p:sp>
      <p:pic>
        <p:nvPicPr>
          <p:cNvPr id="5122" name="Picture 2" descr="C:\Users\roman\Desktop\images (4)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61888" y="5129785"/>
            <a:ext cx="4645151" cy="12161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i="1" dirty="0" smtClean="0">
                <a:solidFill>
                  <a:srgbClr val="00B0F0"/>
                </a:solidFill>
              </a:rPr>
              <a:t>Pády seniorů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vzestup pádů zaznamenáváme s věkem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nejčastěji se pády vyskytují ve věku mezi 70 až 80 lety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u třetiny pádů jde o pády opakované, jen asi čtvrtinu pádů registrují zdravotníci, lékaře navštíví senioři většinou jen v případě zranění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40 % seniorů  - občasné pocity závratí; 25 % populace nad 65 let trpí opakovanými pády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6146" name="Picture 2" descr="C:\Users\roman\Desktop\stažený soubor (1)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58200" y="996696"/>
            <a:ext cx="3163824" cy="18928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Dělení pádů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k upřesnění a pochopení mechanismu a příčiny pádu pomáhá dělení</a:t>
            </a:r>
          </a:p>
          <a:p>
            <a:pPr>
              <a:buNone/>
            </a:pPr>
            <a:r>
              <a:rPr lang="cs-CZ" dirty="0" smtClean="0"/>
              <a:t>   podle fenomenologického obrazu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pády zhroucením </a:t>
            </a:r>
          </a:p>
          <a:p>
            <a:r>
              <a:rPr lang="cs-CZ" dirty="0" smtClean="0"/>
              <a:t>pády skácením</a:t>
            </a:r>
          </a:p>
          <a:p>
            <a:r>
              <a:rPr lang="cs-CZ" dirty="0" smtClean="0"/>
              <a:t>pády zakopnutím</a:t>
            </a:r>
          </a:p>
          <a:p>
            <a:r>
              <a:rPr lang="cs-CZ" dirty="0" smtClean="0"/>
              <a:t>pády zamrznutím</a:t>
            </a:r>
          </a:p>
          <a:p>
            <a:r>
              <a:rPr lang="cs-CZ" dirty="0" smtClean="0"/>
              <a:t>nediferencované pády při chůzi</a:t>
            </a:r>
          </a:p>
          <a:p>
            <a:r>
              <a:rPr lang="cs-CZ" dirty="0" smtClean="0"/>
              <a:t>jiné pády…</a:t>
            </a:r>
          </a:p>
          <a:p>
            <a:endParaRPr lang="cs-CZ" dirty="0"/>
          </a:p>
        </p:txBody>
      </p:sp>
      <p:pic>
        <p:nvPicPr>
          <p:cNvPr id="1026" name="Picture 2" descr="C:\Users\roman\Desktop\stažený soubor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75705" y="3127248"/>
            <a:ext cx="3959352" cy="28254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5320"/>
          </a:xfrm>
        </p:spPr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Poruchy rovnováhy a pády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43796"/>
            <a:ext cx="10515600" cy="5133167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cs-CZ" dirty="0" smtClean="0"/>
              <a:t>   </a:t>
            </a:r>
          </a:p>
          <a:p>
            <a:pPr>
              <a:buNone/>
            </a:pPr>
            <a:r>
              <a:rPr lang="cs-CZ" dirty="0" smtClean="0"/>
              <a:t>Z hlediska příčin rozeznáváme:</a:t>
            </a:r>
          </a:p>
          <a:p>
            <a:pPr>
              <a:buFont typeface="Wingdings" pitchFamily="2" charset="2"/>
              <a:buChar char="ü"/>
            </a:pPr>
            <a:r>
              <a:rPr lang="cs-CZ" b="1" dirty="0" smtClean="0">
                <a:solidFill>
                  <a:srgbClr val="00B0F0"/>
                </a:solidFill>
              </a:rPr>
              <a:t>Pády jako součást či důsledek </a:t>
            </a:r>
            <a:r>
              <a:rPr lang="cs-CZ" dirty="0" smtClean="0"/>
              <a:t>– poruchy koordinace pohybu, snížení reakční rychlosti, zhoršení zraku, oslabení vzpřimovačů trupu, dalších poruch pohyb.aparátu, poruch mozečku, poruch rovnovážného ústrojí nebo centrálního analyzátoru, poruchy prokrvení mozku z různých příčin.</a:t>
            </a:r>
          </a:p>
          <a:p>
            <a:pPr>
              <a:buFont typeface="Wingdings" pitchFamily="2" charset="2"/>
              <a:buChar char="ü"/>
            </a:pPr>
            <a:r>
              <a:rPr lang="cs-CZ" b="1" dirty="0" smtClean="0">
                <a:solidFill>
                  <a:srgbClr val="00B0F0"/>
                </a:solidFill>
              </a:rPr>
              <a:t>Pády mechanické </a:t>
            </a:r>
            <a:r>
              <a:rPr lang="cs-CZ" dirty="0" smtClean="0"/>
              <a:t>– z vnější příčiny, uklouznutí, zakopnutí, chůze po schodech, opření se o nepevný kus nábytku, méně pád ze stoličky, nebezpečný povrch, překážky v cestě, špatné osvětlení</a:t>
            </a:r>
          </a:p>
          <a:p>
            <a:r>
              <a:rPr lang="cs-CZ" dirty="0" smtClean="0"/>
              <a:t>tvoří asi 25 - 30 % všech pádů u seniorů</a:t>
            </a:r>
          </a:p>
          <a:p>
            <a:r>
              <a:rPr lang="cs-CZ" dirty="0" smtClean="0"/>
              <a:t>tyto pády většinou vznikají v domácnosti nebo při aktivitách mimo domov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Nejčastější příčiny a projevy </a:t>
            </a:r>
            <a:r>
              <a:rPr lang="cs-CZ" sz="3600" dirty="0" err="1" smtClean="0">
                <a:solidFill>
                  <a:srgbClr val="00B0F0"/>
                </a:solidFill>
              </a:rPr>
              <a:t>instability</a:t>
            </a:r>
            <a:r>
              <a:rPr lang="cs-CZ" sz="3600" dirty="0" smtClean="0">
                <a:solidFill>
                  <a:srgbClr val="00B0F0"/>
                </a:solidFill>
              </a:rPr>
              <a:t> a pádů</a:t>
            </a:r>
            <a:r>
              <a:rPr lang="cs-CZ" sz="3600" b="1" dirty="0" smtClean="0">
                <a:solidFill>
                  <a:srgbClr val="00B0F0"/>
                </a:solidFill>
              </a:rPr>
              <a:t/>
            </a:r>
            <a:br>
              <a:rPr lang="cs-CZ" sz="3600" b="1" dirty="0" smtClean="0">
                <a:solidFill>
                  <a:srgbClr val="00B0F0"/>
                </a:solidFill>
              </a:rPr>
            </a:br>
            <a:r>
              <a:rPr lang="cs-CZ" sz="3600" b="1" dirty="0" smtClean="0">
                <a:solidFill>
                  <a:srgbClr val="00B0F0"/>
                </a:solidFill>
              </a:rPr>
              <a:t>(Matějovská Kubešová)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solidFill>
                  <a:srgbClr val="00B050"/>
                </a:solidFill>
              </a:rPr>
              <a:t>postižení vedoucí k </a:t>
            </a:r>
            <a:r>
              <a:rPr lang="cs-CZ" dirty="0" err="1" smtClean="0">
                <a:solidFill>
                  <a:srgbClr val="00B050"/>
                </a:solidFill>
              </a:rPr>
              <a:t>instabilitě</a:t>
            </a:r>
            <a:r>
              <a:rPr lang="cs-CZ" dirty="0" smtClean="0">
                <a:solidFill>
                  <a:srgbClr val="00B050"/>
                </a:solidFill>
              </a:rPr>
              <a:t> a pádům                                           </a:t>
            </a:r>
          </a:p>
          <a:p>
            <a:pPr>
              <a:buNone/>
            </a:pPr>
            <a:r>
              <a:rPr lang="cs-CZ" dirty="0" err="1" smtClean="0">
                <a:solidFill>
                  <a:srgbClr val="00B0F0"/>
                </a:solidFill>
              </a:rPr>
              <a:t>vertebrogenní</a:t>
            </a:r>
            <a:r>
              <a:rPr lang="cs-CZ" dirty="0" smtClean="0"/>
              <a:t> = osteofyty krční páteře, </a:t>
            </a:r>
            <a:r>
              <a:rPr lang="cs-CZ" dirty="0" err="1" smtClean="0"/>
              <a:t>cervikobrachiální</a:t>
            </a:r>
            <a:r>
              <a:rPr lang="cs-CZ" dirty="0" smtClean="0"/>
              <a:t> syndrom, </a:t>
            </a:r>
            <a:r>
              <a:rPr lang="cs-CZ" dirty="0" err="1" smtClean="0"/>
              <a:t>cervikokraniální</a:t>
            </a:r>
            <a:r>
              <a:rPr lang="cs-CZ" dirty="0" smtClean="0"/>
              <a:t> syndrom</a:t>
            </a:r>
          </a:p>
          <a:p>
            <a:pPr>
              <a:buNone/>
            </a:pPr>
            <a:r>
              <a:rPr lang="cs-CZ" dirty="0" smtClean="0">
                <a:solidFill>
                  <a:srgbClr val="00B0F0"/>
                </a:solidFill>
              </a:rPr>
              <a:t>kardiální</a:t>
            </a:r>
            <a:r>
              <a:rPr lang="cs-CZ" dirty="0" smtClean="0"/>
              <a:t> = poruchy rytmu, srdeční selhání, hypotenze</a:t>
            </a:r>
          </a:p>
          <a:p>
            <a:pPr>
              <a:buNone/>
            </a:pPr>
            <a:r>
              <a:rPr lang="cs-CZ" dirty="0" smtClean="0">
                <a:solidFill>
                  <a:srgbClr val="00B0F0"/>
                </a:solidFill>
              </a:rPr>
              <a:t>vaskulární</a:t>
            </a:r>
            <a:r>
              <a:rPr lang="cs-CZ" dirty="0" smtClean="0"/>
              <a:t> = stenózy magistrálních mozkových tepen</a:t>
            </a:r>
          </a:p>
          <a:p>
            <a:pPr>
              <a:buNone/>
            </a:pPr>
            <a:r>
              <a:rPr lang="cs-CZ" dirty="0" smtClean="0">
                <a:solidFill>
                  <a:srgbClr val="00B0F0"/>
                </a:solidFill>
              </a:rPr>
              <a:t>neurogenní</a:t>
            </a:r>
            <a:r>
              <a:rPr lang="cs-CZ" dirty="0" smtClean="0"/>
              <a:t> = poškození nervové tkáně – stavy po mozkových příhodách, neuropatie, epilepsie</a:t>
            </a:r>
          </a:p>
          <a:p>
            <a:pPr>
              <a:buNone/>
            </a:pPr>
            <a:r>
              <a:rPr lang="cs-CZ" dirty="0" smtClean="0">
                <a:solidFill>
                  <a:srgbClr val="00B0F0"/>
                </a:solidFill>
              </a:rPr>
              <a:t>zevní </a:t>
            </a:r>
            <a:r>
              <a:rPr lang="cs-CZ" dirty="0" smtClean="0"/>
              <a:t>= mechanické pády, překážky v domácím prostředí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Etiologie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poruchy koordinace pohybu</a:t>
            </a:r>
          </a:p>
          <a:p>
            <a:r>
              <a:rPr lang="cs-CZ" dirty="0" smtClean="0"/>
              <a:t>snížení reakční rychlosti</a:t>
            </a:r>
          </a:p>
          <a:p>
            <a:r>
              <a:rPr lang="cs-CZ" dirty="0" smtClean="0"/>
              <a:t>zhoršení zraku</a:t>
            </a:r>
          </a:p>
          <a:p>
            <a:r>
              <a:rPr lang="cs-CZ" dirty="0" smtClean="0"/>
              <a:t>oslabení přímivých svalů a další poruchy pohybového aparátu</a:t>
            </a:r>
          </a:p>
          <a:p>
            <a:r>
              <a:rPr lang="cs-CZ" dirty="0" smtClean="0"/>
              <a:t>poruchy mozečku</a:t>
            </a:r>
          </a:p>
          <a:p>
            <a:r>
              <a:rPr lang="cs-CZ" dirty="0" smtClean="0"/>
              <a:t>porucha periferního rovnovážného ústrojí nebo jeho centrálního analyzátoru</a:t>
            </a:r>
          </a:p>
          <a:p>
            <a:r>
              <a:rPr lang="cs-CZ" dirty="0" smtClean="0"/>
              <a:t>neurologické příčiny – Parkinsonova choroba, neuropatie</a:t>
            </a:r>
          </a:p>
          <a:p>
            <a:r>
              <a:rPr lang="cs-CZ" dirty="0" smtClean="0"/>
              <a:t>kolapsový stav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Pády seniorů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i="1" dirty="0" smtClean="0"/>
              <a:t>   </a:t>
            </a:r>
            <a:r>
              <a:rPr lang="cs-CZ" i="1" dirty="0" smtClean="0">
                <a:solidFill>
                  <a:srgbClr val="00B0F0"/>
                </a:solidFill>
              </a:rPr>
              <a:t>Za rizikového jedince </a:t>
            </a:r>
            <a:r>
              <a:rPr lang="cs-CZ" dirty="0" smtClean="0"/>
              <a:t>považujeme takového, který udává výskyt pádů v posledním půlroce, má poruchu chůze a stability, ohnutá záda, drobné a šouravé kroky, hlava, krk a trup se otáčí současně, obdoba chůze mladého člověka po ledu</a:t>
            </a:r>
          </a:p>
          <a:p>
            <a:pPr>
              <a:buNone/>
            </a:pPr>
            <a:r>
              <a:rPr lang="cs-CZ" i="1" dirty="0" smtClean="0"/>
              <a:t>   </a:t>
            </a:r>
          </a:p>
          <a:p>
            <a:pPr>
              <a:buNone/>
            </a:pPr>
            <a:r>
              <a:rPr lang="cs-CZ" i="1" dirty="0" smtClean="0"/>
              <a:t>  </a:t>
            </a:r>
            <a:r>
              <a:rPr lang="cs-CZ" i="1" dirty="0" smtClean="0">
                <a:solidFill>
                  <a:srgbClr val="00B0F0"/>
                </a:solidFill>
              </a:rPr>
              <a:t> Komplikace</a:t>
            </a:r>
            <a:r>
              <a:rPr lang="cs-CZ" dirty="0" smtClean="0"/>
              <a:t>: hospitalizace, poranění, mortalita – zánět plic, proleženiny, nitrolební krvácení, úzkost deprese, strach z pádů, rozvoj imobilizačního syndromu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2501</TotalTime>
  <Words>1094</Words>
  <Application>Microsoft Office PowerPoint</Application>
  <PresentationFormat>Vlastní</PresentationFormat>
  <Paragraphs>142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Office</vt:lpstr>
      <vt:lpstr> Sociální a osobnostní změny </vt:lpstr>
      <vt:lpstr>Poruchy rovnováhy a pády</vt:lpstr>
      <vt:lpstr>Pády seniorů</vt:lpstr>
      <vt:lpstr>Pády seniorů</vt:lpstr>
      <vt:lpstr>Dělení pádů</vt:lpstr>
      <vt:lpstr>Poruchy rovnováhy a pády</vt:lpstr>
      <vt:lpstr>Nejčastější příčiny a projevy instability a pádů (Matějovská Kubešová)</vt:lpstr>
      <vt:lpstr>Etiologie</vt:lpstr>
      <vt:lpstr>Pády seniorů</vt:lpstr>
      <vt:lpstr>Rizikové faktory</vt:lpstr>
      <vt:lpstr>Komplikace</vt:lpstr>
      <vt:lpstr>Imobilizační syndrom</vt:lpstr>
      <vt:lpstr>Příznaky</vt:lpstr>
      <vt:lpstr>Prevence pádů</vt:lpstr>
      <vt:lpstr>7 kritických okruhů</vt:lpstr>
      <vt:lpstr>Prevence pádů</vt:lpstr>
      <vt:lpstr>Prevence pohybem</vt:lpstr>
      <vt:lpstr>Prevence pohybem</vt:lpstr>
      <vt:lpstr>Prevence pohybem</vt:lpstr>
    </vt:vector>
  </TitlesOfParts>
  <Company>Masarykova univerzita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 II životní styl seniorů</dc:title>
  <dc:creator>User</dc:creator>
  <cp:lastModifiedBy>Uživatel systému Windows</cp:lastModifiedBy>
  <cp:revision>291</cp:revision>
  <dcterms:created xsi:type="dcterms:W3CDTF">2016-09-20T10:01:00Z</dcterms:created>
  <dcterms:modified xsi:type="dcterms:W3CDTF">2021-03-23T07:52:15Z</dcterms:modified>
</cp:coreProperties>
</file>