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74" r:id="rId3"/>
    <p:sldId id="275" r:id="rId4"/>
    <p:sldId id="276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67" r:id="rId16"/>
    <p:sldId id="270" r:id="rId17"/>
    <p:sldId id="27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Terminologie, pohledy,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„Stáří není nemoc!“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vymezení základních pojmů, teoretická východiska</a:t>
            </a:r>
          </a:p>
          <a:p>
            <a:r>
              <a:rPr lang="cs-CZ" dirty="0" smtClean="0"/>
              <a:t>filozofická a historická hlediska</a:t>
            </a:r>
          </a:p>
          <a:p>
            <a:r>
              <a:rPr lang="cs-CZ" dirty="0" smtClean="0"/>
              <a:t>pohled na stáří – sociální, demografický</a:t>
            </a:r>
          </a:p>
          <a:p>
            <a:r>
              <a:rPr lang="cs-CZ" dirty="0" smtClean="0"/>
              <a:t>dělení stáří</a:t>
            </a:r>
          </a:p>
          <a:p>
            <a:r>
              <a:rPr lang="cs-CZ" dirty="0" smtClean="0"/>
              <a:t>přístupy k problematice stáří a stárnutí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150" y="3221038"/>
            <a:ext cx="2591562" cy="248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cs-CZ" dirty="0" smtClean="0"/>
              <a:t>Důsledky demografického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2"/>
            <a:ext cx="10515600" cy="49989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ekonomické</a:t>
            </a:r>
          </a:p>
          <a:p>
            <a:pPr>
              <a:buFontTx/>
              <a:buChar char="-"/>
            </a:pPr>
            <a:r>
              <a:rPr lang="cs-CZ" dirty="0" smtClean="0"/>
              <a:t>sociální</a:t>
            </a:r>
          </a:p>
          <a:p>
            <a:pPr>
              <a:buNone/>
            </a:pPr>
            <a:r>
              <a:rPr lang="cs-CZ" dirty="0" smtClean="0"/>
              <a:t>   Při zachování současného poměru seniorů pobývajících ve vlastním prostředí a v institucích by to znamenalo </a:t>
            </a:r>
            <a:r>
              <a:rPr lang="cs-CZ" b="1" i="1" dirty="0" smtClean="0"/>
              <a:t>dvojnásobnou poptávku po místech v seniorských zařízeních</a:t>
            </a:r>
            <a:r>
              <a:rPr lang="cs-CZ" dirty="0" smtClean="0"/>
              <a:t>, která již dnes kapacitně nestačí. Jako základní opatření k </a:t>
            </a:r>
            <a:r>
              <a:rPr lang="cs-CZ" b="1" i="1" dirty="0" smtClean="0"/>
              <a:t>řešení tohoto problému je zahuštění sítě terénních služeb</a:t>
            </a:r>
            <a:r>
              <a:rPr lang="cs-CZ" dirty="0" smtClean="0"/>
              <a:t>, které umožní delší dobu setrvání seniora za odpovídajících podmínek ve vlastním prostředí, ale hlavně masivní </a:t>
            </a:r>
            <a:r>
              <a:rPr lang="cs-CZ" b="1" i="1" dirty="0" smtClean="0"/>
              <a:t>informační kampaň informující obyvatelstvo dospělého věku o preventivních opatřeních na podporu úspěšného stárnutí </a:t>
            </a:r>
            <a:r>
              <a:rPr lang="cs-CZ" dirty="0" smtClean="0"/>
              <a:t>jako je vyrovnání příjmu a výdeje energie, zachování obratnosti a hybnosti, cílené cvičení paměti, dodržování pitného režimu atd.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167"/>
          </a:xfrm>
        </p:spPr>
        <p:txBody>
          <a:bodyPr/>
          <a:lstStyle/>
          <a:p>
            <a:r>
              <a:rPr lang="cs-CZ" b="1" dirty="0" smtClean="0"/>
              <a:t>*STÁŘÍ</a:t>
            </a:r>
            <a:r>
              <a:rPr lang="cs-CZ" dirty="0" smtClean="0"/>
              <a:t> - poslední fáze ontogeneze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Je důsledkem a projevem geneticky podmíněných involučních procesů modifikovaných dalšími faktory (choroby</a:t>
            </a:r>
            <a:r>
              <a:rPr lang="cs-CZ" dirty="0" smtClean="0"/>
              <a:t>, způsob </a:t>
            </a:r>
            <a:r>
              <a:rPr lang="cs-CZ" dirty="0" smtClean="0"/>
              <a:t>života, podmínky života) a je spojeno s řadou významných změn sociálních (sociální role, osamostatnění dětí, penzionování..)</a:t>
            </a:r>
          </a:p>
          <a:p>
            <a:pPr>
              <a:buNone/>
            </a:pPr>
            <a:r>
              <a:rPr lang="cs-CZ" b="1" i="1" dirty="0" smtClean="0"/>
              <a:t>Fenotyp stáří- </a:t>
            </a:r>
            <a:r>
              <a:rPr lang="cs-CZ" dirty="0" smtClean="0"/>
              <a:t>stařecký vzhled, funkční poruchy a omezení – projevy individuální a různě ovlivnitelné:</a:t>
            </a:r>
          </a:p>
          <a:p>
            <a:pPr marL="514350" indent="-514350">
              <a:buAutoNum type="alphaLcParenR"/>
            </a:pPr>
            <a:r>
              <a:rPr lang="cs-CZ" dirty="0" smtClean="0"/>
              <a:t>genotyp a biologická involuce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projevy a důsledky chorob, jejich kombinací a </a:t>
            </a:r>
            <a:r>
              <a:rPr lang="cs-CZ" dirty="0" err="1" smtClean="0"/>
              <a:t>faramkoterapie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důsledky způsobu života (PA, strava)</a:t>
            </a:r>
          </a:p>
          <a:p>
            <a:pPr marL="514350" indent="-514350">
              <a:buAutoNum type="alphaLcParenR"/>
            </a:pPr>
            <a:r>
              <a:rPr lang="cs-CZ" dirty="0" smtClean="0"/>
              <a:t>vlivy prostředí fyzikálního i sociálního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psychický stav (adaptace na stáří, motivace, stylizace do role)</a:t>
            </a:r>
          </a:p>
          <a:p>
            <a:pPr marL="514350" indent="-514350">
              <a:buNone/>
            </a:pPr>
            <a:r>
              <a:rPr lang="cs-CZ" dirty="0" smtClean="0"/>
              <a:t>       Úbytek funkční zdatnosti a rozvoj stařeckého fenotypu mohou být zásadně podmíněny jinými ovlivnitelnějšími faktory, než je zákonitá biologická involuce (Kolář, 2009)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683"/>
          </a:xfrm>
        </p:spPr>
        <p:txBody>
          <a:bodyPr/>
          <a:lstStyle/>
          <a:p>
            <a:r>
              <a:rPr lang="cs-CZ" b="1" i="1" dirty="0" smtClean="0"/>
              <a:t>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Biologické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Kalendářní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Biologické stář</a:t>
            </a:r>
            <a:r>
              <a:rPr lang="cs-CZ" dirty="0" smtClean="0"/>
              <a:t>í</a:t>
            </a:r>
          </a:p>
          <a:p>
            <a:pPr>
              <a:buNone/>
            </a:pPr>
            <a:r>
              <a:rPr lang="cs-CZ" dirty="0" smtClean="0"/>
              <a:t>je hypotetické označení konkrétní míry involučních změn:</a:t>
            </a:r>
          </a:p>
          <a:p>
            <a:r>
              <a:rPr lang="cs-CZ" dirty="0" smtClean="0"/>
              <a:t>Atrofie</a:t>
            </a:r>
          </a:p>
          <a:p>
            <a:r>
              <a:rPr lang="cs-CZ" dirty="0" smtClean="0"/>
              <a:t>Pokles funkční zdatnosti</a:t>
            </a:r>
          </a:p>
          <a:p>
            <a:r>
              <a:rPr lang="cs-CZ" dirty="0" smtClean="0"/>
              <a:t>Změny regulačních a adaptačních mechanismů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Otázka - Souvislost s kalendářním věkem?</a:t>
            </a:r>
          </a:p>
          <a:p>
            <a:pPr>
              <a:buNone/>
            </a:pPr>
            <a:r>
              <a:rPr lang="cs-CZ" dirty="0" smtClean="0"/>
              <a:t>                </a:t>
            </a:r>
          </a:p>
          <a:p>
            <a:endParaRPr lang="cs-CZ" dirty="0"/>
          </a:p>
        </p:txBody>
      </p:sp>
      <p:pic>
        <p:nvPicPr>
          <p:cNvPr id="3074" name="Picture 2" descr="C:\Users\roman\Desktop\images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5968" y="574674"/>
            <a:ext cx="2227199" cy="24519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216"/>
          </a:xfrm>
        </p:spPr>
        <p:txBody>
          <a:bodyPr/>
          <a:lstStyle/>
          <a:p>
            <a:r>
              <a:rPr lang="cs-CZ" b="1" i="1" dirty="0" smtClean="0"/>
              <a:t>Sociální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 dáno změnou rolí, životního způsobu i ekonomického zajištění</a:t>
            </a:r>
          </a:p>
          <a:p>
            <a:pPr>
              <a:buNone/>
            </a:pPr>
            <a:r>
              <a:rPr lang="cs-CZ" dirty="0" smtClean="0"/>
              <a:t>Sociální periodizace života – 4 období (věky):</a:t>
            </a:r>
          </a:p>
          <a:p>
            <a:r>
              <a:rPr lang="cs-CZ" dirty="0" smtClean="0"/>
              <a:t>První věk – </a:t>
            </a:r>
            <a:r>
              <a:rPr lang="cs-CZ" dirty="0" err="1" smtClean="0"/>
              <a:t>předproduktivní</a:t>
            </a:r>
            <a:r>
              <a:rPr lang="cs-CZ" dirty="0" smtClean="0"/>
              <a:t> (dětství, růst vývoj vzdělávání)</a:t>
            </a:r>
          </a:p>
          <a:p>
            <a:r>
              <a:rPr lang="cs-CZ" dirty="0" smtClean="0"/>
              <a:t>Druhý věk – produktivní (biologicky, sociálně, pracovně)</a:t>
            </a:r>
          </a:p>
          <a:p>
            <a:r>
              <a:rPr lang="cs-CZ" b="1" i="1" dirty="0" smtClean="0"/>
              <a:t>Třetí věk </a:t>
            </a:r>
            <a:r>
              <a:rPr lang="cs-CZ" dirty="0" smtClean="0"/>
              <a:t>– </a:t>
            </a:r>
            <a:r>
              <a:rPr lang="cs-CZ" dirty="0" err="1" smtClean="0"/>
              <a:t>postproduktivní</a:t>
            </a:r>
            <a:r>
              <a:rPr lang="cs-CZ" dirty="0" smtClean="0"/>
              <a:t> (pokles zdatnosti, produktivity) – je to pohled diskriminační – potlačuje hledisko osobního rozvoje</a:t>
            </a:r>
          </a:p>
          <a:p>
            <a:r>
              <a:rPr lang="cs-CZ" b="1" i="1" dirty="0" smtClean="0"/>
              <a:t>Čtvrtý věk </a:t>
            </a:r>
            <a:r>
              <a:rPr lang="cs-CZ" dirty="0" smtClean="0"/>
              <a:t>– fáze závislosti. Označení z hlediska současného pojetí stárnutí je nevhodné. Odporuje konceptu úspěšného stárnutí za cílem „zdravého stáří“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/>
          <a:lstStyle/>
          <a:p>
            <a:r>
              <a:rPr lang="cs-CZ" b="1" i="1" dirty="0" smtClean="0"/>
              <a:t>Kalendářní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499071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Je vymezeno dosažením stanoveného věku, do něhož se nápadněji projevují involuční změny.</a:t>
            </a:r>
          </a:p>
          <a:p>
            <a:pPr>
              <a:buNone/>
            </a:pPr>
            <a:r>
              <a:rPr lang="cs-CZ" dirty="0" smtClean="0"/>
              <a:t>V poslední době se uplatňuje toto členění:</a:t>
            </a:r>
          </a:p>
          <a:p>
            <a:r>
              <a:rPr lang="cs-CZ" b="1" dirty="0" smtClean="0"/>
              <a:t>65 – 74 </a:t>
            </a:r>
            <a:r>
              <a:rPr lang="cs-CZ" dirty="0" smtClean="0"/>
              <a:t>let - </a:t>
            </a:r>
            <a:r>
              <a:rPr lang="cs-CZ" b="1" i="1" dirty="0" smtClean="0"/>
              <a:t>mladí senioři </a:t>
            </a:r>
            <a:r>
              <a:rPr lang="cs-CZ" dirty="0" smtClean="0"/>
              <a:t>(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orientačně dominuje problematika penzionování, volného času, aktivit, seberealizace. </a:t>
            </a:r>
          </a:p>
          <a:p>
            <a:r>
              <a:rPr lang="cs-CZ" b="1" dirty="0" smtClean="0"/>
              <a:t>75 – 84 </a:t>
            </a:r>
            <a:r>
              <a:rPr lang="cs-CZ" dirty="0" smtClean="0"/>
              <a:t>let - </a:t>
            </a:r>
            <a:r>
              <a:rPr lang="cs-CZ" b="1" i="1" dirty="0" smtClean="0"/>
              <a:t>staří senioři </a:t>
            </a:r>
            <a:r>
              <a:rPr lang="cs-CZ" dirty="0" smtClean="0"/>
              <a:t>(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problematika adaptace, tolerance zátěže, specifického stonání, osamělosti. Věk nad 75 roků, kdy začíná stáří v užším slova smyslu, se jeví jako zlomový bod ontogeneze, kdy dochází k rozvoji významnějších změn spojovaných s fyziologickým stárnutím. </a:t>
            </a:r>
          </a:p>
          <a:p>
            <a:pPr lvl="0"/>
            <a:r>
              <a:rPr lang="cs-CZ" b="1" dirty="0" smtClean="0"/>
              <a:t>85 a více </a:t>
            </a:r>
            <a:r>
              <a:rPr lang="cs-CZ" dirty="0" smtClean="0"/>
              <a:t>let - </a:t>
            </a:r>
            <a:r>
              <a:rPr lang="cs-CZ" b="1" i="1" dirty="0" smtClean="0"/>
              <a:t>dlouhověcí senioři </a:t>
            </a:r>
            <a:r>
              <a:rPr lang="cs-CZ" dirty="0" smtClean="0"/>
              <a:t>(</a:t>
            </a:r>
            <a:r>
              <a:rPr lang="cs-CZ" dirty="0" err="1" smtClean="0"/>
              <a:t>oldest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 bývá vyčleňován jako samostatná kategorie pro vysoký počet výskytu křehkých seniorů a vysoké riziko náhlého vzniku závislosti. Strategie diagnostiky musí kalkulovat s aktuální fyzickou kondicí, psychickým stavem včetně kognitivních funkcí, počtem a druhem chorob, pro které se nemocný léčí a počtem a druhem léků, které nemocný užívá. V neposlední řadě musí být do kalkulace vzato i sociální zázemí nemocného.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2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Stárnutí jako etapa života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205"/>
            <a:ext cx="10515600" cy="51307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400" u="sng" dirty="0" smtClean="0"/>
              <a:t>Proces stárnutí</a:t>
            </a:r>
            <a:r>
              <a:rPr lang="cs-CZ" sz="4400" dirty="0" smtClean="0"/>
              <a:t>:</a:t>
            </a:r>
          </a:p>
          <a:p>
            <a:pPr>
              <a:buNone/>
            </a:pPr>
            <a:r>
              <a:rPr lang="cs-CZ" sz="4400" b="1" i="1" dirty="0" smtClean="0"/>
              <a:t>Početí</a:t>
            </a:r>
            <a:r>
              <a:rPr lang="cs-CZ" sz="4400" dirty="0" smtClean="0"/>
              <a:t> – </a:t>
            </a:r>
            <a:r>
              <a:rPr lang="cs-CZ" sz="4400" b="1" dirty="0" smtClean="0"/>
              <a:t>narození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dětství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dospívání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dospělost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stáří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zánik</a:t>
            </a:r>
          </a:p>
          <a:p>
            <a:pPr>
              <a:buNone/>
            </a:pPr>
            <a:endParaRPr lang="cs-CZ" sz="4400" b="1" i="1" dirty="0" smtClean="0"/>
          </a:p>
          <a:p>
            <a:pPr>
              <a:buNone/>
            </a:pPr>
            <a:r>
              <a:rPr lang="cs-CZ" sz="4400" dirty="0" smtClean="0"/>
              <a:t>Stárnutí je celoživotní proces, jehož involuční projevy se stávají zřetelnějšími na přelomu </a:t>
            </a:r>
          </a:p>
          <a:p>
            <a:pPr>
              <a:buNone/>
            </a:pPr>
            <a:r>
              <a:rPr lang="cs-CZ" sz="4400" dirty="0" smtClean="0"/>
              <a:t>4. a 5. decennia v závislosti na náročnosti prostředí.</a:t>
            </a:r>
          </a:p>
          <a:p>
            <a:pPr>
              <a:buNone/>
            </a:pPr>
            <a:endParaRPr lang="cs-CZ" sz="4400" dirty="0" smtClean="0"/>
          </a:p>
          <a:p>
            <a:pPr>
              <a:buNone/>
            </a:pPr>
            <a:r>
              <a:rPr lang="cs-CZ" sz="4400" dirty="0" smtClean="0"/>
              <a:t>Ve věku nad 85 let je 1/3 seniorů relativně zdravých – stárnoucích úspěšně.</a:t>
            </a:r>
          </a:p>
          <a:p>
            <a:pPr>
              <a:buNone/>
            </a:pPr>
            <a:r>
              <a:rPr lang="cs-CZ" sz="4400" dirty="0" smtClean="0"/>
              <a:t>Seniorský věk prožívá: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80 % populace nezávisle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20 % je odkázáno na péči druhé osoby (pro pokles soběstačnosti), z toho 6 % je odkázáno na pobyt v institucích (ztráta soběstačnosti)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b="1" dirty="0" smtClean="0"/>
              <a:t>   Cílem geriatrie </a:t>
            </a:r>
            <a:r>
              <a:rPr lang="cs-CZ" sz="5100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pPr>
              <a:buNone/>
            </a:pPr>
            <a:r>
              <a:rPr lang="cs-CZ" dirty="0" smtClean="0"/>
              <a:t>                                    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367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Přístupy k problematice stáří a stárnutí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778" y="1029730"/>
            <a:ext cx="10515600" cy="514723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200" b="1" i="1" dirty="0" smtClean="0"/>
              <a:t>1.Epidemiologický přístup: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</a:t>
            </a:r>
            <a:r>
              <a:rPr lang="cs-CZ" sz="4200" u="sng" dirty="0" smtClean="0"/>
              <a:t>děje především nahodilé </a:t>
            </a:r>
            <a:r>
              <a:rPr lang="cs-CZ" sz="4200" dirty="0" smtClean="0"/>
              <a:t>– vykazují významnou variabilitu a jsou podmíněny především vnějšími a chorobnými vlivy (interakce s prostředím, choroby, úrazy),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zřejmě neexistuje, pouze smrt jako nehoda,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 optimálních podmínkách může být život velmi dlouhý</a:t>
            </a:r>
          </a:p>
          <a:p>
            <a:pPr>
              <a:buNone/>
            </a:pPr>
            <a:endParaRPr lang="cs-CZ" sz="4200" b="1" i="1" dirty="0" smtClean="0"/>
          </a:p>
          <a:p>
            <a:pPr>
              <a:buNone/>
            </a:pPr>
            <a:r>
              <a:rPr lang="cs-CZ" sz="4200" b="1" i="1" dirty="0" smtClean="0"/>
              <a:t>2. Gerontologický přístup:</a:t>
            </a:r>
            <a:endParaRPr lang="cs-CZ" sz="4200" dirty="0" smtClean="0"/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procesy svou </a:t>
            </a:r>
            <a:r>
              <a:rPr lang="cs-CZ" sz="4200" u="sng" dirty="0" smtClean="0"/>
              <a:t>povahou zákonité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Vykazují druhovou specifičnost a blízkost u dvojčat,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Jsou kódovány </a:t>
            </a:r>
            <a:r>
              <a:rPr lang="cs-CZ" sz="4200" b="1" dirty="0" smtClean="0"/>
              <a:t>genetickou informací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neexistuje,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Ani v optimálních podmínkách se život neprodlouží nad jistou hranici, k níž se již blížíme, nedojde-li k ovlivnění genetické informace</a:t>
            </a:r>
          </a:p>
          <a:p>
            <a:pPr>
              <a:buNone/>
            </a:pPr>
            <a:r>
              <a:rPr lang="cs-CZ" sz="4200" dirty="0" smtClean="0"/>
              <a:t>(</a:t>
            </a:r>
            <a:r>
              <a:rPr lang="cs-CZ" sz="4200" dirty="0" err="1" smtClean="0"/>
              <a:t>Kalvach</a:t>
            </a:r>
            <a:r>
              <a:rPr lang="cs-CZ" sz="4200" dirty="0" smtClean="0"/>
              <a:t>, 1997)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dirty="0" smtClean="0"/>
              <a:t>Co lze akceptovat a co ne? </a:t>
            </a:r>
            <a:endParaRPr lang="cs-CZ" sz="5100" dirty="0"/>
          </a:p>
        </p:txBody>
      </p:sp>
      <p:pic>
        <p:nvPicPr>
          <p:cNvPr id="4098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1844675"/>
            <a:ext cx="1838325" cy="2486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přístup, úsměv a nadhled….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9312" y="2424113"/>
            <a:ext cx="4764024" cy="3473767"/>
          </a:xfrm>
          <a:prstGeom prst="rect">
            <a:avLst/>
          </a:prstGeom>
          <a:noFill/>
        </p:spPr>
      </p:pic>
      <p:pic>
        <p:nvPicPr>
          <p:cNvPr id="5123" name="Picture 3" descr="C:\Users\roman\Desktop\images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7968" y="118872"/>
            <a:ext cx="2276856" cy="142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i="1" dirty="0" smtClean="0"/>
              <a:t>Sociální a demografický pohled na problematiku stáří – filosofická a historická hlediska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GERONTOLOGIE</a:t>
            </a:r>
            <a:r>
              <a:rPr lang="cs-CZ" dirty="0" smtClean="0"/>
              <a:t> = přírodní věda, která se zabývá problematikou stárnutí a stáří. </a:t>
            </a:r>
          </a:p>
          <a:p>
            <a:pPr marL="0" indent="0">
              <a:buNone/>
            </a:pPr>
            <a:r>
              <a:rPr lang="cs-CZ" dirty="0" smtClean="0"/>
              <a:t>Vychází z biopsychosociální podstaty člověka a procesů stárnutí.</a:t>
            </a:r>
          </a:p>
          <a:p>
            <a:pPr marL="0" indent="0">
              <a:buNone/>
            </a:pPr>
            <a:r>
              <a:rPr lang="cs-CZ" dirty="0" smtClean="0"/>
              <a:t>Zkoumá zákonitosti, příčiny, mechanismy a projevy stárnutí a vypracovává vědecké podklady pro zdravé stárnutí a stáří a pro komplexní péči o staré občany.</a:t>
            </a:r>
          </a:p>
          <a:p>
            <a:pPr marL="0" indent="0">
              <a:buNone/>
            </a:pPr>
            <a:r>
              <a:rPr lang="cs-CZ" dirty="0" smtClean="0"/>
              <a:t>Zahrnuje biologické, lékařské, sociální a demografické, pedagogické a speciálně pedagogické aspekty procesu stárnutí.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0566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Disciplíny zabývající se problematikou stáří: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GERONTOLOGIE</a:t>
            </a:r>
            <a:r>
              <a:rPr lang="cs-CZ" dirty="0" smtClean="0"/>
              <a:t> (multidisciplinární souhrn poznatků o stárnutí a stáří)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experimentální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sociální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klinická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GERIATRIE</a:t>
            </a:r>
            <a:r>
              <a:rPr lang="cs-CZ" dirty="0" smtClean="0"/>
              <a:t>  (klinická gerontologie)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GERONTOPEDAGOGIKA</a:t>
            </a:r>
            <a:r>
              <a:rPr lang="cs-CZ" dirty="0" smtClean="0"/>
              <a:t> </a:t>
            </a:r>
          </a:p>
          <a:p>
            <a:pPr marL="514350" indent="-514350">
              <a:buAutoNum type="alphaLcParenR"/>
            </a:pPr>
            <a:r>
              <a:rPr lang="cs-CZ" dirty="0" smtClean="0"/>
              <a:t>v užším slova smyslu – pedagogická disciplína - výchova a vzdělávání seniorů</a:t>
            </a:r>
          </a:p>
          <a:p>
            <a:pPr marL="514350" indent="-514350">
              <a:buAutoNum type="alphaLcParenR"/>
            </a:pPr>
            <a:r>
              <a:rPr lang="cs-CZ" dirty="0" smtClean="0"/>
              <a:t>v širším slova smyslu – teoretická empirická disciplína – komplexní péče, pomoc a podpora seniorům při uspokojování jejich potřeb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3601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Cílem geriatrie </a:t>
            </a:r>
            <a:r>
              <a:rPr lang="cs-CZ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r>
              <a:rPr lang="cs-CZ" b="1" dirty="0" smtClean="0"/>
              <a:t>Cílem gerontologie </a:t>
            </a:r>
            <a:r>
              <a:rPr lang="cs-CZ" dirty="0" smtClean="0"/>
              <a:t>= předcházet patologickému stárnutí a nesoběstačnosti a usilovat o zdravé stárnutí, aktivní život a soběstačnost ve stáří a zlepšení kvality života seniorů. </a:t>
            </a:r>
          </a:p>
          <a:p>
            <a:endParaRPr lang="cs-CZ" dirty="0"/>
          </a:p>
        </p:txBody>
      </p:sp>
      <p:pic>
        <p:nvPicPr>
          <p:cNvPr id="2051" name="Picture 3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9007" y="4047490"/>
            <a:ext cx="2944367" cy="2627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Antika:</a:t>
            </a:r>
          </a:p>
          <a:p>
            <a:r>
              <a:rPr lang="cs-CZ" dirty="0" err="1" smtClean="0"/>
              <a:t>Aristeles</a:t>
            </a:r>
            <a:r>
              <a:rPr lang="cs-CZ" dirty="0" smtClean="0"/>
              <a:t> – stárnutí jako důsledek ztráty tepla.</a:t>
            </a:r>
          </a:p>
          <a:p>
            <a:r>
              <a:rPr lang="cs-CZ" dirty="0" err="1" smtClean="0"/>
              <a:t>Galénos</a:t>
            </a:r>
            <a:r>
              <a:rPr lang="cs-CZ" dirty="0" smtClean="0"/>
              <a:t> – stáří jako stav mezi zdravím a nemocí navozený výměnou tělních šťáv a úbytkem krve, vlhka a tepla. Stárnutí ovlivnitelné životosprávou a dietou.</a:t>
            </a:r>
          </a:p>
          <a:p>
            <a:r>
              <a:rPr lang="cs-CZ" dirty="0" smtClean="0"/>
              <a:t>Platon – pochvala stáří – vede člověka k lepší životní harmonii, k opatrnosti a prohlubuje jeho moudrost (lépe umí hodnotit kvality života, prožít jej, má zdravý úsudek).</a:t>
            </a:r>
          </a:p>
          <a:p>
            <a:r>
              <a:rPr lang="cs-CZ" dirty="0" smtClean="0"/>
              <a:t>Cicero, </a:t>
            </a:r>
            <a:r>
              <a:rPr lang="cs-CZ" dirty="0" err="1" smtClean="0"/>
              <a:t>Terentius</a:t>
            </a:r>
            <a:r>
              <a:rPr lang="cs-CZ" dirty="0" smtClean="0"/>
              <a:t>, Seneca spíše negativní pohled na stáří- „Stáří je nevyléčitelná nemoc“ (Seneca).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8895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Středověk</a:t>
            </a:r>
            <a:r>
              <a:rPr lang="cs-CZ" dirty="0" smtClean="0"/>
              <a:t> – pohlíží na stáří negativně, spíše jako strach ze stárnutí a stáří.</a:t>
            </a:r>
          </a:p>
          <a:p>
            <a:r>
              <a:rPr lang="cs-CZ" b="1" i="1" dirty="0" smtClean="0"/>
              <a:t>V 17. stol</a:t>
            </a:r>
            <a:r>
              <a:rPr lang="cs-CZ" dirty="0" smtClean="0"/>
              <a:t>. – díla (Bacon, Komenský), kde se doporučovala střídmost, prevence předčasného opotřebování organismu.</a:t>
            </a:r>
          </a:p>
          <a:p>
            <a:r>
              <a:rPr lang="cs-CZ" b="1" i="1" dirty="0" smtClean="0"/>
              <a:t>Osvícenství </a:t>
            </a:r>
            <a:r>
              <a:rPr lang="cs-CZ" dirty="0" smtClean="0"/>
              <a:t>– rozvoj lékařských věd, věnují se i seniorské populaci.</a:t>
            </a:r>
          </a:p>
          <a:p>
            <a:r>
              <a:rPr lang="cs-CZ" b="1" i="1" dirty="0" smtClean="0"/>
              <a:t>19. stol </a:t>
            </a:r>
            <a:r>
              <a:rPr lang="cs-CZ" dirty="0" smtClean="0"/>
              <a:t>– začátky geriatrie, její rozvoj ve 20.stol.</a:t>
            </a:r>
          </a:p>
          <a:p>
            <a:r>
              <a:rPr lang="cs-CZ" b="1" i="1" dirty="0" smtClean="0"/>
              <a:t>20. stol</a:t>
            </a:r>
            <a:r>
              <a:rPr lang="cs-CZ" dirty="0" smtClean="0"/>
              <a:t>. - Gerontologie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72704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Sociální pohled na stáří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2603"/>
            <a:ext cx="10515600" cy="49243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2 aspekty společenského přístupu ke stáří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Potřeby a zájmy seniorů, otázky smysluplnosti, kvality a bezpečí jejich života.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Sociálně ekonomické důsledky stárnoucí populace.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Společenská opatření vůči seniorské populaci by měla být komplexní, koordinovaná, </a:t>
            </a:r>
            <a:r>
              <a:rPr lang="cs-CZ" dirty="0" err="1" smtClean="0"/>
              <a:t>individualizovaně</a:t>
            </a:r>
            <a:r>
              <a:rPr lang="cs-CZ" dirty="0" smtClean="0"/>
              <a:t> cílená, vycházející z potřeb a přání seniorů.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/>
          <a:lstStyle/>
          <a:p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0285"/>
            <a:ext cx="10515600" cy="483667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Délka života je určena faktory vnitřními a vnějšími a výsledkem jejich působení je </a:t>
            </a:r>
            <a:r>
              <a:rPr lang="cs-CZ" b="1" i="1" dirty="0" smtClean="0"/>
              <a:t>střední délka života</a:t>
            </a:r>
            <a:r>
              <a:rPr lang="cs-CZ" dirty="0" smtClean="0"/>
              <a:t> (trvání života jedince v okamžiku narození)</a:t>
            </a:r>
          </a:p>
          <a:p>
            <a:pPr lvl="0"/>
            <a:r>
              <a:rPr lang="cs-CZ" dirty="0" smtClean="0"/>
              <a:t>V ČR dosahuje </a:t>
            </a:r>
            <a:r>
              <a:rPr lang="cs-CZ" b="1" dirty="0" smtClean="0"/>
              <a:t>aktuálně</a:t>
            </a:r>
            <a:r>
              <a:rPr lang="cs-CZ" dirty="0" smtClean="0"/>
              <a:t> střední délka života </a:t>
            </a:r>
            <a:r>
              <a:rPr lang="cs-CZ" b="1" dirty="0" smtClean="0"/>
              <a:t>75 let </a:t>
            </a:r>
            <a:r>
              <a:rPr lang="cs-CZ" dirty="0" smtClean="0"/>
              <a:t>u mužů a </a:t>
            </a:r>
            <a:r>
              <a:rPr lang="cs-CZ" b="1" dirty="0" smtClean="0"/>
              <a:t>81 let </a:t>
            </a:r>
            <a:r>
              <a:rPr lang="cs-CZ" dirty="0" smtClean="0"/>
              <a:t>u žen a dále se prodlužuje. Tento trend je podobný i v ostatních státech Evropy. Od 1990 se střední délka života v ČR prodloužila u mužů o 6,9 a u žen o 5,1 roku, zatímco předtím se 20 let (1970 - 1990) prakticky neměnila. </a:t>
            </a:r>
          </a:p>
          <a:p>
            <a:pPr lvl="0"/>
            <a:r>
              <a:rPr lang="cs-CZ" dirty="0" smtClean="0"/>
              <a:t>Průměrná očekávaná délka života je nyní dalších 19 let v 65 letech, 12 let v 75 letech, 6 let v 85 letech, 4 roky ve věku 90 let a dokonce ještě 2 roky u stoletých.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Demografická prognóza české populace </a:t>
            </a:r>
            <a:r>
              <a:rPr lang="cs-CZ" dirty="0" smtClean="0"/>
              <a:t>do budoucnosti předpokládá vzestup počtu seniorů na dvojnásobek, z dnešních 1 500 000 na 3 000 </a:t>
            </a:r>
            <a:r>
              <a:rPr lang="cs-CZ" dirty="0" err="1" smtClean="0"/>
              <a:t>000</a:t>
            </a:r>
            <a:r>
              <a:rPr lang="cs-CZ" dirty="0" smtClean="0"/>
              <a:t> osob. Očekává se další prodloužení střední délky života až o 4 roky u obou pohlaví, tedy ze současných 75 let na 79 let u mužů a z 81 let na 85 let u žen. Odhaduje se, že třetina dětí narozených v roce 2013 má šanci se dožít věku 100 let. Počet osob nad 65 roků bude tvořit 30 - 33 % celé populace, počet osob starších 80 let se do roku 2050 ztrojnásobí, tedy v naší republice bude žít 1 000 </a:t>
            </a:r>
            <a:r>
              <a:rPr lang="cs-CZ" dirty="0" err="1" smtClean="0"/>
              <a:t>000</a:t>
            </a:r>
            <a:r>
              <a:rPr lang="cs-CZ" dirty="0" smtClean="0"/>
              <a:t> obyvatel starších 80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předpokládaného vývoje</a:t>
            </a:r>
            <a:endParaRPr lang="cs-CZ" dirty="0"/>
          </a:p>
        </p:txBody>
      </p:sp>
      <p:pic>
        <p:nvPicPr>
          <p:cNvPr id="4" name="Picture 7" descr="Věková skladba obyvatelstva: 20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260" y="1808743"/>
            <a:ext cx="4114800" cy="428625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8" descr="Věková skladba obyvatelstva v roce 2050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449" y="1845276"/>
            <a:ext cx="4201297" cy="4168346"/>
          </a:xfrm>
          <a:prstGeom prst="rect">
            <a:avLst/>
          </a:prstGeom>
          <a:noFill/>
          <a:ln>
            <a:noFill/>
          </a:ln>
          <a:effectLst/>
          <a:extLst/>
        </p:spPr>
      </p:pic>
      <p:cxnSp>
        <p:nvCxnSpPr>
          <p:cNvPr id="10" name="Přímá spojovací čára 9"/>
          <p:cNvCxnSpPr/>
          <p:nvPr/>
        </p:nvCxnSpPr>
        <p:spPr>
          <a:xfrm flipV="1">
            <a:off x="1359243" y="3558746"/>
            <a:ext cx="8954530" cy="164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1077</Words>
  <Application>Microsoft Office PowerPoint</Application>
  <PresentationFormat>Vlastní</PresentationFormat>
  <Paragraphs>124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Office</vt:lpstr>
      <vt:lpstr>Terminologie, pohledy, přístupy</vt:lpstr>
      <vt:lpstr>  Sociální a demografický pohled na problematiku stáří – filosofická a historická hlediska </vt:lpstr>
      <vt:lpstr>Teoretická a terminologická východiska </vt:lpstr>
      <vt:lpstr>Hlavní cíle</vt:lpstr>
      <vt:lpstr>Historická východiska</vt:lpstr>
      <vt:lpstr>Historická východiska</vt:lpstr>
      <vt:lpstr> Sociální pohled na stáří </vt:lpstr>
      <vt:lpstr>Demografický pohled a prognóza</vt:lpstr>
      <vt:lpstr>Grafické znázornění předpokládaného vývoje</vt:lpstr>
      <vt:lpstr>Důsledky demografického vývoje</vt:lpstr>
      <vt:lpstr>*STÁŘÍ - poslední fáze ontogeneze</vt:lpstr>
      <vt:lpstr>STÁŘÍ</vt:lpstr>
      <vt:lpstr>Sociální stáří</vt:lpstr>
      <vt:lpstr>Kalendářní stáří</vt:lpstr>
      <vt:lpstr>Stárnutí jako etapa života</vt:lpstr>
      <vt:lpstr>Přístupy k problematice stáří a stárnutí</vt:lpstr>
      <vt:lpstr>Pozitivní přístup, úsměv a nadhled….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265</cp:revision>
  <dcterms:created xsi:type="dcterms:W3CDTF">2016-09-20T10:01:00Z</dcterms:created>
  <dcterms:modified xsi:type="dcterms:W3CDTF">2021-03-08T08:54:33Z</dcterms:modified>
</cp:coreProperties>
</file>