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325" r:id="rId2"/>
    <p:sldId id="326" r:id="rId3"/>
    <p:sldId id="321" r:id="rId4"/>
    <p:sldId id="309" r:id="rId5"/>
    <p:sldId id="310" r:id="rId6"/>
    <p:sldId id="322" r:id="rId7"/>
    <p:sldId id="311" r:id="rId8"/>
    <p:sldId id="312" r:id="rId9"/>
    <p:sldId id="313" r:id="rId10"/>
    <p:sldId id="314" r:id="rId11"/>
    <p:sldId id="315" r:id="rId12"/>
    <p:sldId id="316" r:id="rId13"/>
    <p:sldId id="323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-629" y="-7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8A6101-74AA-496D-A9BA-82921BD974F9}" type="datetimeFigureOut">
              <a:rPr lang="cs-CZ" smtClean="0"/>
              <a:pPr/>
              <a:t>05.04.2021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BD7276-0684-413A-80E5-67A7D2A95C0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05.04.2021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21268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05.04.2021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643649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05.04.2021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9657693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256095-51F1-46C3-B04C-3F0FCB8031C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05.04.2021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312423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05.04.2021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78231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05.04.2021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105442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05.04.2021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7375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05.04.2021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681240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05.04.2021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75471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05.04.2021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956542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05.04.2021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18469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6F557-40A9-496D-AE65-44C93332698A}" type="datetimeFigureOut">
              <a:rPr lang="cs-CZ" smtClean="0"/>
              <a:pPr/>
              <a:t>05.04.2021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821825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12.xml"/><Relationship Id="rId1" Type="http://schemas.openxmlformats.org/officeDocument/2006/relationships/video" Target="file:///C:\Documents%20and%20Settings\Uzivatel\Plocha\P%20U3V%202.12.2010\HPIM1195.AVI" TargetMode="External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i="1" dirty="0" smtClean="0">
                <a:solidFill>
                  <a:srgbClr val="00B0F0"/>
                </a:solidFill>
              </a:rPr>
              <a:t>POHYBOVÉ AKTIVITY A SENIOŘI</a:t>
            </a:r>
            <a:endParaRPr lang="cs-CZ" b="1" i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027" name="Picture 3" descr="C:\Users\roman\Desktop\IMG_554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02966" y="1766443"/>
            <a:ext cx="6591300" cy="4394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96334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sz="3600" b="1" i="1" dirty="0" smtClean="0">
                <a:solidFill>
                  <a:srgbClr val="00B0F0"/>
                </a:solidFill>
              </a:rPr>
              <a:t>PA v přírodě – individuální, skupinová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509623"/>
            <a:ext cx="10515600" cy="466734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b="1" i="1" dirty="0" smtClean="0"/>
              <a:t>Pozitiva</a:t>
            </a:r>
            <a:r>
              <a:rPr lang="cs-CZ" sz="2400" dirty="0" smtClean="0"/>
              <a:t>: pohyb na čerstvém vzduchu vliv a působení samotné přírody na psychiku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b="1" dirty="0" smtClean="0"/>
              <a:t>Chůze</a:t>
            </a:r>
            <a:r>
              <a:rPr lang="cs-CZ" sz="2400" dirty="0" smtClean="0"/>
              <a:t> (intenzita dle doporučení lékařem), severská chůze – nárůst sval.síly, oběhový systém, redukce tukové tkáně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b="1" dirty="0" err="1" smtClean="0"/>
              <a:t>Tai</a:t>
            </a:r>
            <a:r>
              <a:rPr lang="cs-CZ" sz="2400" b="1" dirty="0" smtClean="0"/>
              <a:t>-</a:t>
            </a:r>
            <a:r>
              <a:rPr lang="cs-CZ" sz="2400" b="1" dirty="0" err="1" smtClean="0"/>
              <a:t>Chi</a:t>
            </a:r>
            <a:r>
              <a:rPr lang="cs-CZ" sz="2400" dirty="0" smtClean="0"/>
              <a:t> – pomalé cvičení, koncentrace na dech, pozitivní účinek na rovnováhu, kloubní pohyblivost, psychiku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b="1" dirty="0" smtClean="0"/>
              <a:t>Míčové hry</a:t>
            </a:r>
            <a:r>
              <a:rPr lang="cs-CZ" sz="2400" dirty="0" smtClean="0"/>
              <a:t> – tenis, badminton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b="1" dirty="0" smtClean="0"/>
              <a:t>Tanec</a:t>
            </a:r>
            <a:r>
              <a:rPr lang="cs-CZ" sz="2400" dirty="0" smtClean="0"/>
              <a:t> – rozvoj rytmických schopností, sociální aspekty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b="1" dirty="0" smtClean="0"/>
              <a:t>Turistika</a:t>
            </a:r>
            <a:r>
              <a:rPr lang="cs-CZ" sz="2400" dirty="0" smtClean="0"/>
              <a:t> – pěší, vodní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24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400" b="1" dirty="0" smtClean="0">
                <a:solidFill>
                  <a:srgbClr val="FF0000"/>
                </a:solidFill>
              </a:rPr>
              <a:t>Najít si takovou PA, která odpovídá schopnostem daného jedince a vyhovuje mu (30 min. denně).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84257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sz="3600" b="1" i="1" dirty="0" smtClean="0">
                <a:solidFill>
                  <a:srgbClr val="00B0F0"/>
                </a:solidFill>
              </a:rPr>
              <a:t>Vodní prostředí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242204"/>
            <a:ext cx="10515600" cy="4934759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dirty="0" smtClean="0"/>
              <a:t>Voda-součást našeho života (50% v lid.těle).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b="1" u="sng" dirty="0" smtClean="0"/>
              <a:t>Pozitiva</a:t>
            </a:r>
            <a:r>
              <a:rPr lang="cs-CZ" sz="2400" dirty="0" smtClean="0"/>
              <a:t>: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umožňuje udržet se na vodě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pomáhá udržet rovnováhu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rozvoj dýchacích funkcí, AE kapacity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klouby, svaly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sz="24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b="1" i="1" dirty="0" err="1" smtClean="0"/>
              <a:t>Aqua</a:t>
            </a:r>
            <a:r>
              <a:rPr lang="cs-CZ" sz="2400" b="1" i="1" dirty="0" smtClean="0"/>
              <a:t>-aerobik</a:t>
            </a:r>
            <a:r>
              <a:rPr lang="cs-CZ" sz="2400" dirty="0" smtClean="0"/>
              <a:t> (40-50 min.) + pomůcky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b="1" i="1" dirty="0" smtClean="0"/>
              <a:t>Hry ve vodě</a:t>
            </a:r>
            <a:r>
              <a:rPr lang="cs-CZ" sz="2400" dirty="0" smtClean="0"/>
              <a:t> + pomůcky (PM)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b="1" i="1" dirty="0" smtClean="0"/>
              <a:t>Plavání</a:t>
            </a:r>
            <a:r>
              <a:rPr lang="cs-CZ" sz="2400" dirty="0" smtClean="0"/>
              <a:t> – jakékoliv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b="1" i="1" dirty="0" smtClean="0"/>
              <a:t>Relaxace</a:t>
            </a:r>
            <a:r>
              <a:rPr lang="cs-CZ" sz="2400" dirty="0" smtClean="0"/>
              <a:t> – masážní účinek vody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877079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sz="3600" b="1" i="1" dirty="0" smtClean="0">
                <a:solidFill>
                  <a:srgbClr val="00B0F0"/>
                </a:solidFill>
              </a:rPr>
              <a:t>Cvičení v tělocvičně, sportovní hale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 b="1" i="1" dirty="0" smtClean="0"/>
              <a:t>ZTV, </a:t>
            </a:r>
            <a:r>
              <a:rPr lang="cs-CZ" sz="2800" b="1" i="1" dirty="0" err="1" smtClean="0"/>
              <a:t>Thai</a:t>
            </a:r>
            <a:r>
              <a:rPr lang="cs-CZ" sz="2800" b="1" i="1" dirty="0" smtClean="0"/>
              <a:t>-</a:t>
            </a:r>
            <a:r>
              <a:rPr lang="cs-CZ" sz="2800" b="1" i="1" dirty="0" err="1" smtClean="0"/>
              <a:t>Chi</a:t>
            </a:r>
            <a:r>
              <a:rPr lang="cs-CZ" sz="2800" b="1" i="1" dirty="0" smtClean="0"/>
              <a:t>, jóga</a:t>
            </a:r>
            <a:r>
              <a:rPr lang="cs-CZ" sz="2800" dirty="0" smtClean="0"/>
              <a:t> – zmírnit sval.napětí, zvýšit svalovou sílu, zlepšit nervosvalovou koordinaci, kloubní pohyblivost, rovnováhu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 b="1" i="1" dirty="0" smtClean="0"/>
              <a:t>Posilovna</a:t>
            </a:r>
            <a:r>
              <a:rPr lang="cs-CZ" sz="2800" dirty="0" smtClean="0"/>
              <a:t> – pod odborným vedením – prevence </a:t>
            </a:r>
            <a:r>
              <a:rPr lang="cs-CZ" sz="2800" dirty="0" err="1" smtClean="0"/>
              <a:t>sarkopenie</a:t>
            </a:r>
            <a:r>
              <a:rPr lang="cs-CZ" sz="2800" dirty="0" smtClean="0"/>
              <a:t> (síla břišního, zádového svalstva, HK, DK)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 b="1" i="1" dirty="0" smtClean="0"/>
              <a:t>Hry</a:t>
            </a:r>
            <a:r>
              <a:rPr lang="cs-CZ" sz="2800" dirty="0" smtClean="0"/>
              <a:t> – PM, sportovní (basketbal,odbíjená, tenis, badminton, …)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sz="28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 dirty="0" smtClean="0">
                <a:solidFill>
                  <a:srgbClr val="000099"/>
                </a:solidFill>
              </a:rPr>
              <a:t>!</a:t>
            </a:r>
            <a:r>
              <a:rPr lang="cs-CZ" sz="2800" dirty="0" smtClean="0">
                <a:solidFill>
                  <a:srgbClr val="FF0000"/>
                </a:solidFill>
              </a:rPr>
              <a:t>Lékař na základě vyšetření doporučí vhodnou PA a určí limity zátěže (při zátěži kontrola pomocí </a:t>
            </a:r>
            <a:r>
              <a:rPr lang="cs-CZ" sz="2800" dirty="0" err="1" smtClean="0">
                <a:solidFill>
                  <a:srgbClr val="FF0000"/>
                </a:solidFill>
              </a:rPr>
              <a:t>sporttesteru</a:t>
            </a:r>
            <a:r>
              <a:rPr lang="cs-CZ" sz="2800" dirty="0" smtClean="0">
                <a:solidFill>
                  <a:srgbClr val="FF0000"/>
                </a:solidFill>
              </a:rPr>
              <a:t>)!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sz="2800" dirty="0" smtClean="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i="1" dirty="0" smtClean="0">
                <a:solidFill>
                  <a:srgbClr val="00B0F0"/>
                </a:solidFill>
              </a:rPr>
              <a:t>RADOST Z POHYBU</a:t>
            </a:r>
            <a:endParaRPr lang="cs-CZ" b="1" i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984247"/>
            <a:ext cx="10515600" cy="4192715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7170" name="Picture 2" descr="C:\Users\roman\Desktop\IMG_554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7150" y="1884045"/>
            <a:ext cx="6591300" cy="4394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8736" y="219625"/>
            <a:ext cx="9277096" cy="1188720"/>
          </a:xfrm>
        </p:spPr>
        <p:txBody>
          <a:bodyPr>
            <a:normAutofit/>
          </a:bodyPr>
          <a:lstStyle/>
          <a:p>
            <a:pPr algn="ctr"/>
            <a:r>
              <a:rPr lang="cs-CZ" dirty="0" smtClean="0">
                <a:solidFill>
                  <a:srgbClr val="00B0F0"/>
                </a:solidFill>
              </a:rPr>
              <a:t>Pohybová aktivita seniorů doporučení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54756" y="1620044"/>
            <a:ext cx="10699044" cy="4972667"/>
          </a:xfrm>
        </p:spPr>
        <p:txBody>
          <a:bodyPr>
            <a:noAutofit/>
          </a:bodyPr>
          <a:lstStyle/>
          <a:p>
            <a:r>
              <a:rPr lang="cs-CZ" sz="2000" dirty="0"/>
              <a:t>Světová zdravotnická organizace (WHO) doporučuje </a:t>
            </a:r>
            <a:r>
              <a:rPr lang="cs-CZ" sz="2000" dirty="0" smtClean="0"/>
              <a:t>osobám ve </a:t>
            </a:r>
            <a:r>
              <a:rPr lang="cs-CZ" sz="2000" dirty="0"/>
              <a:t>věku 65 let a výše</a:t>
            </a:r>
          </a:p>
          <a:p>
            <a:pPr marL="0" indent="0">
              <a:buNone/>
            </a:pPr>
            <a:r>
              <a:rPr lang="cs-CZ" sz="2000" dirty="0"/>
              <a:t>	</a:t>
            </a:r>
            <a:r>
              <a:rPr lang="cs-CZ" sz="2000" dirty="0" smtClean="0"/>
              <a:t>150 minut fyzické aktivity ve střední intenzitě za týden</a:t>
            </a:r>
          </a:p>
          <a:p>
            <a:pPr marL="0" indent="0">
              <a:buNone/>
            </a:pPr>
            <a:r>
              <a:rPr lang="cs-CZ" sz="2000" dirty="0"/>
              <a:t>n</a:t>
            </a:r>
            <a:r>
              <a:rPr lang="cs-CZ" sz="2000" dirty="0" smtClean="0"/>
              <a:t>ebo  	</a:t>
            </a:r>
            <a:r>
              <a:rPr lang="cs-CZ" sz="2000" dirty="0"/>
              <a:t>minimálně 75 minut pohybové aktivity s </a:t>
            </a:r>
            <a:r>
              <a:rPr lang="cs-CZ" sz="2000" dirty="0" smtClean="0"/>
              <a:t>vysokou </a:t>
            </a:r>
            <a:r>
              <a:rPr lang="cs-CZ" sz="2000" dirty="0"/>
              <a:t>intenzitou </a:t>
            </a:r>
            <a:r>
              <a:rPr lang="cs-CZ" sz="2000" dirty="0" smtClean="0"/>
              <a:t>za týden</a:t>
            </a:r>
          </a:p>
          <a:p>
            <a:pPr marL="0" indent="0">
              <a:buNone/>
            </a:pPr>
            <a:r>
              <a:rPr lang="cs-CZ" sz="2000" dirty="0" smtClean="0"/>
              <a:t>nebo </a:t>
            </a:r>
            <a:r>
              <a:rPr lang="cs-CZ" sz="2000" dirty="0"/>
              <a:t>	ekvivalentní kombinaci aktivity se střední a </a:t>
            </a:r>
            <a:r>
              <a:rPr lang="cs-CZ" sz="2000" dirty="0" smtClean="0"/>
              <a:t>vysokou intenzitou</a:t>
            </a:r>
            <a:r>
              <a:rPr lang="cs-CZ" sz="2000" dirty="0"/>
              <a:t> </a:t>
            </a:r>
            <a:r>
              <a:rPr lang="cs-CZ" sz="2000" dirty="0" smtClean="0"/>
              <a:t>za týden.</a:t>
            </a: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Každá aktivita, aby byla zdraví prospěšná, by měla být prováděna v </a:t>
            </a:r>
            <a:r>
              <a:rPr lang="cs-CZ" sz="2000" dirty="0"/>
              <a:t>trvání alespoň 10 minut </a:t>
            </a:r>
            <a:r>
              <a:rPr lang="cs-CZ" sz="2000" dirty="0" smtClean="0"/>
              <a:t> v kuse.  </a:t>
            </a:r>
            <a:endParaRPr lang="cs-CZ" sz="2000" dirty="0"/>
          </a:p>
          <a:p>
            <a:pPr marL="0" indent="0">
              <a:buNone/>
            </a:pPr>
            <a:endParaRPr lang="cs-CZ" sz="2000" dirty="0" smtClean="0"/>
          </a:p>
          <a:p>
            <a:r>
              <a:rPr lang="cs-CZ" sz="2000" dirty="0" smtClean="0"/>
              <a:t>Pokud </a:t>
            </a:r>
            <a:r>
              <a:rPr lang="cs-CZ" sz="2000" dirty="0"/>
              <a:t>jde o další zdravotní přínosy, </a:t>
            </a:r>
            <a:r>
              <a:rPr lang="cs-CZ" sz="2000" dirty="0" smtClean="0"/>
              <a:t>měla </a:t>
            </a:r>
            <a:r>
              <a:rPr lang="cs-CZ" sz="2000" dirty="0"/>
              <a:t>by </a:t>
            </a:r>
            <a:r>
              <a:rPr lang="cs-CZ" sz="2000" dirty="0" smtClean="0"/>
              <a:t>se fyzická aktivita </a:t>
            </a:r>
            <a:r>
              <a:rPr lang="cs-CZ" sz="2000" dirty="0"/>
              <a:t>se střední intenzitou zvýšit na 300 minut týdně nebo ekvivalentně.</a:t>
            </a:r>
          </a:p>
          <a:p>
            <a:r>
              <a:rPr lang="cs-CZ" sz="2000" dirty="0" smtClean="0"/>
              <a:t>Osoby </a:t>
            </a:r>
            <a:r>
              <a:rPr lang="cs-CZ" sz="2000" dirty="0"/>
              <a:t>se špatnou pohyblivostí by měly provádět fyzickou </a:t>
            </a:r>
            <a:r>
              <a:rPr lang="cs-CZ" sz="2000" dirty="0" smtClean="0"/>
              <a:t>aktivitu pro zlepšení rovnováhy </a:t>
            </a:r>
            <a:r>
              <a:rPr lang="cs-CZ" sz="2000" dirty="0"/>
              <a:t>a </a:t>
            </a:r>
            <a:r>
              <a:rPr lang="cs-CZ" sz="2000" dirty="0" smtClean="0"/>
              <a:t>prevenci pádů, 3 a více </a:t>
            </a:r>
            <a:r>
              <a:rPr lang="cs-CZ" sz="2000" dirty="0"/>
              <a:t>dní v týdnu</a:t>
            </a:r>
            <a:r>
              <a:rPr lang="cs-CZ" sz="2000" dirty="0" smtClean="0"/>
              <a:t>.</a:t>
            </a:r>
          </a:p>
          <a:p>
            <a:r>
              <a:rPr lang="cs-CZ" sz="2000" dirty="0" smtClean="0"/>
              <a:t>Zvláštní </a:t>
            </a:r>
            <a:r>
              <a:rPr lang="cs-CZ" sz="2000" dirty="0"/>
              <a:t>důležitost </a:t>
            </a:r>
            <a:r>
              <a:rPr lang="cs-CZ" sz="2000" dirty="0" smtClean="0"/>
              <a:t>by se měla věnovat silovému </a:t>
            </a:r>
            <a:r>
              <a:rPr lang="cs-CZ" sz="2000" dirty="0"/>
              <a:t>tréninku </a:t>
            </a:r>
            <a:r>
              <a:rPr lang="cs-CZ" sz="2000" dirty="0" smtClean="0"/>
              <a:t>prováděnému </a:t>
            </a:r>
            <a:r>
              <a:rPr lang="cs-CZ" sz="2000" dirty="0"/>
              <a:t>2 nebo více dní v týdnu a zahrnující </a:t>
            </a:r>
            <a:r>
              <a:rPr lang="cs-CZ" sz="2000" dirty="0" smtClean="0"/>
              <a:t>posílení hlavních svalových skupin.</a:t>
            </a:r>
            <a:endParaRPr lang="cs-CZ" sz="2000" dirty="0"/>
          </a:p>
        </p:txBody>
      </p:sp>
      <p:pic>
        <p:nvPicPr>
          <p:cNvPr id="2050" name="Picture 2" descr="C:\Users\roman\Desktop\cvičení s míče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00616" y="1700784"/>
            <a:ext cx="2432304" cy="18013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472535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2292964" y="5229225"/>
            <a:ext cx="2231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cs-CZ" sz="1200">
                <a:latin typeface="Times New Roman" pitchFamily="18" charset="0"/>
              </a:rPr>
              <a:t> </a:t>
            </a:r>
          </a:p>
        </p:txBody>
      </p:sp>
      <p:pic>
        <p:nvPicPr>
          <p:cNvPr id="28675" name="Picture 3" descr="P405004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51617" y="549276"/>
            <a:ext cx="1919816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7" name="Picture 5" descr="P101002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51918" y="476251"/>
            <a:ext cx="2400300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8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9667" y="476250"/>
            <a:ext cx="1250951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9" name="AutoShape 7"/>
          <p:cNvSpPr>
            <a:spLocks noChangeArrowheads="1"/>
          </p:cNvSpPr>
          <p:nvPr/>
        </p:nvSpPr>
        <p:spPr bwMode="auto">
          <a:xfrm>
            <a:off x="2446867" y="2781300"/>
            <a:ext cx="647700" cy="4572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8680" name="AutoShape 8"/>
          <p:cNvSpPr>
            <a:spLocks noChangeArrowheads="1"/>
          </p:cNvSpPr>
          <p:nvPr/>
        </p:nvSpPr>
        <p:spPr bwMode="auto">
          <a:xfrm>
            <a:off x="5334001" y="2768600"/>
            <a:ext cx="647700" cy="571500"/>
          </a:xfrm>
          <a:prstGeom prst="downArrow">
            <a:avLst>
              <a:gd name="adj1" fmla="val 50000"/>
              <a:gd name="adj2" fmla="val 29412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8681" name="AutoShape 9"/>
          <p:cNvSpPr>
            <a:spLocks noChangeArrowheads="1"/>
          </p:cNvSpPr>
          <p:nvPr/>
        </p:nvSpPr>
        <p:spPr bwMode="auto">
          <a:xfrm>
            <a:off x="8008911" y="5084064"/>
            <a:ext cx="2880783" cy="1143313"/>
          </a:xfrm>
          <a:prstGeom prst="flowChart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 sz="1200" b="1" dirty="0">
              <a:cs typeface="Times New Roman" pitchFamily="18" charset="0"/>
            </a:endParaRPr>
          </a:p>
          <a:p>
            <a:pPr algn="ctr" eaLnBrk="0" hangingPunct="0"/>
            <a:r>
              <a:rPr lang="cs-CZ" sz="2000" b="1" dirty="0">
                <a:solidFill>
                  <a:srgbClr val="FF0000"/>
                </a:solidFill>
                <a:cs typeface="Times New Roman" pitchFamily="18" charset="0"/>
              </a:rPr>
              <a:t>Zlepšení kvality</a:t>
            </a:r>
            <a:endParaRPr lang="cs-CZ" sz="2000" b="1" dirty="0">
              <a:solidFill>
                <a:srgbClr val="FF0000"/>
              </a:solidFill>
            </a:endParaRPr>
          </a:p>
          <a:p>
            <a:pPr algn="ctr" eaLnBrk="0" hangingPunct="0"/>
            <a:r>
              <a:rPr lang="cs-CZ" sz="2000" b="1" dirty="0">
                <a:solidFill>
                  <a:srgbClr val="FF0000"/>
                </a:solidFill>
                <a:cs typeface="Times New Roman" pitchFamily="18" charset="0"/>
              </a:rPr>
              <a:t>procesu </a:t>
            </a:r>
            <a:r>
              <a:rPr lang="cs-CZ" sz="2000" b="1" dirty="0" smtClean="0">
                <a:solidFill>
                  <a:srgbClr val="FF0000"/>
                </a:solidFill>
                <a:cs typeface="Times New Roman" pitchFamily="18" charset="0"/>
              </a:rPr>
              <a:t>stárnutí</a:t>
            </a:r>
          </a:p>
          <a:p>
            <a:pPr algn="ctr" eaLnBrk="0" hangingPunct="0"/>
            <a:endParaRPr lang="cs-CZ" sz="2000" b="1" dirty="0" smtClean="0">
              <a:cs typeface="Times New Roman" pitchFamily="18" charset="0"/>
            </a:endParaRPr>
          </a:p>
          <a:p>
            <a:pPr algn="ctr" eaLnBrk="0" hangingPunct="0"/>
            <a:r>
              <a:rPr lang="cs-CZ" sz="2000" b="1" dirty="0" smtClean="0">
                <a:cs typeface="Times New Roman" pitchFamily="18" charset="0"/>
              </a:rPr>
              <a:t>soběstačnost, zpomalení involučních procesů</a:t>
            </a:r>
            <a:endParaRPr lang="cs-CZ" sz="2000" b="1" dirty="0"/>
          </a:p>
        </p:txBody>
      </p:sp>
      <p:sp>
        <p:nvSpPr>
          <p:cNvPr id="28682" name="AutoShape 10"/>
          <p:cNvSpPr>
            <a:spLocks noChangeArrowheads="1"/>
          </p:cNvSpPr>
          <p:nvPr/>
        </p:nvSpPr>
        <p:spPr bwMode="auto">
          <a:xfrm>
            <a:off x="3983567" y="2133600"/>
            <a:ext cx="3505200" cy="431800"/>
          </a:xfrm>
          <a:prstGeom prst="flowChart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b="1" dirty="0">
                <a:solidFill>
                  <a:srgbClr val="FF0000"/>
                </a:solidFill>
              </a:rPr>
              <a:t>Vhodná PA</a:t>
            </a:r>
          </a:p>
        </p:txBody>
      </p:sp>
      <p:sp>
        <p:nvSpPr>
          <p:cNvPr id="28683" name="Rectangle 11"/>
          <p:cNvSpPr>
            <a:spLocks noChangeArrowheads="1"/>
          </p:cNvSpPr>
          <p:nvPr/>
        </p:nvSpPr>
        <p:spPr bwMode="auto">
          <a:xfrm>
            <a:off x="-336550" y="940872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28684" name="Rectangle 12"/>
          <p:cNvSpPr>
            <a:spLocks noChangeArrowheads="1"/>
          </p:cNvSpPr>
          <p:nvPr/>
        </p:nvSpPr>
        <p:spPr bwMode="auto">
          <a:xfrm>
            <a:off x="0" y="1055873"/>
            <a:ext cx="184731" cy="815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cs-CZ" sz="1100"/>
              <a:t/>
            </a:r>
            <a:br>
              <a:rPr lang="cs-CZ" sz="1100"/>
            </a:br>
            <a:endParaRPr lang="cs-CZ"/>
          </a:p>
          <a:p>
            <a:pPr eaLnBrk="0" hangingPunct="0"/>
            <a:endParaRPr lang="cs-CZ"/>
          </a:p>
        </p:txBody>
      </p:sp>
      <p:sp>
        <p:nvSpPr>
          <p:cNvPr id="28685" name="Rectangle 13"/>
          <p:cNvSpPr>
            <a:spLocks noChangeArrowheads="1"/>
          </p:cNvSpPr>
          <p:nvPr/>
        </p:nvSpPr>
        <p:spPr bwMode="auto">
          <a:xfrm>
            <a:off x="1" y="3973514"/>
            <a:ext cx="3503084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cs-CZ" sz="1200">
              <a:cs typeface="Times New Roman" pitchFamily="18" charset="0"/>
            </a:endParaRPr>
          </a:p>
          <a:p>
            <a:pPr eaLnBrk="0" hangingPunct="0"/>
            <a:r>
              <a:rPr lang="cs-CZ" sz="1200">
                <a:cs typeface="Times New Roman" pitchFamily="18" charset="0"/>
              </a:rPr>
              <a:t>                      </a:t>
            </a:r>
            <a:endParaRPr lang="cs-CZ" sz="1100"/>
          </a:p>
          <a:p>
            <a:pPr eaLnBrk="0" hangingPunct="0"/>
            <a:endParaRPr lang="cs-CZ"/>
          </a:p>
        </p:txBody>
      </p:sp>
      <p:sp>
        <p:nvSpPr>
          <p:cNvPr id="28686" name="Rectangle 14"/>
          <p:cNvSpPr>
            <a:spLocks noChangeArrowheads="1"/>
          </p:cNvSpPr>
          <p:nvPr/>
        </p:nvSpPr>
        <p:spPr bwMode="auto">
          <a:xfrm>
            <a:off x="1" y="4839013"/>
            <a:ext cx="255198" cy="72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cs-CZ" sz="1100"/>
              <a:t/>
            </a:r>
            <a:br>
              <a:rPr lang="cs-CZ" sz="1100"/>
            </a:br>
            <a:endParaRPr lang="cs-CZ"/>
          </a:p>
          <a:p>
            <a:pPr eaLnBrk="0" hangingPunct="0"/>
            <a:r>
              <a:rPr lang="cs-CZ" sz="1200">
                <a:cs typeface="Times New Roman" pitchFamily="18" charset="0"/>
              </a:rPr>
              <a:t>  </a:t>
            </a:r>
            <a:endParaRPr lang="cs-CZ"/>
          </a:p>
        </p:txBody>
      </p:sp>
      <p:sp>
        <p:nvSpPr>
          <p:cNvPr id="28687" name="AutoShape 15"/>
          <p:cNvSpPr>
            <a:spLocks noChangeArrowheads="1"/>
          </p:cNvSpPr>
          <p:nvPr/>
        </p:nvSpPr>
        <p:spPr bwMode="auto">
          <a:xfrm>
            <a:off x="9072034" y="2708275"/>
            <a:ext cx="647700" cy="571500"/>
          </a:xfrm>
          <a:prstGeom prst="downArrow">
            <a:avLst>
              <a:gd name="adj1" fmla="val 50000"/>
              <a:gd name="adj2" fmla="val 29412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8688" name="AutoShape 16"/>
          <p:cNvSpPr>
            <a:spLocks noChangeArrowheads="1"/>
          </p:cNvSpPr>
          <p:nvPr/>
        </p:nvSpPr>
        <p:spPr bwMode="auto">
          <a:xfrm>
            <a:off x="334434" y="3573463"/>
            <a:ext cx="3170767" cy="576262"/>
          </a:xfrm>
          <a:prstGeom prst="flowChart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/>
              <a:t>Psychický stav</a:t>
            </a:r>
          </a:p>
          <a:p>
            <a:pPr algn="ctr"/>
            <a:r>
              <a:rPr lang="cs-CZ" sz="1000"/>
              <a:t>Paměťové a kognitivní funkce</a:t>
            </a:r>
          </a:p>
          <a:p>
            <a:pPr algn="ctr"/>
            <a:endParaRPr lang="cs-CZ"/>
          </a:p>
          <a:p>
            <a:pPr algn="ctr"/>
            <a:endParaRPr lang="cs-CZ"/>
          </a:p>
        </p:txBody>
      </p:sp>
      <p:sp>
        <p:nvSpPr>
          <p:cNvPr id="28689" name="AutoShape 17"/>
          <p:cNvSpPr>
            <a:spLocks noChangeArrowheads="1"/>
          </p:cNvSpPr>
          <p:nvPr/>
        </p:nvSpPr>
        <p:spPr bwMode="auto">
          <a:xfrm>
            <a:off x="4271433" y="3500439"/>
            <a:ext cx="3505200" cy="1451123"/>
          </a:xfrm>
          <a:prstGeom prst="flowChart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 dirty="0"/>
              <a:t>Fyzický stav</a:t>
            </a:r>
          </a:p>
          <a:p>
            <a:pPr algn="ctr"/>
            <a:r>
              <a:rPr lang="cs-CZ" sz="1000" dirty="0"/>
              <a:t>Funkce </a:t>
            </a:r>
            <a:r>
              <a:rPr lang="cs-CZ" sz="1000" dirty="0" smtClean="0"/>
              <a:t>PA</a:t>
            </a:r>
          </a:p>
          <a:p>
            <a:pPr algn="ctr"/>
            <a:r>
              <a:rPr lang="cs-CZ" sz="1000" dirty="0" smtClean="0"/>
              <a:t>Tělesná funkčnost</a:t>
            </a:r>
          </a:p>
          <a:p>
            <a:pPr algn="ctr"/>
            <a:r>
              <a:rPr lang="cs-CZ" sz="1000" dirty="0" smtClean="0"/>
              <a:t>Silové schopnosti (HK,DK)</a:t>
            </a:r>
          </a:p>
          <a:p>
            <a:pPr algn="ctr"/>
            <a:r>
              <a:rPr lang="cs-CZ" sz="1000" dirty="0" smtClean="0"/>
              <a:t>Aerobní zdatnost</a:t>
            </a:r>
          </a:p>
          <a:p>
            <a:pPr algn="ctr"/>
            <a:r>
              <a:rPr lang="cs-CZ" sz="1000" dirty="0" smtClean="0"/>
              <a:t>Koordinační schopnosti </a:t>
            </a:r>
          </a:p>
          <a:p>
            <a:pPr algn="ctr"/>
            <a:r>
              <a:rPr lang="cs-CZ" sz="1000" dirty="0" smtClean="0"/>
              <a:t>Manuální zručnost</a:t>
            </a:r>
          </a:p>
          <a:p>
            <a:pPr algn="ctr"/>
            <a:endParaRPr lang="cs-CZ" sz="1000" dirty="0" smtClean="0"/>
          </a:p>
          <a:p>
            <a:pPr algn="ctr"/>
            <a:endParaRPr lang="cs-CZ" sz="1000" dirty="0" smtClean="0"/>
          </a:p>
          <a:p>
            <a:pPr algn="ctr"/>
            <a:endParaRPr lang="cs-CZ" sz="1000" dirty="0" smtClean="0"/>
          </a:p>
          <a:p>
            <a:pPr algn="ctr"/>
            <a:endParaRPr lang="cs-CZ" sz="1000" dirty="0"/>
          </a:p>
        </p:txBody>
      </p:sp>
      <p:sp>
        <p:nvSpPr>
          <p:cNvPr id="28690" name="AutoShape 18"/>
          <p:cNvSpPr>
            <a:spLocks noChangeArrowheads="1"/>
          </p:cNvSpPr>
          <p:nvPr/>
        </p:nvSpPr>
        <p:spPr bwMode="auto">
          <a:xfrm>
            <a:off x="8015817" y="3429001"/>
            <a:ext cx="3505200" cy="1008063"/>
          </a:xfrm>
          <a:prstGeom prst="flowChartProcess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cs-CZ"/>
              <a:t>Psychosociální úroveň</a:t>
            </a:r>
          </a:p>
          <a:p>
            <a:pPr algn="ctr"/>
            <a:r>
              <a:rPr lang="cs-CZ" sz="1000"/>
              <a:t>Využití volného času</a:t>
            </a:r>
          </a:p>
          <a:p>
            <a:pPr algn="ctr"/>
            <a:r>
              <a:rPr lang="cs-CZ" sz="1000"/>
              <a:t>Nové sociální kontakty</a:t>
            </a:r>
          </a:p>
          <a:p>
            <a:pPr algn="ctr"/>
            <a:r>
              <a:rPr lang="cs-CZ" sz="1000"/>
              <a:t>Rozvoj komunikace</a:t>
            </a:r>
          </a:p>
          <a:p>
            <a:pPr algn="ctr"/>
            <a:r>
              <a:rPr lang="cs-CZ" sz="1000"/>
              <a:t>Zvýšení celkové odolnosti</a:t>
            </a:r>
          </a:p>
          <a:p>
            <a:pPr algn="ctr"/>
            <a:endParaRPr lang="cs-CZ" sz="1000"/>
          </a:p>
          <a:p>
            <a:pPr algn="ctr"/>
            <a:endParaRPr lang="cs-CZ" sz="1000"/>
          </a:p>
        </p:txBody>
      </p:sp>
      <p:pic>
        <p:nvPicPr>
          <p:cNvPr id="1030" name="Picture 6" descr="C:\Users\roman\Desktop\IMG_5599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40112" y="583420"/>
            <a:ext cx="2971800" cy="1981200"/>
          </a:xfrm>
          <a:prstGeom prst="rect">
            <a:avLst/>
          </a:prstGeom>
          <a:noFill/>
        </p:spPr>
      </p:pic>
      <p:sp>
        <p:nvSpPr>
          <p:cNvPr id="20" name="Šipka doprava 19"/>
          <p:cNvSpPr/>
          <p:nvPr/>
        </p:nvSpPr>
        <p:spPr>
          <a:xfrm>
            <a:off x="5577840" y="555955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F0000"/>
              </a:solidFill>
            </a:endParaRPr>
          </a:p>
        </p:txBody>
      </p:sp>
      <p:pic>
        <p:nvPicPr>
          <p:cNvPr id="3074" name="Picture 2" descr="C:\Users\roman\Desktop\26-Senioři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6032" y="4416552"/>
            <a:ext cx="3511296" cy="21031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7004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sz="3600" b="1" i="1" dirty="0" smtClean="0">
                <a:solidFill>
                  <a:srgbClr val="00B0F0"/>
                </a:solidFill>
              </a:rPr>
              <a:t>Pohybové intervenční programy (</a:t>
            </a:r>
            <a:r>
              <a:rPr lang="cs-CZ" sz="3600" b="1" i="1" dirty="0" err="1" smtClean="0">
                <a:solidFill>
                  <a:srgbClr val="00B0F0"/>
                </a:solidFill>
              </a:rPr>
              <a:t>indoor</a:t>
            </a:r>
            <a:r>
              <a:rPr lang="cs-CZ" sz="3600" b="1" i="1" dirty="0" smtClean="0">
                <a:solidFill>
                  <a:srgbClr val="00B0F0"/>
                </a:solidFill>
              </a:rPr>
              <a:t>, </a:t>
            </a:r>
            <a:r>
              <a:rPr lang="cs-CZ" sz="3600" b="1" i="1" dirty="0" err="1" smtClean="0">
                <a:solidFill>
                  <a:srgbClr val="00B0F0"/>
                </a:solidFill>
              </a:rPr>
              <a:t>outdoor</a:t>
            </a:r>
            <a:r>
              <a:rPr lang="cs-CZ" sz="3600" b="1" i="1" dirty="0" smtClean="0">
                <a:solidFill>
                  <a:srgbClr val="00B0F0"/>
                </a:solidFill>
              </a:rPr>
              <a:t> aktivity)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>
          <a:xfrm>
            <a:off x="609600" y="1000664"/>
            <a:ext cx="10972800" cy="5125499"/>
          </a:xfrm>
        </p:spPr>
        <p:txBody>
          <a:bodyPr>
            <a:normAutofit/>
          </a:bodyPr>
          <a:lstStyle/>
          <a:p>
            <a:pPr eaLnBrk="1" hangingPunct="1"/>
            <a:r>
              <a:rPr lang="cs-CZ" sz="2400" b="1" dirty="0" smtClean="0">
                <a:solidFill>
                  <a:srgbClr val="FF0000"/>
                </a:solidFill>
              </a:rPr>
              <a:t>Individuální</a:t>
            </a:r>
            <a:r>
              <a:rPr lang="cs-CZ" sz="2400" dirty="0" smtClean="0"/>
              <a:t> (ranní cvičení, tréninky na ergometru, chůze, plavání..)</a:t>
            </a:r>
          </a:p>
          <a:p>
            <a:pPr eaLnBrk="1" hangingPunct="1"/>
            <a:r>
              <a:rPr lang="cs-CZ" sz="2400" b="1" dirty="0" smtClean="0">
                <a:solidFill>
                  <a:srgbClr val="FF0000"/>
                </a:solidFill>
              </a:rPr>
              <a:t>Skupinové</a:t>
            </a:r>
            <a:r>
              <a:rPr lang="cs-CZ" sz="2400" dirty="0" smtClean="0"/>
              <a:t> </a:t>
            </a:r>
          </a:p>
          <a:p>
            <a:pPr eaLnBrk="1" hangingPunct="1">
              <a:buNone/>
            </a:pPr>
            <a:r>
              <a:rPr lang="cs-CZ" sz="2400" b="1" u="sng" dirty="0" smtClean="0"/>
              <a:t>Zásady při tvorbě a realizaci PIP</a:t>
            </a:r>
          </a:p>
          <a:p>
            <a:pPr marL="609600" indent="-609600">
              <a:buFontTx/>
              <a:buAutoNum type="arabicPeriod"/>
            </a:pPr>
            <a:r>
              <a:rPr lang="cs-CZ" sz="2400" b="1" i="1" dirty="0" smtClean="0"/>
              <a:t>Respektovat </a:t>
            </a:r>
            <a:r>
              <a:rPr lang="cs-CZ" sz="2400" b="1" i="1" dirty="0" err="1" smtClean="0"/>
              <a:t>morfofunkční</a:t>
            </a:r>
            <a:r>
              <a:rPr lang="cs-CZ" sz="2400" b="1" i="1" dirty="0" smtClean="0"/>
              <a:t> involuční změny </a:t>
            </a:r>
            <a:r>
              <a:rPr lang="cs-CZ" sz="2400" dirty="0" smtClean="0"/>
              <a:t>(pokles funkční kapacity tělesných systémů, adaptability, rychlejší únavnost, delší čas k regeneraci).</a:t>
            </a:r>
          </a:p>
          <a:p>
            <a:pPr marL="609600" indent="-609600">
              <a:buFontTx/>
              <a:buAutoNum type="arabicPeriod"/>
            </a:pPr>
            <a:r>
              <a:rPr lang="cs-CZ" sz="2400" b="1" i="1" dirty="0" smtClean="0"/>
              <a:t>Respektovat zdravotní stav </a:t>
            </a:r>
            <a:r>
              <a:rPr lang="cs-CZ" sz="2400" dirty="0" smtClean="0"/>
              <a:t>seniora, medikace, monitorování HF a TK.</a:t>
            </a:r>
          </a:p>
          <a:p>
            <a:pPr marL="609600" indent="-609600">
              <a:buFontTx/>
              <a:buAutoNum type="arabicPeriod"/>
            </a:pPr>
            <a:r>
              <a:rPr lang="cs-CZ" sz="2400" b="1" i="1" dirty="0" smtClean="0"/>
              <a:t>Intenzitu zátěže </a:t>
            </a:r>
            <a:r>
              <a:rPr lang="cs-CZ" sz="2400" dirty="0" smtClean="0"/>
              <a:t>volit na základě </a:t>
            </a:r>
            <a:r>
              <a:rPr lang="cs-CZ" sz="2400" dirty="0" err="1" smtClean="0"/>
              <a:t>Spiroergonomického</a:t>
            </a:r>
            <a:r>
              <a:rPr lang="cs-CZ" sz="2400" dirty="0" smtClean="0"/>
              <a:t> vyšetření lékařem.</a:t>
            </a:r>
          </a:p>
          <a:p>
            <a:pPr marL="609600" indent="-609600">
              <a:buFontTx/>
              <a:buAutoNum type="arabicPeriod"/>
            </a:pPr>
            <a:r>
              <a:rPr lang="cs-CZ" sz="2400" b="1" i="1" dirty="0" smtClean="0"/>
              <a:t>Respektovat věk, úroveň tělesné výkonnosti, zájem o PA (emoce, motivace).</a:t>
            </a:r>
          </a:p>
          <a:p>
            <a:pPr marL="609600" indent="-609600">
              <a:buFontTx/>
              <a:buAutoNum type="arabicPeriod"/>
            </a:pPr>
            <a:r>
              <a:rPr lang="cs-CZ" sz="2400" b="1" i="1" dirty="0" smtClean="0"/>
              <a:t>Obsah cvičebního programu zaměřit k danému cíli (zdravý, ADL, nezpůsobilý).</a:t>
            </a:r>
          </a:p>
          <a:p>
            <a:pPr marL="609600" indent="-609600">
              <a:buNone/>
            </a:pPr>
            <a:endParaRPr lang="cs-CZ" sz="2400" dirty="0" smtClean="0"/>
          </a:p>
          <a:p>
            <a:pPr eaLnBrk="1" hangingPunct="1">
              <a:buFont typeface="Wingdings" pitchFamily="2" charset="2"/>
              <a:buChar char="ü"/>
            </a:pPr>
            <a:r>
              <a:rPr lang="cs-CZ" sz="2400" dirty="0" smtClean="0"/>
              <a:t>Monitorovat HF na začátku, v průběhu a na konci pohybové intervence (</a:t>
            </a:r>
            <a:r>
              <a:rPr lang="cs-CZ" sz="2400" dirty="0" err="1" smtClean="0"/>
              <a:t>sporttester</a:t>
            </a:r>
            <a:r>
              <a:rPr lang="cs-CZ" sz="2400" dirty="0" smtClean="0"/>
              <a:t>)</a:t>
            </a:r>
          </a:p>
          <a:p>
            <a:pPr eaLnBrk="1" hangingPunct="1">
              <a:buFontTx/>
              <a:buNone/>
            </a:pPr>
            <a:endParaRPr lang="cs-CZ" sz="2400" dirty="0" smtClean="0"/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84257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sz="3600" b="1" i="1" dirty="0" smtClean="0">
                <a:solidFill>
                  <a:srgbClr val="00B0F0"/>
                </a:solidFill>
              </a:rPr>
              <a:t>Zásady při pohybovém zatěžování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268083"/>
            <a:ext cx="10515600" cy="490888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2400" dirty="0" smtClean="0"/>
              <a:t>Seznámit jedince s metodikou a technikou provádění PA.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2400" dirty="0" smtClean="0"/>
              <a:t>Srozumitelně se vyjadřovat, hovořit pomalu a nahlas, po řádném seznámení se s cvičením dané cviky správně a názorně předvést.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2400" dirty="0" smtClean="0"/>
              <a:t>Dodržovat didaktické zásady – od nejjednodušších poloh a cviků s postupným přechodem do vyšších pozic.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2400" dirty="0" smtClean="0"/>
              <a:t>Důsledná postupnost zatížení.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2400" dirty="0" smtClean="0"/>
              <a:t> Preferovat jednodušší cviky bez velkých nároků na koordinaci.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2400" dirty="0" smtClean="0"/>
              <a:t>Neprovádět cviky se zadržováním dechu,  cvičení koordinovat s dýcháním.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2400" dirty="0" smtClean="0"/>
              <a:t>Na závěr cvičební jednotky zařadit vždy cvičení relaxační (ne dlouhé).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2400" dirty="0" smtClean="0"/>
              <a:t>Vytvářet přátelskou atmosféru.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endParaRPr lang="cs-CZ" sz="2400" dirty="0" smtClean="0"/>
          </a:p>
        </p:txBody>
      </p:sp>
      <p:pic>
        <p:nvPicPr>
          <p:cNvPr id="4098" name="Picture 2" descr="C:\Users\roman\Desktop\posezení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89" y="5084064"/>
            <a:ext cx="2423160" cy="1600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i="1" dirty="0" smtClean="0">
                <a:solidFill>
                  <a:srgbClr val="00B0F0"/>
                </a:solidFill>
              </a:rPr>
              <a:t>Typy PA</a:t>
            </a:r>
            <a:endParaRPr lang="cs-CZ" b="1" i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Pohybové aktivity zaměřené na </a:t>
            </a:r>
            <a:r>
              <a:rPr lang="cs-CZ" dirty="0" smtClean="0">
                <a:solidFill>
                  <a:srgbClr val="00B0F0"/>
                </a:solidFill>
              </a:rPr>
              <a:t>pohybový aparát</a:t>
            </a:r>
          </a:p>
          <a:p>
            <a:pPr>
              <a:buNone/>
            </a:pPr>
            <a:r>
              <a:rPr lang="cs-CZ" dirty="0" smtClean="0"/>
              <a:t>Pohybové aktivity zaměřené na </a:t>
            </a:r>
            <a:r>
              <a:rPr lang="cs-CZ" dirty="0" smtClean="0">
                <a:solidFill>
                  <a:srgbClr val="00B0F0"/>
                </a:solidFill>
              </a:rPr>
              <a:t>srdečně-cévní a dechový systém </a:t>
            </a:r>
          </a:p>
          <a:p>
            <a:pPr>
              <a:buNone/>
            </a:pPr>
            <a:r>
              <a:rPr lang="cs-CZ" dirty="0" smtClean="0"/>
              <a:t>Pohybové aktivity ovlivňující </a:t>
            </a:r>
            <a:r>
              <a:rPr lang="cs-CZ" dirty="0" smtClean="0">
                <a:solidFill>
                  <a:srgbClr val="00B0F0"/>
                </a:solidFill>
              </a:rPr>
              <a:t>psychiku</a:t>
            </a:r>
            <a:r>
              <a:rPr lang="cs-CZ" dirty="0" smtClean="0"/>
              <a:t> a centrální nervovou soustavu  </a:t>
            </a:r>
            <a:endParaRPr lang="cs-CZ" dirty="0"/>
          </a:p>
        </p:txBody>
      </p:sp>
      <p:pic>
        <p:nvPicPr>
          <p:cNvPr id="1026" name="Picture 2" descr="C:\Users\roman\Desktop\IMG_554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38081" y="3355848"/>
            <a:ext cx="5047551" cy="33650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3600" b="1" i="1" dirty="0" smtClean="0"/>
              <a:t>*</a:t>
            </a:r>
            <a:r>
              <a:rPr lang="cs-CZ" sz="3600" b="1" i="1" dirty="0" smtClean="0">
                <a:solidFill>
                  <a:srgbClr val="00B0F0"/>
                </a:solidFill>
              </a:rPr>
              <a:t>Vhodná cvičení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268083"/>
            <a:ext cx="5384800" cy="4858081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dirty="0" smtClean="0"/>
              <a:t>Rozvoj: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err="1" smtClean="0"/>
              <a:t>Rovnováhových</a:t>
            </a:r>
            <a:r>
              <a:rPr lang="cs-CZ" sz="2400" dirty="0" smtClean="0"/>
              <a:t> funkcí (i balanční cvičení)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Manuální zručnosti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Kloubní pohyblivosti, flexibility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Svalové síly DK, HK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Aerobní zdatnosti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Kognitivních a paměťových schopností, komunikačních </a:t>
            </a:r>
            <a:r>
              <a:rPr lang="cs-CZ" sz="2400" dirty="0" err="1" smtClean="0"/>
              <a:t>sch</a:t>
            </a:r>
            <a:r>
              <a:rPr lang="cs-CZ" sz="2400" dirty="0" smtClean="0"/>
              <a:t>. (PM cvičení a hry)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Rytmických schopností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/>
              <a:t>Harmonická cvičení (dechová, relaxační)</a:t>
            </a:r>
          </a:p>
        </p:txBody>
      </p:sp>
      <p:pic>
        <p:nvPicPr>
          <p:cNvPr id="35845" name="HPIM1195.AVI">
            <a:hlinkClick r:id="" action="ppaction://media"/>
          </p:cNvPr>
          <p:cNvPicPr>
            <a:picLocks noGrp="1" noRot="1" noChangeAspect="1" noChangeArrowheads="1"/>
          </p:cNvPicPr>
          <p:nvPr>
            <p:ph sz="quarter" idx="2"/>
            <a:videoFile r:link="rId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938274" y="638355"/>
            <a:ext cx="3886200" cy="2691441"/>
          </a:xfrm>
        </p:spPr>
      </p:pic>
      <p:sp>
        <p:nvSpPr>
          <p:cNvPr id="6" name="Zástupný symbol pro obsah 5"/>
          <p:cNvSpPr>
            <a:spLocks noGrp="1"/>
          </p:cNvSpPr>
          <p:nvPr>
            <p:ph sz="quarter" idx="3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122" name="Picture 2" descr="C:\Users\roman\Desktop\PA12168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31152" y="3694177"/>
            <a:ext cx="3986784" cy="24688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58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584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845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35845"/>
                </p:tgtEl>
              </p:cMediaNode>
            </p:vide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8067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sz="3600" b="1" i="1" dirty="0" smtClean="0">
                <a:solidFill>
                  <a:srgbClr val="00B0F0"/>
                </a:solidFill>
              </a:rPr>
              <a:t>Nevhodná cvičení</a:t>
            </a:r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>
          <a:xfrm>
            <a:off x="838200" y="1466491"/>
            <a:ext cx="10515600" cy="4710472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cs-CZ" dirty="0" smtClean="0"/>
              <a:t>Náhlé změny poloh těla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dirty="0" smtClean="0"/>
              <a:t>Dlouhodobé setrvávání v hlubokých předklonech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dirty="0" smtClean="0"/>
              <a:t>Tvrdé dopady a doskoky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dirty="0" smtClean="0"/>
              <a:t>Dlouhodobé zatěžování kloubů (při nadměrné hmotnosti)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dirty="0" smtClean="0"/>
              <a:t>Razantní švihová cvičení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dirty="0" smtClean="0"/>
              <a:t>Koordinačně náročná cvičení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dirty="0" smtClean="0"/>
              <a:t>Posilovací cvičení se zádrží dechu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dirty="0" smtClean="0"/>
              <a:t>Běh na tvrdém povrchu</a:t>
            </a:r>
          </a:p>
          <a:p>
            <a:pPr eaLnBrk="1" hangingPunct="1">
              <a:buFont typeface="Wingdings" pitchFamily="2" charset="2"/>
              <a:buChar char="Ø"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84257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sz="3600" b="1" i="1" dirty="0" smtClean="0">
                <a:solidFill>
                  <a:srgbClr val="00B0F0"/>
                </a:solidFill>
              </a:rPr>
              <a:t>Vhodné PA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483743"/>
            <a:ext cx="10515600" cy="4693220"/>
          </a:xfrm>
        </p:spPr>
        <p:txBody>
          <a:bodyPr>
            <a:normAutofit/>
          </a:bodyPr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sz="2400" dirty="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sz="2400" b="1" i="1" dirty="0" smtClean="0"/>
              <a:t>1. Ve vztahu k prostředí</a:t>
            </a:r>
            <a:r>
              <a:rPr lang="cs-CZ" sz="2400" dirty="0" smtClean="0"/>
              <a:t> – uvnitř, venku, ve vodním prostředí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sz="2400" dirty="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sz="2400" dirty="0" smtClean="0"/>
              <a:t>2. </a:t>
            </a:r>
            <a:r>
              <a:rPr lang="cs-CZ" sz="2400" b="1" i="1" dirty="0" smtClean="0"/>
              <a:t>Ve vztahu k cíli</a:t>
            </a:r>
            <a:r>
              <a:rPr lang="cs-CZ" sz="2400" dirty="0" smtClean="0"/>
              <a:t>: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sz="2400" dirty="0" smtClean="0">
                <a:cs typeface="Arial" charset="0"/>
              </a:rPr>
              <a:t>►zdraví, cvičící po celý život – </a:t>
            </a:r>
            <a:r>
              <a:rPr lang="cs-CZ" sz="2400" dirty="0" smtClean="0">
                <a:solidFill>
                  <a:srgbClr val="FF3300"/>
                </a:solidFill>
                <a:cs typeface="Arial" charset="0"/>
              </a:rPr>
              <a:t>udržet funkčnost </a:t>
            </a:r>
            <a:r>
              <a:rPr lang="cs-CZ" sz="2400" dirty="0" smtClean="0">
                <a:cs typeface="Arial" charset="0"/>
              </a:rPr>
              <a:t>(rezistentní trénink)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sz="2400" dirty="0" smtClean="0">
                <a:cs typeface="Arial" charset="0"/>
              </a:rPr>
              <a:t>►staří, schopni pouze ADL – </a:t>
            </a:r>
            <a:r>
              <a:rPr lang="cs-CZ" sz="2400" dirty="0" smtClean="0">
                <a:solidFill>
                  <a:srgbClr val="FF3300"/>
                </a:solidFill>
                <a:cs typeface="Arial" charset="0"/>
              </a:rPr>
              <a:t>zlepšit funkční kapacitu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sz="2400" dirty="0" smtClean="0">
                <a:cs typeface="Arial" charset="0"/>
              </a:rPr>
              <a:t>►staří se sedavým způsobem života, již riziko nezpůsobilosti – zvrátit tento stav a </a:t>
            </a:r>
            <a:r>
              <a:rPr lang="cs-CZ" sz="2400" dirty="0" smtClean="0">
                <a:solidFill>
                  <a:srgbClr val="FF3300"/>
                </a:solidFill>
                <a:cs typeface="Arial" charset="0"/>
              </a:rPr>
              <a:t>stát se soběstačným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sz="2400" dirty="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sz="2400" dirty="0" smtClean="0"/>
              <a:t>3. </a:t>
            </a:r>
            <a:r>
              <a:rPr lang="cs-CZ" sz="2400" b="1" i="1" dirty="0" smtClean="0"/>
              <a:t>Ve vztahu ke zdravotnímu stavu</a:t>
            </a:r>
            <a:r>
              <a:rPr lang="cs-CZ" sz="2400" dirty="0" smtClean="0"/>
              <a:t> (na základě lékařského doporučení)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sz="2400" dirty="0" smtClean="0"/>
          </a:p>
        </p:txBody>
      </p:sp>
      <p:pic>
        <p:nvPicPr>
          <p:cNvPr id="6146" name="Picture 2" descr="C:\Users\roman\Desktop\IMG_554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98992" y="740664"/>
            <a:ext cx="3124200" cy="23865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2186</TotalTime>
  <Words>695</Words>
  <Application>Microsoft Office PowerPoint</Application>
  <PresentationFormat>Vlastní</PresentationFormat>
  <Paragraphs>121</Paragraphs>
  <Slides>13</Slides>
  <Notes>0</Notes>
  <HiddenSlides>0</HiddenSlides>
  <MMClips>1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Office</vt:lpstr>
      <vt:lpstr>POHYBOVÉ AKTIVITY A SENIOŘI</vt:lpstr>
      <vt:lpstr>Pohybová aktivita seniorů doporučení</vt:lpstr>
      <vt:lpstr>Snímek 3</vt:lpstr>
      <vt:lpstr>Pohybové intervenční programy (indoor, outdoor aktivity)</vt:lpstr>
      <vt:lpstr>Zásady při pohybovém zatěžování</vt:lpstr>
      <vt:lpstr>Typy PA</vt:lpstr>
      <vt:lpstr>*Vhodná cvičení</vt:lpstr>
      <vt:lpstr>Nevhodná cvičení</vt:lpstr>
      <vt:lpstr>Vhodné PA</vt:lpstr>
      <vt:lpstr>PA v přírodě – individuální, skupinová</vt:lpstr>
      <vt:lpstr>Vodní prostředí</vt:lpstr>
      <vt:lpstr>Cvičení v tělocvičně, sportovní hale</vt:lpstr>
      <vt:lpstr>RADOST Z POHYBU</vt:lpstr>
    </vt:vector>
  </TitlesOfParts>
  <Company>Masarykova univerzita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APA II životní styl seniorů</dc:title>
  <dc:creator>User</dc:creator>
  <cp:lastModifiedBy>Uživatel systému Windows</cp:lastModifiedBy>
  <cp:revision>251</cp:revision>
  <dcterms:created xsi:type="dcterms:W3CDTF">2016-09-20T10:01:00Z</dcterms:created>
  <dcterms:modified xsi:type="dcterms:W3CDTF">2021-04-05T15:24:57Z</dcterms:modified>
</cp:coreProperties>
</file>