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0" r:id="rId2"/>
    <p:sldId id="261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8450" autoAdjust="0"/>
  </p:normalViewPr>
  <p:slideViewPr>
    <p:cSldViewPr snapToGrid="0">
      <p:cViewPr varScale="1">
        <p:scale>
          <a:sx n="68" d="100"/>
          <a:sy n="68" d="100"/>
        </p:scale>
        <p:origin x="-1205" y="-8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8A6101-74AA-496D-A9BA-82921BD974F9}" type="datetimeFigureOut">
              <a:rPr lang="cs-CZ" smtClean="0"/>
              <a:pPr/>
              <a:t>07.03.2021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BD7276-0684-413A-80E5-67A7D2A95C0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07.03.2021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21268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07.03.2021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643649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07.03.2021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965769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07.03.2021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312423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07.03.2021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78231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07.03.2021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105442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07.03.2021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7375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07.03.2021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681240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07.03.2021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75471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07.03.2021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956542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07.03.2021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18469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6F557-40A9-496D-AE65-44C93332698A}" type="datetimeFigureOut">
              <a:rPr lang="cs-CZ" smtClean="0"/>
              <a:pPr/>
              <a:t>07.03.2021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821825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028" name="Picture 4" descr="C:\Users\roman\Desktop\Stáří není nemo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9883" y="729289"/>
            <a:ext cx="7605132" cy="53369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314794"/>
            <a:ext cx="9144000" cy="1094282"/>
          </a:xfrm>
        </p:spPr>
        <p:txBody>
          <a:bodyPr>
            <a:normAutofit/>
          </a:bodyPr>
          <a:lstStyle/>
          <a:p>
            <a:r>
              <a:rPr lang="cs-CZ" sz="5400" dirty="0" smtClean="0"/>
              <a:t>Pohybové aktivity seniorů</a:t>
            </a:r>
            <a:endParaRPr lang="cs-CZ" sz="5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94479" y="1633928"/>
            <a:ext cx="10433153" cy="4931763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cs-CZ" sz="2800" dirty="0" smtClean="0">
                <a:solidFill>
                  <a:srgbClr val="FF0000"/>
                </a:solidFill>
              </a:rPr>
              <a:t>Zaměřit se na:</a:t>
            </a:r>
          </a:p>
          <a:p>
            <a:pPr algn="l">
              <a:buFontTx/>
              <a:buChar char="-"/>
            </a:pPr>
            <a:r>
              <a:rPr lang="cs-CZ" sz="2800" dirty="0" smtClean="0"/>
              <a:t> pohybový aparát</a:t>
            </a:r>
          </a:p>
          <a:p>
            <a:pPr algn="l">
              <a:buFontTx/>
              <a:buChar char="-"/>
            </a:pPr>
            <a:r>
              <a:rPr lang="cs-CZ" sz="2800" dirty="0" smtClean="0"/>
              <a:t> srdečně-cévní a dechový systém</a:t>
            </a:r>
          </a:p>
          <a:p>
            <a:pPr algn="l">
              <a:buFontTx/>
              <a:buChar char="-"/>
            </a:pPr>
            <a:r>
              <a:rPr lang="cs-CZ" sz="2800" dirty="0" smtClean="0"/>
              <a:t> CNS a psychiku</a:t>
            </a:r>
          </a:p>
          <a:p>
            <a:pPr algn="l"/>
            <a:r>
              <a:rPr lang="cs-CZ" sz="2800" dirty="0" smtClean="0">
                <a:solidFill>
                  <a:srgbClr val="FF0000"/>
                </a:solidFill>
              </a:rPr>
              <a:t>Co je potřeba respektovat: </a:t>
            </a:r>
          </a:p>
          <a:p>
            <a:pPr algn="l"/>
            <a:r>
              <a:rPr lang="cs-CZ" sz="2800" dirty="0" smtClean="0"/>
              <a:t>- specifika stárnutí organismu (involuční procesy)</a:t>
            </a:r>
          </a:p>
          <a:p>
            <a:pPr algn="l"/>
            <a:r>
              <a:rPr lang="cs-CZ" sz="2800" dirty="0" smtClean="0"/>
              <a:t>- zdravotní stav – aktuální i dlouhodobý, medikaci , HF, TK (lékařské    </a:t>
            </a:r>
          </a:p>
          <a:p>
            <a:pPr algn="l"/>
            <a:r>
              <a:rPr lang="cs-CZ" sz="2800" dirty="0" smtClean="0"/>
              <a:t>  doporučení)</a:t>
            </a:r>
          </a:p>
          <a:p>
            <a:pPr algn="l"/>
            <a:r>
              <a:rPr lang="cs-CZ" sz="2800" dirty="0" smtClean="0"/>
              <a:t>- stav kognitivních funkcí (paměť, pozornost, řeč ad.)</a:t>
            </a:r>
          </a:p>
          <a:p>
            <a:pPr algn="l"/>
            <a:r>
              <a:rPr lang="cs-CZ" sz="2800" dirty="0" smtClean="0"/>
              <a:t>- zásady pohybu v seniorském věku (typy omezení, DM, KVO ad.)</a:t>
            </a:r>
          </a:p>
          <a:p>
            <a:pPr algn="l"/>
            <a:r>
              <a:rPr lang="cs-CZ" sz="2800" dirty="0" smtClean="0"/>
              <a:t>- fyzická aktivita v průběhu života</a:t>
            </a:r>
          </a:p>
          <a:p>
            <a:pPr algn="l"/>
            <a:r>
              <a:rPr lang="cs-CZ" sz="2800" dirty="0" smtClean="0"/>
              <a:t>- informovaný souhlas</a:t>
            </a:r>
          </a:p>
          <a:p>
            <a:pPr algn="l"/>
            <a:endParaRPr lang="cs-CZ" sz="2800" dirty="0" smtClean="0"/>
          </a:p>
          <a:p>
            <a:pPr algn="l"/>
            <a:endParaRPr lang="cs-CZ" dirty="0" smtClean="0"/>
          </a:p>
          <a:p>
            <a:pPr algn="l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- zachování soběstačnosti</a:t>
            </a:r>
          </a:p>
          <a:p>
            <a:pPr>
              <a:buNone/>
            </a:pPr>
            <a:r>
              <a:rPr lang="cs-CZ" dirty="0" smtClean="0"/>
              <a:t>- udržení, případně zlepšení kvality života</a:t>
            </a:r>
          </a:p>
          <a:p>
            <a:pPr>
              <a:buNone/>
            </a:pPr>
            <a:r>
              <a:rPr lang="cs-CZ" dirty="0" smtClean="0"/>
              <a:t>- zpomalení involučních procesů a jejich projevů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b="1" i="1" dirty="0" smtClean="0">
                <a:solidFill>
                  <a:srgbClr val="FF0000"/>
                </a:solidFill>
              </a:rPr>
              <a:t>!!! obsah cvičebního programu zaměřit k danému cíli</a:t>
            </a:r>
          </a:p>
          <a:p>
            <a:pPr>
              <a:buNone/>
            </a:pPr>
            <a:r>
              <a:rPr lang="cs-CZ" b="1" i="1" dirty="0" smtClean="0">
                <a:solidFill>
                  <a:srgbClr val="FF0000"/>
                </a:solidFill>
              </a:rPr>
              <a:t> (zdravý, ADL, nezpůsobilý – mobilní-imobilní)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1027" name="Picture 3" descr="C:\Users\roman\Desktop\5a1c6950f93a0784d46c1534fbd0721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41297" y="914400"/>
            <a:ext cx="3927318" cy="293277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Intervenční programy – zásady, praktické rady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09600" indent="-609600">
              <a:buFontTx/>
              <a:buAutoNum type="arabicPeriod"/>
            </a:pPr>
            <a:r>
              <a:rPr lang="cs-CZ" dirty="0" smtClean="0"/>
              <a:t>Srozumitelně se vyjadřovat, hovořit pomalu a nahlas, po řádném seznámení se s cvičením dané cviky správně a názorně předvést.</a:t>
            </a:r>
          </a:p>
          <a:p>
            <a:pPr marL="609600" indent="-609600">
              <a:buFontTx/>
              <a:buAutoNum type="arabicPeriod"/>
            </a:pPr>
            <a:r>
              <a:rPr lang="cs-CZ" dirty="0" smtClean="0"/>
              <a:t>Dodržovat didaktické zásady – od nejjednodušších poloh a cviků s postupným přechodem do vyšších pozic.</a:t>
            </a:r>
          </a:p>
          <a:p>
            <a:pPr marL="609600" indent="-609600">
              <a:buFontTx/>
              <a:buAutoNum type="arabicPeriod"/>
            </a:pPr>
            <a:r>
              <a:rPr lang="cs-CZ" dirty="0" smtClean="0"/>
              <a:t>Důsledná postupnost zatížení.</a:t>
            </a:r>
          </a:p>
          <a:p>
            <a:pPr marL="609600" indent="-609600">
              <a:buFontTx/>
              <a:buAutoNum type="arabicPeriod"/>
            </a:pPr>
            <a:r>
              <a:rPr lang="cs-CZ" dirty="0" smtClean="0"/>
              <a:t> Preferovat jednodušší cviky bez velkých nároků na koordinaci.</a:t>
            </a:r>
          </a:p>
          <a:p>
            <a:pPr marL="609600" indent="-609600">
              <a:buFontTx/>
              <a:buAutoNum type="arabicPeriod"/>
            </a:pPr>
            <a:r>
              <a:rPr lang="cs-CZ" dirty="0" smtClean="0"/>
              <a:t>Neprovádět cviky se zadržováním dechu,  cvičení koordinovat s dýcháním.</a:t>
            </a:r>
          </a:p>
          <a:p>
            <a:pPr marL="609600" indent="-609600">
              <a:buFontTx/>
              <a:buAutoNum type="arabicPeriod"/>
            </a:pPr>
            <a:r>
              <a:rPr lang="cs-CZ" dirty="0" smtClean="0"/>
              <a:t>Na závěr cvičební jednotky zařadit vždy cvičení relaxační (ne dlouhé).</a:t>
            </a:r>
          </a:p>
          <a:p>
            <a:pPr marL="609600" indent="-609600">
              <a:buFontTx/>
              <a:buAutoNum type="arabicPeriod"/>
            </a:pPr>
            <a:r>
              <a:rPr lang="cs-CZ" dirty="0" smtClean="0"/>
              <a:t>Vytvářet přátelskou atmosféru.</a:t>
            </a:r>
          </a:p>
          <a:p>
            <a:pPr marL="609600" indent="-609600"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Intervenční programy – zásady, praktické rady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09600" indent="-609600">
              <a:buNone/>
            </a:pPr>
            <a:r>
              <a:rPr lang="cs-CZ" dirty="0" smtClean="0"/>
              <a:t>8. Osobnost cvičitele</a:t>
            </a:r>
          </a:p>
          <a:p>
            <a:pPr marL="609600" indent="-609600">
              <a:buFontTx/>
              <a:buChar char="-"/>
            </a:pPr>
            <a:r>
              <a:rPr lang="cs-CZ" dirty="0" smtClean="0"/>
              <a:t>vlídnost, povzbuzení, úsměv, radost</a:t>
            </a:r>
          </a:p>
          <a:p>
            <a:pPr marL="609600" indent="-609600">
              <a:buFontTx/>
              <a:buChar char="-"/>
            </a:pPr>
            <a:r>
              <a:rPr lang="cs-CZ" dirty="0" smtClean="0"/>
              <a:t>posilovat to, co se daří, nechat je vyniknout</a:t>
            </a:r>
          </a:p>
          <a:p>
            <a:pPr marL="609600" indent="-609600">
              <a:buFontTx/>
              <a:buChar char="-"/>
            </a:pPr>
            <a:r>
              <a:rPr lang="cs-CZ" dirty="0" smtClean="0"/>
              <a:t>individuální přístup, vše pomalu, v klidu, postupně</a:t>
            </a:r>
          </a:p>
          <a:p>
            <a:pPr marL="609600" indent="-609600">
              <a:buFontTx/>
              <a:buChar char="-"/>
            </a:pPr>
            <a:r>
              <a:rPr lang="cs-CZ" dirty="0" smtClean="0"/>
              <a:t>někdo citlivý na dotek, na jejich věci (zeptat se)</a:t>
            </a:r>
          </a:p>
          <a:p>
            <a:pPr marL="609600" indent="-609600">
              <a:buFontTx/>
              <a:buChar char="-"/>
            </a:pPr>
            <a:r>
              <a:rPr lang="cs-CZ" dirty="0" smtClean="0"/>
              <a:t>vtip a humor, ale pozor na zesměšnění</a:t>
            </a:r>
          </a:p>
          <a:p>
            <a:pPr marL="609600" indent="-609600">
              <a:buFontTx/>
              <a:buChar char="-"/>
            </a:pPr>
            <a:r>
              <a:rPr lang="cs-CZ" dirty="0" smtClean="0"/>
              <a:t>ukázat i svoje nedostatky</a:t>
            </a:r>
          </a:p>
          <a:p>
            <a:pPr marL="609600" indent="-609600">
              <a:buFontTx/>
              <a:buChar char="-"/>
            </a:pPr>
            <a:endParaRPr lang="cs-CZ" dirty="0" smtClean="0"/>
          </a:p>
          <a:p>
            <a:pPr marL="609600" indent="-609600">
              <a:buFontTx/>
              <a:buChar char="-"/>
            </a:pPr>
            <a:endParaRPr lang="cs-CZ" dirty="0" smtClean="0"/>
          </a:p>
          <a:p>
            <a:pPr marL="609600" indent="-609600">
              <a:buFontTx/>
              <a:buChar char="-"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2313</TotalTime>
  <Words>270</Words>
  <Application>Microsoft Office PowerPoint</Application>
  <PresentationFormat>Vlastní</PresentationFormat>
  <Paragraphs>38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Office</vt:lpstr>
      <vt:lpstr>Snímek 1</vt:lpstr>
      <vt:lpstr>Pohybové aktivity seniorů</vt:lpstr>
      <vt:lpstr>Cíle</vt:lpstr>
      <vt:lpstr>Intervenční programy – zásady, praktické rady</vt:lpstr>
      <vt:lpstr>Intervenční programy – zásady, praktické rady</vt:lpstr>
    </vt:vector>
  </TitlesOfParts>
  <Company>Masarykova univerzita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APA II životní styl seniorů</dc:title>
  <dc:creator>User</dc:creator>
  <cp:lastModifiedBy>Uživatel systému Windows</cp:lastModifiedBy>
  <cp:revision>265</cp:revision>
  <dcterms:created xsi:type="dcterms:W3CDTF">2016-09-20T10:01:00Z</dcterms:created>
  <dcterms:modified xsi:type="dcterms:W3CDTF">2021-03-07T16:22:00Z</dcterms:modified>
</cp:coreProperties>
</file>