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Gill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GzGJqjW4G4kzBTzCTMMsvMlae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GillSans-bold.fntdata"/><Relationship Id="rId16" Type="http://schemas.openxmlformats.org/officeDocument/2006/relationships/font" Target="fonts/GillSans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459ca578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459ca57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4604ba68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4604ba6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4604ba68d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4604ba68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8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7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8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8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8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8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9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0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20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22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47" name="Google Shape;47;p22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49" name="Google Shape;49;p22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23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5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b="0" sz="200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25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68" name="Google Shape;68;p2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6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6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5" name="Google Shape;75;p2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" name="Google Shape;11;p17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7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7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409415@mail.muni.cz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jitka.drapalova@florbalzidenice.cz" TargetMode="External"/><Relationship Id="rId4" Type="http://schemas.openxmlformats.org/officeDocument/2006/relationships/hyperlink" Target="mailto:tomas.hlinsky@fsps.muni.cz" TargetMode="External"/><Relationship Id="rId5" Type="http://schemas.openxmlformats.org/officeDocument/2006/relationships/hyperlink" Target="mailto:sommer@sk-kb.cz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cs-CZ"/>
              <a:t>P4461 PRAXE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cs-CZ"/>
              <a:t>ÚVODNÍ SCHŮZKA 17. 2. 2022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3. ČÁST – PŘEDNÁŠKY/SCHŮZE	</a:t>
            </a:r>
            <a:endParaRPr/>
          </a:p>
        </p:txBody>
      </p:sp>
      <p:sp>
        <p:nvSpPr>
          <p:cNvPr id="151" name="Google Shape;151;p7"/>
          <p:cNvSpPr txBox="1"/>
          <p:nvPr>
            <p:ph idx="1" type="body"/>
          </p:nvPr>
        </p:nvSpPr>
        <p:spPr>
          <a:xfrm>
            <a:off x="581250" y="2039001"/>
            <a:ext cx="11029500" cy="441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cs-CZ" sz="2800"/>
              <a:t>Povinná účast na alespoň 3 ze 4! (platí pro denní studium, dálkové studium má povinné poslední tři schůzky-finalizace k workshopu, realizace workshopu, prezentace kazuistik)</a:t>
            </a:r>
            <a:endParaRPr b="1" sz="2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800"/>
          </a:p>
          <a:p>
            <a:pPr indent="-284092" lvl="0" marL="306000" rtl="0" algn="l">
              <a:spcBef>
                <a:spcPts val="0"/>
              </a:spcBef>
              <a:spcAft>
                <a:spcPts val="0"/>
              </a:spcAft>
              <a:buSzPct val="92000"/>
              <a:buChar char="◼"/>
            </a:pPr>
            <a:r>
              <a:rPr lang="cs-CZ" sz="2500"/>
              <a:t>Úvodní přednáška (17.2.) – požadavky ke splnění praxe, témata k workshopu na ZŠ, stanovení termínu odevzdání pro první návrhy (za 14 dní).</a:t>
            </a:r>
            <a:endParaRPr/>
          </a:p>
          <a:p>
            <a:pPr indent="-284092" lvl="0" marL="306000" rtl="0" algn="l">
              <a:spcBef>
                <a:spcPts val="1100"/>
              </a:spcBef>
              <a:spcAft>
                <a:spcPts val="0"/>
              </a:spcAft>
              <a:buSzPct val="92000"/>
              <a:buChar char="◼"/>
            </a:pPr>
            <a:r>
              <a:rPr lang="cs-CZ" sz="2500"/>
              <a:t>Teoretická přednáška (24.2. 8:00-9:00, B11/235) – Biologické a fyziologické parametry sportovců, výživa a regenerace sportovce. Doplnění info k workshopu.</a:t>
            </a:r>
            <a:endParaRPr/>
          </a:p>
          <a:p>
            <a:pPr indent="-284092" lvl="0" marL="306000" rtl="0" algn="l">
              <a:spcBef>
                <a:spcPts val="1100"/>
              </a:spcBef>
              <a:spcAft>
                <a:spcPts val="0"/>
              </a:spcAft>
              <a:buSzPct val="92000"/>
              <a:buChar char="◼"/>
            </a:pPr>
            <a:r>
              <a:rPr lang="cs-CZ" sz="2500"/>
              <a:t>Teoretická přednáška (3.3. 8:00-9:00, B11/235) - Specifikace regenerace a výživy dětí a dospělých. Kontrola a doplnění návrhů na workshop.</a:t>
            </a:r>
            <a:endParaRPr/>
          </a:p>
          <a:p>
            <a:pPr indent="-284092" lvl="0" marL="306000" rtl="0" algn="l">
              <a:spcBef>
                <a:spcPts val="1100"/>
              </a:spcBef>
              <a:spcAft>
                <a:spcPts val="0"/>
              </a:spcAft>
              <a:buSzPct val="92000"/>
              <a:buChar char="◼"/>
            </a:pPr>
            <a:r>
              <a:rPr lang="cs-CZ" sz="2500"/>
              <a:t>7.4. </a:t>
            </a:r>
            <a:r>
              <a:rPr lang="cs-CZ" sz="2500"/>
              <a:t>Schůze? – finalizace náplně workshopu na ZŠ - povinné pro všechny!</a:t>
            </a:r>
            <a:endParaRPr sz="2500"/>
          </a:p>
          <a:p>
            <a:pPr indent="-284092" lvl="0" marL="306000" rtl="0" algn="l">
              <a:spcBef>
                <a:spcPts val="1100"/>
              </a:spcBef>
              <a:spcAft>
                <a:spcPts val="0"/>
              </a:spcAft>
              <a:buSzPct val="92000"/>
              <a:buChar char="◼"/>
            </a:pPr>
            <a:r>
              <a:rPr lang="cs-CZ" sz="2500"/>
              <a:t>Realizace workshopu (poslední týden v dubnu) - povinné pro všechny!</a:t>
            </a:r>
            <a:endParaRPr sz="2500"/>
          </a:p>
          <a:p>
            <a:pPr indent="-294887" lvl="0" marL="306000" rtl="0" algn="l">
              <a:spcBef>
                <a:spcPts val="1100"/>
              </a:spcBef>
              <a:spcAft>
                <a:spcPts val="0"/>
              </a:spcAft>
              <a:buSzPct val="100000"/>
              <a:buChar char="◼"/>
            </a:pPr>
            <a:r>
              <a:rPr lang="cs-CZ" sz="2500"/>
              <a:t>Prezentace kazuistik = zápočet (květen) - povinné pro všechny!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title"/>
          </p:nvPr>
        </p:nvSpPr>
        <p:spPr>
          <a:xfrm>
            <a:off x="2832682" y="2730438"/>
            <a:ext cx="6526635" cy="19422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>
                <a:solidFill>
                  <a:srgbClr val="591825"/>
                </a:solidFill>
              </a:rPr>
              <a:t>DĚKUJI ZA POZORNOST☺</a:t>
            </a:r>
            <a:br>
              <a:rPr lang="cs-CZ" sz="4000">
                <a:solidFill>
                  <a:srgbClr val="591825"/>
                </a:solidFill>
              </a:rPr>
            </a:br>
            <a:r>
              <a:rPr lang="cs-CZ" sz="4000">
                <a:solidFill>
                  <a:srgbClr val="591825"/>
                </a:solidFill>
              </a:rPr>
              <a:t>DOTAZY?</a:t>
            </a:r>
            <a:endParaRPr/>
          </a:p>
        </p:txBody>
      </p:sp>
      <p:sp>
        <p:nvSpPr>
          <p:cNvPr id="157" name="Google Shape;157;p16"/>
          <p:cNvSpPr txBox="1"/>
          <p:nvPr/>
        </p:nvSpPr>
        <p:spPr>
          <a:xfrm>
            <a:off x="0" y="6196200"/>
            <a:ext cx="121920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ctr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</a:t>
            </a:r>
            <a:r>
              <a:rPr lang="cs-CZ" sz="31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409415@mail.muni.cz</a:t>
            </a:r>
            <a:r>
              <a:rPr lang="cs-CZ" sz="31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NÁPLŇ PRAXE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581192" y="1596980"/>
            <a:ext cx="11029615" cy="5261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cs-CZ" sz="2000"/>
              <a:t>3. části – kazuistika sportovce, workshop pro děti ZŠ, přednášky/schůze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/>
              <a:t>1. část</a:t>
            </a:r>
            <a:endParaRPr/>
          </a:p>
          <a:p>
            <a:pPr indent="-306000" lvl="0" marL="306000" rtl="0" algn="l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cs-CZ" sz="2000"/>
              <a:t>Individuální spolupráce se sportovním klubem – kontaktování, domluva s jednotlivcem, odběr anamnézy (výživa, regenerace, tréninkové zatížení), otestování (InBody, test zdatnosti aj.) návrh doporučení vzhledem k RTC, 6týdenní aplikace doporučení – individuální spolupráce s daným sportovcem, vyhodnocení výsledků, prezentace výsledků na závěrečné schůzi a diskuze se spolužáky nad tématem. </a:t>
            </a:r>
            <a:r>
              <a:rPr b="1" lang="cs-CZ" sz="2000"/>
              <a:t>Zaměřit vše na výživu a regeneraci!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/>
              <a:t>2. část</a:t>
            </a:r>
            <a:endParaRPr/>
          </a:p>
          <a:p>
            <a:pPr indent="-306000" lvl="0" marL="306000" rtl="0" algn="l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cs-CZ" sz="2000"/>
              <a:t>Uspořádání wokrshopu o výživě pro děti ZŠ – návrh náplně workshopu, rozdělení témat, zpracování a průběžná kontrola.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/>
              <a:t>3. část</a:t>
            </a:r>
            <a:endParaRPr/>
          </a:p>
          <a:p>
            <a:pPr indent="-306000" lvl="0" marL="306000" rtl="0" algn="l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cs-CZ" sz="2000"/>
              <a:t>Přednášky/schůze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1. ČÁST – KAZUISTIKA SPORTOVCE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581242" y="1887771"/>
            <a:ext cx="11029500" cy="481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72294" lvl="0" marL="306000" rtl="0" algn="l">
              <a:spcBef>
                <a:spcPts val="960"/>
              </a:spcBef>
              <a:spcAft>
                <a:spcPts val="0"/>
              </a:spcAft>
              <a:buSzPts val="2700"/>
              <a:buChar char="◼"/>
            </a:pPr>
            <a:r>
              <a:rPr lang="cs-CZ" sz="2700"/>
              <a:t>Zvolíte si </a:t>
            </a:r>
            <a:r>
              <a:rPr lang="cs-CZ" sz="2700"/>
              <a:t>instituci a domluvíte se - podepsat Souhlas s umístěním na praxi</a:t>
            </a:r>
            <a:endParaRPr sz="2700"/>
          </a:p>
          <a:p>
            <a:pPr indent="-363150" lvl="0" marL="306000" rtl="0" algn="l">
              <a:spcBef>
                <a:spcPts val="960"/>
              </a:spcBef>
              <a:spcAft>
                <a:spcPts val="0"/>
              </a:spcAft>
              <a:buSzPts val="2556"/>
              <a:buChar char="◼"/>
            </a:pPr>
            <a:r>
              <a:rPr lang="cs-CZ" sz="2700"/>
              <a:t>Provedete výživovou, tréninkovou, regenerační analýzu.</a:t>
            </a:r>
            <a:endParaRPr sz="2700"/>
          </a:p>
          <a:p>
            <a:pPr indent="-363150" lvl="0" marL="306000" rtl="0" algn="l">
              <a:spcBef>
                <a:spcPts val="960"/>
              </a:spcBef>
              <a:spcAft>
                <a:spcPts val="0"/>
              </a:spcAft>
              <a:buSzPts val="2556"/>
              <a:buChar char="◼"/>
            </a:pPr>
            <a:r>
              <a:rPr lang="cs-CZ" sz="2700"/>
              <a:t>Zhodnotíte aktuální stav vzhledem k věku, pohlaví, cílům, tréninkovému období aj.</a:t>
            </a:r>
            <a:endParaRPr sz="2700"/>
          </a:p>
          <a:p>
            <a:pPr indent="-363150" lvl="0" marL="306000" rtl="0" algn="l">
              <a:spcBef>
                <a:spcPts val="960"/>
              </a:spcBef>
              <a:spcAft>
                <a:spcPts val="0"/>
              </a:spcAft>
              <a:buSzPts val="2556"/>
              <a:buChar char="◼"/>
            </a:pPr>
            <a:r>
              <a:rPr lang="cs-CZ" sz="2700"/>
              <a:t>Vytvoříte vlastní návrh případné změny - </a:t>
            </a:r>
            <a:r>
              <a:rPr lang="cs-CZ" sz="2700"/>
              <a:t>pracovní list pro sportovce!</a:t>
            </a:r>
            <a:endParaRPr sz="2700"/>
          </a:p>
          <a:p>
            <a:pPr indent="-372294" lvl="0" marL="306000" rtl="0" algn="l">
              <a:spcBef>
                <a:spcPts val="960"/>
              </a:spcBef>
              <a:spcAft>
                <a:spcPts val="0"/>
              </a:spcAft>
              <a:buSzPts val="2700"/>
              <a:buChar char="◼"/>
            </a:pPr>
            <a:r>
              <a:rPr lang="cs-CZ" sz="2700"/>
              <a:t>Aplikujete vaše doporučení do režimu sportovce-individuálně konzultujete.</a:t>
            </a:r>
            <a:endParaRPr sz="2700"/>
          </a:p>
          <a:p>
            <a:pPr indent="-363150" lvl="0" marL="306000" rtl="0" algn="l">
              <a:spcBef>
                <a:spcPts val="960"/>
              </a:spcBef>
              <a:spcAft>
                <a:spcPts val="0"/>
              </a:spcAft>
              <a:buSzPts val="2556"/>
              <a:buChar char="◼"/>
            </a:pPr>
            <a:r>
              <a:rPr lang="cs-CZ" sz="2700"/>
              <a:t>Veškeré dokumenty (záznam výživy/tréninků, návrh) vložíte do IS.</a:t>
            </a:r>
            <a:endParaRPr sz="2700"/>
          </a:p>
          <a:p>
            <a:pPr indent="-363150" lvl="0" marL="306000" rtl="0" algn="l">
              <a:spcBef>
                <a:spcPts val="960"/>
              </a:spcBef>
              <a:spcAft>
                <a:spcPts val="0"/>
              </a:spcAft>
              <a:buSzPts val="2556"/>
              <a:buChar char="◼"/>
            </a:pPr>
            <a:r>
              <a:rPr lang="cs-CZ" sz="2700"/>
              <a:t>Vybranou kazuistiku odprezentujete</a:t>
            </a:r>
            <a:r>
              <a:rPr lang="cs-CZ" sz="2700"/>
              <a:t> spolužákům. </a:t>
            </a:r>
            <a:endParaRPr sz="2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1. ČÁST – KAZUISTIKA SPORTOVCE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581192" y="1892300"/>
            <a:ext cx="11029615" cy="471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rPr lang="cs-CZ" sz="2500"/>
              <a:t>Florbal Židenice</a:t>
            </a:r>
            <a:r>
              <a:rPr lang="cs-CZ"/>
              <a:t>: </a:t>
            </a:r>
            <a:r>
              <a:rPr lang="cs-CZ" sz="2500"/>
              <a:t>2-3 studenti</a:t>
            </a:r>
            <a:endParaRPr/>
          </a:p>
          <a:p>
            <a:pPr indent="-316982" lvl="0" marL="306000" rtl="0" algn="l">
              <a:spcBef>
                <a:spcPts val="1062"/>
              </a:spcBef>
              <a:spcAft>
                <a:spcPts val="0"/>
              </a:spcAft>
              <a:buSzPts val="2300"/>
              <a:buChar char="◼"/>
            </a:pPr>
            <a:r>
              <a:rPr lang="cs-CZ" sz="2500"/>
              <a:t>Kontakt: Ing. Jitka Drápalová, 773 763 663, </a:t>
            </a:r>
            <a:r>
              <a:rPr lang="cs-CZ" sz="2500" u="sng">
                <a:solidFill>
                  <a:schemeClr val="hlink"/>
                </a:solidFill>
                <a:hlinkClick r:id="rId3"/>
              </a:rPr>
              <a:t>jitka.drapalova@florbalzidenice.cz</a:t>
            </a:r>
            <a:endParaRPr sz="2500"/>
          </a:p>
          <a:p>
            <a:pPr indent="-170932" lvl="0" marL="306000" rtl="0" algn="l">
              <a:spcBef>
                <a:spcPts val="1062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2500"/>
          </a:p>
          <a:p>
            <a:pPr indent="-316983" lvl="0" marL="306000" rtl="0" algn="l">
              <a:spcBef>
                <a:spcPts val="1062"/>
              </a:spcBef>
              <a:spcAft>
                <a:spcPts val="0"/>
              </a:spcAft>
              <a:buSzPts val="2300"/>
              <a:buChar char="◼"/>
            </a:pPr>
            <a:r>
              <a:rPr lang="cs-CZ" sz="2500"/>
              <a:t>Bulldogs Brno – ženy</a:t>
            </a:r>
            <a:r>
              <a:rPr lang="cs-CZ"/>
              <a:t>: </a:t>
            </a:r>
            <a:r>
              <a:rPr lang="cs-CZ" sz="2500"/>
              <a:t>2-3 studenti</a:t>
            </a:r>
            <a:endParaRPr/>
          </a:p>
          <a:p>
            <a:pPr indent="-316982" lvl="0" marL="306000" rtl="0" algn="l">
              <a:spcBef>
                <a:spcPts val="1062"/>
              </a:spcBef>
              <a:spcAft>
                <a:spcPts val="0"/>
              </a:spcAft>
              <a:buSzPts val="2300"/>
              <a:buChar char="◼"/>
            </a:pPr>
            <a:r>
              <a:rPr lang="cs-CZ" sz="2500"/>
              <a:t>Kontakt: Mgr. Tomáš Hlinský, </a:t>
            </a:r>
            <a:r>
              <a:rPr i="0" lang="cs-CZ" sz="2500" u="sng" strike="noStrike">
                <a:solidFill>
                  <a:schemeClr val="hlink"/>
                </a:solidFill>
                <a:hlinkClick r:id="rId4"/>
              </a:rPr>
              <a:t>tomas.hlinsky@fsps.muni.cz</a:t>
            </a:r>
            <a:endParaRPr i="0" sz="2500" u="none" strike="noStrike"/>
          </a:p>
          <a:p>
            <a:pPr indent="-170932" lvl="0" marL="306000" rtl="0" algn="l">
              <a:spcBef>
                <a:spcPts val="1062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2500"/>
          </a:p>
          <a:p>
            <a:pPr indent="-316983" lvl="0" marL="306000" rtl="0" algn="l">
              <a:spcBef>
                <a:spcPts val="1062"/>
              </a:spcBef>
              <a:spcAft>
                <a:spcPts val="0"/>
              </a:spcAft>
              <a:buSzPts val="2300"/>
              <a:buChar char="◼"/>
            </a:pPr>
            <a:r>
              <a:rPr lang="cs-CZ" sz="2500"/>
              <a:t>SK KONTAKT BRNO z.s.</a:t>
            </a:r>
            <a:r>
              <a:rPr lang="cs-CZ"/>
              <a:t>: </a:t>
            </a:r>
            <a:r>
              <a:rPr lang="cs-CZ" sz="2500"/>
              <a:t>cca 10 studentů</a:t>
            </a:r>
            <a:endParaRPr/>
          </a:p>
          <a:p>
            <a:pPr indent="-316983" lvl="0" marL="306000" rtl="0" algn="l">
              <a:spcBef>
                <a:spcPts val="1062"/>
              </a:spcBef>
              <a:spcAft>
                <a:spcPts val="0"/>
              </a:spcAft>
              <a:buSzPts val="2300"/>
              <a:buChar char="◼"/>
            </a:pPr>
            <a:r>
              <a:rPr lang="cs-CZ" sz="2500"/>
              <a:t>Kontakt:  Jan Sommer, 724 372 773, </a:t>
            </a:r>
            <a:r>
              <a:rPr lang="cs-CZ" sz="2500" u="sng">
                <a:solidFill>
                  <a:schemeClr val="hlink"/>
                </a:solidFill>
                <a:hlinkClick r:id="rId5"/>
              </a:rPr>
              <a:t>sommer@sk-kb.cz</a:t>
            </a:r>
            <a:endParaRPr sz="2500"/>
          </a:p>
          <a:p>
            <a:pPr indent="0" lvl="0" marL="306000" rtl="0" algn="l">
              <a:spcBef>
                <a:spcPts val="1062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387350" lvl="0" marL="457200" rtl="0" algn="l">
              <a:spcBef>
                <a:spcPts val="1062"/>
              </a:spcBef>
              <a:spcAft>
                <a:spcPts val="0"/>
              </a:spcAft>
              <a:buSzPts val="2500"/>
              <a:buChar char="+"/>
            </a:pPr>
            <a:r>
              <a:rPr lang="cs-CZ" sz="2500"/>
              <a:t>jakýkoliv jiný klub/instituce</a:t>
            </a: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459ca5782_0_0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Souhlas s umístěním studenta na praxi a Potvrzení o absolvování praxe </a:t>
            </a:r>
            <a:endParaRPr/>
          </a:p>
        </p:txBody>
      </p:sp>
      <p:sp>
        <p:nvSpPr>
          <p:cNvPr id="121" name="Google Shape;121;g11459ca5782_0_0"/>
          <p:cNvSpPr txBox="1"/>
          <p:nvPr>
            <p:ph idx="1" type="body"/>
          </p:nvPr>
        </p:nvSpPr>
        <p:spPr>
          <a:xfrm>
            <a:off x="965100" y="2133350"/>
            <a:ext cx="10261800" cy="4234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cs-CZ" sz="2600"/>
              <a:t>Před nástupem na praxi si student nechá potvrdit </a:t>
            </a:r>
            <a:r>
              <a:rPr b="1" lang="cs-CZ" sz="2600"/>
              <a:t>Souhlas s umístěním studenta na praxi</a:t>
            </a:r>
            <a:r>
              <a:rPr lang="cs-CZ" sz="2600"/>
              <a:t>. Formulář potvrzuje Poskytovatel praxe. </a:t>
            </a:r>
            <a:endParaRPr sz="2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/>
              <a:t>Po absolvování celého bloku praxe si student nechá potvrdit formulář FSpS </a:t>
            </a:r>
            <a:r>
              <a:rPr b="1" lang="cs-CZ" sz="2600"/>
              <a:t>„Potvrzení o absolvování praxe“</a:t>
            </a:r>
            <a:r>
              <a:rPr lang="cs-CZ" sz="2600"/>
              <a:t>. Formulář studentovi potvrdí školitel daného zařízení či sportovního klubu = vedoucí trenér nebo jiná pověřená osoba. (Formuláře ke stažení v ISu -&gt; Praxe I -&gt; studijní materiály).</a:t>
            </a:r>
            <a:endParaRPr sz="2600"/>
          </a:p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600"/>
              <a:t>Student musí nejpozději v den před termínem zápočtu nahrát do IS MU „Potvrzení o absolvování praxe“ a „Souhlas s umístěním studenta na praxi“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FORMÁT PREZENTACE KAZUISTIKY (květen)</a:t>
            </a:r>
            <a:endParaRPr/>
          </a:p>
        </p:txBody>
      </p:sp>
      <p:sp>
        <p:nvSpPr>
          <p:cNvPr id="127" name="Google Shape;127;p5"/>
          <p:cNvSpPr txBox="1"/>
          <p:nvPr>
            <p:ph idx="1" type="body"/>
          </p:nvPr>
        </p:nvSpPr>
        <p:spPr>
          <a:xfrm>
            <a:off x="581192" y="2001246"/>
            <a:ext cx="11029500" cy="461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31400" lvl="0" marL="306000" rtl="0" algn="l">
              <a:spcBef>
                <a:spcPts val="0"/>
              </a:spcBef>
              <a:spcAft>
                <a:spcPts val="0"/>
              </a:spcAft>
              <a:buSzPts val="2424"/>
              <a:buChar char="◼"/>
            </a:pPr>
            <a:r>
              <a:rPr lang="cs-CZ" sz="2600"/>
              <a:t>termíny prezentace (ZATÍM NEJSOU FINÁLNÍ) si vybere každý sám (IS→Praxe →zkušební termíny) – pátek 13.5. 8:00-10:30 B11/235; pondělí 16.5. 8:00-10:30 E34/225; středa 18.5. 14:00-16:30 E34/225; pátek 20.5. 8:00-10:30 E34/225</a:t>
            </a:r>
            <a:endParaRPr sz="2200"/>
          </a:p>
          <a:p>
            <a:pPr indent="-331400" lvl="0" marL="306000" rtl="0" algn="l">
              <a:spcBef>
                <a:spcPts val="1040"/>
              </a:spcBef>
              <a:spcAft>
                <a:spcPts val="0"/>
              </a:spcAft>
              <a:buSzPts val="2424"/>
              <a:buChar char="◼"/>
            </a:pPr>
            <a:r>
              <a:rPr lang="cs-CZ" sz="2600"/>
              <a:t>kapacita míst je omezena na 8 v každém termínu</a:t>
            </a:r>
            <a:endParaRPr sz="2200"/>
          </a:p>
          <a:p>
            <a:pPr indent="-331400" lvl="0" marL="306000" rtl="0" algn="l">
              <a:spcBef>
                <a:spcPts val="1040"/>
              </a:spcBef>
              <a:spcAft>
                <a:spcPts val="0"/>
              </a:spcAft>
              <a:buSzPts val="2424"/>
              <a:buChar char="◼"/>
            </a:pPr>
            <a:r>
              <a:rPr lang="cs-CZ" sz="2600"/>
              <a:t>délka prezentace max. 10 minut, spíše 7 minut + diskuze cca 5 minut</a:t>
            </a:r>
            <a:endParaRPr sz="2200"/>
          </a:p>
          <a:p>
            <a:pPr indent="-306000" lvl="0" marL="306000" rtl="0" algn="l">
              <a:spcBef>
                <a:spcPts val="1040"/>
              </a:spcBef>
              <a:spcAft>
                <a:spcPts val="0"/>
              </a:spcAft>
              <a:buSzPts val="2024"/>
              <a:buChar char="◼"/>
            </a:pPr>
            <a:r>
              <a:rPr lang="cs-CZ" sz="2600"/>
              <a:t>kazuistika by měla obsahovat: anamnézu, zhodnocení dosavadního stavu (výživa, trénink, regenerace) a následný vlastní návrh řešení</a:t>
            </a:r>
            <a:r>
              <a:rPr lang="cs-CZ" sz="2200"/>
              <a:t>,</a:t>
            </a:r>
            <a:r>
              <a:rPr lang="cs-CZ" sz="2600"/>
              <a:t> porovnání změn po aplikaci návrhu</a:t>
            </a: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4604ba68d_0_0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114604ba68d_0_0"/>
          <p:cNvSpPr txBox="1"/>
          <p:nvPr>
            <p:ph idx="1" type="body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600"/>
              </a:spcAft>
              <a:buNone/>
            </a:pPr>
            <a:r>
              <a:rPr b="1" lang="cs-CZ" sz="2600"/>
              <a:t>DOTAZY K TÉTO ČÁSTI? </a:t>
            </a:r>
            <a:endParaRPr b="1"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2. ČÁST – WORKSHOP PRO ZŠ</a:t>
            </a:r>
            <a:endParaRPr/>
          </a:p>
        </p:txBody>
      </p:sp>
      <p:sp>
        <p:nvSpPr>
          <p:cNvPr id="139" name="Google Shape;139;p6"/>
          <p:cNvSpPr txBox="1"/>
          <p:nvPr>
            <p:ph idx="1" type="body"/>
          </p:nvPr>
        </p:nvSpPr>
        <p:spPr>
          <a:xfrm>
            <a:off x="581200" y="1938475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Přibližné datum: poslední týden v dubnu dopoledne - bude upřesněno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Časová dotace: 2 hodinovka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Počet žáků a věk: 7.-9.ročníky cca 140? možná méně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Kde by akce probíhala - ZŠ Horníkova, Líšeň</a:t>
            </a:r>
            <a:endParaRPr sz="2225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P</a:t>
            </a:r>
            <a:r>
              <a:rPr lang="cs-CZ" sz="2225"/>
              <a:t>řibližný obsah: akčnější, interaktivní, se zapojením žáků, vizualizace (tabulky, obrázky)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stanoviště A třída/učebna - informace, kvíz, doplňování tabulek (kalorických, výživových)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stanoviště B  kuchyňka – vzorový jídelníček + nějaké jednoduché recepty na přípravu např. svačiny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stanoviště C tělocvična – správné návyky a chyby postoje, sedu, chůze, dechu…..možnosti aktivit/sport, ukázka procvičení o přestávce</a:t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stanoviště D – měření na přístroji IN BODY</a:t>
            </a:r>
            <a:endParaRPr sz="2225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25"/>
          </a:p>
          <a:p>
            <a:pPr indent="-3698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Char char="◼"/>
            </a:pPr>
            <a:r>
              <a:rPr lang="cs-CZ" sz="2225"/>
              <a:t>+ regenerace (prevence), psychika (Jak se vnímám sám? Jak mě vnímá okolí?), motivace (známé osobnosti), aplikace s kalorickými tabulkami, vzorové jídelníčky</a:t>
            </a:r>
            <a:endParaRPr sz="202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4604ba68d_0_5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114604ba68d_0_5"/>
          <p:cNvSpPr txBox="1"/>
          <p:nvPr>
            <p:ph idx="1" type="body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600"/>
              </a:spcAft>
              <a:buNone/>
            </a:pPr>
            <a:r>
              <a:rPr b="1" lang="cs-CZ" sz="2600"/>
              <a:t>DOTAZY K TÉTO ČÁSTI? </a:t>
            </a:r>
            <a:endParaRPr b="1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videnda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2021-10-13T11:45:28Z</dcterms:created>
  <dc:creator>Marie Crhová</dc:creator>
</cp:coreProperties>
</file>