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2" r:id="rId7"/>
    <p:sldId id="264" r:id="rId8"/>
    <p:sldId id="263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3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83720-1EE7-4DA4-A134-93B275276C49}" type="datetimeFigureOut">
              <a:rPr lang="cs-CZ" smtClean="0"/>
              <a:t>09.10.2017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13143-E4C6-41E7-A2E8-03AA60FB0A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80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503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418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399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797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074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13143-E4C6-41E7-A2E8-03AA60FB0A5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38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rect/el/estud/prif/ps11/metodika/web/ebook_citace_2011.html#iso_690.zasady_tvorb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Citační manažery (ISO 690)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610600" y="4952116"/>
            <a:ext cx="3200400" cy="1463040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/>
              <a:t>Martin Sebera</a:t>
            </a:r>
          </a:p>
          <a:p>
            <a:pPr algn="ctr"/>
            <a:r>
              <a:rPr lang="cs-CZ" sz="2800" dirty="0" smtClean="0"/>
              <a:t>28. 6. 2016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4244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499872"/>
            <a:ext cx="9720072" cy="1499616"/>
          </a:xfrm>
        </p:spPr>
        <p:txBody>
          <a:bodyPr/>
          <a:lstStyle/>
          <a:p>
            <a:r>
              <a:rPr lang="cs-CZ" dirty="0"/>
              <a:t>Norma ISO 690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2064" y="1901952"/>
            <a:ext cx="11045952" cy="489508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Od dubna 2011</a:t>
            </a:r>
          </a:p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Obvyklé řazení jednotlivých údajů v citaci</a:t>
            </a:r>
          </a:p>
          <a:p>
            <a:pPr lvl="1"/>
            <a:r>
              <a:rPr lang="cs-CZ" sz="2800" dirty="0" smtClean="0"/>
              <a:t>Jména tvůrců. </a:t>
            </a:r>
            <a:r>
              <a:rPr lang="cs-CZ" sz="2800" i="1" dirty="0" smtClean="0"/>
              <a:t>Název</a:t>
            </a:r>
            <a:r>
              <a:rPr lang="cs-CZ" sz="2800" dirty="0" smtClean="0"/>
              <a:t>. Vedlejší název. Vydání. Místo. Nakladatel. Datum. Počet stran. Edice. Číslo edice. Standardní identifikátor (ISBN, ISSN, </a:t>
            </a:r>
            <a:r>
              <a:rPr lang="cs-CZ" sz="2800" dirty="0" err="1" smtClean="0"/>
              <a:t>doi</a:t>
            </a:r>
            <a:r>
              <a:rPr lang="cs-CZ" sz="2800" dirty="0" smtClean="0"/>
              <a:t>). Dostupnost a přístup. Poznámky (rozměr, cena, dostupnost, jazyky, ochranná známka)</a:t>
            </a:r>
          </a:p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Mnoho odkazů na teorii</a:t>
            </a:r>
          </a:p>
          <a:p>
            <a:pPr lvl="1"/>
            <a:r>
              <a:rPr lang="cs-CZ" sz="2800" dirty="0"/>
              <a:t>Např. </a:t>
            </a:r>
            <a:r>
              <a:rPr lang="cs-CZ" sz="2800" dirty="0">
                <a:hlinkClick r:id="rId3"/>
              </a:rPr>
              <a:t>http://</a:t>
            </a:r>
            <a:r>
              <a:rPr lang="cs-CZ" sz="2800" dirty="0" smtClean="0">
                <a:hlinkClick r:id="rId3"/>
              </a:rPr>
              <a:t>is.muni.cz/do/rect/el/estud/prif/ps11/metodika/web/ebook_citace_2011.html#iso_690.zasady_tvorby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09203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463296"/>
            <a:ext cx="9720072" cy="1499616"/>
          </a:xfrm>
        </p:spPr>
        <p:txBody>
          <a:bodyPr/>
          <a:lstStyle/>
          <a:p>
            <a:r>
              <a:rPr lang="cs-CZ" dirty="0" smtClean="0"/>
              <a:t>Manažéry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19072"/>
            <a:ext cx="9720071" cy="4980432"/>
          </a:xfrm>
        </p:spPr>
        <p:txBody>
          <a:bodyPr>
            <a:normAutofit/>
          </a:bodyPr>
          <a:lstStyle/>
          <a:p>
            <a:r>
              <a:rPr lang="cs-CZ" sz="2600" dirty="0">
                <a:solidFill>
                  <a:srgbClr val="FF0000"/>
                </a:solidFill>
              </a:rPr>
              <a:t>+ </a:t>
            </a:r>
            <a:r>
              <a:rPr lang="cs-CZ" sz="2600" dirty="0" smtClean="0"/>
              <a:t>slouží </a:t>
            </a:r>
            <a:r>
              <a:rPr lang="cs-CZ" sz="2600" dirty="0"/>
              <a:t>k práci s bibliografickými citacemi </a:t>
            </a:r>
            <a:r>
              <a:rPr lang="cs-CZ" sz="2600" dirty="0" smtClean="0"/>
              <a:t>pro různé </a:t>
            </a:r>
            <a:r>
              <a:rPr lang="cs-CZ" sz="2600" dirty="0"/>
              <a:t>typy dokumentů v databázovém prostředí. </a:t>
            </a:r>
            <a:endParaRPr lang="cs-CZ" sz="2600" dirty="0" smtClean="0"/>
          </a:p>
          <a:p>
            <a:r>
              <a:rPr lang="cs-CZ" sz="2600" dirty="0">
                <a:solidFill>
                  <a:srgbClr val="FF0000"/>
                </a:solidFill>
              </a:rPr>
              <a:t>+ </a:t>
            </a:r>
            <a:r>
              <a:rPr lang="cs-CZ" sz="2600" dirty="0" smtClean="0"/>
              <a:t>Umožnuje vkládání citací </a:t>
            </a:r>
            <a:r>
              <a:rPr lang="cs-CZ" sz="2600" dirty="0"/>
              <a:t>a jejich následnou správu</a:t>
            </a:r>
            <a:r>
              <a:rPr lang="cs-CZ" sz="2600" dirty="0" smtClean="0"/>
              <a:t>.</a:t>
            </a:r>
          </a:p>
          <a:p>
            <a:r>
              <a:rPr lang="cs-CZ" sz="2600" i="1" dirty="0">
                <a:solidFill>
                  <a:srgbClr val="00B050"/>
                </a:solidFill>
              </a:rPr>
              <a:t>volně dostupné: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Citace.com</a:t>
            </a:r>
            <a:r>
              <a:rPr lang="cs-CZ" sz="2600" dirty="0"/>
              <a:t>, </a:t>
            </a:r>
            <a:r>
              <a:rPr lang="cs-CZ" sz="2600" dirty="0" err="1"/>
              <a:t>Citation</a:t>
            </a:r>
            <a:r>
              <a:rPr lang="cs-CZ" sz="2600" dirty="0"/>
              <a:t> </a:t>
            </a:r>
            <a:r>
              <a:rPr lang="cs-CZ" sz="2600" dirty="0" err="1"/>
              <a:t>Machine</a:t>
            </a:r>
            <a:r>
              <a:rPr lang="cs-CZ" sz="2600" dirty="0"/>
              <a:t>, </a:t>
            </a:r>
            <a:r>
              <a:rPr lang="cs-CZ" sz="2600" dirty="0" err="1">
                <a:solidFill>
                  <a:srgbClr val="FF0000"/>
                </a:solidFill>
              </a:rPr>
              <a:t>Zotero</a:t>
            </a:r>
            <a:r>
              <a:rPr lang="cs-CZ" sz="2600" dirty="0"/>
              <a:t>, </a:t>
            </a:r>
            <a:r>
              <a:rPr lang="cs-CZ" sz="2600" dirty="0" err="1"/>
              <a:t>Mendeley</a:t>
            </a:r>
            <a:r>
              <a:rPr lang="cs-CZ" sz="2600" dirty="0"/>
              <a:t>, </a:t>
            </a:r>
            <a:r>
              <a:rPr lang="cs-CZ" sz="2600" dirty="0" err="1"/>
              <a:t>OttoBib</a:t>
            </a:r>
            <a:r>
              <a:rPr lang="cs-CZ" sz="2600" dirty="0"/>
              <a:t>, </a:t>
            </a:r>
            <a:r>
              <a:rPr lang="cs-CZ" sz="2600" dirty="0" err="1"/>
              <a:t>CiteULike</a:t>
            </a:r>
            <a:r>
              <a:rPr lang="cs-CZ" sz="2600" dirty="0"/>
              <a:t>, </a:t>
            </a:r>
            <a:r>
              <a:rPr lang="cs-CZ" sz="2600" dirty="0" err="1"/>
              <a:t>Bibliographix</a:t>
            </a:r>
            <a:r>
              <a:rPr lang="cs-CZ" sz="2600" dirty="0"/>
              <a:t>, </a:t>
            </a:r>
            <a:r>
              <a:rPr lang="cs-CZ" sz="2600" dirty="0" err="1"/>
              <a:t>Connotea</a:t>
            </a:r>
            <a:r>
              <a:rPr lang="cs-CZ" sz="2600" dirty="0"/>
              <a:t>, </a:t>
            </a:r>
            <a:r>
              <a:rPr lang="cs-CZ" sz="2600" dirty="0" err="1"/>
              <a:t>BibSonomy</a:t>
            </a:r>
            <a:r>
              <a:rPr lang="cs-CZ" sz="2600" dirty="0"/>
              <a:t>, </a:t>
            </a:r>
            <a:r>
              <a:rPr lang="cs-CZ" sz="2600" dirty="0" err="1"/>
              <a:t>Easy</a:t>
            </a:r>
            <a:r>
              <a:rPr lang="cs-CZ" sz="2600" dirty="0"/>
              <a:t> </a:t>
            </a:r>
            <a:r>
              <a:rPr lang="cs-CZ" sz="2600" dirty="0" err="1"/>
              <a:t>Bib</a:t>
            </a:r>
            <a:r>
              <a:rPr lang="cs-CZ" sz="2600" dirty="0"/>
              <a:t>, </a:t>
            </a:r>
            <a:r>
              <a:rPr lang="cs-CZ" sz="2600" dirty="0" err="1"/>
              <a:t>Bibus</a:t>
            </a:r>
            <a:r>
              <a:rPr lang="cs-CZ" sz="2600" dirty="0"/>
              <a:t>, </a:t>
            </a:r>
            <a:r>
              <a:rPr lang="cs-CZ" sz="2600" dirty="0" err="1"/>
              <a:t>BibTeX</a:t>
            </a:r>
            <a:endParaRPr lang="cs-CZ" sz="2600" dirty="0"/>
          </a:p>
          <a:p>
            <a:r>
              <a:rPr lang="cs-CZ" sz="2600" i="1" dirty="0" smtClean="0">
                <a:solidFill>
                  <a:srgbClr val="00B050"/>
                </a:solidFill>
              </a:rPr>
              <a:t>komerční</a:t>
            </a:r>
            <a:r>
              <a:rPr lang="cs-CZ" sz="2600" i="1" dirty="0">
                <a:solidFill>
                  <a:srgbClr val="00B050"/>
                </a:solidFill>
              </a:rPr>
              <a:t>:</a:t>
            </a:r>
          </a:p>
          <a:p>
            <a:pPr lvl="1"/>
            <a:r>
              <a:rPr lang="cs-CZ" sz="2600" dirty="0" err="1"/>
              <a:t>EndNote</a:t>
            </a:r>
            <a:r>
              <a:rPr lang="cs-CZ" sz="2600" dirty="0"/>
              <a:t>, </a:t>
            </a:r>
            <a:r>
              <a:rPr lang="cs-CZ" sz="2600" dirty="0" err="1"/>
              <a:t>ProCite</a:t>
            </a:r>
            <a:r>
              <a:rPr lang="cs-CZ" sz="2600" dirty="0"/>
              <a:t>, Reference </a:t>
            </a:r>
            <a:r>
              <a:rPr lang="cs-CZ" sz="2600" dirty="0" err="1"/>
              <a:t>Manager</a:t>
            </a:r>
            <a:r>
              <a:rPr lang="cs-CZ" sz="2600" dirty="0"/>
              <a:t>, </a:t>
            </a:r>
            <a:r>
              <a:rPr lang="cs-CZ" sz="2600" dirty="0" err="1" smtClean="0"/>
              <a:t>RefWorks</a:t>
            </a:r>
            <a:endParaRPr lang="cs-CZ" sz="2600" dirty="0" smtClean="0"/>
          </a:p>
          <a:p>
            <a:pPr marL="128016" lvl="1" indent="0">
              <a:buNone/>
            </a:pPr>
            <a:r>
              <a:rPr lang="cs-CZ" sz="2600" i="1" dirty="0" smtClean="0">
                <a:solidFill>
                  <a:srgbClr val="00B050"/>
                </a:solidFill>
              </a:rPr>
              <a:t>další pomůcky:</a:t>
            </a:r>
          </a:p>
          <a:p>
            <a:pPr lvl="1"/>
            <a:r>
              <a:rPr lang="cs-CZ" sz="2600" dirty="0" smtClean="0">
                <a:solidFill>
                  <a:srgbClr val="FF0000"/>
                </a:solidFill>
              </a:rPr>
              <a:t>aleph.muni.cz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81964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CITACE.COM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176" y="2286000"/>
            <a:ext cx="10098023" cy="4023360"/>
          </a:xfrm>
        </p:spPr>
        <p:txBody>
          <a:bodyPr>
            <a:normAutofit lnSpcReduction="10000"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Studentský </a:t>
            </a:r>
            <a:r>
              <a:rPr lang="cs-CZ" sz="2800" dirty="0"/>
              <a:t>projekt na oboru Informační </a:t>
            </a:r>
            <a:r>
              <a:rPr lang="cs-CZ" sz="2800" dirty="0" smtClean="0"/>
              <a:t>studia a </a:t>
            </a:r>
            <a:r>
              <a:rPr lang="cs-CZ" sz="2800" dirty="0"/>
              <a:t>knihovnictví na Filozofické fakultě MU. </a:t>
            </a:r>
            <a:endParaRPr lang="cs-CZ" sz="2800" dirty="0" smtClean="0"/>
          </a:p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Generátor </a:t>
            </a:r>
            <a:r>
              <a:rPr lang="cs-CZ" sz="2800" dirty="0"/>
              <a:t>citací obsahuje </a:t>
            </a:r>
            <a:r>
              <a:rPr lang="cs-CZ" sz="2800" dirty="0" smtClean="0"/>
              <a:t>více než </a:t>
            </a:r>
            <a:r>
              <a:rPr lang="cs-CZ" sz="2800" dirty="0"/>
              <a:t>dvacet druhů dokumentů, které můžeme </a:t>
            </a:r>
            <a:r>
              <a:rPr lang="cs-CZ" sz="2800" dirty="0" smtClean="0"/>
              <a:t>citovat (monografie</a:t>
            </a:r>
            <a:r>
              <a:rPr lang="cs-CZ" sz="2800" dirty="0"/>
              <a:t>, články, webové stránky apod</a:t>
            </a:r>
            <a:r>
              <a:rPr lang="cs-CZ" sz="2800" dirty="0" smtClean="0"/>
              <a:t>.)</a:t>
            </a:r>
            <a:endParaRPr lang="cs-CZ" sz="2800" dirty="0"/>
          </a:p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Citace </a:t>
            </a:r>
            <a:r>
              <a:rPr lang="cs-CZ" sz="2800" dirty="0"/>
              <a:t>se generují </a:t>
            </a:r>
            <a:r>
              <a:rPr lang="cs-CZ" sz="2800" dirty="0" smtClean="0"/>
              <a:t>podle </a:t>
            </a:r>
            <a:r>
              <a:rPr lang="cs-CZ" sz="2800" dirty="0" smtClean="0"/>
              <a:t>normy </a:t>
            </a:r>
            <a:r>
              <a:rPr lang="cs-CZ" sz="2800" dirty="0"/>
              <a:t>ČSN ISO 690.</a:t>
            </a:r>
          </a:p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Po </a:t>
            </a:r>
            <a:r>
              <a:rPr lang="cs-CZ" sz="2800" dirty="0"/>
              <a:t>přihlášení umožnuje správu citací a také jejich následný </a:t>
            </a:r>
            <a:r>
              <a:rPr lang="cs-CZ" sz="2800" dirty="0" smtClean="0"/>
              <a:t>export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Provázanost s </a:t>
            </a:r>
            <a:r>
              <a:rPr lang="cs-CZ" sz="2800" dirty="0" smtClean="0"/>
              <a:t>webem a MS Officem</a:t>
            </a:r>
            <a:endParaRPr lang="cs-CZ" sz="2800" dirty="0" smtClean="0"/>
          </a:p>
          <a:p>
            <a:pPr algn="ctr"/>
            <a:r>
              <a:rPr lang="cs-CZ" sz="2800" i="1" dirty="0" smtClean="0">
                <a:solidFill>
                  <a:srgbClr val="00B050"/>
                </a:solidFill>
              </a:rPr>
              <a:t>ukázka</a:t>
            </a:r>
            <a:endParaRPr lang="cs-CZ" sz="28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42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Discovery.muni.cz (databáze EBSCO)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Provázanost s CITACE.COM</a:t>
            </a:r>
          </a:p>
          <a:p>
            <a:pPr algn="ctr"/>
            <a:endParaRPr lang="cs-CZ" sz="2800" i="1" dirty="0" smtClean="0">
              <a:solidFill>
                <a:srgbClr val="00B050"/>
              </a:solidFill>
            </a:endParaRPr>
          </a:p>
          <a:p>
            <a:pPr algn="ctr"/>
            <a:r>
              <a:rPr lang="cs-CZ" sz="2800" i="1" dirty="0" smtClean="0">
                <a:solidFill>
                  <a:srgbClr val="00B050"/>
                </a:solidFill>
              </a:rPr>
              <a:t>ukázka</a:t>
            </a:r>
            <a:endParaRPr lang="cs-CZ" sz="28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08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ZOTERO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volně </a:t>
            </a:r>
            <a:r>
              <a:rPr lang="cs-CZ" sz="2800" dirty="0"/>
              <a:t>dostupný, </a:t>
            </a:r>
            <a:endParaRPr lang="cs-CZ" sz="2800" dirty="0" smtClean="0"/>
          </a:p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snadno </a:t>
            </a:r>
            <a:r>
              <a:rPr lang="cs-CZ" sz="2800" dirty="0"/>
              <a:t>ovladatelný nástroj pro </a:t>
            </a:r>
            <a:r>
              <a:rPr lang="cs-CZ" sz="2800" dirty="0" smtClean="0"/>
              <a:t>sběr, organizaci</a:t>
            </a:r>
            <a:r>
              <a:rPr lang="cs-CZ" sz="2800" dirty="0"/>
              <a:t>, citování a sdílení výzkumných zdrojů. </a:t>
            </a:r>
            <a:r>
              <a:rPr lang="cs-CZ" sz="2800" dirty="0" smtClean="0"/>
              <a:t> podporuje </a:t>
            </a:r>
            <a:r>
              <a:rPr lang="cs-CZ" sz="2800" dirty="0"/>
              <a:t>více citačních </a:t>
            </a:r>
            <a:r>
              <a:rPr lang="cs-CZ" sz="2800" dirty="0" smtClean="0"/>
              <a:t>stylů</a:t>
            </a:r>
          </a:p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přídavný nástroj do </a:t>
            </a:r>
            <a:r>
              <a:rPr lang="cs-CZ" sz="2800" dirty="0"/>
              <a:t>prohlížeče </a:t>
            </a:r>
            <a:r>
              <a:rPr lang="cs-CZ" sz="2800" dirty="0" err="1"/>
              <a:t>Mozilla</a:t>
            </a:r>
            <a:r>
              <a:rPr lang="cs-CZ" sz="2800" dirty="0"/>
              <a:t> </a:t>
            </a:r>
            <a:r>
              <a:rPr lang="cs-CZ" sz="2800" dirty="0" err="1"/>
              <a:t>Firefox</a:t>
            </a:r>
            <a:r>
              <a:rPr lang="cs-CZ" sz="2800" dirty="0" smtClean="0"/>
              <a:t>.</a:t>
            </a:r>
          </a:p>
          <a:p>
            <a:pPr algn="ctr"/>
            <a:r>
              <a:rPr lang="cs-CZ" sz="2800" i="1" dirty="0" smtClean="0">
                <a:solidFill>
                  <a:srgbClr val="00B050"/>
                </a:solidFill>
              </a:rPr>
              <a:t>Předvedení proběhlo na katedrách, prezentoval KUK</a:t>
            </a:r>
          </a:p>
          <a:p>
            <a:pPr algn="ctr"/>
            <a:r>
              <a:rPr lang="cs-CZ" sz="2800" i="1" dirty="0" smtClean="0">
                <a:solidFill>
                  <a:srgbClr val="00B050"/>
                </a:solidFill>
              </a:rPr>
              <a:t>Návod: https</a:t>
            </a:r>
            <a:r>
              <a:rPr lang="cs-CZ" sz="2800" i="1" dirty="0">
                <a:solidFill>
                  <a:srgbClr val="00B050"/>
                </a:solidFill>
              </a:rPr>
              <a:t>://kuk.muni.cz/animace/eiz/zotero/</a:t>
            </a:r>
          </a:p>
        </p:txBody>
      </p:sp>
    </p:spTree>
    <p:extLst>
      <p:ext uri="{BB962C8B-B14F-4D97-AF65-F5344CB8AC3E}">
        <p14:creationId xmlns:p14="http://schemas.microsoft.com/office/powerpoint/2010/main" val="404240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Aleph.muni.cz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+ </a:t>
            </a:r>
            <a:r>
              <a:rPr lang="cs-CZ" sz="3200" dirty="0" smtClean="0"/>
              <a:t>Knihovnický systém MU</a:t>
            </a:r>
          </a:p>
          <a:p>
            <a:r>
              <a:rPr lang="cs-CZ" sz="3200" dirty="0" smtClean="0">
                <a:solidFill>
                  <a:srgbClr val="FF0000"/>
                </a:solidFill>
              </a:rPr>
              <a:t>+ </a:t>
            </a:r>
            <a:r>
              <a:rPr lang="cs-CZ" sz="3200" dirty="0" smtClean="0"/>
              <a:t>nabízí citaci v několika normách</a:t>
            </a:r>
          </a:p>
          <a:p>
            <a:r>
              <a:rPr lang="cs-CZ" sz="3200" dirty="0" smtClean="0">
                <a:solidFill>
                  <a:srgbClr val="FF0000"/>
                </a:solidFill>
              </a:rPr>
              <a:t>+ </a:t>
            </a:r>
            <a:r>
              <a:rPr lang="cs-CZ" sz="3200" dirty="0" smtClean="0"/>
              <a:t>v databázi jen záznamy, které jsou v knihovnách MU</a:t>
            </a:r>
          </a:p>
          <a:p>
            <a:endParaRPr lang="cs-CZ" sz="3200" dirty="0"/>
          </a:p>
          <a:p>
            <a:pPr algn="ctr"/>
            <a:r>
              <a:rPr lang="cs-CZ" sz="3200" i="1" dirty="0" smtClean="0">
                <a:solidFill>
                  <a:srgbClr val="00B050"/>
                </a:solidFill>
              </a:rPr>
              <a:t>ukázka</a:t>
            </a:r>
            <a:endParaRPr lang="cs-CZ" sz="3200" dirty="0" smtClean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6608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Neuvádím, nedoporučuji </a:t>
            </a:r>
            <a:r>
              <a:rPr lang="cs-CZ" dirty="0" smtClean="0">
                <a:sym typeface="Wingdings" panose="05000000000000000000" pitchFamily="2" charset="2"/>
              </a:rPr>
              <a:t>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+ </a:t>
            </a:r>
            <a:r>
              <a:rPr lang="cs-CZ" sz="2800" dirty="0" smtClean="0"/>
              <a:t>Modul v MS Word </a:t>
            </a:r>
          </a:p>
          <a:p>
            <a:r>
              <a:rPr lang="cs-CZ" sz="2800" dirty="0" smtClean="0"/>
              <a:t>MENU – Reference – Citace a bibliografie</a:t>
            </a:r>
          </a:p>
          <a:p>
            <a:endParaRPr lang="cs-CZ" sz="2800" dirty="0"/>
          </a:p>
          <a:p>
            <a:r>
              <a:rPr lang="cs-CZ" sz="2800" i="1" dirty="0" smtClean="0"/>
              <a:t>záleží na vložení citačního záznamu, </a:t>
            </a:r>
          </a:p>
          <a:p>
            <a:r>
              <a:rPr lang="cs-CZ" sz="2800" i="1" dirty="0" smtClean="0"/>
              <a:t>osobně hodnotím jako těžkopádný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286045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Nevěřte citačním manažerům </a:t>
            </a:r>
            <a:r>
              <a:rPr lang="cs-CZ" sz="3600" b="1" dirty="0" smtClean="0">
                <a:sym typeface="Wingdings" panose="05000000000000000000" pitchFamily="2" charset="2"/>
              </a:rPr>
              <a:t></a:t>
            </a:r>
          </a:p>
          <a:p>
            <a:endParaRPr lang="cs-CZ" sz="3600" b="1" dirty="0">
              <a:sym typeface="Wingdings" panose="05000000000000000000" pitchFamily="2" charset="2"/>
            </a:endParaRPr>
          </a:p>
          <a:p>
            <a:pPr algn="ctr"/>
            <a:r>
              <a:rPr lang="cs-CZ" sz="3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Znalost normy je stěžejní !!!</a:t>
            </a:r>
          </a:p>
          <a:p>
            <a:pPr algn="ctr"/>
            <a:r>
              <a:rPr lang="cs-CZ" sz="3600" b="1" dirty="0" smtClean="0"/>
              <a:t>ANEB</a:t>
            </a:r>
          </a:p>
          <a:p>
            <a:pPr algn="ctr"/>
            <a:r>
              <a:rPr lang="cs-CZ" sz="3600" b="1" dirty="0" smtClean="0">
                <a:solidFill>
                  <a:srgbClr val="FF0000"/>
                </a:solidFill>
              </a:rPr>
              <a:t>Dohledávejte a kontrolujte údaje z knih, tištěných časopisů, elektronických dokumentů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6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117</TotalTime>
  <Words>352</Words>
  <Application>Microsoft Office PowerPoint</Application>
  <PresentationFormat>Širokoúhlá obrazovka</PresentationFormat>
  <Paragraphs>59</Paragraphs>
  <Slides>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Calibri</vt:lpstr>
      <vt:lpstr>Tw Cen MT</vt:lpstr>
      <vt:lpstr>Tw Cen MT Condensed</vt:lpstr>
      <vt:lpstr>Wingdings</vt:lpstr>
      <vt:lpstr>Wingdings 3</vt:lpstr>
      <vt:lpstr>Integrál</vt:lpstr>
      <vt:lpstr>Citační manažery (ISO 690)</vt:lpstr>
      <vt:lpstr>Norma ISO 690</vt:lpstr>
      <vt:lpstr>Manažéry</vt:lpstr>
      <vt:lpstr>CITACE.COM</vt:lpstr>
      <vt:lpstr>Discovery.muni.cz (databáze EBSCO)</vt:lpstr>
      <vt:lpstr>ZOTERO</vt:lpstr>
      <vt:lpstr>Aleph.muni.cz</vt:lpstr>
      <vt:lpstr>Neuvádím, nedoporučuji </vt:lpstr>
      <vt:lpstr>závěr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Citační manažery (ISO 690)</dc:title>
  <dc:creator>Sebera</dc:creator>
  <cp:lastModifiedBy>Martin</cp:lastModifiedBy>
  <cp:revision>10</cp:revision>
  <dcterms:created xsi:type="dcterms:W3CDTF">2016-06-28T06:37:31Z</dcterms:created>
  <dcterms:modified xsi:type="dcterms:W3CDTF">2017-10-09T00:07:23Z</dcterms:modified>
</cp:coreProperties>
</file>