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C9F3D-36CE-4822-9C46-A7870238EB81}" v="4" dt="2022-02-24T05:51:11.830"/>
    <p1510:client id="{3FB61E17-4239-4702-B088-DB61EDA2015C}" v="224" dt="2022-02-24T05:47:45.0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96357" autoAdjust="0"/>
  </p:normalViewPr>
  <p:slideViewPr>
    <p:cSldViewPr snapToGrid="0">
      <p:cViewPr varScale="1">
        <p:scale>
          <a:sx n="57" d="100"/>
          <a:sy n="57" d="100"/>
        </p:scale>
        <p:origin x="102" y="124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Kozina" userId="a24211ea8ade7686" providerId="Windows Live" clId="Web-{3FB61E17-4239-4702-B088-DB61EDA2015C}"/>
    <pc:docChg chg="modSld">
      <pc:chgData name="Jan Kozina" userId="a24211ea8ade7686" providerId="Windows Live" clId="Web-{3FB61E17-4239-4702-B088-DB61EDA2015C}" dt="2022-02-24T05:47:45.056" v="223" actId="20577"/>
      <pc:docMkLst>
        <pc:docMk/>
      </pc:docMkLst>
      <pc:sldChg chg="modSp">
        <pc:chgData name="Jan Kozina" userId="a24211ea8ade7686" providerId="Windows Live" clId="Web-{3FB61E17-4239-4702-B088-DB61EDA2015C}" dt="2022-02-24T05:47:45.056" v="223" actId="20577"/>
        <pc:sldMkLst>
          <pc:docMk/>
          <pc:sldMk cId="2829992139" sldId="263"/>
        </pc:sldMkLst>
        <pc:spChg chg="mod">
          <ac:chgData name="Jan Kozina" userId="a24211ea8ade7686" providerId="Windows Live" clId="Web-{3FB61E17-4239-4702-B088-DB61EDA2015C}" dt="2022-02-24T05:47:45.056" v="223" actId="20577"/>
          <ac:spMkLst>
            <pc:docMk/>
            <pc:sldMk cId="2829992139" sldId="263"/>
            <ac:spMk id="3" creationId="{7D5F25C9-DE37-4746-99B1-F5FD7EEE8CC0}"/>
          </ac:spMkLst>
        </pc:spChg>
      </pc:sldChg>
    </pc:docChg>
  </pc:docChgLst>
  <pc:docChgLst>
    <pc:chgData name="Jan Kozina" userId="a24211ea8ade7686" providerId="Windows Live" clId="Web-{03FC9F3D-36CE-4822-9C46-A7870238EB81}"/>
    <pc:docChg chg="modSld">
      <pc:chgData name="Jan Kozina" userId="a24211ea8ade7686" providerId="Windows Live" clId="Web-{03FC9F3D-36CE-4822-9C46-A7870238EB81}" dt="2022-02-24T05:51:11.346" v="2" actId="20577"/>
      <pc:docMkLst>
        <pc:docMk/>
      </pc:docMkLst>
      <pc:sldChg chg="modSp">
        <pc:chgData name="Jan Kozina" userId="a24211ea8ade7686" providerId="Windows Live" clId="Web-{03FC9F3D-36CE-4822-9C46-A7870238EB81}" dt="2022-02-24T05:51:11.346" v="2" actId="20577"/>
        <pc:sldMkLst>
          <pc:docMk/>
          <pc:sldMk cId="683031816" sldId="259"/>
        </pc:sldMkLst>
        <pc:spChg chg="mod">
          <ac:chgData name="Jan Kozina" userId="a24211ea8ade7686" providerId="Windows Live" clId="Web-{03FC9F3D-36CE-4822-9C46-A7870238EB81}" dt="2022-02-24T05:51:11.346" v="2" actId="20577"/>
          <ac:spMkLst>
            <pc:docMk/>
            <pc:sldMk cId="683031816" sldId="259"/>
            <ac:spMk id="5" creationId="{BBE0D32D-583D-4715-97E6-BE063CAC5F4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452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bk4024 - Manažerské minimum ve sportu </a:t>
            </a:r>
            <a:br>
              <a:rPr lang="cs-CZ" dirty="0"/>
            </a:br>
            <a:r>
              <a:rPr lang="cs-CZ" b="0" dirty="0"/>
              <a:t>Seminář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800724"/>
            <a:ext cx="11361600" cy="698497"/>
          </a:xfrm>
        </p:spPr>
        <p:txBody>
          <a:bodyPr/>
          <a:lstStyle/>
          <a:p>
            <a:pPr algn="ctr"/>
            <a:r>
              <a:rPr lang="cs-CZ" dirty="0"/>
              <a:t>				jaro 2022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B72755-0585-41BA-A450-7583F775F6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077DBE-DE33-45C4-BA3A-AFE85D115F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DE0289-F9BF-41AA-96A0-9E6D3BE32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FCCAAC8-014F-48EC-A9D7-EEF62D43A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Význam managementu a základní pojmy</a:t>
            </a:r>
          </a:p>
          <a:p>
            <a:r>
              <a:rPr lang="pl-PL" dirty="0"/>
              <a:t>Osobnost manažera jeho funkce a role</a:t>
            </a:r>
            <a:endParaRPr lang="cs-CZ" dirty="0"/>
          </a:p>
          <a:p>
            <a:r>
              <a:rPr lang="cs-CZ" b="1" dirty="0"/>
              <a:t>Základní manažerské dovednosti a jejich využití v praxi</a:t>
            </a:r>
          </a:p>
          <a:p>
            <a:r>
              <a:rPr lang="cs-CZ" dirty="0"/>
              <a:t>Základní ekonomické pojmy – nabídka, poptávka, trh</a:t>
            </a:r>
            <a:endParaRPr lang="cs-CZ" b="1" dirty="0"/>
          </a:p>
          <a:p>
            <a:r>
              <a:rPr lang="cs-CZ" dirty="0"/>
              <a:t>Měření výkonnosti ekonomiky, inflace, nezaměstnanost</a:t>
            </a:r>
            <a:endParaRPr lang="cs-CZ" b="1" dirty="0"/>
          </a:p>
          <a:p>
            <a:r>
              <a:rPr lang="cs-CZ" dirty="0"/>
              <a:t>Bankovnictví a peníze</a:t>
            </a:r>
            <a:endParaRPr lang="cs-CZ" b="1" dirty="0"/>
          </a:p>
          <a:p>
            <a:r>
              <a:rPr lang="cs-CZ" dirty="0"/>
              <a:t>Základní pojmy marketingu</a:t>
            </a:r>
            <a:endParaRPr lang="cs-CZ" b="1" dirty="0"/>
          </a:p>
          <a:p>
            <a:r>
              <a:rPr lang="cs-CZ" dirty="0"/>
              <a:t>Organizace sportu v ČR</a:t>
            </a:r>
            <a:endParaRPr lang="cs-CZ" b="1" dirty="0"/>
          </a:p>
          <a:p>
            <a:r>
              <a:rPr lang="cs-CZ" dirty="0"/>
              <a:t>Základy podnikání ve sportu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8506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CE9F71-F3BA-41E6-A7DE-26EA50F72E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B966D5-3816-4283-9DBE-B20D280F2B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63C6A9-C8EE-4E5A-92A8-39C0B812D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udělení zápočtu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F53609-C306-4F0C-A9EA-A76B4FC4C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262" y="1863374"/>
            <a:ext cx="3340312" cy="241773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Seminární práce (40)</a:t>
            </a:r>
          </a:p>
          <a:p>
            <a:r>
              <a:rPr lang="cs-CZ" sz="2400" dirty="0"/>
              <a:t>Aktivita (40)</a:t>
            </a:r>
          </a:p>
          <a:p>
            <a:r>
              <a:rPr lang="cs-CZ" sz="2400" dirty="0"/>
              <a:t>Domácí úkol  (20)</a:t>
            </a:r>
          </a:p>
          <a:p>
            <a:pPr marL="72000" indent="0">
              <a:buNone/>
            </a:pPr>
            <a:r>
              <a:rPr lang="cs-CZ" sz="2400" b="1" dirty="0"/>
              <a:t>Celkem 100 bodů</a:t>
            </a:r>
          </a:p>
          <a:p>
            <a:endParaRPr lang="cs-CZ" b="1" dirty="0"/>
          </a:p>
          <a:p>
            <a:pPr>
              <a:lnSpc>
                <a:spcPct val="100000"/>
              </a:lnSpc>
            </a:pPr>
            <a:endParaRPr lang="cs-CZ" sz="1400" dirty="0"/>
          </a:p>
          <a:p>
            <a:pPr>
              <a:lnSpc>
                <a:spcPct val="100000"/>
              </a:lnSpc>
            </a:pPr>
            <a:endParaRPr lang="cs-CZ" sz="1400" dirty="0"/>
          </a:p>
          <a:p>
            <a:pPr marL="72000" indent="0">
              <a:buNone/>
            </a:pPr>
            <a:endParaRPr lang="cs-CZ" b="1" dirty="0"/>
          </a:p>
          <a:p>
            <a:pPr marL="72000" indent="0">
              <a:buNone/>
            </a:pPr>
            <a:endParaRPr lang="cs-CZ" b="1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8CF18CD8-0F93-4FAB-ACEF-32843E03B60D}"/>
              </a:ext>
            </a:extLst>
          </p:cNvPr>
          <p:cNvSpPr txBox="1">
            <a:spLocks/>
          </p:cNvSpPr>
          <p:nvPr/>
        </p:nvSpPr>
        <p:spPr>
          <a:xfrm>
            <a:off x="4942620" y="1863374"/>
            <a:ext cx="2891347" cy="240998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000" b="1" kern="0" dirty="0"/>
              <a:t>Hodnocení:</a:t>
            </a:r>
          </a:p>
          <a:p>
            <a:pPr>
              <a:lnSpc>
                <a:spcPct val="100000"/>
              </a:lnSpc>
            </a:pPr>
            <a:r>
              <a:rPr lang="cs-CZ" sz="2000" b="1" kern="0" dirty="0"/>
              <a:t>A</a:t>
            </a:r>
            <a:r>
              <a:rPr lang="cs-CZ" sz="2000" kern="0" dirty="0"/>
              <a:t>: 100 – 91 </a:t>
            </a:r>
          </a:p>
          <a:p>
            <a:pPr>
              <a:lnSpc>
                <a:spcPct val="100000"/>
              </a:lnSpc>
            </a:pPr>
            <a:r>
              <a:rPr lang="cs-CZ" sz="2000" b="1" kern="0" dirty="0"/>
              <a:t>B</a:t>
            </a:r>
            <a:r>
              <a:rPr lang="cs-CZ" sz="2000" kern="0" dirty="0"/>
              <a:t>: 90 – 81</a:t>
            </a:r>
          </a:p>
          <a:p>
            <a:pPr>
              <a:lnSpc>
                <a:spcPct val="100000"/>
              </a:lnSpc>
            </a:pPr>
            <a:r>
              <a:rPr lang="cs-CZ" sz="2000" b="1" kern="0" dirty="0"/>
              <a:t>C</a:t>
            </a:r>
            <a:r>
              <a:rPr lang="cs-CZ" sz="2000" kern="0" dirty="0"/>
              <a:t>: 80 – 71</a:t>
            </a:r>
          </a:p>
          <a:p>
            <a:pPr>
              <a:lnSpc>
                <a:spcPct val="100000"/>
              </a:lnSpc>
            </a:pPr>
            <a:r>
              <a:rPr lang="cs-CZ" sz="2000" b="1" kern="0" dirty="0"/>
              <a:t>D</a:t>
            </a:r>
            <a:r>
              <a:rPr lang="cs-CZ" sz="2000" kern="0" dirty="0"/>
              <a:t>: 70 – 61</a:t>
            </a:r>
          </a:p>
          <a:p>
            <a:pPr>
              <a:lnSpc>
                <a:spcPct val="100000"/>
              </a:lnSpc>
            </a:pPr>
            <a:r>
              <a:rPr lang="cs-CZ" sz="2000" b="1" kern="0" dirty="0"/>
              <a:t>E</a:t>
            </a:r>
            <a:r>
              <a:rPr lang="cs-CZ" sz="2000" kern="0" dirty="0"/>
              <a:t>: 60 – 51 </a:t>
            </a:r>
          </a:p>
          <a:p>
            <a:pPr>
              <a:lnSpc>
                <a:spcPct val="100000"/>
              </a:lnSpc>
            </a:pPr>
            <a:r>
              <a:rPr lang="cs-CZ" sz="2000" b="1" kern="0" dirty="0"/>
              <a:t>F</a:t>
            </a:r>
            <a:r>
              <a:rPr lang="cs-CZ" sz="2000" kern="0" dirty="0"/>
              <a:t>: 50 a méně</a:t>
            </a:r>
          </a:p>
        </p:txBody>
      </p:sp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FBD471A7-6BA8-4FFB-AF28-212C49AADE15}"/>
              </a:ext>
            </a:extLst>
          </p:cNvPr>
          <p:cNvSpPr txBox="1">
            <a:spLocks/>
          </p:cNvSpPr>
          <p:nvPr/>
        </p:nvSpPr>
        <p:spPr>
          <a:xfrm>
            <a:off x="4401157" y="4604731"/>
            <a:ext cx="5231040" cy="17412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000" b="1" kern="0" dirty="0"/>
              <a:t>Docházka + aktivní účast</a:t>
            </a:r>
          </a:p>
          <a:p>
            <a:r>
              <a:rPr lang="cs-CZ" sz="2000" dirty="0"/>
              <a:t>Aktivní účast – bonusové body, srážky bodů </a:t>
            </a:r>
          </a:p>
          <a:p>
            <a:pPr marL="72000" indent="0">
              <a:buNone/>
            </a:pPr>
            <a:r>
              <a:rPr lang="cs-CZ" sz="2000" b="1" kern="0" dirty="0"/>
              <a:t>	</a:t>
            </a:r>
          </a:p>
          <a:p>
            <a:pPr marL="72000" indent="0">
              <a:buFont typeface="Arial" panose="020B0604020202020204" pitchFamily="34" charset="0"/>
              <a:buNone/>
            </a:pPr>
            <a:endParaRPr lang="cs-CZ" b="1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b="1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kern="0" dirty="0"/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4673ADF2-53BA-406B-AEE4-3FA48D84A846}"/>
              </a:ext>
            </a:extLst>
          </p:cNvPr>
          <p:cNvSpPr txBox="1">
            <a:spLocks/>
          </p:cNvSpPr>
          <p:nvPr/>
        </p:nvSpPr>
        <p:spPr>
          <a:xfrm>
            <a:off x="813235" y="3936264"/>
            <a:ext cx="3510366" cy="2543736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endParaRPr lang="cs-CZ" b="1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b="1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b="1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89493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749C7E-4FAD-4DAF-AFED-4D78DAC577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B22115-067A-4AAC-905E-23FE446AE6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8747A4-DD5B-437D-B67D-996907A5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E0D32D-583D-4715-97E6-BE063CAC5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762" y="1629789"/>
            <a:ext cx="9415892" cy="413999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 dirty="0"/>
              <a:t>Jedno z nabízených témat manažerských dovedností nebo nástrojů</a:t>
            </a:r>
            <a:endParaRPr lang="cs-CZ"/>
          </a:p>
          <a:p>
            <a:pPr marL="251460" indent="-179705"/>
            <a:r>
              <a:rPr lang="cs-CZ" sz="2400" dirty="0"/>
              <a:t>Odevzdává se jedna práce za skupinu</a:t>
            </a:r>
            <a:endParaRPr lang="cs-CZ" sz="2400" dirty="0">
              <a:cs typeface="Arial"/>
            </a:endParaRPr>
          </a:p>
          <a:p>
            <a:pPr marL="251460" indent="-179705"/>
            <a:r>
              <a:rPr lang="cs-CZ" sz="2400" dirty="0"/>
              <a:t>Minimum 2 normostrany na každého studenta </a:t>
            </a:r>
            <a:endParaRPr lang="cs-CZ" sz="2400" dirty="0">
              <a:cs typeface="Arial"/>
            </a:endParaRPr>
          </a:p>
          <a:p>
            <a:pPr marL="503555" lvl="1" indent="-179705"/>
            <a:r>
              <a:rPr lang="cs-CZ" sz="1600" dirty="0"/>
              <a:t>(2 studenti = 4 normostrany, 3 studenti = 6 normostran)</a:t>
            </a:r>
            <a:endParaRPr lang="cs-CZ" sz="1600" dirty="0">
              <a:cs typeface="Arial"/>
            </a:endParaRPr>
          </a:p>
          <a:p>
            <a:pPr marL="251460" indent="-179705"/>
            <a:r>
              <a:rPr lang="cs-CZ" sz="2400" dirty="0"/>
              <a:t>Termín odevzdání – neděle 8.5.2022 do 23:59</a:t>
            </a:r>
            <a:endParaRPr lang="cs-CZ" sz="2400" dirty="0">
              <a:cs typeface="Arial"/>
            </a:endParaRPr>
          </a:p>
          <a:p>
            <a:pPr marL="251460" indent="-179705"/>
            <a:r>
              <a:rPr lang="cs-CZ" sz="2400" dirty="0"/>
              <a:t>Místo odevzdání – odevzdávárna (seminární práce) </a:t>
            </a:r>
            <a:endParaRPr lang="cs-CZ" sz="2400" dirty="0">
              <a:cs typeface="Arial"/>
            </a:endParaRPr>
          </a:p>
          <a:p>
            <a:pPr marL="251460" indent="-179705"/>
            <a:r>
              <a:rPr lang="cs-CZ" sz="2400" dirty="0"/>
              <a:t>V souboru </a:t>
            </a:r>
            <a:r>
              <a:rPr lang="cs-CZ" sz="2400" dirty="0" err="1"/>
              <a:t>pdf</a:t>
            </a:r>
            <a:r>
              <a:rPr lang="cs-CZ" sz="2400" dirty="0"/>
              <a:t>, název je příjmení studentů (Novák, Nováková) </a:t>
            </a:r>
            <a:endParaRPr lang="cs-CZ" sz="2400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lvl="2"/>
            <a:r>
              <a:rPr lang="cs-CZ" sz="1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8303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E81334-4615-4579-8AEE-809D7D2C7C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60F952-11B7-4BA3-9057-FDA4A28421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7D9F4B-EFEC-47FF-AE97-112E9FC62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300EC9E-1E50-4808-9C6C-ACDC4CC5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59001"/>
            <a:ext cx="11062425" cy="4139998"/>
          </a:xfrm>
        </p:spPr>
        <p:txBody>
          <a:bodyPr/>
          <a:lstStyle/>
          <a:p>
            <a:r>
              <a:rPr lang="cs-CZ" dirty="0"/>
              <a:t>Jedno z nabízených témat manažerských dovedností</a:t>
            </a:r>
          </a:p>
          <a:p>
            <a:r>
              <a:rPr lang="cs-CZ" dirty="0"/>
              <a:t>Časová dotace: 20 min</a:t>
            </a:r>
          </a:p>
          <a:p>
            <a:r>
              <a:rPr lang="cs-CZ" dirty="0"/>
              <a:t>Podklady k aktivitě odevzdat do odevzdávárny nejpozději den před seminářem </a:t>
            </a:r>
          </a:p>
          <a:p>
            <a:r>
              <a:rPr lang="cs-CZ" dirty="0"/>
              <a:t>Místo odevzdání odevzdávárna (aktivita)</a:t>
            </a:r>
          </a:p>
          <a:p>
            <a:r>
              <a:rPr lang="cs-CZ" sz="2800" dirty="0"/>
              <a:t>název je příjmení studentů (Novák, Nováková)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65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A4F5E0-FAFC-46EE-A07E-C109767605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E311F2-8EF0-4BFA-B730-66108B187D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74F059-484F-491D-B161-BF93299DB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1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993FBD-F361-4268-A4FD-463D02F5F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Zadání na hodině na semináři 18.02.2022</a:t>
            </a:r>
          </a:p>
          <a:p>
            <a:r>
              <a:rPr lang="cs-CZ" dirty="0"/>
              <a:t>Minimální rozsah 1 normostrana</a:t>
            </a:r>
          </a:p>
          <a:p>
            <a:r>
              <a:rPr lang="cs-CZ" dirty="0"/>
              <a:t>Odevzdává každý student samostatně</a:t>
            </a:r>
          </a:p>
          <a:p>
            <a:r>
              <a:rPr lang="cs-CZ" dirty="0"/>
              <a:t> </a:t>
            </a:r>
            <a:r>
              <a:rPr lang="cs-CZ" sz="2800" dirty="0"/>
              <a:t>Termín odevzdání - neděle </a:t>
            </a:r>
            <a:r>
              <a:rPr lang="cs-CZ" dirty="0"/>
              <a:t>13</a:t>
            </a:r>
            <a:r>
              <a:rPr lang="cs-CZ" sz="2800" dirty="0"/>
              <a:t>.3.2022 do 23:59</a:t>
            </a:r>
          </a:p>
          <a:p>
            <a:r>
              <a:rPr lang="cs-CZ" sz="2800" dirty="0"/>
              <a:t>Místo odevzdání – odevzdávárna (Domácí úko</a:t>
            </a:r>
            <a:r>
              <a:rPr lang="cs-CZ" dirty="0"/>
              <a:t>l)</a:t>
            </a:r>
            <a:endParaRPr lang="cs-CZ" sz="2800" dirty="0"/>
          </a:p>
          <a:p>
            <a:r>
              <a:rPr lang="cs-CZ" sz="2800" dirty="0"/>
              <a:t>V souboru </a:t>
            </a:r>
            <a:r>
              <a:rPr lang="cs-CZ" sz="2800" dirty="0" err="1"/>
              <a:t>pdf</a:t>
            </a:r>
            <a:r>
              <a:rPr lang="cs-CZ" sz="2800" dirty="0"/>
              <a:t>, název: příjmení studenta, učo (Kozina, 444892)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899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F202B91-6C37-453E-93D6-2CFAA50D7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52212"/>
            <a:ext cx="10753200" cy="451576"/>
          </a:xfrm>
        </p:spPr>
        <p:txBody>
          <a:bodyPr/>
          <a:lstStyle/>
          <a:p>
            <a:pPr algn="ctr"/>
            <a:r>
              <a:rPr lang="cs-CZ" sz="2000" dirty="0"/>
              <a:t>Program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5F25C9-DE37-4746-99B1-F5FD7EEE8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88211"/>
            <a:ext cx="10753200" cy="4081577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18.2.	14:15 – 16:45</a:t>
            </a:r>
            <a:r>
              <a:rPr lang="cs-CZ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úvodní hodina, domácí úkol </a:t>
            </a:r>
            <a:endParaRPr lang="cs-CZ"/>
          </a:p>
          <a:p>
            <a:pPr marL="251460" indent="-179705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latin typeface="Calibri"/>
                <a:cs typeface="Times New Roman"/>
              </a:rPr>
              <a:t>25.2.	15:05 – 16:45 </a:t>
            </a:r>
            <a:r>
              <a:rPr lang="cs-CZ" sz="2000" dirty="0">
                <a:latin typeface="Calibri"/>
                <a:cs typeface="Times New Roman"/>
              </a:rPr>
              <a:t>	aktivity studentů </a:t>
            </a:r>
          </a:p>
          <a:p>
            <a:pPr marL="503555" lvl="1" indent="-179705"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Calibri"/>
                <a:cs typeface="Times New Roman"/>
              </a:rPr>
              <a:t>Vize a cíle (Gajda, </a:t>
            </a:r>
            <a:r>
              <a:rPr lang="cs-CZ" sz="1200" dirty="0" err="1">
                <a:latin typeface="Calibri"/>
                <a:cs typeface="Times New Roman"/>
              </a:rPr>
              <a:t>Žemba</a:t>
            </a:r>
            <a:r>
              <a:rPr lang="cs-CZ" sz="1200" dirty="0">
                <a:latin typeface="Calibri"/>
                <a:cs typeface="Times New Roman"/>
              </a:rPr>
              <a:t>)</a:t>
            </a:r>
          </a:p>
          <a:p>
            <a:pPr marL="503555" lvl="1" indent="-179705"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Calibri"/>
                <a:cs typeface="Times New Roman"/>
              </a:rPr>
              <a:t>Strategická analýza (SWOT) (Nováčková, Poledníková)</a:t>
            </a:r>
          </a:p>
          <a:p>
            <a:pPr marL="503555" lvl="1" indent="-179705"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Calibri"/>
                <a:cs typeface="Times New Roman"/>
              </a:rPr>
              <a:t>Leadership (</a:t>
            </a:r>
            <a:r>
              <a:rPr lang="cs-CZ" sz="1200" dirty="0" err="1">
                <a:latin typeface="Calibri"/>
                <a:cs typeface="Times New Roman"/>
              </a:rPr>
              <a:t>Kolomý</a:t>
            </a:r>
            <a:r>
              <a:rPr lang="cs-CZ" sz="1200" dirty="0">
                <a:latin typeface="Calibri"/>
                <a:cs typeface="Times New Roman"/>
              </a:rPr>
              <a:t>, Moravec, </a:t>
            </a:r>
            <a:r>
              <a:rPr lang="cs-CZ" sz="1200" dirty="0" err="1">
                <a:latin typeface="Calibri"/>
                <a:cs typeface="Times New Roman"/>
              </a:rPr>
              <a:t>Kotlařík</a:t>
            </a:r>
            <a:r>
              <a:rPr lang="cs-CZ" sz="1200" dirty="0">
                <a:latin typeface="Calibri"/>
                <a:cs typeface="Times New Roman"/>
              </a:rPr>
              <a:t>)</a:t>
            </a:r>
          </a:p>
          <a:p>
            <a:pPr marL="251460" indent="-179705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6.5.	15:55 – 17:35</a:t>
            </a:r>
            <a:r>
              <a:rPr lang="cs-CZ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aktivity studentů </a:t>
            </a:r>
          </a:p>
          <a:p>
            <a:pPr marL="503555" lvl="1" indent="-179705"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Calibri"/>
                <a:cs typeface="Times New Roman"/>
              </a:rPr>
              <a:t>Time management (Vacula, Kuběna)</a:t>
            </a:r>
            <a:endParaRPr lang="cs-CZ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03555" lvl="1" indent="-179705"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Calibri"/>
                <a:cs typeface="Times New Roman"/>
              </a:rPr>
              <a:t>Komunikace (</a:t>
            </a:r>
            <a:r>
              <a:rPr lang="cs-CZ" sz="1200" dirty="0" err="1">
                <a:latin typeface="Calibri"/>
                <a:cs typeface="Times New Roman"/>
              </a:rPr>
              <a:t>Žember</a:t>
            </a:r>
            <a:r>
              <a:rPr lang="cs-CZ" sz="1200" dirty="0">
                <a:latin typeface="Calibri"/>
                <a:cs typeface="Times New Roman"/>
              </a:rPr>
              <a:t>, Blažíček)</a:t>
            </a:r>
            <a:endParaRPr lang="cs-CZ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03555" lvl="1" indent="-179705"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Calibri"/>
                <a:cs typeface="Times New Roman"/>
              </a:rPr>
              <a:t>Vedení týmu - nábor zaměstnanců, přijímací pohovor (Slavíková, Foltová, Jurčová)</a:t>
            </a:r>
            <a:endParaRPr lang="cs-CZ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03555" lvl="1" indent="-179705"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Calibri"/>
                <a:cs typeface="Times New Roman"/>
              </a:rPr>
              <a:t>(Krausová, Staněk, </a:t>
            </a:r>
            <a:r>
              <a:rPr lang="cs-CZ" sz="1200" dirty="0" err="1">
                <a:latin typeface="Calibri"/>
                <a:cs typeface="Times New Roman"/>
              </a:rPr>
              <a:t>Zubel</a:t>
            </a:r>
            <a:r>
              <a:rPr lang="cs-CZ" sz="1200" dirty="0">
                <a:latin typeface="Calibri"/>
                <a:cs typeface="Times New Roman"/>
              </a:rPr>
              <a:t>)</a:t>
            </a:r>
            <a:endParaRPr lang="cs-CZ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" indent="-179705">
              <a:lnSpc>
                <a:spcPct val="107000"/>
              </a:lnSpc>
              <a:spcAft>
                <a:spcPts val="800"/>
              </a:spcAft>
            </a:pPr>
            <a:endParaRPr lang="cs-CZ" sz="1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" indent="-179705">
              <a:lnSpc>
                <a:spcPct val="107000"/>
              </a:lnSpc>
              <a:spcAft>
                <a:spcPts val="800"/>
              </a:spcAft>
            </a:pPr>
            <a:endParaRPr lang="cs-CZ" sz="1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99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7BF533-AFC9-4EF2-879A-3506C01E7C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5AA09C-9B6C-47FD-B748-108224EDEF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6F60A5-A125-4547-904F-69528F88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92045A-7813-4040-AF3C-8BA18F33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Komunikace prostřednictvím e-mailu </a:t>
            </a:r>
          </a:p>
          <a:p>
            <a:pPr lvl="1"/>
            <a:r>
              <a:rPr lang="cs-CZ" dirty="0"/>
              <a:t>Předmět zprávy: bk4024</a:t>
            </a:r>
          </a:p>
          <a:p>
            <a:r>
              <a:rPr lang="cs-CZ" dirty="0"/>
              <a:t>Bakalářská práce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8268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 (1)</Template>
  <TotalTime>865</TotalTime>
  <Words>343</Words>
  <Application>Microsoft Office PowerPoint</Application>
  <PresentationFormat>Širokoúhlá obrazovka</PresentationFormat>
  <Paragraphs>83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Prezentace_MU_CZ</vt:lpstr>
      <vt:lpstr>bk4024 - Manažerské minimum ve sportu  Seminář </vt:lpstr>
      <vt:lpstr>Osnova  </vt:lpstr>
      <vt:lpstr>Podmínky udělení zápočtu </vt:lpstr>
      <vt:lpstr>Seminární práce</vt:lpstr>
      <vt:lpstr>Aktivita</vt:lpstr>
      <vt:lpstr>Domácí úkol 1 </vt:lpstr>
      <vt:lpstr>Program semináře</vt:lpstr>
      <vt:lpstr>Ostatní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bp4024 -Manažerské minimum ve sportu  Seminář</dc:title>
  <dc:creator>Jan Kozina</dc:creator>
  <cp:lastModifiedBy>Jan Kozina</cp:lastModifiedBy>
  <cp:revision>31</cp:revision>
  <cp:lastPrinted>1601-01-01T00:00:00Z</cp:lastPrinted>
  <dcterms:created xsi:type="dcterms:W3CDTF">2022-02-14T13:28:25Z</dcterms:created>
  <dcterms:modified xsi:type="dcterms:W3CDTF">2022-02-24T05:51:12Z</dcterms:modified>
</cp:coreProperties>
</file>