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6A8E-F242-4AE7-A3AE-170DDC2EE70B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630DE35-49D7-4A2A-8D96-0434C6E5F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56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6A8E-F242-4AE7-A3AE-170DDC2EE70B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630DE35-49D7-4A2A-8D96-0434C6E5F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86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6A8E-F242-4AE7-A3AE-170DDC2EE70B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630DE35-49D7-4A2A-8D96-0434C6E5F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6A8E-F242-4AE7-A3AE-170DDC2EE70B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630DE35-49D7-4A2A-8D96-0434C6E5F7D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263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6A8E-F242-4AE7-A3AE-170DDC2EE70B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630DE35-49D7-4A2A-8D96-0434C6E5F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390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6A8E-F242-4AE7-A3AE-170DDC2EE70B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E35-49D7-4A2A-8D96-0434C6E5F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94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6A8E-F242-4AE7-A3AE-170DDC2EE70B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E35-49D7-4A2A-8D96-0434C6E5F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342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6A8E-F242-4AE7-A3AE-170DDC2EE70B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E35-49D7-4A2A-8D96-0434C6E5F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618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4C26A8E-F242-4AE7-A3AE-170DDC2EE70B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630DE35-49D7-4A2A-8D96-0434C6E5F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95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6A8E-F242-4AE7-A3AE-170DDC2EE70B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E35-49D7-4A2A-8D96-0434C6E5F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26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6A8E-F242-4AE7-A3AE-170DDC2EE70B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630DE35-49D7-4A2A-8D96-0434C6E5F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58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6A8E-F242-4AE7-A3AE-170DDC2EE70B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E35-49D7-4A2A-8D96-0434C6E5F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20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6A8E-F242-4AE7-A3AE-170DDC2EE70B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E35-49D7-4A2A-8D96-0434C6E5F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34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6A8E-F242-4AE7-A3AE-170DDC2EE70B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E35-49D7-4A2A-8D96-0434C6E5F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23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6A8E-F242-4AE7-A3AE-170DDC2EE70B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E35-49D7-4A2A-8D96-0434C6E5F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88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6A8E-F242-4AE7-A3AE-170DDC2EE70B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E35-49D7-4A2A-8D96-0434C6E5F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48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6A8E-F242-4AE7-A3AE-170DDC2EE70B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E35-49D7-4A2A-8D96-0434C6E5F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69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26A8E-F242-4AE7-A3AE-170DDC2EE70B}" type="datetimeFigureOut">
              <a:rPr lang="cs-CZ" smtClean="0"/>
              <a:t>04.11.2019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DE35-49D7-4A2A-8D96-0434C6E5F7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500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../Energetick&#253;%20metabolismus%20bu&#328;ky.pdf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y1dO4nNaKY" TargetMode="External"/><Relationship Id="rId5" Type="http://schemas.openxmlformats.org/officeDocument/2006/relationships/hyperlink" Target="https://www.youtube.com/watch?v=6W-7FG9KlpA" TargetMode="Externa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B57AFA-FFCA-4487-9A8E-6ECA2F2709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cs-CZ" sz="4800" dirty="0"/>
              <a:t>Energetický metabolismus buňky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A43E20C-6887-47A3-8B3A-7A80E838CE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 algn="l"/>
            <a:r>
              <a:rPr lang="cs-CZ" dirty="0"/>
              <a:t>Mgr. Tomáš Hlinský</a:t>
            </a:r>
          </a:p>
        </p:txBody>
      </p:sp>
    </p:spTree>
    <p:extLst>
      <p:ext uri="{BB962C8B-B14F-4D97-AF65-F5344CB8AC3E}">
        <p14:creationId xmlns:p14="http://schemas.microsoft.com/office/powerpoint/2010/main" val="123084895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39355-7134-485B-BB8A-30AFEABB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Metabolismus MK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299960-EBAF-4745-A289-499EC9D07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304511" cy="3907516"/>
          </a:xfrm>
        </p:spPr>
        <p:txBody>
          <a:bodyPr>
            <a:normAutofit/>
          </a:bodyPr>
          <a:lstStyle/>
          <a:p>
            <a:r>
              <a:rPr lang="cs-CZ" dirty="0"/>
              <a:t>V závislosti na délce řetězce:</a:t>
            </a:r>
          </a:p>
          <a:p>
            <a:pPr lvl="1"/>
            <a:r>
              <a:rPr lang="cs-CZ" dirty="0"/>
              <a:t>MK s krátkým řetězcem (C4–C6)</a:t>
            </a:r>
          </a:p>
          <a:p>
            <a:pPr lvl="1"/>
            <a:r>
              <a:rPr lang="cs-CZ" dirty="0"/>
              <a:t>MK se středně dlouhým řetězcem (C8–C10)</a:t>
            </a:r>
          </a:p>
          <a:p>
            <a:pPr lvl="1"/>
            <a:r>
              <a:rPr lang="cs-CZ" dirty="0"/>
              <a:t>MK s dlouhým řetězcem (C12–C18)</a:t>
            </a:r>
          </a:p>
          <a:p>
            <a:pPr lvl="1"/>
            <a:r>
              <a:rPr lang="cs-CZ" dirty="0"/>
              <a:t>MK s velmi dlouhým řetězcem (&gt; C18)</a:t>
            </a:r>
          </a:p>
          <a:p>
            <a:r>
              <a:rPr lang="cs-CZ" dirty="0"/>
              <a:t>Kromě aktivace koenzymem A musí mastné kyseliny od délky 12C použít </a:t>
            </a:r>
            <a:r>
              <a:rPr lang="cs-CZ" dirty="0">
                <a:solidFill>
                  <a:schemeClr val="bg1"/>
                </a:solidFill>
              </a:rPr>
              <a:t>karnitinového přenašeče</a:t>
            </a:r>
            <a:r>
              <a:rPr lang="cs-CZ" dirty="0"/>
              <a:t>, který se nachází mezi vnější a vnitřní membránou mitochondrie. </a:t>
            </a:r>
          </a:p>
          <a:p>
            <a:r>
              <a:rPr lang="cs-CZ" dirty="0"/>
              <a:t>Kyseliny delší 18C se musí </a:t>
            </a:r>
            <a:r>
              <a:rPr lang="cs-CZ" dirty="0">
                <a:solidFill>
                  <a:schemeClr val="bg1"/>
                </a:solidFill>
              </a:rPr>
              <a:t>nejprve zkrátit </a:t>
            </a:r>
            <a:r>
              <a:rPr lang="cs-CZ" dirty="0"/>
              <a:t>na endoplazmatickém retikulu nebo </a:t>
            </a:r>
            <a:r>
              <a:rPr lang="cs-CZ" dirty="0" err="1"/>
              <a:t>peroxizomu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33008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4809B-4C1F-445D-8B3B-C1A330F2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karnitinu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A1D048A-5FFE-4FF4-9A54-29A9E49BC388}"/>
              </a:ext>
            </a:extLst>
          </p:cNvPr>
          <p:cNvSpPr/>
          <p:nvPr/>
        </p:nvSpPr>
        <p:spPr>
          <a:xfrm>
            <a:off x="365286" y="3859215"/>
            <a:ext cx="4130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>
                <a:solidFill>
                  <a:schemeClr val="tx1">
                    <a:lumMod val="95000"/>
                  </a:schemeClr>
                </a:solidFill>
                <a:latin typeface="Helvetica Neue"/>
              </a:rPr>
              <a:t>karnitinacyltransferáza-1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  <a:latin typeface="Helvetica Neue"/>
              </a:rPr>
              <a:t> a </a:t>
            </a:r>
            <a:r>
              <a:rPr lang="cs-CZ" i="1" dirty="0">
                <a:solidFill>
                  <a:schemeClr val="tx1">
                    <a:lumMod val="95000"/>
                  </a:schemeClr>
                </a:solidFill>
                <a:latin typeface="Helvetica Neue"/>
              </a:rPr>
              <a:t>2 </a:t>
            </a:r>
            <a:r>
              <a:rPr lang="cs-CZ" dirty="0">
                <a:solidFill>
                  <a:schemeClr val="tx1">
                    <a:lumMod val="95000"/>
                  </a:schemeClr>
                </a:solidFill>
                <a:latin typeface="Helvetica Neue"/>
              </a:rPr>
              <a:t>(CAT-1,2)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828C80-0462-47E2-938D-880465FF5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46325"/>
            <a:ext cx="3191680" cy="3191680"/>
          </a:xfrm>
          <a:prstGeom prst="rect">
            <a:avLst/>
          </a:prstGeom>
        </p:spPr>
      </p:pic>
      <p:sp>
        <p:nvSpPr>
          <p:cNvPr id="6" name="Šipka: doprava 5">
            <a:extLst>
              <a:ext uri="{FF2B5EF4-FFF2-40B4-BE49-F238E27FC236}">
                <a16:creationId xmlns:a16="http://schemas.microsoft.com/office/drawing/2014/main" id="{CA90076A-2518-47B9-9E4E-86C077E2243D}"/>
              </a:ext>
            </a:extLst>
          </p:cNvPr>
          <p:cNvSpPr/>
          <p:nvPr/>
        </p:nvSpPr>
        <p:spPr>
          <a:xfrm>
            <a:off x="4495519" y="3903695"/>
            <a:ext cx="2863797" cy="324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https://upload.wikimedia.org/wikipedia/commons/thumb/a/a8/Acyl-CoA_from_cytosol_to_the_mitochondrial_matrix.svg/600px-Acyl-CoA_from_cytosol_to_the_mitochondrial_matrix.svg.png">
            <a:extLst>
              <a:ext uri="{FF2B5EF4-FFF2-40B4-BE49-F238E27FC236}">
                <a16:creationId xmlns:a16="http://schemas.microsoft.com/office/drawing/2014/main" id="{6A7B653E-62B5-49C9-BCC6-B367CF5C0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78" y="2294771"/>
            <a:ext cx="6521537" cy="434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734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50EE7-898C-4E4B-B902-2E56AEC3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Beta oxidace MK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34FBB3-2D06-4A64-8F68-E33DDE544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6" y="2045368"/>
            <a:ext cx="10479505" cy="465622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1. Acyl-</a:t>
            </a:r>
            <a:r>
              <a:rPr lang="cs-CZ" dirty="0" err="1"/>
              <a:t>CoA</a:t>
            </a:r>
            <a:r>
              <a:rPr lang="cs-CZ" dirty="0"/>
              <a:t> + FAD → nenasycený acyl-</a:t>
            </a:r>
            <a:r>
              <a:rPr lang="cs-CZ" dirty="0" err="1"/>
              <a:t>CoA</a:t>
            </a:r>
            <a:r>
              <a:rPr lang="cs-CZ" dirty="0"/>
              <a:t> + FADH</a:t>
            </a:r>
            <a:r>
              <a:rPr lang="cs-CZ" baseline="-25000" dirty="0"/>
              <a:t>2</a:t>
            </a:r>
          </a:p>
          <a:p>
            <a:pPr lvl="1"/>
            <a:r>
              <a:rPr lang="cs-CZ" dirty="0"/>
              <a:t>Na </a:t>
            </a:r>
            <a:r>
              <a:rPr lang="el-GR" b="1" dirty="0"/>
              <a:t>β-</a:t>
            </a:r>
            <a:r>
              <a:rPr lang="cs-CZ" b="1" dirty="0"/>
              <a:t>uhlíku </a:t>
            </a:r>
            <a:r>
              <a:rPr lang="cs-CZ" dirty="0"/>
              <a:t>acyl-</a:t>
            </a:r>
            <a:r>
              <a:rPr lang="cs-CZ" dirty="0" err="1"/>
              <a:t>CoA</a:t>
            </a:r>
            <a:r>
              <a:rPr lang="cs-CZ" dirty="0"/>
              <a:t> dochází k dehydrogenaci a tvorbě dvojné vazby, přičemž se redukuje flavinový koenzym.</a:t>
            </a:r>
          </a:p>
          <a:p>
            <a:pPr lvl="1"/>
            <a:r>
              <a:rPr lang="cs-CZ" dirty="0"/>
              <a:t>Katalyzováno enzymem acyl-</a:t>
            </a:r>
            <a:r>
              <a:rPr lang="cs-CZ" dirty="0" err="1"/>
              <a:t>CoA</a:t>
            </a:r>
            <a:r>
              <a:rPr lang="cs-CZ" dirty="0"/>
              <a:t>-dehydrogenáza.</a:t>
            </a:r>
          </a:p>
          <a:p>
            <a:endParaRPr lang="cs-CZ" dirty="0"/>
          </a:p>
          <a:p>
            <a:r>
              <a:rPr lang="cs-CZ" dirty="0"/>
              <a:t>2. Nenasycený acyl-</a:t>
            </a:r>
            <a:r>
              <a:rPr lang="cs-CZ" dirty="0" err="1"/>
              <a:t>CoA</a:t>
            </a:r>
            <a:r>
              <a:rPr lang="cs-CZ" dirty="0"/>
              <a:t> + H</a:t>
            </a:r>
            <a:r>
              <a:rPr lang="cs-CZ" baseline="-25000" dirty="0"/>
              <a:t>2</a:t>
            </a:r>
            <a:r>
              <a:rPr lang="cs-CZ" dirty="0"/>
              <a:t>O → </a:t>
            </a:r>
            <a:r>
              <a:rPr lang="el-GR" dirty="0"/>
              <a:t>β-</a:t>
            </a:r>
            <a:r>
              <a:rPr lang="cs-CZ" dirty="0" err="1"/>
              <a:t>hydroxyacyl-CoA</a:t>
            </a:r>
            <a:endParaRPr lang="cs-CZ" dirty="0"/>
          </a:p>
          <a:p>
            <a:pPr lvl="1"/>
            <a:r>
              <a:rPr lang="cs-CZ" dirty="0"/>
              <a:t>Adice vody na dvojnou vazbu.</a:t>
            </a:r>
          </a:p>
          <a:p>
            <a:pPr lvl="1"/>
            <a:r>
              <a:rPr lang="cs-CZ" dirty="0"/>
              <a:t>Katalyzováno enzymem </a:t>
            </a:r>
            <a:r>
              <a:rPr lang="cs-CZ" dirty="0" err="1"/>
              <a:t>enoyl-CoA-hydratasa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3. </a:t>
            </a:r>
            <a:r>
              <a:rPr lang="el-GR" dirty="0"/>
              <a:t>β-</a:t>
            </a:r>
            <a:r>
              <a:rPr lang="cs-CZ" dirty="0" err="1"/>
              <a:t>hydroxyacyl-CoA</a:t>
            </a:r>
            <a:r>
              <a:rPr lang="cs-CZ" dirty="0"/>
              <a:t> + NAD</a:t>
            </a:r>
            <a:r>
              <a:rPr lang="cs-CZ" baseline="30000" dirty="0"/>
              <a:t>+</a:t>
            </a:r>
            <a:r>
              <a:rPr lang="cs-CZ" dirty="0"/>
              <a:t> → </a:t>
            </a:r>
            <a:r>
              <a:rPr lang="el-GR" dirty="0"/>
              <a:t>β-</a:t>
            </a:r>
            <a:r>
              <a:rPr lang="cs-CZ" dirty="0" err="1"/>
              <a:t>oxoacyl-CoA</a:t>
            </a:r>
            <a:r>
              <a:rPr lang="cs-CZ" dirty="0"/>
              <a:t> + NADH+H</a:t>
            </a:r>
            <a:r>
              <a:rPr lang="cs-CZ" baseline="30000" dirty="0"/>
              <a:t>+</a:t>
            </a:r>
          </a:p>
          <a:p>
            <a:pPr lvl="1"/>
            <a:r>
              <a:rPr lang="cs-CZ" dirty="0"/>
              <a:t>Dehydrogenace hydroxylové skupiny a </a:t>
            </a:r>
            <a:r>
              <a:rPr lang="el-GR" dirty="0"/>
              <a:t>β-</a:t>
            </a:r>
            <a:r>
              <a:rPr lang="cs-CZ" dirty="0"/>
              <a:t>uhlíku za vzniku NADH+H</a:t>
            </a:r>
            <a:r>
              <a:rPr lang="cs-CZ" baseline="30000" dirty="0"/>
              <a:t>+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Katalyzováno enzymem </a:t>
            </a:r>
            <a:r>
              <a:rPr lang="el-GR" dirty="0"/>
              <a:t>β-</a:t>
            </a:r>
            <a:r>
              <a:rPr lang="cs-CZ" dirty="0" err="1"/>
              <a:t>hydroxyacyl</a:t>
            </a:r>
            <a:r>
              <a:rPr lang="cs-CZ" dirty="0"/>
              <a:t>-</a:t>
            </a:r>
            <a:r>
              <a:rPr lang="cs-CZ" dirty="0" err="1"/>
              <a:t>CoA</a:t>
            </a:r>
            <a:r>
              <a:rPr lang="cs-CZ" dirty="0"/>
              <a:t>-dehydrogenáza.</a:t>
            </a:r>
          </a:p>
          <a:p>
            <a:endParaRPr lang="cs-CZ" dirty="0"/>
          </a:p>
          <a:p>
            <a:r>
              <a:rPr lang="cs-CZ" dirty="0"/>
              <a:t>4. </a:t>
            </a:r>
            <a:r>
              <a:rPr lang="el-GR" dirty="0"/>
              <a:t>β-</a:t>
            </a:r>
            <a:r>
              <a:rPr lang="cs-CZ" dirty="0" err="1"/>
              <a:t>oxoacyl-CoA</a:t>
            </a:r>
            <a:r>
              <a:rPr lang="cs-CZ" dirty="0"/>
              <a:t> + HS-</a:t>
            </a:r>
            <a:r>
              <a:rPr lang="cs-CZ" dirty="0" err="1"/>
              <a:t>CoA</a:t>
            </a:r>
            <a:r>
              <a:rPr lang="cs-CZ" dirty="0"/>
              <a:t> → </a:t>
            </a:r>
            <a:r>
              <a:rPr lang="cs-CZ" dirty="0" err="1"/>
              <a:t>Ac-CoA</a:t>
            </a:r>
            <a:r>
              <a:rPr lang="cs-CZ" dirty="0"/>
              <a:t> + acyl-</a:t>
            </a:r>
            <a:r>
              <a:rPr lang="cs-CZ" dirty="0" err="1"/>
              <a:t>CoA</a:t>
            </a:r>
            <a:r>
              <a:rPr lang="cs-CZ" dirty="0"/>
              <a:t>(-2C)</a:t>
            </a:r>
          </a:p>
          <a:p>
            <a:pPr lvl="1"/>
            <a:r>
              <a:rPr lang="cs-CZ" dirty="0"/>
              <a:t>Konečný krok, kdy se odštěpí Acetyl-</a:t>
            </a:r>
            <a:r>
              <a:rPr lang="cs-CZ" dirty="0" err="1"/>
              <a:t>CoA</a:t>
            </a:r>
            <a:r>
              <a:rPr lang="cs-CZ" dirty="0"/>
              <a:t> a řetězec se tak zkrátí o dva uhlíky.</a:t>
            </a:r>
          </a:p>
          <a:p>
            <a:pPr lvl="1"/>
            <a:r>
              <a:rPr lang="cs-CZ" dirty="0"/>
              <a:t>Katalyzováno enzymem </a:t>
            </a:r>
            <a:r>
              <a:rPr lang="cs-CZ" dirty="0" err="1"/>
              <a:t>thiolasa</a:t>
            </a:r>
            <a:r>
              <a:rPr lang="cs-CZ" dirty="0"/>
              <a:t>.</a:t>
            </a:r>
          </a:p>
        </p:txBody>
      </p:sp>
      <p:pic>
        <p:nvPicPr>
          <p:cNvPr id="2061" name="Picture 13" descr="VÃ½sledek obrÃ¡zku pro beta oxidation of fatty acids">
            <a:extLst>
              <a:ext uri="{FF2B5EF4-FFF2-40B4-BE49-F238E27FC236}">
                <a16:creationId xmlns:a16="http://schemas.microsoft.com/office/drawing/2014/main" id="{7F99F5B4-B25C-4A09-B597-A1FBE9859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0"/>
            <a:ext cx="4332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83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39355-7134-485B-BB8A-30AFEABB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Výtěžek beta oxidace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299960-EBAF-4745-A289-499EC9D07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304511" cy="3907516"/>
          </a:xfrm>
        </p:spPr>
        <p:txBody>
          <a:bodyPr>
            <a:normAutofit/>
          </a:bodyPr>
          <a:lstStyle/>
          <a:p>
            <a:r>
              <a:rPr lang="cs-CZ" dirty="0"/>
              <a:t>Mastné kyseliny jsou bohatým </a:t>
            </a:r>
            <a:r>
              <a:rPr lang="cs-CZ" dirty="0">
                <a:solidFill>
                  <a:schemeClr val="bg1"/>
                </a:solidFill>
              </a:rPr>
              <a:t>zdrojem jak </a:t>
            </a:r>
            <a:r>
              <a:rPr lang="cs-CZ" dirty="0" err="1">
                <a:solidFill>
                  <a:schemeClr val="bg1"/>
                </a:solidFill>
              </a:rPr>
              <a:t>Ac-CoA</a:t>
            </a:r>
            <a:r>
              <a:rPr lang="cs-CZ" dirty="0">
                <a:solidFill>
                  <a:schemeClr val="bg1"/>
                </a:solidFill>
              </a:rPr>
              <a:t>, tak kationtů vodíku, které redukují příslušné koenzymy FAD a NAD+</a:t>
            </a:r>
            <a:r>
              <a:rPr lang="cs-CZ" dirty="0"/>
              <a:t> - dýchací řetězec.</a:t>
            </a:r>
          </a:p>
          <a:p>
            <a:r>
              <a:rPr lang="cs-CZ" dirty="0"/>
              <a:t>Orientační výtěžek pro kyselinu palmitovou (C16) činí:</a:t>
            </a:r>
          </a:p>
          <a:p>
            <a:pPr lvl="1"/>
            <a:r>
              <a:rPr lang="cs-CZ" dirty="0"/>
              <a:t>8x Acetyl-</a:t>
            </a:r>
            <a:r>
              <a:rPr lang="cs-CZ" dirty="0" err="1"/>
              <a:t>CoA</a:t>
            </a:r>
            <a:r>
              <a:rPr lang="cs-CZ" dirty="0"/>
              <a:t> = 80 ATP (v posledním kroku se ze </a:t>
            </a:r>
            <a:r>
              <a:rPr lang="cs-CZ" dirty="0" err="1"/>
              <a:t>čtyřuhlíkatého</a:t>
            </a:r>
            <a:r>
              <a:rPr lang="cs-CZ" dirty="0"/>
              <a:t> acyl-</a:t>
            </a:r>
            <a:r>
              <a:rPr lang="cs-CZ" dirty="0" err="1"/>
              <a:t>CoA</a:t>
            </a:r>
            <a:r>
              <a:rPr lang="cs-CZ" dirty="0"/>
              <a:t> vytvoří 2x Acetyl-</a:t>
            </a:r>
            <a:r>
              <a:rPr lang="cs-CZ" dirty="0" err="1"/>
              <a:t>CoA</a:t>
            </a:r>
            <a:r>
              <a:rPr lang="cs-CZ" dirty="0"/>
              <a:t>);</a:t>
            </a:r>
          </a:p>
          <a:p>
            <a:pPr lvl="1"/>
            <a:r>
              <a:rPr lang="cs-CZ" dirty="0"/>
              <a:t>7x NADH+H+ = 17,5 ATP;</a:t>
            </a:r>
          </a:p>
          <a:p>
            <a:pPr lvl="1"/>
            <a:r>
              <a:rPr lang="cs-CZ" dirty="0"/>
              <a:t>7x FADH2 = 10,5 ATP;</a:t>
            </a:r>
          </a:p>
          <a:p>
            <a:pPr lvl="1"/>
            <a:r>
              <a:rPr lang="cs-CZ" dirty="0"/>
              <a:t>ztráta 2 ATP pro aktivaci acylu.</a:t>
            </a:r>
          </a:p>
          <a:p>
            <a:r>
              <a:rPr lang="cs-CZ" dirty="0">
                <a:solidFill>
                  <a:schemeClr val="bg1"/>
                </a:solidFill>
              </a:rPr>
              <a:t>Dohromady je tedy teoretický výtěžek 106 ATP.</a:t>
            </a:r>
          </a:p>
        </p:txBody>
      </p:sp>
    </p:spTree>
    <p:extLst>
      <p:ext uri="{BB962C8B-B14F-4D97-AF65-F5344CB8AC3E}">
        <p14:creationId xmlns:p14="http://schemas.microsoft.com/office/powerpoint/2010/main" val="174759661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3805B-21EA-48CF-A190-48F0F734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37291A-85AB-474D-B92B-55E5F88C3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Ptejte se!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1A332C2-398F-4A66-A5F7-CBE802E5B56E}"/>
              </a:ext>
            </a:extLst>
          </p:cNvPr>
          <p:cNvSpPr/>
          <p:nvPr/>
        </p:nvSpPr>
        <p:spPr>
          <a:xfrm>
            <a:off x="680321" y="4656221"/>
            <a:ext cx="3602921" cy="1628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/>
              <a:t>Mgr. Tomáš Hlinský</a:t>
            </a:r>
          </a:p>
          <a:p>
            <a:r>
              <a:rPr lang="cs-CZ" sz="2000" dirty="0"/>
              <a:t>hlinsky.tomas@mail.muni.cz</a:t>
            </a:r>
          </a:p>
        </p:txBody>
      </p:sp>
    </p:spTree>
    <p:extLst>
      <p:ext uri="{BB962C8B-B14F-4D97-AF65-F5344CB8AC3E}">
        <p14:creationId xmlns:p14="http://schemas.microsoft.com/office/powerpoint/2010/main" val="40675980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5A9BAA-B344-45D2-838C-73856C4B15D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Obsah obrázku budova&#10;&#10;Popis vygenerován s velmi vysokou mírou spolehlivosti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7" name="Obrázek 6" descr="Obsah obrázku obloha, tráva, exteriér, budova&#10;&#10;Popis vygenerován s velmi vysokou mírou spolehlivosti">
            <a:extLst>
              <a:ext uri="{FF2B5EF4-FFF2-40B4-BE49-F238E27FC236}">
                <a16:creationId xmlns:a16="http://schemas.microsoft.com/office/drawing/2014/main" id="{5A10CC38-D160-4383-AA52-21915A3AC0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r="18870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A4CDE5-C7BC-41E1-8A4A-79E024CC09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7952-5703-489E-8DBD-F2EFAC8EEB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A988175-D30F-404D-AE45-94193514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cs-CZ" sz="3200"/>
              <a:t>Buněčná energetika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12855C-9343-467E-8835-2EDEAF01A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4266058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rgbClr val="262626"/>
                </a:solidFill>
              </a:rPr>
              <a:t>Základním energetickým substrátem je ATP.</a:t>
            </a:r>
          </a:p>
          <a:p>
            <a:r>
              <a:rPr lang="cs-CZ" sz="1600" dirty="0"/>
              <a:t>Jeho zásoby jsou velice omezené. V organismu je proto několik metabolických drah sloužících k jeho obnově – </a:t>
            </a:r>
            <a:r>
              <a:rPr lang="cs-CZ" sz="1600" b="1" dirty="0">
                <a:solidFill>
                  <a:srgbClr val="262626"/>
                </a:solidFill>
              </a:rPr>
              <a:t>regenerace ATP</a:t>
            </a:r>
            <a:r>
              <a:rPr lang="cs-CZ" sz="1600" dirty="0"/>
              <a:t>.</a:t>
            </a:r>
          </a:p>
          <a:p>
            <a:r>
              <a:rPr lang="cs-CZ" sz="1600" b="1" dirty="0">
                <a:solidFill>
                  <a:srgbClr val="262626"/>
                </a:solidFill>
              </a:rPr>
              <a:t>Anaerobně i aerobně z různých makroergních substrátů </a:t>
            </a:r>
            <a:r>
              <a:rPr lang="cs-CZ" sz="1600" dirty="0"/>
              <a:t>– glukóza, glykogen, laktát, mastné kyseliny, některé aminokyseliny (</a:t>
            </a:r>
            <a:r>
              <a:rPr lang="cs-CZ" sz="1600" dirty="0" err="1">
                <a:solidFill>
                  <a:srgbClr val="262626"/>
                </a:solidFill>
              </a:rPr>
              <a:t>glukogenní</a:t>
            </a:r>
            <a:r>
              <a:rPr lang="cs-CZ" sz="1600" dirty="0"/>
              <a:t> – glutamin, alanin, arginin, valin, izoleucin, fenylalanin treonin, tryptofan, tyrosin).</a:t>
            </a:r>
          </a:p>
          <a:p>
            <a:r>
              <a:rPr lang="cs-CZ" sz="1600" dirty="0"/>
              <a:t>Aminokyseliny leucin a lysin – </a:t>
            </a:r>
            <a:r>
              <a:rPr lang="cs-CZ" sz="1600" dirty="0" err="1">
                <a:solidFill>
                  <a:srgbClr val="262626"/>
                </a:solidFill>
              </a:rPr>
              <a:t>ketogenní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35656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>
            <a:extLst>
              <a:ext uri="{FF2B5EF4-FFF2-40B4-BE49-F238E27FC236}">
                <a16:creationId xmlns:a16="http://schemas.microsoft.com/office/drawing/2014/main" id="{0A2B3AD8-C242-40A6-92C1-C862141E9F1D}"/>
              </a:ext>
            </a:extLst>
          </p:cNvPr>
          <p:cNvSpPr/>
          <p:nvPr/>
        </p:nvSpPr>
        <p:spPr>
          <a:xfrm>
            <a:off x="1149292" y="5300796"/>
            <a:ext cx="3422708" cy="7226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A2A11BC-93FB-46C6-956E-E9B75A7CB620}"/>
              </a:ext>
            </a:extLst>
          </p:cNvPr>
          <p:cNvSpPr/>
          <p:nvPr/>
        </p:nvSpPr>
        <p:spPr>
          <a:xfrm>
            <a:off x="1149292" y="3780760"/>
            <a:ext cx="3045203" cy="6585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0A3F924-B958-40C7-AD6A-00A37CAC2CCB}"/>
              </a:ext>
            </a:extLst>
          </p:cNvPr>
          <p:cNvSpPr/>
          <p:nvPr/>
        </p:nvSpPr>
        <p:spPr>
          <a:xfrm>
            <a:off x="1149292" y="2491530"/>
            <a:ext cx="5712902" cy="3858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B93D64-6895-4511-9ACC-ADADE08C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energetické reakce v cytoplazmě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8F0D34-A873-45BA-8849-A6FDE01BB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488" y="2122415"/>
            <a:ext cx="9613861" cy="438744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b="1" dirty="0">
                <a:solidFill>
                  <a:srgbClr val="262626"/>
                </a:solidFill>
              </a:rPr>
              <a:t>Hydrolýza ATP za přítomnosti </a:t>
            </a:r>
            <a:r>
              <a:rPr lang="cs-CZ" b="1" dirty="0" err="1">
                <a:solidFill>
                  <a:srgbClr val="262626"/>
                </a:solidFill>
              </a:rPr>
              <a:t>ATPázy</a:t>
            </a:r>
            <a:endParaRPr lang="cs-CZ" b="1" dirty="0">
              <a:solidFill>
                <a:srgbClr val="262626"/>
              </a:solidFill>
            </a:endParaRPr>
          </a:p>
          <a:p>
            <a:pPr marL="457200" lvl="1" indent="0">
              <a:buNone/>
            </a:pPr>
            <a:r>
              <a:rPr lang="cs-CZ" dirty="0"/>
              <a:t>ATP + H</a:t>
            </a:r>
            <a:r>
              <a:rPr lang="cs-CZ" baseline="-25000" dirty="0"/>
              <a:t>2</a:t>
            </a:r>
            <a:r>
              <a:rPr lang="cs-CZ" dirty="0"/>
              <a:t>O		ADP + Pi	    AMP + </a:t>
            </a:r>
            <a:r>
              <a:rPr lang="cs-CZ" dirty="0" err="1"/>
              <a:t>PPi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Myokinázová</a:t>
            </a:r>
            <a:r>
              <a:rPr lang="cs-CZ" dirty="0"/>
              <a:t> reakce</a:t>
            </a:r>
          </a:p>
          <a:p>
            <a:pPr marL="1371600" lvl="3" indent="0">
              <a:buNone/>
            </a:pPr>
            <a:r>
              <a:rPr lang="cs-CZ" dirty="0"/>
              <a:t>      </a:t>
            </a:r>
          </a:p>
          <a:p>
            <a:pPr marL="457200" lvl="1" indent="0">
              <a:buNone/>
            </a:pPr>
            <a:r>
              <a:rPr lang="cs-CZ" dirty="0"/>
              <a:t>ATP + AMP		2ADP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Kreatinfosfátová</a:t>
            </a:r>
            <a:r>
              <a:rPr lang="cs-CZ" dirty="0"/>
              <a:t> reakce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 err="1"/>
              <a:t>CrP</a:t>
            </a:r>
            <a:r>
              <a:rPr lang="cs-CZ" dirty="0"/>
              <a:t> + ADP		ATP + </a:t>
            </a:r>
            <a:r>
              <a:rPr lang="cs-CZ" dirty="0" err="1"/>
              <a:t>Cr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C78C07D-BFE6-4BDF-975B-15AB2A300354}"/>
              </a:ext>
            </a:extLst>
          </p:cNvPr>
          <p:cNvCxnSpPr/>
          <p:nvPr/>
        </p:nvCxnSpPr>
        <p:spPr>
          <a:xfrm>
            <a:off x="2424418" y="2676088"/>
            <a:ext cx="104862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1280F0C4-C2B7-4C79-AABE-5B54E34D3666}"/>
              </a:ext>
            </a:extLst>
          </p:cNvPr>
          <p:cNvCxnSpPr/>
          <p:nvPr/>
        </p:nvCxnSpPr>
        <p:spPr>
          <a:xfrm>
            <a:off x="4497897" y="2676088"/>
            <a:ext cx="104862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91A474C2-21DB-4981-BD71-765CBDFFDF06}"/>
              </a:ext>
            </a:extLst>
          </p:cNvPr>
          <p:cNvCxnSpPr/>
          <p:nvPr/>
        </p:nvCxnSpPr>
        <p:spPr>
          <a:xfrm>
            <a:off x="2424418" y="4224083"/>
            <a:ext cx="1048624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Výbuch: osmicípý 11">
            <a:extLst>
              <a:ext uri="{FF2B5EF4-FFF2-40B4-BE49-F238E27FC236}">
                <a16:creationId xmlns:a16="http://schemas.microsoft.com/office/drawing/2014/main" id="{AD1C0557-B437-4234-8001-5AC048910FFF}"/>
              </a:ext>
            </a:extLst>
          </p:cNvPr>
          <p:cNvSpPr/>
          <p:nvPr/>
        </p:nvSpPr>
        <p:spPr>
          <a:xfrm>
            <a:off x="2600587" y="2636011"/>
            <a:ext cx="696286" cy="658537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13" name="Výbuch: osmicípý 12">
            <a:extLst>
              <a:ext uri="{FF2B5EF4-FFF2-40B4-BE49-F238E27FC236}">
                <a16:creationId xmlns:a16="http://schemas.microsoft.com/office/drawing/2014/main" id="{CC2EDA89-2E29-47A7-BD98-75F60C29FE8D}"/>
              </a:ext>
            </a:extLst>
          </p:cNvPr>
          <p:cNvSpPr/>
          <p:nvPr/>
        </p:nvSpPr>
        <p:spPr>
          <a:xfrm>
            <a:off x="4697022" y="2636011"/>
            <a:ext cx="696286" cy="658537"/>
          </a:xfrm>
          <a:prstGeom prst="irregularSeal1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92968596-1F38-4782-BAB3-B0BE9D25DC9E}"/>
              </a:ext>
            </a:extLst>
          </p:cNvPr>
          <p:cNvSpPr/>
          <p:nvPr/>
        </p:nvSpPr>
        <p:spPr>
          <a:xfrm>
            <a:off x="2424418" y="3817452"/>
            <a:ext cx="1050835" cy="29221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Myokináza</a:t>
            </a:r>
            <a:endParaRPr lang="cs-CZ" sz="1400" dirty="0"/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FCEB7C84-E56E-40CC-8E1A-CFC8CCDB6A2C}"/>
              </a:ext>
            </a:extLst>
          </p:cNvPr>
          <p:cNvCxnSpPr/>
          <p:nvPr/>
        </p:nvCxnSpPr>
        <p:spPr>
          <a:xfrm>
            <a:off x="2416029" y="5804962"/>
            <a:ext cx="1048624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81D55F0B-8EE0-481B-AC09-316D130A10B0}"/>
              </a:ext>
            </a:extLst>
          </p:cNvPr>
          <p:cNvSpPr/>
          <p:nvPr/>
        </p:nvSpPr>
        <p:spPr>
          <a:xfrm>
            <a:off x="2306972" y="5334244"/>
            <a:ext cx="1291905" cy="29221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Kreatinkináza</a:t>
            </a:r>
            <a:endParaRPr lang="cs-CZ" sz="1400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2C2FA2F8-2424-41CB-898D-58F45684E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74" y="2890008"/>
            <a:ext cx="4924984" cy="2876892"/>
          </a:xfrm>
          <a:prstGeom prst="rect">
            <a:avLst/>
          </a:prstGeom>
        </p:spPr>
      </p:pic>
      <p:sp>
        <p:nvSpPr>
          <p:cNvPr id="20" name="Ovál 19">
            <a:extLst>
              <a:ext uri="{FF2B5EF4-FFF2-40B4-BE49-F238E27FC236}">
                <a16:creationId xmlns:a16="http://schemas.microsoft.com/office/drawing/2014/main" id="{3AE5F891-F641-45F5-8E4B-38E77E7D4374}"/>
              </a:ext>
            </a:extLst>
          </p:cNvPr>
          <p:cNvSpPr/>
          <p:nvPr/>
        </p:nvSpPr>
        <p:spPr>
          <a:xfrm>
            <a:off x="6375633" y="4439297"/>
            <a:ext cx="92279" cy="9914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D11F9C9A-5099-4129-8705-F68BC75A6107}"/>
              </a:ext>
            </a:extLst>
          </p:cNvPr>
          <p:cNvSpPr txBox="1"/>
          <p:nvPr/>
        </p:nvSpPr>
        <p:spPr>
          <a:xfrm>
            <a:off x="6127812" y="5766900"/>
            <a:ext cx="3943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https://cs.wikipedia.org/wiki/Adenosintrifosf%C3%A1t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4552227-8E4B-4287-ACC7-AB6E48B3A797}"/>
              </a:ext>
            </a:extLst>
          </p:cNvPr>
          <p:cNvCxnSpPr/>
          <p:nvPr/>
        </p:nvCxnSpPr>
        <p:spPr>
          <a:xfrm>
            <a:off x="3464653" y="3041583"/>
            <a:ext cx="2839894" cy="13977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08287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4CEE79DA-F27E-44CB-A85F-392909399371}"/>
              </a:ext>
            </a:extLst>
          </p:cNvPr>
          <p:cNvSpPr/>
          <p:nvPr/>
        </p:nvSpPr>
        <p:spPr>
          <a:xfrm>
            <a:off x="1157681" y="2474752"/>
            <a:ext cx="6929306" cy="447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B93D64-6895-4511-9ACC-ADADE08C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energetické reakce v cytoplazmě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8F0D34-A873-45BA-8849-A6FDE01BB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22415"/>
            <a:ext cx="9613861" cy="438744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cs-CZ" dirty="0"/>
              <a:t>Anaerobní glykolýza</a:t>
            </a:r>
          </a:p>
          <a:p>
            <a:pPr marL="457200" lvl="1" indent="0">
              <a:buNone/>
            </a:pPr>
            <a:r>
              <a:rPr lang="cs-CZ" dirty="0"/>
              <a:t>G (</a:t>
            </a:r>
            <a:r>
              <a:rPr lang="cs-CZ" dirty="0" err="1"/>
              <a:t>Gly</a:t>
            </a:r>
            <a:r>
              <a:rPr lang="cs-CZ" dirty="0"/>
              <a:t>)	        Pyruvát + NADH + H</a:t>
            </a:r>
            <a:r>
              <a:rPr lang="cs-CZ" baseline="30000" dirty="0"/>
              <a:t>+</a:t>
            </a:r>
            <a:r>
              <a:rPr lang="cs-CZ" dirty="0"/>
              <a:t>	       LA</a:t>
            </a:r>
            <a:r>
              <a:rPr lang="cs-CZ" baseline="30000" dirty="0"/>
              <a:t>-</a:t>
            </a:r>
            <a:r>
              <a:rPr lang="cs-CZ" dirty="0"/>
              <a:t> + NAD</a:t>
            </a:r>
            <a:r>
              <a:rPr lang="cs-CZ" baseline="30000" dirty="0"/>
              <a:t>+</a:t>
            </a:r>
          </a:p>
          <a:p>
            <a:pPr marL="457200" lvl="1" indent="0">
              <a:buNone/>
            </a:pPr>
            <a:r>
              <a:rPr lang="cs-CZ" dirty="0"/>
              <a:t>		     </a:t>
            </a:r>
          </a:p>
          <a:p>
            <a:pPr marL="457200" lvl="1" indent="0">
              <a:buNone/>
            </a:pPr>
            <a:r>
              <a:rPr lang="cs-CZ" dirty="0"/>
              <a:t>		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8B9C5911-209A-4933-9043-ED067EAD26F3}"/>
              </a:ext>
            </a:extLst>
          </p:cNvPr>
          <p:cNvCxnSpPr/>
          <p:nvPr/>
        </p:nvCxnSpPr>
        <p:spPr>
          <a:xfrm>
            <a:off x="2072080" y="2701255"/>
            <a:ext cx="104862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BA9FEE9-741A-4E19-AB54-A5D53AF59E96}"/>
              </a:ext>
            </a:extLst>
          </p:cNvPr>
          <p:cNvCxnSpPr/>
          <p:nvPr/>
        </p:nvCxnSpPr>
        <p:spPr>
          <a:xfrm>
            <a:off x="5645791" y="2684477"/>
            <a:ext cx="104862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FFAE92C-1CE7-4E47-966C-D2EDBE6FFF99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2072080" y="2704280"/>
            <a:ext cx="687898" cy="44731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>
            <a:extLst>
              <a:ext uri="{FF2B5EF4-FFF2-40B4-BE49-F238E27FC236}">
                <a16:creationId xmlns:a16="http://schemas.microsoft.com/office/drawing/2014/main" id="{D8C7987C-1977-4C3B-A5D2-6F435CC0041D}"/>
              </a:ext>
            </a:extLst>
          </p:cNvPr>
          <p:cNvSpPr/>
          <p:nvPr/>
        </p:nvSpPr>
        <p:spPr>
          <a:xfrm>
            <a:off x="2416029" y="3151590"/>
            <a:ext cx="687898" cy="37446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2ATP</a:t>
            </a:r>
          </a:p>
        </p:txBody>
      </p:sp>
      <p:pic>
        <p:nvPicPr>
          <p:cNvPr id="18" name="Obrázek 17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D4169EED-D6C7-4DA4-BB7A-7C00D4BC7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45" y="3526050"/>
            <a:ext cx="3538728" cy="3012948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DEB91A13-A290-4FF3-9C3C-58ACE15ABC32}"/>
              </a:ext>
            </a:extLst>
          </p:cNvPr>
          <p:cNvSpPr txBox="1"/>
          <p:nvPr/>
        </p:nvSpPr>
        <p:spPr>
          <a:xfrm>
            <a:off x="2416029" y="6504435"/>
            <a:ext cx="7271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Holeček, M. (2006). </a:t>
            </a:r>
            <a:r>
              <a:rPr lang="cs-CZ" sz="1200" i="1" dirty="0"/>
              <a:t>Regulace metabolizmu cukrů, tuků, bílkovin a aminokyselin</a:t>
            </a:r>
            <a:r>
              <a:rPr lang="cs-CZ" sz="1200" dirty="0"/>
              <a:t>. </a:t>
            </a:r>
            <a:r>
              <a:rPr lang="cs-CZ" sz="1200" dirty="0" err="1"/>
              <a:t>Grada</a:t>
            </a:r>
            <a:r>
              <a:rPr lang="cs-CZ" sz="1200" dirty="0"/>
              <a:t> </a:t>
            </a:r>
            <a:r>
              <a:rPr lang="cs-CZ" sz="1200" dirty="0" err="1"/>
              <a:t>Publishing</a:t>
            </a:r>
            <a:r>
              <a:rPr lang="cs-CZ" sz="1200" dirty="0"/>
              <a:t> a.s.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832E9881-0BD3-4196-9624-1F51041E8048}"/>
              </a:ext>
            </a:extLst>
          </p:cNvPr>
          <p:cNvCxnSpPr>
            <a:cxnSpLocks/>
          </p:cNvCxnSpPr>
          <p:nvPr/>
        </p:nvCxnSpPr>
        <p:spPr>
          <a:xfrm>
            <a:off x="6921602" y="2813171"/>
            <a:ext cx="0" cy="39714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DA75B84-0FFF-42AF-A329-DA6269289B2A}"/>
              </a:ext>
            </a:extLst>
          </p:cNvPr>
          <p:cNvSpPr txBox="1"/>
          <p:nvPr/>
        </p:nvSpPr>
        <p:spPr>
          <a:xfrm>
            <a:off x="6145588" y="3179398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Coriho</a:t>
            </a:r>
            <a:r>
              <a:rPr lang="cs-CZ" dirty="0"/>
              <a:t> cyklus</a:t>
            </a:r>
          </a:p>
        </p:txBody>
      </p:sp>
    </p:spTree>
    <p:extLst>
      <p:ext uri="{BB962C8B-B14F-4D97-AF65-F5344CB8AC3E}">
        <p14:creationId xmlns:p14="http://schemas.microsoft.com/office/powerpoint/2010/main" val="28671435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9226C2C-3306-47FF-926A-EC13D5F8C1B1}"/>
              </a:ext>
            </a:extLst>
          </p:cNvPr>
          <p:cNvSpPr/>
          <p:nvPr/>
        </p:nvSpPr>
        <p:spPr>
          <a:xfrm>
            <a:off x="1182848" y="3867471"/>
            <a:ext cx="6719493" cy="39413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55AAC25-E28A-45FE-A1DB-54291BE88F47}"/>
              </a:ext>
            </a:extLst>
          </p:cNvPr>
          <p:cNvSpPr/>
          <p:nvPr/>
        </p:nvSpPr>
        <p:spPr>
          <a:xfrm>
            <a:off x="1182848" y="2835479"/>
            <a:ext cx="8758106" cy="3942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B93D64-6895-4511-9ACC-ADADE08C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energetické reakce v mitochondrii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8F0D34-A873-45BA-8849-A6FDE01BB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22415"/>
            <a:ext cx="9613861" cy="438744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cs-CZ" dirty="0"/>
              <a:t>Aerobní metabolismus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Citrátový cyklus v </a:t>
            </a:r>
            <a:r>
              <a:rPr lang="cs-CZ" dirty="0" err="1"/>
              <a:t>matix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2Acetyl-CoA	   2ATP + 6NADH + 2 FADH</a:t>
            </a:r>
            <a:r>
              <a:rPr lang="cs-CZ" baseline="-25000" dirty="0"/>
              <a:t>2</a:t>
            </a:r>
            <a:r>
              <a:rPr lang="cs-CZ" dirty="0"/>
              <a:t> + metabolické látky CO</a:t>
            </a:r>
            <a:r>
              <a:rPr lang="cs-CZ" baseline="-25000" dirty="0"/>
              <a:t>2</a:t>
            </a:r>
            <a:r>
              <a:rPr lang="cs-CZ" dirty="0"/>
              <a:t>, H</a:t>
            </a:r>
            <a:r>
              <a:rPr lang="cs-CZ" baseline="30000" dirty="0"/>
              <a:t>+</a:t>
            </a:r>
          </a:p>
          <a:p>
            <a:pPr marL="914400" lvl="1" indent="-457200">
              <a:buFont typeface="+mj-lt"/>
              <a:buAutoNum type="arabicPeriod"/>
            </a:pPr>
            <a:endParaRPr lang="cs-CZ" dirty="0"/>
          </a:p>
          <a:p>
            <a:pPr marL="914400" lvl="1" indent="-457200">
              <a:buFont typeface="+mj-lt"/>
              <a:buAutoNum type="arabicPeriod" startAt="2"/>
            </a:pPr>
            <a:r>
              <a:rPr lang="cs-CZ" dirty="0"/>
              <a:t>Dýchací řetězec – Elektronový transportní řetězec v </a:t>
            </a:r>
            <a:r>
              <a:rPr lang="cs-CZ" dirty="0" err="1"/>
              <a:t>kristě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Oxidace NADH a FADH</a:t>
            </a:r>
            <a:r>
              <a:rPr lang="cs-CZ" baseline="-25000" dirty="0"/>
              <a:t>2 </a:t>
            </a:r>
            <a:r>
              <a:rPr lang="cs-CZ" dirty="0"/>
              <a:t> 	H</a:t>
            </a:r>
            <a:r>
              <a:rPr lang="cs-CZ" baseline="30000" dirty="0"/>
              <a:t>+ </a:t>
            </a:r>
            <a:r>
              <a:rPr lang="cs-CZ" dirty="0"/>
              <a:t>	ATP-</a:t>
            </a:r>
            <a:r>
              <a:rPr lang="cs-CZ" dirty="0" err="1"/>
              <a:t>syntáza</a:t>
            </a:r>
            <a:endParaRPr lang="cs-CZ" baseline="30000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EC4311FE-1E20-41C9-B7A0-A6270DF6C030}"/>
              </a:ext>
            </a:extLst>
          </p:cNvPr>
          <p:cNvCxnSpPr/>
          <p:nvPr/>
        </p:nvCxnSpPr>
        <p:spPr>
          <a:xfrm>
            <a:off x="2634142" y="3028426"/>
            <a:ext cx="104862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9D2E37E6-2B0F-4A42-8AF9-E67F7920B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680" y="3628240"/>
            <a:ext cx="3051021" cy="3051021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A604BA6B-B176-47B5-914B-07B4118725E1}"/>
              </a:ext>
            </a:extLst>
          </p:cNvPr>
          <p:cNvSpPr/>
          <p:nvPr/>
        </p:nvSpPr>
        <p:spPr>
          <a:xfrm>
            <a:off x="11057135" y="5486400"/>
            <a:ext cx="142613" cy="117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B17DE3B-7FFD-4C29-96CA-9497A79B3561}"/>
              </a:ext>
            </a:extLst>
          </p:cNvPr>
          <p:cNvSpPr/>
          <p:nvPr/>
        </p:nvSpPr>
        <p:spPr>
          <a:xfrm>
            <a:off x="9724683" y="4965112"/>
            <a:ext cx="142613" cy="1174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954EFE7-86FC-40BB-A47E-D476EF2C04E5}"/>
              </a:ext>
            </a:extLst>
          </p:cNvPr>
          <p:cNvSpPr/>
          <p:nvPr/>
        </p:nvSpPr>
        <p:spPr>
          <a:xfrm>
            <a:off x="3682766" y="2835479"/>
            <a:ext cx="687898" cy="39428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2ATP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ACBA2EF-ABD1-475A-A1A1-C13543C8E208}"/>
              </a:ext>
            </a:extLst>
          </p:cNvPr>
          <p:cNvSpPr/>
          <p:nvPr/>
        </p:nvSpPr>
        <p:spPr>
          <a:xfrm>
            <a:off x="7310988" y="3867472"/>
            <a:ext cx="837739" cy="39413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34ATP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5E48FF05-8163-407B-9827-C3E15BD24927}"/>
              </a:ext>
            </a:extLst>
          </p:cNvPr>
          <p:cNvSpPr/>
          <p:nvPr/>
        </p:nvSpPr>
        <p:spPr>
          <a:xfrm>
            <a:off x="954049" y="2703574"/>
            <a:ext cx="1834279" cy="649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C4815072-5E75-4CAD-BE03-4EE6A475A8F5}"/>
              </a:ext>
            </a:extLst>
          </p:cNvPr>
          <p:cNvCxnSpPr>
            <a:cxnSpLocks/>
          </p:cNvCxnSpPr>
          <p:nvPr/>
        </p:nvCxnSpPr>
        <p:spPr>
          <a:xfrm>
            <a:off x="3912891" y="4047099"/>
            <a:ext cx="45777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66862A23-E781-4734-9075-A5314D6A25C6}"/>
              </a:ext>
            </a:extLst>
          </p:cNvPr>
          <p:cNvCxnSpPr>
            <a:cxnSpLocks/>
          </p:cNvCxnSpPr>
          <p:nvPr/>
        </p:nvCxnSpPr>
        <p:spPr>
          <a:xfrm>
            <a:off x="4748685" y="4047099"/>
            <a:ext cx="45777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F00224AA-D919-4D45-B355-BEF33BA41BFA}"/>
              </a:ext>
            </a:extLst>
          </p:cNvPr>
          <p:cNvCxnSpPr>
            <a:cxnSpLocks/>
          </p:cNvCxnSpPr>
          <p:nvPr/>
        </p:nvCxnSpPr>
        <p:spPr>
          <a:xfrm>
            <a:off x="6778011" y="4059609"/>
            <a:ext cx="45777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046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4DF42-CFC6-4DD1-AA80-8B9535422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4A76EC-00DF-4A6A-9D69-F8E37DEDF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2542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Vždy se jedná o </a:t>
            </a:r>
            <a:r>
              <a:rPr lang="cs-CZ" b="1" dirty="0">
                <a:solidFill>
                  <a:schemeClr val="bg1"/>
                </a:solidFill>
              </a:rPr>
              <a:t>cyklus – kruh</a:t>
            </a:r>
            <a:r>
              <a:rPr lang="cs-CZ" dirty="0"/>
              <a:t>.</a:t>
            </a:r>
          </a:p>
          <a:p>
            <a:r>
              <a:rPr lang="cs-CZ" dirty="0"/>
              <a:t>Cílem anaerobní glykolýzy je z šesti uhlíkaté molekuly (glukóza) udělat dvě tří uhlíkaté molekuly (pyruvát) a následně dvě dvou uhlíkaté molekuly (</a:t>
            </a:r>
            <a:r>
              <a:rPr lang="cs-CZ" dirty="0" err="1"/>
              <a:t>aceytl-CoA</a:t>
            </a:r>
            <a:r>
              <a:rPr lang="cs-CZ" dirty="0"/>
              <a:t>) – zisk </a:t>
            </a:r>
            <a:r>
              <a:rPr lang="cs-CZ" dirty="0">
                <a:solidFill>
                  <a:schemeClr val="bg1"/>
                </a:solidFill>
              </a:rPr>
              <a:t>2ATP a 4NADH</a:t>
            </a:r>
            <a:r>
              <a:rPr lang="cs-CZ" dirty="0"/>
              <a:t>.</a:t>
            </a:r>
          </a:p>
          <a:p>
            <a:r>
              <a:rPr lang="cs-CZ" dirty="0"/>
              <a:t>Acetyl-</a:t>
            </a:r>
            <a:r>
              <a:rPr lang="cs-CZ" dirty="0" err="1"/>
              <a:t>CoA</a:t>
            </a:r>
            <a:r>
              <a:rPr lang="cs-CZ" dirty="0"/>
              <a:t> se v citrátovém cyklu spojuje s </a:t>
            </a:r>
            <a:r>
              <a:rPr lang="cs-CZ" dirty="0" err="1"/>
              <a:t>kys</a:t>
            </a:r>
            <a:r>
              <a:rPr lang="cs-CZ" dirty="0"/>
              <a:t>. </a:t>
            </a:r>
            <a:r>
              <a:rPr lang="cs-CZ" dirty="0" err="1"/>
              <a:t>oxaloctovou</a:t>
            </a:r>
            <a:r>
              <a:rPr lang="cs-CZ" dirty="0"/>
              <a:t> v kyselinu citrónovou (šesti uhlíkatá sloučenina), ta je následně opět štěpena na </a:t>
            </a:r>
            <a:r>
              <a:rPr lang="cs-CZ" dirty="0" err="1"/>
              <a:t>kys</a:t>
            </a:r>
            <a:r>
              <a:rPr lang="cs-CZ" dirty="0"/>
              <a:t>. </a:t>
            </a:r>
            <a:r>
              <a:rPr lang="cs-CZ" dirty="0" err="1"/>
              <a:t>oxaloctovou</a:t>
            </a:r>
            <a:r>
              <a:rPr lang="cs-CZ" dirty="0"/>
              <a:t> (čtyř uhlíkatá sloučenina) – zisk </a:t>
            </a:r>
            <a:r>
              <a:rPr lang="cs-CZ" dirty="0">
                <a:solidFill>
                  <a:schemeClr val="bg1"/>
                </a:solidFill>
              </a:rPr>
              <a:t>2ATP, 6NADH, 2FADH</a:t>
            </a:r>
            <a:r>
              <a:rPr lang="cs-CZ" baseline="-25000" dirty="0">
                <a:solidFill>
                  <a:schemeClr val="bg1"/>
                </a:solidFill>
              </a:rPr>
              <a:t>2</a:t>
            </a:r>
            <a:r>
              <a:rPr lang="cs-CZ" dirty="0"/>
              <a:t>.</a:t>
            </a:r>
          </a:p>
          <a:p>
            <a:r>
              <a:rPr lang="cs-CZ" dirty="0"/>
              <a:t>Redukované koenzymy </a:t>
            </a:r>
            <a:r>
              <a:rPr lang="cs-CZ" dirty="0">
                <a:solidFill>
                  <a:schemeClr val="bg1"/>
                </a:solidFill>
              </a:rPr>
              <a:t>10NADH</a:t>
            </a:r>
            <a:r>
              <a:rPr lang="cs-CZ" dirty="0"/>
              <a:t> a </a:t>
            </a:r>
            <a:r>
              <a:rPr lang="cs-CZ" dirty="0">
                <a:solidFill>
                  <a:schemeClr val="bg1"/>
                </a:solidFill>
              </a:rPr>
              <a:t>2FADH</a:t>
            </a:r>
            <a:r>
              <a:rPr lang="cs-CZ" baseline="-25000" dirty="0">
                <a:solidFill>
                  <a:schemeClr val="bg1"/>
                </a:solidFill>
              </a:rPr>
              <a:t>2</a:t>
            </a:r>
            <a:r>
              <a:rPr lang="cs-CZ" dirty="0"/>
              <a:t> jsou v dýchacím řetězci oxidovány a získané H</a:t>
            </a:r>
            <a:r>
              <a:rPr lang="cs-CZ" baseline="30000" dirty="0"/>
              <a:t>+</a:t>
            </a:r>
            <a:r>
              <a:rPr lang="cs-CZ" dirty="0"/>
              <a:t> jsou využity pro aktivaci ATP-</a:t>
            </a:r>
            <a:r>
              <a:rPr lang="cs-CZ" dirty="0" err="1"/>
              <a:t>syntázy</a:t>
            </a:r>
            <a:r>
              <a:rPr lang="cs-CZ" dirty="0"/>
              <a:t> (ATP z ADP a P</a:t>
            </a:r>
            <a:r>
              <a:rPr lang="cs-CZ" baseline="-25000" dirty="0"/>
              <a:t>i</a:t>
            </a:r>
            <a:r>
              <a:rPr lang="cs-CZ" dirty="0"/>
              <a:t>) – zisk </a:t>
            </a:r>
            <a:r>
              <a:rPr lang="cs-CZ" dirty="0">
                <a:solidFill>
                  <a:schemeClr val="bg1"/>
                </a:solidFill>
              </a:rPr>
              <a:t>34ATP</a:t>
            </a:r>
            <a:r>
              <a:rPr lang="cs-CZ" dirty="0"/>
              <a:t>.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28F8495D-EAE7-4789-BF2D-5053B5A976D2}"/>
              </a:ext>
            </a:extLst>
          </p:cNvPr>
          <p:cNvSpPr/>
          <p:nvPr/>
        </p:nvSpPr>
        <p:spPr>
          <a:xfrm>
            <a:off x="10924674" y="2336873"/>
            <a:ext cx="587005" cy="574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6C</a:t>
            </a: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CD492EC5-38C4-49BD-AFF7-961372DDFA24}"/>
              </a:ext>
            </a:extLst>
          </p:cNvPr>
          <p:cNvSpPr/>
          <p:nvPr/>
        </p:nvSpPr>
        <p:spPr>
          <a:xfrm>
            <a:off x="10337669" y="3141615"/>
            <a:ext cx="587005" cy="574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3C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046E3645-D4B1-4ABB-80FD-65B7AAFBE74F}"/>
              </a:ext>
            </a:extLst>
          </p:cNvPr>
          <p:cNvSpPr/>
          <p:nvPr/>
        </p:nvSpPr>
        <p:spPr>
          <a:xfrm>
            <a:off x="11511679" y="3141615"/>
            <a:ext cx="587005" cy="574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3C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88D5986-A1BC-4B0C-9927-B3D3BE47BA1A}"/>
              </a:ext>
            </a:extLst>
          </p:cNvPr>
          <p:cNvSpPr/>
          <p:nvPr/>
        </p:nvSpPr>
        <p:spPr>
          <a:xfrm>
            <a:off x="10337669" y="4280604"/>
            <a:ext cx="587005" cy="574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2C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68AF1C80-66D2-45AF-90C2-0B2117CDAB33}"/>
              </a:ext>
            </a:extLst>
          </p:cNvPr>
          <p:cNvSpPr/>
          <p:nvPr/>
        </p:nvSpPr>
        <p:spPr>
          <a:xfrm>
            <a:off x="11511679" y="4280604"/>
            <a:ext cx="587005" cy="574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2C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DA54519-E85D-4255-901E-38D33B40AB28}"/>
              </a:ext>
            </a:extLst>
          </p:cNvPr>
          <p:cNvSpPr/>
          <p:nvPr/>
        </p:nvSpPr>
        <p:spPr>
          <a:xfrm>
            <a:off x="10337669" y="5419593"/>
            <a:ext cx="587005" cy="574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6C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88F16686-D2F5-41A2-9BA1-3B3926D34DA4}"/>
              </a:ext>
            </a:extLst>
          </p:cNvPr>
          <p:cNvSpPr/>
          <p:nvPr/>
        </p:nvSpPr>
        <p:spPr>
          <a:xfrm>
            <a:off x="11511679" y="5419593"/>
            <a:ext cx="587005" cy="574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6C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386C661-FD50-4D9F-9626-6292F36DC8A4}"/>
              </a:ext>
            </a:extLst>
          </p:cNvPr>
          <p:cNvCxnSpPr>
            <a:stCxn id="4" idx="4"/>
            <a:endCxn id="5" idx="0"/>
          </p:cNvCxnSpPr>
          <p:nvPr/>
        </p:nvCxnSpPr>
        <p:spPr>
          <a:xfrm flipH="1">
            <a:off x="10631172" y="2911642"/>
            <a:ext cx="587005" cy="2299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35E3120B-020E-4838-812C-69AD893F6881}"/>
              </a:ext>
            </a:extLst>
          </p:cNvPr>
          <p:cNvCxnSpPr>
            <a:stCxn id="4" idx="4"/>
            <a:endCxn id="6" idx="0"/>
          </p:cNvCxnSpPr>
          <p:nvPr/>
        </p:nvCxnSpPr>
        <p:spPr>
          <a:xfrm>
            <a:off x="11218177" y="2911642"/>
            <a:ext cx="587005" cy="2299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0768161-D7FF-4AAB-8C6F-16F6A60E5626}"/>
              </a:ext>
            </a:extLst>
          </p:cNvPr>
          <p:cNvCxnSpPr>
            <a:stCxn id="5" idx="4"/>
            <a:endCxn id="7" idx="0"/>
          </p:cNvCxnSpPr>
          <p:nvPr/>
        </p:nvCxnSpPr>
        <p:spPr>
          <a:xfrm>
            <a:off x="10631172" y="3716384"/>
            <a:ext cx="0" cy="5642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EA141EE0-CF64-4B52-AFC8-08E0D19D2194}"/>
              </a:ext>
            </a:extLst>
          </p:cNvPr>
          <p:cNvCxnSpPr>
            <a:stCxn id="7" idx="4"/>
            <a:endCxn id="9" idx="0"/>
          </p:cNvCxnSpPr>
          <p:nvPr/>
        </p:nvCxnSpPr>
        <p:spPr>
          <a:xfrm>
            <a:off x="10631172" y="4855373"/>
            <a:ext cx="0" cy="5642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614F96E4-F466-4532-963A-2D0781C0DBA5}"/>
              </a:ext>
            </a:extLst>
          </p:cNvPr>
          <p:cNvCxnSpPr>
            <a:stCxn id="6" idx="4"/>
            <a:endCxn id="8" idx="0"/>
          </p:cNvCxnSpPr>
          <p:nvPr/>
        </p:nvCxnSpPr>
        <p:spPr>
          <a:xfrm>
            <a:off x="11805182" y="3716384"/>
            <a:ext cx="0" cy="5642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2B71CA42-4512-495B-9A97-A6719D1A969E}"/>
              </a:ext>
            </a:extLst>
          </p:cNvPr>
          <p:cNvCxnSpPr>
            <a:stCxn id="8" idx="4"/>
            <a:endCxn id="10" idx="0"/>
          </p:cNvCxnSpPr>
          <p:nvPr/>
        </p:nvCxnSpPr>
        <p:spPr>
          <a:xfrm>
            <a:off x="11805182" y="4855373"/>
            <a:ext cx="0" cy="5642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0905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bsah obrázku budova&#10;&#10;Popis vygenerován s velmi vysokou mírou spolehlivosti">
            <a:extLst>
              <a:ext uri="{FF2B5EF4-FFF2-40B4-BE49-F238E27FC236}">
                <a16:creationId xmlns:a16="http://schemas.microsoft.com/office/drawing/2014/main" id="{5321D838-2C7E-4177-9DD3-DAC78324A2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46E45C-1450-4186-B501-74F221F897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DDA48B-BC04-4915-ADA3-A1A9522EB0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C9D07A-5A22-4E55-B18A-47CF07E5080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71E629-0739-4A59-972B-A9E9A4500E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F84762E-7FCC-4EAF-B9E7-CE7214491E0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Obsah obrázku budova&#10;&#10;Popis vygenerován s velmi vysokou mírou spolehlivosti">
            <a:extLst>
              <a:ext uri="{FF2B5EF4-FFF2-40B4-BE49-F238E27FC236}">
                <a16:creationId xmlns:a16="http://schemas.microsoft.com/office/drawing/2014/main" id="{927A1389-2A5D-4886-AD82-F213767E67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1038667-0C3F-4764-A24D-DA9D9B47485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C2195B-895A-4535-8ECD-9F5B669C5C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1EEFCA-9235-4BC2-85C3-A4EC6EE57A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AACB12-82A6-40BA-B8D8-F76641252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52" y="640080"/>
            <a:ext cx="5840670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65B57E5-5347-4099-9284-51562B04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600" dirty="0" err="1"/>
              <a:t>Grafické</a:t>
            </a:r>
            <a:r>
              <a:rPr lang="en-US" sz="4600" dirty="0"/>
              <a:t> </a:t>
            </a:r>
            <a:r>
              <a:rPr lang="en-US" sz="4600" dirty="0" err="1"/>
              <a:t>znázornění</a:t>
            </a:r>
            <a:r>
              <a:rPr lang="en-US" sz="4600" dirty="0"/>
              <a:t> E </a:t>
            </a:r>
            <a:r>
              <a:rPr lang="en-US" sz="4600" dirty="0" err="1"/>
              <a:t>metabolismu</a:t>
            </a:r>
            <a:endParaRPr lang="en-US" sz="4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5B1D8E-602B-4137-84B3-2DE7E0772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81" y="5101298"/>
            <a:ext cx="4176319" cy="1116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hlinkClick r:id="rId6" action="ppaction://hlinkfile"/>
              </a:rPr>
              <a:t>Energetický metabolismus buňky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3214663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bsah obrázku budova&#10;&#10;Popis vygenerován s velmi vysokou mírou spolehlivosti">
            <a:extLst>
              <a:ext uri="{FF2B5EF4-FFF2-40B4-BE49-F238E27FC236}">
                <a16:creationId xmlns:a16="http://schemas.microsoft.com/office/drawing/2014/main" id="{B3F9E774-F054-4892-8E69-C76B2C8545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12" name="Picture 11" descr="Obsah obrázku budova&#10;&#10;Popis vygenerován s velmi vysokou mírou spolehlivosti">
            <a:extLst>
              <a:ext uri="{FF2B5EF4-FFF2-40B4-BE49-F238E27FC236}">
                <a16:creationId xmlns:a16="http://schemas.microsoft.com/office/drawing/2014/main" id="{BEF6A099-2A38-4C66-88FF-FDBCB564E5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0D98427-7B26-46E2-93FE-CB8CD38542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5A4233-F980-4EF6-B2C0-D7C63E752AD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7E3E62-AACE-4D18-93B3-B4C452E287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21B5709-714B-4EA8-8C75-C105D9B4D5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984587-9EE0-444E-A90A-D673D59DB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692" y="955591"/>
            <a:ext cx="4678053" cy="494002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9F7F13-765A-46E1-8FA3-84CFA56D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Grafické znázornění E metabolismu</a:t>
            </a:r>
            <a:endParaRPr lang="cs-CZ" sz="2400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9AA894-92BC-4909-96B6-51B37CE8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cs-CZ" sz="1400">
                <a:solidFill>
                  <a:srgbClr val="FFFFFF"/>
                </a:solidFill>
                <a:hlinkClick r:id="rId5"/>
              </a:rPr>
              <a:t>Elektronový transportní řetězec</a:t>
            </a:r>
            <a:endParaRPr lang="cs-CZ" sz="1400">
              <a:solidFill>
                <a:srgbClr val="FFFFFF"/>
              </a:solidFill>
            </a:endParaRPr>
          </a:p>
          <a:p>
            <a:r>
              <a:rPr lang="cs-CZ" sz="1400">
                <a:solidFill>
                  <a:srgbClr val="FFFFFF"/>
                </a:solidFill>
                <a:hlinkClick r:id="rId6"/>
              </a:rPr>
              <a:t>ATP syntáza</a:t>
            </a:r>
            <a:endParaRPr lang="cs-CZ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42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9226C2C-3306-47FF-926A-EC13D5F8C1B1}"/>
              </a:ext>
            </a:extLst>
          </p:cNvPr>
          <p:cNvSpPr/>
          <p:nvPr/>
        </p:nvSpPr>
        <p:spPr>
          <a:xfrm>
            <a:off x="1182848" y="3867471"/>
            <a:ext cx="5651089" cy="394136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55AAC25-E28A-45FE-A1DB-54291BE88F47}"/>
              </a:ext>
            </a:extLst>
          </p:cNvPr>
          <p:cNvSpPr/>
          <p:nvPr/>
        </p:nvSpPr>
        <p:spPr>
          <a:xfrm>
            <a:off x="1182848" y="2835479"/>
            <a:ext cx="8758106" cy="3942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B93D64-6895-4511-9ACC-ADADE08C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MK v </a:t>
            </a:r>
            <a:r>
              <a:rPr lang="cs-CZ"/>
              <a:t>E metabolismu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8F0D34-A873-45BA-8849-A6FDE01BB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22415"/>
            <a:ext cx="9613861" cy="438744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cs-CZ" dirty="0"/>
              <a:t>Aerobní metabolismus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Citrátový cyklus v </a:t>
            </a:r>
            <a:r>
              <a:rPr lang="cs-CZ" dirty="0" err="1"/>
              <a:t>matix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2Acetyl-CoA	   2ATP + 6NADH + 2 FADH</a:t>
            </a:r>
            <a:r>
              <a:rPr lang="cs-CZ" baseline="-25000" dirty="0"/>
              <a:t>2</a:t>
            </a:r>
            <a:r>
              <a:rPr lang="cs-CZ" dirty="0"/>
              <a:t> + metabolické látky CO</a:t>
            </a:r>
            <a:r>
              <a:rPr lang="cs-CZ" baseline="-25000" dirty="0"/>
              <a:t>2</a:t>
            </a:r>
            <a:r>
              <a:rPr lang="cs-CZ" dirty="0"/>
              <a:t>, H</a:t>
            </a:r>
            <a:r>
              <a:rPr lang="cs-CZ" baseline="30000" dirty="0"/>
              <a:t>+</a:t>
            </a:r>
          </a:p>
          <a:p>
            <a:pPr marL="914400" lvl="1" indent="-457200">
              <a:buFont typeface="+mj-lt"/>
              <a:buAutoNum type="arabicPeriod"/>
            </a:pPr>
            <a:endParaRPr lang="cs-CZ" dirty="0"/>
          </a:p>
          <a:p>
            <a:pPr marL="914400" lvl="1" indent="-457200">
              <a:buFont typeface="+mj-lt"/>
              <a:buAutoNum type="arabicPeriod" startAt="2"/>
            </a:pPr>
            <a:r>
              <a:rPr lang="cs-CZ" dirty="0"/>
              <a:t>Dýchací řetězec – Elektronový transportní řetězec v </a:t>
            </a:r>
            <a:r>
              <a:rPr lang="cs-CZ" dirty="0" err="1"/>
              <a:t>kristě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Oxidace NADH FADH</a:t>
            </a:r>
            <a:r>
              <a:rPr lang="cs-CZ" baseline="-25000" dirty="0"/>
              <a:t>2 </a:t>
            </a:r>
            <a:r>
              <a:rPr lang="cs-CZ" dirty="0"/>
              <a:t>a pomocí O</a:t>
            </a:r>
            <a:r>
              <a:rPr lang="cs-CZ" baseline="-25000" dirty="0"/>
              <a:t>2</a:t>
            </a:r>
            <a:r>
              <a:rPr lang="cs-CZ" dirty="0"/>
              <a:t> na  ATP   a 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EC4311FE-1E20-41C9-B7A0-A6270DF6C030}"/>
              </a:ext>
            </a:extLst>
          </p:cNvPr>
          <p:cNvCxnSpPr/>
          <p:nvPr/>
        </p:nvCxnSpPr>
        <p:spPr>
          <a:xfrm>
            <a:off x="2634142" y="3028426"/>
            <a:ext cx="104862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9D2E37E6-2B0F-4A42-8AF9-E67F7920B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680" y="3628240"/>
            <a:ext cx="3051021" cy="3051021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A604BA6B-B176-47B5-914B-07B4118725E1}"/>
              </a:ext>
            </a:extLst>
          </p:cNvPr>
          <p:cNvSpPr/>
          <p:nvPr/>
        </p:nvSpPr>
        <p:spPr>
          <a:xfrm>
            <a:off x="11057135" y="5486400"/>
            <a:ext cx="142613" cy="117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B17DE3B-7FFD-4C29-96CA-9497A79B3561}"/>
              </a:ext>
            </a:extLst>
          </p:cNvPr>
          <p:cNvSpPr/>
          <p:nvPr/>
        </p:nvSpPr>
        <p:spPr>
          <a:xfrm>
            <a:off x="9724683" y="4965112"/>
            <a:ext cx="142613" cy="1174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954EFE7-86FC-40BB-A47E-D476EF2C04E5}"/>
              </a:ext>
            </a:extLst>
          </p:cNvPr>
          <p:cNvSpPr/>
          <p:nvPr/>
        </p:nvSpPr>
        <p:spPr>
          <a:xfrm>
            <a:off x="3682766" y="2835479"/>
            <a:ext cx="687898" cy="394282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2ATP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ACBA2EF-ABD1-475A-A1A1-C13543C8E208}"/>
              </a:ext>
            </a:extLst>
          </p:cNvPr>
          <p:cNvSpPr/>
          <p:nvPr/>
        </p:nvSpPr>
        <p:spPr>
          <a:xfrm>
            <a:off x="5438503" y="3867470"/>
            <a:ext cx="591353" cy="39413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ATP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5E48FF05-8163-407B-9827-C3E15BD24927}"/>
              </a:ext>
            </a:extLst>
          </p:cNvPr>
          <p:cNvSpPr/>
          <p:nvPr/>
        </p:nvSpPr>
        <p:spPr>
          <a:xfrm>
            <a:off x="954049" y="2703574"/>
            <a:ext cx="1834279" cy="649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EDB4CC6-FBC9-4A1E-A588-A77A7D96D681}"/>
              </a:ext>
            </a:extLst>
          </p:cNvPr>
          <p:cNvSpPr/>
          <p:nvPr/>
        </p:nvSpPr>
        <p:spPr>
          <a:xfrm>
            <a:off x="1216292" y="5401671"/>
            <a:ext cx="2466474" cy="649705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Mastné kyseliny</a:t>
            </a:r>
          </a:p>
        </p:txBody>
      </p:sp>
      <p:cxnSp>
        <p:nvCxnSpPr>
          <p:cNvPr id="15" name="Spojnice: pravoúhlá 14">
            <a:extLst>
              <a:ext uri="{FF2B5EF4-FFF2-40B4-BE49-F238E27FC236}">
                <a16:creationId xmlns:a16="http://schemas.microsoft.com/office/drawing/2014/main" id="{32D6D21D-53FF-4385-AF1D-5C3136EC6ABA}"/>
              </a:ext>
            </a:extLst>
          </p:cNvPr>
          <p:cNvCxnSpPr>
            <a:stCxn id="9" idx="1"/>
            <a:endCxn id="7" idx="2"/>
          </p:cNvCxnSpPr>
          <p:nvPr/>
        </p:nvCxnSpPr>
        <p:spPr>
          <a:xfrm rot="10800000">
            <a:off x="954050" y="3028426"/>
            <a:ext cx="262243" cy="2698098"/>
          </a:xfrm>
          <a:prstGeom prst="bentConnector3">
            <a:avLst>
              <a:gd name="adj1" fmla="val 30645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87C3DF38-2377-4A64-8CAD-5F88BC4CD418}"/>
              </a:ext>
            </a:extLst>
          </p:cNvPr>
          <p:cNvSpPr/>
          <p:nvPr/>
        </p:nvSpPr>
        <p:spPr>
          <a:xfrm>
            <a:off x="39295" y="4545641"/>
            <a:ext cx="1491121" cy="394282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Acyl-</a:t>
            </a:r>
            <a:r>
              <a:rPr lang="cs-CZ" dirty="0" err="1"/>
              <a:t>CoA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011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E88312075F4C4395A114E756148D1E" ma:contentTypeVersion="8" ma:contentTypeDescription="Vytvoří nový dokument" ma:contentTypeScope="" ma:versionID="2c62d46e4543c8fed2213f955489b93f">
  <xsd:schema xmlns:xsd="http://www.w3.org/2001/XMLSchema" xmlns:xs="http://www.w3.org/2001/XMLSchema" xmlns:p="http://schemas.microsoft.com/office/2006/metadata/properties" xmlns:ns2="27e7c8bd-ad98-4534-b93f-8ca3c115217e" targetNamespace="http://schemas.microsoft.com/office/2006/metadata/properties" ma:root="true" ma:fieldsID="00b370abc76b555d1cd9903d1ff2d023" ns2:_="">
    <xsd:import namespace="27e7c8bd-ad98-4534-b93f-8ca3c11521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7c8bd-ad98-4534-b93f-8ca3c11521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AF8328-588B-484F-9F7B-12E97B9673FE}"/>
</file>

<file path=customXml/itemProps2.xml><?xml version="1.0" encoding="utf-8"?>
<ds:datastoreItem xmlns:ds="http://schemas.openxmlformats.org/officeDocument/2006/customXml" ds:itemID="{5371BAF1-983C-4DF9-A78A-8B3E166930AD}"/>
</file>

<file path=customXml/itemProps3.xml><?xml version="1.0" encoding="utf-8"?>
<ds:datastoreItem xmlns:ds="http://schemas.openxmlformats.org/officeDocument/2006/customXml" ds:itemID="{877B284C-F04A-435A-94A7-7BDACCDC2BFB}"/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315</TotalTime>
  <Words>626</Words>
  <Application>Microsoft Office PowerPoint</Application>
  <PresentationFormat>Širokoúhlá obrazovka</PresentationFormat>
  <Paragraphs>108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Helvetica Neue</vt:lpstr>
      <vt:lpstr>Trebuchet MS</vt:lpstr>
      <vt:lpstr>Berlín</vt:lpstr>
      <vt:lpstr>Energetický metabolismus buňky</vt:lpstr>
      <vt:lpstr>Buněčná energetika</vt:lpstr>
      <vt:lpstr>Základní energetické reakce v cytoplazmě</vt:lpstr>
      <vt:lpstr>Základní energetické reakce v cytoplazmě</vt:lpstr>
      <vt:lpstr>Základní energetické reakce v mitochondrii</vt:lpstr>
      <vt:lpstr>Základní principy</vt:lpstr>
      <vt:lpstr>Grafické znázornění E metabolismu</vt:lpstr>
      <vt:lpstr>Grafické znázornění E metabolismu</vt:lpstr>
      <vt:lpstr>Využití MK v E metabolismu</vt:lpstr>
      <vt:lpstr>Metabolismus MK</vt:lpstr>
      <vt:lpstr>Funkce karnitinu</vt:lpstr>
      <vt:lpstr>Beta oxidace MK</vt:lpstr>
      <vt:lpstr>Výtěžek beta oxidace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Energetický metabolismus buňky</dc:title>
  <dc:creator>Tomáš Hlinský</dc:creator>
  <cp:lastModifiedBy>Tomáš Hlinský</cp:lastModifiedBy>
  <cp:revision>32</cp:revision>
  <dcterms:created xsi:type="dcterms:W3CDTF">2017-11-21T07:11:00Z</dcterms:created>
  <dcterms:modified xsi:type="dcterms:W3CDTF">2019-11-04T07:52:21Z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0x010100A6E88312075F4C4395A114E756148D1E</vt:lpwstr>
  </property>
</Properties>
</file>