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323" r:id="rId3"/>
    <p:sldId id="324" r:id="rId4"/>
    <p:sldId id="325" r:id="rId5"/>
    <p:sldId id="326" r:id="rId6"/>
    <p:sldId id="327" r:id="rId7"/>
    <p:sldId id="328" r:id="rId8"/>
    <p:sldId id="330" r:id="rId9"/>
    <p:sldId id="331" r:id="rId10"/>
    <p:sldId id="329"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D2F2DF-CC56-44AA-AD8A-F0F98C6A35B1}" type="datetimeFigureOut">
              <a:rPr lang="cs-CZ" smtClean="0"/>
              <a:t>13. 3. 2022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98254E-6B3C-4787-9872-870937B2EA43}" type="slidenum">
              <a:rPr lang="cs-CZ" smtClean="0"/>
              <a:t>‹#›</a:t>
            </a:fld>
            <a:endParaRPr lang="cs-CZ"/>
          </a:p>
        </p:txBody>
      </p:sp>
    </p:spTree>
    <p:extLst>
      <p:ext uri="{BB962C8B-B14F-4D97-AF65-F5344CB8AC3E}">
        <p14:creationId xmlns:p14="http://schemas.microsoft.com/office/powerpoint/2010/main" val="4060891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Zástupný symbol pro obrázek snímku 1">
            <a:extLst>
              <a:ext uri="{FF2B5EF4-FFF2-40B4-BE49-F238E27FC236}">
                <a16:creationId xmlns:a16="http://schemas.microsoft.com/office/drawing/2014/main" id="{2BBD15B7-89CC-4823-A30C-C740CF1D0CA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Zástupný symbol pro poznámky 2">
            <a:extLst>
              <a:ext uri="{FF2B5EF4-FFF2-40B4-BE49-F238E27FC236}">
                <a16:creationId xmlns:a16="http://schemas.microsoft.com/office/drawing/2014/main" id="{A8FCA2CD-8726-48B5-B224-127D1E8F3B2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70660" name="Zástupný symbol pro číslo snímku 3">
            <a:extLst>
              <a:ext uri="{FF2B5EF4-FFF2-40B4-BE49-F238E27FC236}">
                <a16:creationId xmlns:a16="http://schemas.microsoft.com/office/drawing/2014/main" id="{B1D35803-79D5-4643-81EC-F6164EDF31B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962AF8-8AE0-420F-9A96-CB180AFFA7D7}" type="slidenum">
              <a:rPr lang="cs-CZ" altLang="cs-CZ" smtClean="0"/>
              <a:pPr/>
              <a:t>3</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32452D-4DFB-4ED6-8811-6AF0C10C708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3F1F147-785D-49C2-9FE3-9DE0084B06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030752D-5491-4EB2-B2B6-6E3994D1AE8D}"/>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5" name="Zástupný symbol pro zápatí 4">
            <a:extLst>
              <a:ext uri="{FF2B5EF4-FFF2-40B4-BE49-F238E27FC236}">
                <a16:creationId xmlns:a16="http://schemas.microsoft.com/office/drawing/2014/main" id="{1AEEE23F-49E7-40D9-AF2B-6A3BB0596A8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4B6D788-7695-49F7-A364-C9E02A40846D}"/>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2760349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F54EB6-FE71-4E3D-922B-405660F13C6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FB44ED8-5CE7-4A76-A98C-0EB9A1832181}"/>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53D0765-DA1C-41B7-AEAA-4AB1CF384855}"/>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5" name="Zástupný symbol pro zápatí 4">
            <a:extLst>
              <a:ext uri="{FF2B5EF4-FFF2-40B4-BE49-F238E27FC236}">
                <a16:creationId xmlns:a16="http://schemas.microsoft.com/office/drawing/2014/main" id="{DBE03C71-6013-4C6F-A2ED-BA21B063C8E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1A3D3F-A3F6-4E35-814E-3E0BC74E6C0A}"/>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1782435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CDCC560-A6CE-4AC1-8367-4BE22754FEA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F974CEE-FF7B-48AD-B708-4B48372055A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6CB965-730C-4671-BE00-830913624632}"/>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5" name="Zástupný symbol pro zápatí 4">
            <a:extLst>
              <a:ext uri="{FF2B5EF4-FFF2-40B4-BE49-F238E27FC236}">
                <a16:creationId xmlns:a16="http://schemas.microsoft.com/office/drawing/2014/main" id="{A4218620-117B-4613-86ED-760500CC899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C7C027D-1E6C-40DD-8B64-E7D780E17008}"/>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2390904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1CF253-0E90-4DFB-AE92-E6CB826A709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74BB0BE-E261-467A-8948-187FC68778D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12BFDF-5598-453A-9F7E-6BC3F84F34AB}"/>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5" name="Zástupný symbol pro zápatí 4">
            <a:extLst>
              <a:ext uri="{FF2B5EF4-FFF2-40B4-BE49-F238E27FC236}">
                <a16:creationId xmlns:a16="http://schemas.microsoft.com/office/drawing/2014/main" id="{3F344274-2A84-4AF9-A1A8-186252A4BD6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B64D8EC-5573-4236-A79B-2157939CB340}"/>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3285514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E402C0-EA85-4912-A310-3222E5BBC7E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51A7110-CE7D-4B9D-A80E-EDA7663B34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3BE165B-3188-44E4-9061-85CB3CE7C4A4}"/>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5" name="Zástupný symbol pro zápatí 4">
            <a:extLst>
              <a:ext uri="{FF2B5EF4-FFF2-40B4-BE49-F238E27FC236}">
                <a16:creationId xmlns:a16="http://schemas.microsoft.com/office/drawing/2014/main" id="{B012CA3C-B946-404C-BD42-0001A5643F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3FB945E-99B4-4AAE-8F13-8AD0CFFA03D9}"/>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2776648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5AB909-B2C5-4055-9F35-29BAEB61340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6958543-BEA1-4649-B5CF-63519433746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DB83D6F-FE85-4D2E-8A3F-B734443E3EB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8DB7BDC-D5E0-4717-9468-75367A0F4335}"/>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6" name="Zástupný symbol pro zápatí 5">
            <a:extLst>
              <a:ext uri="{FF2B5EF4-FFF2-40B4-BE49-F238E27FC236}">
                <a16:creationId xmlns:a16="http://schemas.microsoft.com/office/drawing/2014/main" id="{E1BA40D9-DC65-495A-B420-F675C0E1A3C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A1080FD-F25C-4767-BE1B-220C732157F2}"/>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428370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D24ADF-B9C9-4A96-AC8F-1051B83C962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5D40CA88-74FC-4BE0-8708-BE28D543AC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1FDEF0B-3A29-4732-97D8-54E5798A74E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2EFE056-9F8E-4782-B1D4-BD0C992360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7240997-917B-46BD-8A3A-1BB32026555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9EF0A37-D0EA-4CBE-B102-1200EEA99BA7}"/>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8" name="Zástupný symbol pro zápatí 7">
            <a:extLst>
              <a:ext uri="{FF2B5EF4-FFF2-40B4-BE49-F238E27FC236}">
                <a16:creationId xmlns:a16="http://schemas.microsoft.com/office/drawing/2014/main" id="{2CC517EA-6E7E-42FB-8F17-2324CB6333A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D75A9AF-17EB-4258-A056-CFC3E8FB0C5E}"/>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754787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C6DD66-72B5-4BF6-B53F-CC78758FECF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1880934-58BE-4BD5-841E-824AAC416ECD}"/>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4" name="Zástupný symbol pro zápatí 3">
            <a:extLst>
              <a:ext uri="{FF2B5EF4-FFF2-40B4-BE49-F238E27FC236}">
                <a16:creationId xmlns:a16="http://schemas.microsoft.com/office/drawing/2014/main" id="{B997E2EB-A3E6-4BFB-A275-DF12983BBCA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5D80954-3693-4C0C-B456-E47885784DAD}"/>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3180149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3AD69DF-984E-460C-BF7F-C67233277DA1}"/>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3" name="Zástupný symbol pro zápatí 2">
            <a:extLst>
              <a:ext uri="{FF2B5EF4-FFF2-40B4-BE49-F238E27FC236}">
                <a16:creationId xmlns:a16="http://schemas.microsoft.com/office/drawing/2014/main" id="{7BC880F5-D700-4C49-B4BA-2666DD8E1B4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4889CC6-898E-4E72-9046-B8A536EED8B1}"/>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61408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21D437-630C-48D4-95C6-31AE066B262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90502E86-7ECE-4930-91E3-DABF3DC5F8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E9DA3C4-69F6-4D1E-AA9C-3737C1DE81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653B1B4-1DFA-4A42-867F-35E306E56024}"/>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6" name="Zástupný symbol pro zápatí 5">
            <a:extLst>
              <a:ext uri="{FF2B5EF4-FFF2-40B4-BE49-F238E27FC236}">
                <a16:creationId xmlns:a16="http://schemas.microsoft.com/office/drawing/2014/main" id="{55C57A0D-4529-4D8A-BD13-4B5FA702547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7E41A68-B16D-4475-B36B-46A7F55250D7}"/>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8921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B56C7C-5ACA-4C40-B601-CDB3437B84E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383BD5A-0F1B-4F00-9AA2-707A39B535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AB6A3B97-D597-4744-BABE-3D11078F5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944EA76-A8B3-4F8D-87FF-CD2A5D813CA1}"/>
              </a:ext>
            </a:extLst>
          </p:cNvPr>
          <p:cNvSpPr>
            <a:spLocks noGrp="1"/>
          </p:cNvSpPr>
          <p:nvPr>
            <p:ph type="dt" sz="half" idx="10"/>
          </p:nvPr>
        </p:nvSpPr>
        <p:spPr/>
        <p:txBody>
          <a:bodyPr/>
          <a:lstStyle/>
          <a:p>
            <a:fld id="{6CBBA5E2-E662-4362-94A3-44EDD7F68B43}" type="datetimeFigureOut">
              <a:rPr lang="cs-CZ" smtClean="0"/>
              <a:t>13. 3. 2022</a:t>
            </a:fld>
            <a:endParaRPr lang="cs-CZ"/>
          </a:p>
        </p:txBody>
      </p:sp>
      <p:sp>
        <p:nvSpPr>
          <p:cNvPr id="6" name="Zástupný symbol pro zápatí 5">
            <a:extLst>
              <a:ext uri="{FF2B5EF4-FFF2-40B4-BE49-F238E27FC236}">
                <a16:creationId xmlns:a16="http://schemas.microsoft.com/office/drawing/2014/main" id="{56A7F857-5BC5-4E59-96AB-B0E6418E1EB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8DFD1B3-30F2-4629-AD9C-67E91971159C}"/>
              </a:ext>
            </a:extLst>
          </p:cNvPr>
          <p:cNvSpPr>
            <a:spLocks noGrp="1"/>
          </p:cNvSpPr>
          <p:nvPr>
            <p:ph type="sldNum" sz="quarter" idx="12"/>
          </p:nvPr>
        </p:nvSpPr>
        <p:spPr/>
        <p:txBody>
          <a:bodyPr/>
          <a:lstStyle/>
          <a:p>
            <a:fld id="{63B178BC-9F29-4F23-A8E1-D822EF43CE4F}" type="slidenum">
              <a:rPr lang="cs-CZ" smtClean="0"/>
              <a:t>‹#›</a:t>
            </a:fld>
            <a:endParaRPr lang="cs-CZ"/>
          </a:p>
        </p:txBody>
      </p:sp>
    </p:spTree>
    <p:extLst>
      <p:ext uri="{BB962C8B-B14F-4D97-AF65-F5344CB8AC3E}">
        <p14:creationId xmlns:p14="http://schemas.microsoft.com/office/powerpoint/2010/main" val="331270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BCBF2A9-AB44-4FCF-91E8-93A3B02409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6CAD63A-7205-476E-B624-8E644745D0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C467036-64EF-4D06-95FC-97816CA306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BBA5E2-E662-4362-94A3-44EDD7F68B43}" type="datetimeFigureOut">
              <a:rPr lang="cs-CZ" smtClean="0"/>
              <a:t>13. 3. 2022</a:t>
            </a:fld>
            <a:endParaRPr lang="cs-CZ"/>
          </a:p>
        </p:txBody>
      </p:sp>
      <p:sp>
        <p:nvSpPr>
          <p:cNvPr id="5" name="Zástupný symbol pro zápatí 4">
            <a:extLst>
              <a:ext uri="{FF2B5EF4-FFF2-40B4-BE49-F238E27FC236}">
                <a16:creationId xmlns:a16="http://schemas.microsoft.com/office/drawing/2014/main" id="{4D6673EC-B355-4BF1-B174-D772275498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1DAE20E-3781-4E5A-BC60-2ECF72042B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78BC-9F29-4F23-A8E1-D822EF43CE4F}" type="slidenum">
              <a:rPr lang="cs-CZ" smtClean="0"/>
              <a:t>‹#›</a:t>
            </a:fld>
            <a:endParaRPr lang="cs-CZ"/>
          </a:p>
        </p:txBody>
      </p:sp>
    </p:spTree>
    <p:extLst>
      <p:ext uri="{BB962C8B-B14F-4D97-AF65-F5344CB8AC3E}">
        <p14:creationId xmlns:p14="http://schemas.microsoft.com/office/powerpoint/2010/main" val="1624231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FF6CCB-E94C-48CA-8F70-4E128686065B}"/>
              </a:ext>
            </a:extLst>
          </p:cNvPr>
          <p:cNvSpPr>
            <a:spLocks noGrp="1"/>
          </p:cNvSpPr>
          <p:nvPr>
            <p:ph type="ctrTitle"/>
          </p:nvPr>
        </p:nvSpPr>
        <p:spPr/>
        <p:txBody>
          <a:bodyPr/>
          <a:lstStyle/>
          <a:p>
            <a:r>
              <a:rPr lang="cs-CZ" dirty="0"/>
              <a:t>Očkování proti COVID-19</a:t>
            </a:r>
          </a:p>
        </p:txBody>
      </p:sp>
      <p:sp>
        <p:nvSpPr>
          <p:cNvPr id="3" name="Podnadpis 2">
            <a:extLst>
              <a:ext uri="{FF2B5EF4-FFF2-40B4-BE49-F238E27FC236}">
                <a16:creationId xmlns:a16="http://schemas.microsoft.com/office/drawing/2014/main" id="{394C2C3A-CE43-4FFF-A5DF-81DA20EDDE3C}"/>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546342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Nadpis 1">
            <a:extLst>
              <a:ext uri="{FF2B5EF4-FFF2-40B4-BE49-F238E27FC236}">
                <a16:creationId xmlns:a16="http://schemas.microsoft.com/office/drawing/2014/main" id="{17384950-9AF7-477F-B868-397730507590}"/>
              </a:ext>
            </a:extLst>
          </p:cNvPr>
          <p:cNvSpPr>
            <a:spLocks noGrp="1" noChangeArrowheads="1"/>
          </p:cNvSpPr>
          <p:nvPr>
            <p:ph type="title"/>
          </p:nvPr>
        </p:nvSpPr>
        <p:spPr/>
        <p:txBody>
          <a:bodyPr/>
          <a:lstStyle/>
          <a:p>
            <a:r>
              <a:rPr lang="cs-CZ" altLang="cs-CZ"/>
              <a:t>Vakciny proti Covidu</a:t>
            </a:r>
          </a:p>
        </p:txBody>
      </p:sp>
      <p:graphicFrame>
        <p:nvGraphicFramePr>
          <p:cNvPr id="4" name="Zástupný obsah 3">
            <a:extLst>
              <a:ext uri="{FF2B5EF4-FFF2-40B4-BE49-F238E27FC236}">
                <a16:creationId xmlns:a16="http://schemas.microsoft.com/office/drawing/2014/main" id="{A1EDB1FB-942F-483B-B253-20E10A0BAEE9}"/>
              </a:ext>
            </a:extLst>
          </p:cNvPr>
          <p:cNvGraphicFramePr>
            <a:graphicFrameLocks noGrp="1"/>
          </p:cNvGraphicFramePr>
          <p:nvPr>
            <p:ph idx="1"/>
          </p:nvPr>
        </p:nvGraphicFramePr>
        <p:xfrm>
          <a:off x="1981200" y="3679826"/>
          <a:ext cx="8229600" cy="366713"/>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66713">
                <a:tc>
                  <a:txBody>
                    <a:bodyPr/>
                    <a:lstStyle/>
                    <a:p>
                      <a:r>
                        <a:rPr lang="cs-CZ" sz="1800">
                          <a:solidFill>
                            <a:srgbClr val="000000"/>
                          </a:solidFill>
                          <a:effectLst/>
                          <a:latin typeface="Roboto" panose="020B0604020202020204" pitchFamily="2" charset="0"/>
                        </a:rPr>
                        <a:t>Výrobce</a:t>
                      </a:r>
                    </a:p>
                  </a:txBody>
                  <a:tcPr marT="45839" marB="45839" anchor="ctr">
                    <a:lnL>
                      <a:noFill/>
                    </a:lnL>
                    <a:lnR>
                      <a:noFill/>
                    </a:lnR>
                    <a:lnT>
                      <a:noFill/>
                    </a:lnT>
                    <a:lnB>
                      <a:noFill/>
                    </a:lnB>
                    <a:solidFill>
                      <a:srgbClr val="F0CB69"/>
                    </a:solidFill>
                  </a:tcPr>
                </a:tc>
                <a:tc>
                  <a:txBody>
                    <a:bodyPr/>
                    <a:lstStyle/>
                    <a:p>
                      <a:pPr algn="l"/>
                      <a:endParaRPr lang="cs-CZ" sz="1800">
                        <a:solidFill>
                          <a:srgbClr val="000000"/>
                        </a:solidFill>
                        <a:effectLst/>
                        <a:latin typeface="Roboto" panose="020B0604020202020204" pitchFamily="2" charset="0"/>
                      </a:endParaRPr>
                    </a:p>
                  </a:txBody>
                  <a:tcPr marT="45839" marB="45839" anchor="ctr">
                    <a:lnL>
                      <a:noFill/>
                    </a:lnL>
                    <a:lnR>
                      <a:noFill/>
                    </a:lnR>
                    <a:lnT>
                      <a:noFill/>
                    </a:lnT>
                    <a:lnB>
                      <a:noFill/>
                    </a:lnB>
                    <a:solidFill>
                      <a:srgbClr val="F0CB69"/>
                    </a:solidFill>
                  </a:tcPr>
                </a:tc>
                <a:extLst>
                  <a:ext uri="{0D108BD9-81ED-4DB2-BD59-A6C34878D82A}">
                    <a16:rowId xmlns:a16="http://schemas.microsoft.com/office/drawing/2014/main" val="10000"/>
                  </a:ext>
                </a:extLst>
              </a:tr>
            </a:tbl>
          </a:graphicData>
        </a:graphic>
      </p:graphicFrame>
      <p:graphicFrame>
        <p:nvGraphicFramePr>
          <p:cNvPr id="5" name="Tabulka 4">
            <a:extLst>
              <a:ext uri="{FF2B5EF4-FFF2-40B4-BE49-F238E27FC236}">
                <a16:creationId xmlns:a16="http://schemas.microsoft.com/office/drawing/2014/main" id="{7126DBDB-998B-440F-A4AA-BB369165CFA2}"/>
              </a:ext>
            </a:extLst>
          </p:cNvPr>
          <p:cNvGraphicFramePr>
            <a:graphicFrameLocks noGrp="1"/>
          </p:cNvGraphicFramePr>
          <p:nvPr/>
        </p:nvGraphicFramePr>
        <p:xfrm>
          <a:off x="1981200" y="1804988"/>
          <a:ext cx="8229600" cy="411480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0">
                <a:tc>
                  <a:txBody>
                    <a:bodyPr/>
                    <a:lstStyle/>
                    <a:p>
                      <a:pPr algn="l"/>
                      <a:endParaRPr lang="cs-CZ" dirty="0">
                        <a:solidFill>
                          <a:srgbClr val="000000"/>
                        </a:solidFill>
                        <a:effectLst/>
                        <a:latin typeface="Roboto" panose="020B0604020202020204" pitchFamily="2" charset="0"/>
                      </a:endParaRPr>
                    </a:p>
                    <a:p>
                      <a:r>
                        <a:rPr lang="cs-CZ" dirty="0">
                          <a:solidFill>
                            <a:srgbClr val="000000"/>
                          </a:solidFill>
                          <a:effectLst/>
                          <a:latin typeface="Roboto" panose="020B0604020202020204" pitchFamily="2" charset="0"/>
                        </a:rPr>
                        <a:t>výrobce</a:t>
                      </a:r>
                    </a:p>
                  </a:txBody>
                  <a:tcPr anchor="ctr">
                    <a:lnL>
                      <a:noFill/>
                    </a:lnL>
                    <a:lnR>
                      <a:noFill/>
                    </a:lnR>
                    <a:lnT>
                      <a:noFill/>
                    </a:lnT>
                    <a:lnB>
                      <a:noFill/>
                    </a:lnB>
                    <a:solidFill>
                      <a:srgbClr val="F0CB69"/>
                    </a:solidFill>
                  </a:tcPr>
                </a:tc>
                <a:tc>
                  <a:txBody>
                    <a:bodyPr/>
                    <a:lstStyle/>
                    <a:p>
                      <a:r>
                        <a:rPr lang="cs-CZ" dirty="0"/>
                        <a:t>Stav vývoje</a:t>
                      </a:r>
                    </a:p>
                  </a:txBody>
                  <a:tcPr>
                    <a:lnL>
                      <a:noFill/>
                    </a:lnL>
                  </a:tcPr>
                </a:tc>
                <a:extLst>
                  <a:ext uri="{0D108BD9-81ED-4DB2-BD59-A6C34878D82A}">
                    <a16:rowId xmlns:a16="http://schemas.microsoft.com/office/drawing/2014/main" val="10000"/>
                  </a:ext>
                </a:extLst>
              </a:tr>
              <a:tr h="0">
                <a:tc>
                  <a:txBody>
                    <a:bodyPr/>
                    <a:lstStyle/>
                    <a:p>
                      <a:r>
                        <a:rPr lang="cs-CZ">
                          <a:effectLst/>
                          <a:latin typeface="Roboto" panose="020B0604020202020204" pitchFamily="2" charset="0"/>
                        </a:rPr>
                        <a:t>AstraZeneca</a:t>
                      </a:r>
                      <a:endParaRPr lang="cs-CZ">
                        <a:effectLst/>
                      </a:endParaRPr>
                    </a:p>
                  </a:txBody>
                  <a:tcPr anchor="ctr">
                    <a:lnL>
                      <a:noFill/>
                    </a:lnL>
                    <a:lnR>
                      <a:noFill/>
                    </a:lnR>
                    <a:lnT>
                      <a:noFill/>
                    </a:lnT>
                    <a:lnB>
                      <a:noFill/>
                    </a:lnB>
                    <a:solidFill>
                      <a:srgbClr val="CCE6E2"/>
                    </a:solidFill>
                  </a:tcPr>
                </a:tc>
                <a:tc>
                  <a:txBody>
                    <a:bodyPr/>
                    <a:lstStyle/>
                    <a:p>
                      <a:r>
                        <a:rPr lang="cs-CZ">
                          <a:effectLst/>
                          <a:latin typeface="Roboto" panose="020B0604020202020204" pitchFamily="2" charset="0"/>
                        </a:rPr>
                        <a:t>schválena</a:t>
                      </a:r>
                      <a:endParaRPr lang="cs-CZ">
                        <a:effectLst/>
                      </a:endParaRPr>
                    </a:p>
                  </a:txBody>
                  <a:tcPr anchor="ctr">
                    <a:lnL>
                      <a:noFill/>
                    </a:lnL>
                    <a:lnR>
                      <a:noFill/>
                    </a:lnR>
                    <a:lnB>
                      <a:noFill/>
                    </a:lnB>
                    <a:solidFill>
                      <a:srgbClr val="CCE6E2"/>
                    </a:solidFill>
                  </a:tcPr>
                </a:tc>
                <a:extLst>
                  <a:ext uri="{0D108BD9-81ED-4DB2-BD59-A6C34878D82A}">
                    <a16:rowId xmlns:a16="http://schemas.microsoft.com/office/drawing/2014/main" val="10001"/>
                  </a:ext>
                </a:extLst>
              </a:tr>
              <a:tr h="0">
                <a:tc>
                  <a:txBody>
                    <a:bodyPr/>
                    <a:lstStyle/>
                    <a:p>
                      <a:r>
                        <a:rPr lang="cs-CZ">
                          <a:effectLst/>
                          <a:latin typeface="Roboto" panose="020B0604020202020204" pitchFamily="2" charset="0"/>
                        </a:rPr>
                        <a:t>BioNTech/Pfizer</a:t>
                      </a:r>
                      <a:endParaRPr lang="cs-CZ">
                        <a:effectLst/>
                      </a:endParaRPr>
                    </a:p>
                  </a:txBody>
                  <a:tcPr anchor="ctr">
                    <a:lnL>
                      <a:noFill/>
                    </a:lnL>
                    <a:lnR>
                      <a:noFill/>
                    </a:lnR>
                    <a:lnT>
                      <a:noFill/>
                    </a:lnT>
                    <a:lnB>
                      <a:noFill/>
                    </a:lnB>
                    <a:solidFill>
                      <a:srgbClr val="EBE1E1"/>
                    </a:solidFill>
                  </a:tcPr>
                </a:tc>
                <a:tc>
                  <a:txBody>
                    <a:bodyPr/>
                    <a:lstStyle/>
                    <a:p>
                      <a:r>
                        <a:rPr lang="cs-CZ">
                          <a:effectLst/>
                          <a:latin typeface="Roboto" panose="020B0604020202020204" pitchFamily="2" charset="0"/>
                        </a:rPr>
                        <a:t>schválena</a:t>
                      </a:r>
                      <a:endParaRPr lang="cs-CZ">
                        <a:effectLst/>
                      </a:endParaRPr>
                    </a:p>
                  </a:txBody>
                  <a:tcPr anchor="ctr">
                    <a:lnL>
                      <a:noFill/>
                    </a:lnL>
                    <a:lnR>
                      <a:noFill/>
                    </a:lnR>
                    <a:lnT>
                      <a:noFill/>
                    </a:lnT>
                    <a:lnB>
                      <a:noFill/>
                    </a:lnB>
                    <a:solidFill>
                      <a:srgbClr val="EBE1E1"/>
                    </a:solidFill>
                  </a:tcPr>
                </a:tc>
                <a:extLst>
                  <a:ext uri="{0D108BD9-81ED-4DB2-BD59-A6C34878D82A}">
                    <a16:rowId xmlns:a16="http://schemas.microsoft.com/office/drawing/2014/main" val="10002"/>
                  </a:ext>
                </a:extLst>
              </a:tr>
              <a:tr h="0">
                <a:tc>
                  <a:txBody>
                    <a:bodyPr/>
                    <a:lstStyle/>
                    <a:p>
                      <a:r>
                        <a:rPr lang="cs-CZ">
                          <a:effectLst/>
                          <a:latin typeface="Roboto" panose="020B0604020202020204" pitchFamily="2" charset="0"/>
                        </a:rPr>
                        <a:t>CureVac</a:t>
                      </a:r>
                      <a:endParaRPr lang="cs-CZ">
                        <a:effectLst/>
                      </a:endParaRPr>
                    </a:p>
                  </a:txBody>
                  <a:tcPr anchor="ctr">
                    <a:lnL>
                      <a:noFill/>
                    </a:lnL>
                    <a:lnR>
                      <a:noFill/>
                    </a:lnR>
                    <a:lnT>
                      <a:noFill/>
                    </a:lnT>
                    <a:lnB>
                      <a:noFill/>
                    </a:lnB>
                    <a:solidFill>
                      <a:srgbClr val="CCE6E2"/>
                    </a:solidFill>
                  </a:tcPr>
                </a:tc>
                <a:tc>
                  <a:txBody>
                    <a:bodyPr/>
                    <a:lstStyle/>
                    <a:p>
                      <a:r>
                        <a:rPr lang="cs-CZ">
                          <a:effectLst/>
                          <a:latin typeface="Roboto" panose="020B0604020202020204" pitchFamily="2" charset="0"/>
                        </a:rPr>
                        <a:t>hodnocení agenturou EMA ukončeno</a:t>
                      </a:r>
                      <a:endParaRPr lang="cs-CZ">
                        <a:effectLst/>
                      </a:endParaRPr>
                    </a:p>
                  </a:txBody>
                  <a:tcPr anchor="ctr">
                    <a:lnL>
                      <a:noFill/>
                    </a:lnL>
                    <a:lnR>
                      <a:noFill/>
                    </a:lnR>
                    <a:lnT>
                      <a:noFill/>
                    </a:lnT>
                    <a:lnB>
                      <a:noFill/>
                    </a:lnB>
                    <a:solidFill>
                      <a:srgbClr val="CCE6E2"/>
                    </a:solidFill>
                  </a:tcPr>
                </a:tc>
                <a:extLst>
                  <a:ext uri="{0D108BD9-81ED-4DB2-BD59-A6C34878D82A}">
                    <a16:rowId xmlns:a16="http://schemas.microsoft.com/office/drawing/2014/main" val="10003"/>
                  </a:ext>
                </a:extLst>
              </a:tr>
              <a:tr h="0">
                <a:tc>
                  <a:txBody>
                    <a:bodyPr/>
                    <a:lstStyle/>
                    <a:p>
                      <a:r>
                        <a:rPr lang="cs-CZ">
                          <a:effectLst/>
                          <a:latin typeface="Roboto" panose="020B0604020202020204" pitchFamily="2" charset="0"/>
                        </a:rPr>
                        <a:t>Johnson &amp; Johnson/Janssen Pharm.</a:t>
                      </a:r>
                      <a:endParaRPr lang="cs-CZ">
                        <a:effectLst/>
                      </a:endParaRPr>
                    </a:p>
                  </a:txBody>
                  <a:tcPr anchor="ctr">
                    <a:lnL>
                      <a:noFill/>
                    </a:lnL>
                    <a:lnR>
                      <a:noFill/>
                    </a:lnR>
                    <a:lnT>
                      <a:noFill/>
                    </a:lnT>
                    <a:lnB>
                      <a:noFill/>
                    </a:lnB>
                    <a:solidFill>
                      <a:srgbClr val="EBE1E1"/>
                    </a:solidFill>
                  </a:tcPr>
                </a:tc>
                <a:tc>
                  <a:txBody>
                    <a:bodyPr/>
                    <a:lstStyle/>
                    <a:p>
                      <a:r>
                        <a:rPr lang="cs-CZ">
                          <a:effectLst/>
                          <a:latin typeface="Roboto" panose="020B0604020202020204" pitchFamily="2" charset="0"/>
                        </a:rPr>
                        <a:t>schválena</a:t>
                      </a:r>
                      <a:endParaRPr lang="cs-CZ">
                        <a:effectLst/>
                      </a:endParaRPr>
                    </a:p>
                  </a:txBody>
                  <a:tcPr anchor="ctr">
                    <a:lnL>
                      <a:noFill/>
                    </a:lnL>
                    <a:lnR>
                      <a:noFill/>
                    </a:lnR>
                    <a:lnT>
                      <a:noFill/>
                    </a:lnT>
                    <a:lnB>
                      <a:noFill/>
                    </a:lnB>
                    <a:solidFill>
                      <a:srgbClr val="EBE1E1"/>
                    </a:solidFill>
                  </a:tcPr>
                </a:tc>
                <a:extLst>
                  <a:ext uri="{0D108BD9-81ED-4DB2-BD59-A6C34878D82A}">
                    <a16:rowId xmlns:a16="http://schemas.microsoft.com/office/drawing/2014/main" val="10004"/>
                  </a:ext>
                </a:extLst>
              </a:tr>
              <a:tr h="0">
                <a:tc>
                  <a:txBody>
                    <a:bodyPr/>
                    <a:lstStyle/>
                    <a:p>
                      <a:r>
                        <a:rPr lang="cs-CZ">
                          <a:effectLst/>
                          <a:latin typeface="Roboto" panose="020B0604020202020204" pitchFamily="2" charset="0"/>
                        </a:rPr>
                        <a:t>Moderna</a:t>
                      </a:r>
                      <a:endParaRPr lang="cs-CZ">
                        <a:effectLst/>
                      </a:endParaRPr>
                    </a:p>
                  </a:txBody>
                  <a:tcPr anchor="ctr">
                    <a:lnL>
                      <a:noFill/>
                    </a:lnL>
                    <a:lnR>
                      <a:noFill/>
                    </a:lnR>
                    <a:lnT>
                      <a:noFill/>
                    </a:lnT>
                    <a:lnB>
                      <a:noFill/>
                    </a:lnB>
                    <a:solidFill>
                      <a:srgbClr val="CCE6E2"/>
                    </a:solidFill>
                  </a:tcPr>
                </a:tc>
                <a:tc>
                  <a:txBody>
                    <a:bodyPr/>
                    <a:lstStyle/>
                    <a:p>
                      <a:r>
                        <a:rPr lang="cs-CZ">
                          <a:effectLst/>
                          <a:latin typeface="Roboto" panose="020B0604020202020204" pitchFamily="2" charset="0"/>
                        </a:rPr>
                        <a:t>schválena</a:t>
                      </a:r>
                      <a:endParaRPr lang="cs-CZ">
                        <a:effectLst/>
                      </a:endParaRPr>
                    </a:p>
                  </a:txBody>
                  <a:tcPr anchor="ctr">
                    <a:lnL>
                      <a:noFill/>
                    </a:lnL>
                    <a:lnR>
                      <a:noFill/>
                    </a:lnR>
                    <a:lnT>
                      <a:noFill/>
                    </a:lnT>
                    <a:lnB>
                      <a:noFill/>
                    </a:lnB>
                    <a:solidFill>
                      <a:srgbClr val="CCE6E2"/>
                    </a:solidFill>
                  </a:tcPr>
                </a:tc>
                <a:extLst>
                  <a:ext uri="{0D108BD9-81ED-4DB2-BD59-A6C34878D82A}">
                    <a16:rowId xmlns:a16="http://schemas.microsoft.com/office/drawing/2014/main" val="10005"/>
                  </a:ext>
                </a:extLst>
              </a:tr>
              <a:tr h="0">
                <a:tc>
                  <a:txBody>
                    <a:bodyPr/>
                    <a:lstStyle/>
                    <a:p>
                      <a:r>
                        <a:rPr lang="cs-CZ">
                          <a:effectLst/>
                          <a:latin typeface="Roboto" panose="020B0604020202020204" pitchFamily="2" charset="0"/>
                        </a:rPr>
                        <a:t>Novavax</a:t>
                      </a:r>
                      <a:endParaRPr lang="cs-CZ">
                        <a:effectLst/>
                      </a:endParaRPr>
                    </a:p>
                  </a:txBody>
                  <a:tcPr anchor="ctr">
                    <a:lnL>
                      <a:noFill/>
                    </a:lnL>
                    <a:lnR>
                      <a:noFill/>
                    </a:lnR>
                    <a:lnT>
                      <a:noFill/>
                    </a:lnT>
                    <a:lnB>
                      <a:noFill/>
                    </a:lnB>
                    <a:solidFill>
                      <a:srgbClr val="EBE1E1"/>
                    </a:solidFill>
                  </a:tcPr>
                </a:tc>
                <a:tc>
                  <a:txBody>
                    <a:bodyPr/>
                    <a:lstStyle/>
                    <a:p>
                      <a:r>
                        <a:rPr lang="pt-BR">
                          <a:effectLst/>
                          <a:latin typeface="Roboto" panose="020B0604020202020204" pitchFamily="2" charset="0"/>
                        </a:rPr>
                        <a:t>probíhá průběžné hodnocení agenturou EMA</a:t>
                      </a:r>
                      <a:endParaRPr lang="pt-BR">
                        <a:effectLst/>
                      </a:endParaRPr>
                    </a:p>
                  </a:txBody>
                  <a:tcPr anchor="ctr">
                    <a:lnL>
                      <a:noFill/>
                    </a:lnL>
                    <a:lnR>
                      <a:noFill/>
                    </a:lnR>
                    <a:lnT>
                      <a:noFill/>
                    </a:lnT>
                    <a:lnB>
                      <a:noFill/>
                    </a:lnB>
                    <a:solidFill>
                      <a:srgbClr val="EBE1E1"/>
                    </a:solidFill>
                  </a:tcPr>
                </a:tc>
                <a:extLst>
                  <a:ext uri="{0D108BD9-81ED-4DB2-BD59-A6C34878D82A}">
                    <a16:rowId xmlns:a16="http://schemas.microsoft.com/office/drawing/2014/main" val="10006"/>
                  </a:ext>
                </a:extLst>
              </a:tr>
              <a:tr h="0">
                <a:tc>
                  <a:txBody>
                    <a:bodyPr/>
                    <a:lstStyle/>
                    <a:p>
                      <a:r>
                        <a:rPr lang="cs-CZ">
                          <a:effectLst/>
                          <a:latin typeface="Roboto" panose="020B0604020202020204" pitchFamily="2" charset="0"/>
                        </a:rPr>
                        <a:t>Sanofi-GSK</a:t>
                      </a:r>
                      <a:endParaRPr lang="cs-CZ">
                        <a:effectLst/>
                      </a:endParaRPr>
                    </a:p>
                  </a:txBody>
                  <a:tcPr anchor="ctr">
                    <a:lnL>
                      <a:noFill/>
                    </a:lnL>
                    <a:lnR>
                      <a:noFill/>
                    </a:lnR>
                    <a:lnT>
                      <a:noFill/>
                    </a:lnT>
                    <a:lnB>
                      <a:noFill/>
                    </a:lnB>
                    <a:solidFill>
                      <a:srgbClr val="CCE6E2"/>
                    </a:solidFill>
                  </a:tcPr>
                </a:tc>
                <a:tc>
                  <a:txBody>
                    <a:bodyPr/>
                    <a:lstStyle/>
                    <a:p>
                      <a:r>
                        <a:rPr lang="pt-BR">
                          <a:effectLst/>
                          <a:latin typeface="Roboto" panose="020B0604020202020204" pitchFamily="2" charset="0"/>
                        </a:rPr>
                        <a:t>probíhá průběžné hodnocení agenturou EMA</a:t>
                      </a:r>
                      <a:endParaRPr lang="pt-BR">
                        <a:effectLst/>
                      </a:endParaRPr>
                    </a:p>
                  </a:txBody>
                  <a:tcPr anchor="ctr">
                    <a:lnL>
                      <a:noFill/>
                    </a:lnL>
                    <a:lnR>
                      <a:noFill/>
                    </a:lnR>
                    <a:lnT>
                      <a:noFill/>
                    </a:lnT>
                    <a:lnB>
                      <a:noFill/>
                    </a:lnB>
                    <a:solidFill>
                      <a:srgbClr val="CCE6E2"/>
                    </a:solidFill>
                  </a:tcPr>
                </a:tc>
                <a:extLst>
                  <a:ext uri="{0D108BD9-81ED-4DB2-BD59-A6C34878D82A}">
                    <a16:rowId xmlns:a16="http://schemas.microsoft.com/office/drawing/2014/main" val="10007"/>
                  </a:ext>
                </a:extLst>
              </a:tr>
              <a:tr h="0">
                <a:tc>
                  <a:txBody>
                    <a:bodyPr/>
                    <a:lstStyle/>
                    <a:p>
                      <a:r>
                        <a:rPr lang="cs-CZ">
                          <a:effectLst/>
                          <a:latin typeface="Roboto" panose="020B0604020202020204" pitchFamily="2" charset="0"/>
                        </a:rPr>
                        <a:t>Valneva</a:t>
                      </a:r>
                      <a:endParaRPr lang="cs-CZ">
                        <a:effectLst/>
                      </a:endParaRPr>
                    </a:p>
                  </a:txBody>
                  <a:tcPr anchor="ctr">
                    <a:lnL>
                      <a:noFill/>
                    </a:lnL>
                    <a:lnR>
                      <a:noFill/>
                    </a:lnR>
                    <a:lnT>
                      <a:noFill/>
                    </a:lnT>
                    <a:lnB>
                      <a:noFill/>
                    </a:lnB>
                    <a:solidFill>
                      <a:srgbClr val="EBE1E1"/>
                    </a:solidFill>
                  </a:tcPr>
                </a:tc>
                <a:tc>
                  <a:txBody>
                    <a:bodyPr/>
                    <a:lstStyle/>
                    <a:p>
                      <a:r>
                        <a:rPr lang="cs-CZ" dirty="0">
                          <a:effectLst/>
                          <a:latin typeface="Roboto" panose="020B0604020202020204" pitchFamily="2" charset="0"/>
                        </a:rPr>
                        <a:t>ve vývoji</a:t>
                      </a:r>
                      <a:endParaRPr lang="cs-CZ" dirty="0">
                        <a:effectLst/>
                      </a:endParaRPr>
                    </a:p>
                  </a:txBody>
                  <a:tcPr anchor="ctr">
                    <a:lnL>
                      <a:noFill/>
                    </a:lnL>
                    <a:lnR>
                      <a:noFill/>
                    </a:lnR>
                    <a:lnT>
                      <a:noFill/>
                    </a:lnT>
                    <a:lnB>
                      <a:noFill/>
                    </a:lnB>
                    <a:solidFill>
                      <a:srgbClr val="EBE1E1"/>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Nadpis 1">
            <a:extLst>
              <a:ext uri="{FF2B5EF4-FFF2-40B4-BE49-F238E27FC236}">
                <a16:creationId xmlns:a16="http://schemas.microsoft.com/office/drawing/2014/main" id="{EE20BD28-C545-4771-B91F-6A607ED03DFE}"/>
              </a:ext>
            </a:extLst>
          </p:cNvPr>
          <p:cNvSpPr>
            <a:spLocks noGrp="1" noChangeArrowheads="1"/>
          </p:cNvSpPr>
          <p:nvPr>
            <p:ph type="title"/>
          </p:nvPr>
        </p:nvSpPr>
        <p:spPr/>
        <p:txBody>
          <a:bodyPr/>
          <a:lstStyle/>
          <a:p>
            <a:r>
              <a:rPr lang="cs-CZ" altLang="cs-CZ"/>
              <a:t>Očkování COVID-19</a:t>
            </a:r>
          </a:p>
        </p:txBody>
      </p:sp>
      <p:sp>
        <p:nvSpPr>
          <p:cNvPr id="68611" name="Zástupný obsah 2">
            <a:extLst>
              <a:ext uri="{FF2B5EF4-FFF2-40B4-BE49-F238E27FC236}">
                <a16:creationId xmlns:a16="http://schemas.microsoft.com/office/drawing/2014/main" id="{E0CC3898-3F0F-421A-93BE-EE68988750F4}"/>
              </a:ext>
            </a:extLst>
          </p:cNvPr>
          <p:cNvSpPr>
            <a:spLocks noGrp="1" noChangeArrowheads="1"/>
          </p:cNvSpPr>
          <p:nvPr>
            <p:ph idx="1"/>
          </p:nvPr>
        </p:nvSpPr>
        <p:spPr/>
        <p:txBody>
          <a:bodyPr/>
          <a:lstStyle/>
          <a:p>
            <a:r>
              <a:rPr lang="cs-CZ" altLang="cs-CZ"/>
              <a:t>Vakcína 1. generace. Obsahuje namnožené a usmrcené množství COVID – 19. Organismus si sám vytváří protilátky</a:t>
            </a:r>
          </a:p>
          <a:p>
            <a:r>
              <a:rPr lang="cs-CZ" altLang="cs-CZ"/>
              <a:t>Vakcína 2. generace. Využívá jen část viru, který dokáže vyvolat tvorbu protolátek</a:t>
            </a:r>
          </a:p>
          <a:p>
            <a:r>
              <a:rPr lang="cs-CZ" altLang="cs-CZ"/>
              <a:t>Vakcína 3. generace.tzv. mRNA vakcíny. Pracují na bázi nukleových kyselin, které stimulují systém k tvorbě protilátek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Nadpis 1">
            <a:extLst>
              <a:ext uri="{FF2B5EF4-FFF2-40B4-BE49-F238E27FC236}">
                <a16:creationId xmlns:a16="http://schemas.microsoft.com/office/drawing/2014/main" id="{4BD1FCDB-8A9F-426C-B06C-89ADC93A5492}"/>
              </a:ext>
            </a:extLst>
          </p:cNvPr>
          <p:cNvSpPr>
            <a:spLocks noGrp="1" noChangeArrowheads="1"/>
          </p:cNvSpPr>
          <p:nvPr>
            <p:ph type="title"/>
          </p:nvPr>
        </p:nvSpPr>
        <p:spPr/>
        <p:txBody>
          <a:bodyPr/>
          <a:lstStyle/>
          <a:p>
            <a:r>
              <a:rPr lang="cs-CZ" altLang="cs-CZ"/>
              <a:t>mRNA vakciny 3. generace</a:t>
            </a:r>
          </a:p>
        </p:txBody>
      </p:sp>
      <p:sp>
        <p:nvSpPr>
          <p:cNvPr id="69635" name="Zástupný obsah 2">
            <a:extLst>
              <a:ext uri="{FF2B5EF4-FFF2-40B4-BE49-F238E27FC236}">
                <a16:creationId xmlns:a16="http://schemas.microsoft.com/office/drawing/2014/main" id="{70E6C55A-1DCA-4052-A875-C661E9C900A9}"/>
              </a:ext>
            </a:extLst>
          </p:cNvPr>
          <p:cNvSpPr>
            <a:spLocks noGrp="1" noChangeArrowheads="1"/>
          </p:cNvSpPr>
          <p:nvPr>
            <p:ph idx="1"/>
          </p:nvPr>
        </p:nvSpPr>
        <p:spPr/>
        <p:txBody>
          <a:bodyPr/>
          <a:lstStyle/>
          <a:p>
            <a:r>
              <a:rPr lang="cs-CZ" altLang="cs-CZ"/>
              <a:t>Mezi vakcíny založené na technologii mRNA řadíme vakcínu od firmy </a:t>
            </a:r>
            <a:r>
              <a:rPr lang="cs-CZ" altLang="cs-CZ" b="1"/>
              <a:t>Pfizer/BioNTech</a:t>
            </a:r>
            <a:r>
              <a:rPr lang="cs-CZ" altLang="cs-CZ"/>
              <a:t> (očkovací látka </a:t>
            </a:r>
            <a:r>
              <a:rPr lang="cs-CZ" altLang="cs-CZ" b="1"/>
              <a:t>Comirnaty</a:t>
            </a:r>
            <a:r>
              <a:rPr lang="cs-CZ" altLang="cs-CZ"/>
              <a:t>) a od firmy </a:t>
            </a:r>
            <a:r>
              <a:rPr lang="cs-CZ" altLang="cs-CZ" b="1"/>
              <a:t>Moderna</a:t>
            </a:r>
            <a:r>
              <a:rPr lang="cs-CZ" altLang="cs-CZ"/>
              <a:t> (očkovací látka Moderna). Tyto vakcíny obsahují uměle vytvořenou molekulu mRNA, která obsahuje informaci pro tvorbu části neinfekční bílkoviny z povrchu koronaviru (tzv. spike protein).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Nadpis 1">
            <a:extLst>
              <a:ext uri="{FF2B5EF4-FFF2-40B4-BE49-F238E27FC236}">
                <a16:creationId xmlns:a16="http://schemas.microsoft.com/office/drawing/2014/main" id="{A41195B3-C8BA-421B-A149-21C0EED8F376}"/>
              </a:ext>
            </a:extLst>
          </p:cNvPr>
          <p:cNvSpPr>
            <a:spLocks noGrp="1" noChangeArrowheads="1"/>
          </p:cNvSpPr>
          <p:nvPr>
            <p:ph type="title"/>
          </p:nvPr>
        </p:nvSpPr>
        <p:spPr/>
        <p:txBody>
          <a:bodyPr/>
          <a:lstStyle/>
          <a:p>
            <a:r>
              <a:rPr lang="cs-CZ" altLang="cs-CZ"/>
              <a:t>Jak funguje mRNA vakcina</a:t>
            </a:r>
          </a:p>
        </p:txBody>
      </p:sp>
      <p:sp>
        <p:nvSpPr>
          <p:cNvPr id="71683" name="Zástupný obsah 2">
            <a:extLst>
              <a:ext uri="{FF2B5EF4-FFF2-40B4-BE49-F238E27FC236}">
                <a16:creationId xmlns:a16="http://schemas.microsoft.com/office/drawing/2014/main" id="{DD24AD73-B526-4325-90FE-5A10382E1D25}"/>
              </a:ext>
            </a:extLst>
          </p:cNvPr>
          <p:cNvSpPr>
            <a:spLocks noGrp="1" noChangeArrowheads="1"/>
          </p:cNvSpPr>
          <p:nvPr>
            <p:ph idx="1"/>
          </p:nvPr>
        </p:nvSpPr>
        <p:spPr/>
        <p:txBody>
          <a:bodyPr/>
          <a:lstStyle/>
          <a:p>
            <a:r>
              <a:rPr lang="cs-CZ" altLang="cs-CZ"/>
              <a:t>Po očkování se v těle tento protein dočasně vytvoří, buňky imunitního systému jej rozpoznají jako cizorodou látku a začnou proti němu vytvářet protilátky. </a:t>
            </a:r>
            <a:r>
              <a:rPr lang="cs-CZ" altLang="cs-CZ" b="1"/>
              <a:t>Vznikne tak imunitní paměť zajišťující dlouhotrvající ochranu proti infekci.</a:t>
            </a:r>
            <a:r>
              <a:rPr lang="cs-CZ" altLang="cs-CZ"/>
              <a:t> mRNA v těle po vakcinaci nezůstává, krátce po očkování se rozkládá a nemůže nijak ovlivnit lidskou DNA.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Nadpis 1">
            <a:extLst>
              <a:ext uri="{FF2B5EF4-FFF2-40B4-BE49-F238E27FC236}">
                <a16:creationId xmlns:a16="http://schemas.microsoft.com/office/drawing/2014/main" id="{6E5A1F90-4FBD-49BD-9110-78A5750A50B2}"/>
              </a:ext>
            </a:extLst>
          </p:cNvPr>
          <p:cNvSpPr>
            <a:spLocks noGrp="1" noChangeArrowheads="1"/>
          </p:cNvSpPr>
          <p:nvPr>
            <p:ph type="title"/>
          </p:nvPr>
        </p:nvSpPr>
        <p:spPr/>
        <p:txBody>
          <a:bodyPr/>
          <a:lstStyle/>
          <a:p>
            <a:r>
              <a:rPr lang="cs-CZ" altLang="cs-CZ"/>
              <a:t>Vektorové vakciny 2. generace</a:t>
            </a:r>
          </a:p>
        </p:txBody>
      </p:sp>
      <p:sp>
        <p:nvSpPr>
          <p:cNvPr id="72707" name="Zástupný obsah 2">
            <a:extLst>
              <a:ext uri="{FF2B5EF4-FFF2-40B4-BE49-F238E27FC236}">
                <a16:creationId xmlns:a16="http://schemas.microsoft.com/office/drawing/2014/main" id="{4A73D414-C49B-43D3-9C3B-E1D76F18E73F}"/>
              </a:ext>
            </a:extLst>
          </p:cNvPr>
          <p:cNvSpPr>
            <a:spLocks noGrp="1" noChangeArrowheads="1"/>
          </p:cNvSpPr>
          <p:nvPr>
            <p:ph idx="1"/>
          </p:nvPr>
        </p:nvSpPr>
        <p:spPr/>
        <p:txBody>
          <a:bodyPr/>
          <a:lstStyle/>
          <a:p>
            <a:r>
              <a:rPr lang="cs-CZ" altLang="cs-CZ" sz="2400"/>
              <a:t>Na tzv. vektorové technologii jsou založeny vakcíny od firmy </a:t>
            </a:r>
            <a:r>
              <a:rPr lang="cs-CZ" altLang="cs-CZ" sz="2400" b="1"/>
              <a:t>AstraZeneca</a:t>
            </a:r>
            <a:r>
              <a:rPr lang="cs-CZ" altLang="cs-CZ" sz="2400"/>
              <a:t> (očkovací látka </a:t>
            </a:r>
            <a:r>
              <a:rPr lang="cs-CZ" altLang="cs-CZ" sz="2400" b="1"/>
              <a:t>Vaxzevria, tzv. „oxfordská vakcína“</a:t>
            </a:r>
            <a:r>
              <a:rPr lang="cs-CZ" altLang="cs-CZ" sz="2400"/>
              <a:t>) a od firmy </a:t>
            </a:r>
            <a:r>
              <a:rPr lang="cs-CZ" altLang="cs-CZ" sz="2400" b="1"/>
              <a:t>Johnson&amp;Johnson</a:t>
            </a:r>
            <a:r>
              <a:rPr lang="cs-CZ" altLang="cs-CZ" sz="2400"/>
              <a:t> (očkovací látka </a:t>
            </a:r>
            <a:r>
              <a:rPr lang="cs-CZ" altLang="cs-CZ" sz="2400" b="1"/>
              <a:t>Janssen</a:t>
            </a:r>
            <a:r>
              <a:rPr lang="cs-CZ" altLang="cs-CZ" sz="2400"/>
              <a:t>). Řadí se sem i často diskutovaná vakcína </a:t>
            </a:r>
            <a:r>
              <a:rPr lang="cs-CZ" altLang="cs-CZ" sz="2400" b="1"/>
              <a:t>Sputnik V</a:t>
            </a:r>
            <a:r>
              <a:rPr lang="cs-CZ" altLang="cs-CZ" sz="2400"/>
              <a:t>. Tyto očkovací látky využívají jako přenašeč jiný, oslabený a neinfekční čili neškodný vir (adenovirus). Ten je upraven tak, že v sobě nese informaci pro tvorbu části neinfekční bílkoviny z povrchu koronaviru (tzv. spike protein).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Nadpis 1">
            <a:extLst>
              <a:ext uri="{FF2B5EF4-FFF2-40B4-BE49-F238E27FC236}">
                <a16:creationId xmlns:a16="http://schemas.microsoft.com/office/drawing/2014/main" id="{FB9AD941-8D8E-4E62-B554-E9FAF1F697EE}"/>
              </a:ext>
            </a:extLst>
          </p:cNvPr>
          <p:cNvSpPr>
            <a:spLocks noGrp="1" noChangeArrowheads="1"/>
          </p:cNvSpPr>
          <p:nvPr>
            <p:ph type="title"/>
          </p:nvPr>
        </p:nvSpPr>
        <p:spPr/>
        <p:txBody>
          <a:bodyPr/>
          <a:lstStyle/>
          <a:p>
            <a:r>
              <a:rPr lang="cs-CZ" altLang="cs-CZ"/>
              <a:t>Jak fungují vektorové vakciny 2. generace</a:t>
            </a:r>
          </a:p>
        </p:txBody>
      </p:sp>
      <p:sp>
        <p:nvSpPr>
          <p:cNvPr id="73731" name="Zástupný obsah 2">
            <a:extLst>
              <a:ext uri="{FF2B5EF4-FFF2-40B4-BE49-F238E27FC236}">
                <a16:creationId xmlns:a16="http://schemas.microsoft.com/office/drawing/2014/main" id="{BAE331CE-1810-486B-B2C5-5D5092762C78}"/>
              </a:ext>
            </a:extLst>
          </p:cNvPr>
          <p:cNvSpPr>
            <a:spLocks noGrp="1" noChangeArrowheads="1"/>
          </p:cNvSpPr>
          <p:nvPr>
            <p:ph idx="1"/>
          </p:nvPr>
        </p:nvSpPr>
        <p:spPr/>
        <p:txBody>
          <a:bodyPr/>
          <a:lstStyle/>
          <a:p>
            <a:r>
              <a:rPr lang="cs-CZ" altLang="cs-CZ"/>
              <a:t>Tyto očkovací látky využívají jako přenašeč jiný, oslabený a neinfekční čili neškodný vir (adenovirus). Ten je upraven tak, že v sobě nese informaci pro tvorbu části neinfekční bílkoviny z povrchu koronaviru (tzv. spike protein).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Nadpis 1">
            <a:extLst>
              <a:ext uri="{FF2B5EF4-FFF2-40B4-BE49-F238E27FC236}">
                <a16:creationId xmlns:a16="http://schemas.microsoft.com/office/drawing/2014/main" id="{941C5AFD-99D0-4398-8B6D-443D85AD1972}"/>
              </a:ext>
            </a:extLst>
          </p:cNvPr>
          <p:cNvSpPr>
            <a:spLocks noGrp="1" noChangeArrowheads="1"/>
          </p:cNvSpPr>
          <p:nvPr>
            <p:ph type="title"/>
          </p:nvPr>
        </p:nvSpPr>
        <p:spPr/>
        <p:txBody>
          <a:bodyPr/>
          <a:lstStyle/>
          <a:p>
            <a:r>
              <a:rPr lang="cs-CZ" altLang="cs-CZ"/>
              <a:t>Nová vakcina</a:t>
            </a:r>
          </a:p>
        </p:txBody>
      </p:sp>
      <p:sp>
        <p:nvSpPr>
          <p:cNvPr id="74755" name="Zástupný obsah 2">
            <a:extLst>
              <a:ext uri="{FF2B5EF4-FFF2-40B4-BE49-F238E27FC236}">
                <a16:creationId xmlns:a16="http://schemas.microsoft.com/office/drawing/2014/main" id="{EF5E3CCE-25E3-4F7B-A88C-33B00EE62608}"/>
              </a:ext>
            </a:extLst>
          </p:cNvPr>
          <p:cNvSpPr>
            <a:spLocks noGrp="1" noChangeArrowheads="1"/>
          </p:cNvSpPr>
          <p:nvPr>
            <p:ph idx="1"/>
          </p:nvPr>
        </p:nvSpPr>
        <p:spPr/>
        <p:txBody>
          <a:bodyPr/>
          <a:lstStyle/>
          <a:p>
            <a:r>
              <a:rPr lang="cs-CZ" altLang="cs-CZ" b="1"/>
              <a:t>Vakcína</a:t>
            </a:r>
            <a:r>
              <a:rPr lang="cs-CZ" altLang="cs-CZ"/>
              <a:t> Novavax funguje na jiném principu než látky firem Pfizer/BioNTech nebo AstraZeneca a Johnson &amp; Johnson. Využívá technologii, která již funguje například ve vakcínách </a:t>
            </a:r>
            <a:r>
              <a:rPr lang="cs-CZ" altLang="cs-CZ" b="1"/>
              <a:t>proti</a:t>
            </a:r>
            <a:r>
              <a:rPr lang="cs-CZ" altLang="cs-CZ"/>
              <a:t> chřipce, žloutence typu B, pásovému oparu či rakovině děložního čípku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Nadpis 1">
            <a:extLst>
              <a:ext uri="{FF2B5EF4-FFF2-40B4-BE49-F238E27FC236}">
                <a16:creationId xmlns:a16="http://schemas.microsoft.com/office/drawing/2014/main" id="{82B08FC1-7C40-4C14-A8C7-6FEE8E0D8A3F}"/>
              </a:ext>
            </a:extLst>
          </p:cNvPr>
          <p:cNvSpPr>
            <a:spLocks noGrp="1" noChangeArrowheads="1"/>
          </p:cNvSpPr>
          <p:nvPr>
            <p:ph type="title"/>
          </p:nvPr>
        </p:nvSpPr>
        <p:spPr/>
        <p:txBody>
          <a:bodyPr/>
          <a:lstStyle/>
          <a:p>
            <a:r>
              <a:rPr lang="cs-CZ" altLang="cs-CZ"/>
              <a:t>Jak funguje Novavax</a:t>
            </a:r>
          </a:p>
        </p:txBody>
      </p:sp>
      <p:sp>
        <p:nvSpPr>
          <p:cNvPr id="75779" name="Zástupný obsah 2">
            <a:extLst>
              <a:ext uri="{FF2B5EF4-FFF2-40B4-BE49-F238E27FC236}">
                <a16:creationId xmlns:a16="http://schemas.microsoft.com/office/drawing/2014/main" id="{E0282E7D-46F9-45CA-BC59-0EB21B1E22C1}"/>
              </a:ext>
            </a:extLst>
          </p:cNvPr>
          <p:cNvSpPr>
            <a:spLocks noGrp="1" noChangeArrowheads="1"/>
          </p:cNvSpPr>
          <p:nvPr>
            <p:ph idx="1"/>
          </p:nvPr>
        </p:nvSpPr>
        <p:spPr/>
        <p:txBody>
          <a:bodyPr/>
          <a:lstStyle/>
          <a:p>
            <a:r>
              <a:rPr lang="cs-CZ" altLang="cs-CZ" sz="2400"/>
              <a:t>Tato technologie využívá laboratorního systému, kdy se vloží virový gen zájmu - zde spikový gen - do hmyzího viru a tím se infikují v laboratoři buňky, které následně vytvoří velké množství virového proteinu, a ten se následně extrahuje. Zatímco mRNA vakcíny vnáší do buněk předlohu pro syntézu bílkoviny, na níž náš imunitní systém reaguje, tato vakcína vnáší přímo kýžený virový protein v kombinaci s látkou (adjuvans), která zajišťuje lepší odpověď imunitního systému,“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Nadpis 1">
            <a:extLst>
              <a:ext uri="{FF2B5EF4-FFF2-40B4-BE49-F238E27FC236}">
                <a16:creationId xmlns:a16="http://schemas.microsoft.com/office/drawing/2014/main" id="{A76DC844-2581-43DA-AAFB-CECE55A15383}"/>
              </a:ext>
            </a:extLst>
          </p:cNvPr>
          <p:cNvSpPr>
            <a:spLocks noGrp="1" noChangeArrowheads="1"/>
          </p:cNvSpPr>
          <p:nvPr>
            <p:ph type="title"/>
          </p:nvPr>
        </p:nvSpPr>
        <p:spPr/>
        <p:txBody>
          <a:bodyPr/>
          <a:lstStyle/>
          <a:p>
            <a:endParaRPr lang="cs-CZ" altLang="cs-CZ"/>
          </a:p>
        </p:txBody>
      </p:sp>
      <p:sp>
        <p:nvSpPr>
          <p:cNvPr id="76803" name="Zástupný obsah 2">
            <a:extLst>
              <a:ext uri="{FF2B5EF4-FFF2-40B4-BE49-F238E27FC236}">
                <a16:creationId xmlns:a16="http://schemas.microsoft.com/office/drawing/2014/main" id="{1E3E0F73-4C9D-4652-B795-3D283ADF8849}"/>
              </a:ext>
            </a:extLst>
          </p:cNvPr>
          <p:cNvSpPr>
            <a:spLocks noGrp="1" noChangeArrowheads="1"/>
          </p:cNvSpPr>
          <p:nvPr>
            <p:ph idx="1"/>
          </p:nvPr>
        </p:nvSpPr>
        <p:spPr/>
        <p:txBody>
          <a:bodyPr/>
          <a:lstStyle/>
          <a:p>
            <a:r>
              <a:rPr lang="cs-CZ" altLang="cs-CZ"/>
              <a:t>I když je vakcína Novavax vyráběná „starší“ metodou, dosahuje stejné účinnosti jako modernější mRNA vakcíny, tedy kolem 90 procent. „Byť vakcíny působí jiným mechanismem, co do účinnosti jsou velmi podobné, mají stejný dopad. Finální efekt se příliš neliší.</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532</Words>
  <Application>Microsoft Office PowerPoint</Application>
  <PresentationFormat>Širokoúhlá obrazovka</PresentationFormat>
  <Paragraphs>40</Paragraphs>
  <Slides>10</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Calibri</vt:lpstr>
      <vt:lpstr>Calibri Light</vt:lpstr>
      <vt:lpstr>Roboto</vt:lpstr>
      <vt:lpstr>Motiv Office</vt:lpstr>
      <vt:lpstr>Očkování proti COVID-19</vt:lpstr>
      <vt:lpstr>Očkování COVID-19</vt:lpstr>
      <vt:lpstr>mRNA vakciny 3. generace</vt:lpstr>
      <vt:lpstr>Jak funguje mRNA vakcina</vt:lpstr>
      <vt:lpstr>Vektorové vakciny 2. generace</vt:lpstr>
      <vt:lpstr>Jak fungují vektorové vakciny 2. generace</vt:lpstr>
      <vt:lpstr>Nová vakcina</vt:lpstr>
      <vt:lpstr>Jak funguje Novavax</vt:lpstr>
      <vt:lpstr>Prezentace aplikace PowerPoint</vt:lpstr>
      <vt:lpstr>Vakciny proti Covidu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Očkování proti COVID-19</dc:title>
  <dc:creator>Iva Tomášková</dc:creator>
  <cp:lastModifiedBy>Iva Tomášková</cp:lastModifiedBy>
  <cp:revision>1</cp:revision>
  <dcterms:created xsi:type="dcterms:W3CDTF">2022-03-13T19:59:55Z</dcterms:created>
  <dcterms:modified xsi:type="dcterms:W3CDTF">2022-03-13T20:02:48Z</dcterms:modified>
</cp:coreProperties>
</file>