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11" r:id="rId3"/>
    <p:sldId id="313" r:id="rId4"/>
    <p:sldId id="314" r:id="rId5"/>
    <p:sldId id="310" r:id="rId6"/>
    <p:sldId id="29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" initials="U" lastIdx="26" clrIdx="0">
    <p:extLst>
      <p:ext uri="{19B8F6BF-5375-455C-9EA6-DF929625EA0E}">
        <p15:presenceInfo xmlns:p15="http://schemas.microsoft.com/office/powerpoint/2012/main" userId="Už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A6A"/>
    <a:srgbClr val="99FF66"/>
    <a:srgbClr val="A0F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B7B97-7CD8-4E2C-B794-C37A881F211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6AD99-28DE-40DA-BD63-8F447813B1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7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8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0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6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90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1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44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64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6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1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E10B5-05E8-4E58-BE24-0298B2356569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92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Zlozvyky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smtClean="0"/>
              <a:t>bp1818</a:t>
            </a:r>
            <a:r>
              <a:rPr lang="cs-CZ" smtClean="0"/>
              <a:t> </a:t>
            </a:r>
            <a:r>
              <a:rPr lang="cs-CZ" b="1" smtClean="0"/>
              <a:t>Základy psychologie </a:t>
            </a:r>
            <a:r>
              <a:rPr lang="cs-CZ" b="1" dirty="0" smtClean="0"/>
              <a:t>sportu a zdraví</a:t>
            </a:r>
            <a:endParaRPr lang="cs-CZ" dirty="0" smtClean="0"/>
          </a:p>
          <a:p>
            <a:r>
              <a:rPr lang="cs-CZ" dirty="0" smtClean="0"/>
              <a:t>Katedra společenských věd a managementu sportu FSpS MU</a:t>
            </a:r>
            <a:endParaRPr lang="cs-CZ" dirty="0"/>
          </a:p>
        </p:txBody>
      </p:sp>
      <p:pic>
        <p:nvPicPr>
          <p:cNvPr id="1028" name="Picture 4" descr="Image result for health psycholog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7"/>
          <a:stretch/>
        </p:blipFill>
        <p:spPr bwMode="auto">
          <a:xfrm>
            <a:off x="5452088" y="4664722"/>
            <a:ext cx="1817541" cy="203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268763" y="278223"/>
            <a:ext cx="1237551" cy="1160687"/>
          </a:xfrm>
          <a:prstGeom prst="ellipse">
            <a:avLst/>
          </a:prstGeom>
          <a:solidFill>
            <a:srgbClr val="DBF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4200" dirty="0" smtClean="0">
                <a:solidFill>
                  <a:schemeClr val="tx1"/>
                </a:solidFill>
              </a:rPr>
              <a:t>01b</a:t>
            </a:r>
          </a:p>
        </p:txBody>
      </p:sp>
    </p:spTree>
    <p:extLst>
      <p:ext uri="{BB962C8B-B14F-4D97-AF65-F5344CB8AC3E}">
        <p14:creationId xmlns:p14="http://schemas.microsoft.com/office/powerpoint/2010/main" val="3226790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zlozvyk?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7563" cy="435133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cs-CZ" sz="2000" dirty="0" smtClean="0"/>
              <a:t>Nežádoucí </a:t>
            </a:r>
            <a:r>
              <a:rPr lang="cs-CZ" sz="2000" b="1" dirty="0"/>
              <a:t>chování</a:t>
            </a:r>
          </a:p>
          <a:p>
            <a:pPr marL="228600" lvl="1">
              <a:spcBef>
                <a:spcPts val="1000"/>
              </a:spcBef>
            </a:pPr>
            <a:r>
              <a:rPr lang="cs-CZ" altLang="cs-CZ" sz="2000" dirty="0"/>
              <a:t>Nevhodný </a:t>
            </a:r>
            <a:r>
              <a:rPr lang="cs-CZ" altLang="cs-CZ" sz="2000" b="1" dirty="0"/>
              <a:t>návyk</a:t>
            </a:r>
            <a:r>
              <a:rPr lang="cs-CZ" altLang="cs-CZ" sz="2000" dirty="0"/>
              <a:t> vznikající na principu dynamického stereotypu</a:t>
            </a:r>
          </a:p>
          <a:p>
            <a:pPr marL="228600" lvl="1">
              <a:spcBef>
                <a:spcPts val="1000"/>
              </a:spcBef>
            </a:pPr>
            <a:r>
              <a:rPr lang="cs-CZ" altLang="cs-CZ" sz="2000" dirty="0"/>
              <a:t>Poškozuje jedince na zdraví nebo ztěžuje jeho zapojení do kolektivu</a:t>
            </a:r>
          </a:p>
          <a:p>
            <a:pPr marL="228600" lvl="1">
              <a:spcBef>
                <a:spcPts val="1000"/>
              </a:spcBef>
            </a:pPr>
            <a:r>
              <a:rPr lang="cs-CZ" sz="2000" dirty="0"/>
              <a:t>Přináší </a:t>
            </a:r>
            <a:r>
              <a:rPr lang="cs-CZ" sz="2000" b="1" dirty="0"/>
              <a:t>nevýhody, diskomfort, sociální izolaci</a:t>
            </a:r>
            <a:r>
              <a:rPr lang="cs-CZ" sz="2000" dirty="0"/>
              <a:t>, …</a:t>
            </a:r>
          </a:p>
          <a:p>
            <a:pPr marL="228600" lvl="1">
              <a:spcBef>
                <a:spcPts val="1000"/>
              </a:spcBef>
            </a:pPr>
            <a:r>
              <a:rPr lang="cs-CZ" sz="2000" b="1" dirty="0"/>
              <a:t>Vznikají v různém věku i situacích </a:t>
            </a:r>
            <a:r>
              <a:rPr lang="cs-CZ" sz="2000" dirty="0" smtClean="0"/>
              <a:t>– </a:t>
            </a:r>
            <a:r>
              <a:rPr lang="cs-CZ" sz="2000" dirty="0"/>
              <a:t>nesprávnou výchovou, nadměrným zatížením organismu, … → ovlivnění na mnoha úrovních </a:t>
            </a:r>
          </a:p>
        </p:txBody>
      </p:sp>
    </p:spTree>
    <p:extLst>
      <p:ext uri="{BB962C8B-B14F-4D97-AF65-F5344CB8AC3E}">
        <p14:creationId xmlns:p14="http://schemas.microsoft.com/office/powerpoint/2010/main" val="63395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Odstranění zlozvyku (obecně)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smtClean="0"/>
              <a:t>Zlozvyk si uvědomit a přijmout jej</a:t>
            </a:r>
          </a:p>
          <a:p>
            <a:pPr marL="514350" indent="-514350">
              <a:buFont typeface="+mj-lt"/>
              <a:buAutoNum type="arabicParenR"/>
            </a:pPr>
            <a:r>
              <a:rPr lang="cs-CZ" smtClean="0"/>
              <a:t>Zkoumat situace spojené se zlozvykem</a:t>
            </a:r>
          </a:p>
          <a:p>
            <a:pPr lvl="1"/>
            <a:r>
              <a:rPr lang="cs-CZ" smtClean="0"/>
              <a:t>Kdy se objevuje?</a:t>
            </a:r>
          </a:p>
          <a:p>
            <a:pPr lvl="1"/>
            <a:r>
              <a:rPr lang="cs-CZ" smtClean="0"/>
              <a:t>Co ho spouští?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arenR" startAt="3"/>
            </a:pPr>
            <a:r>
              <a:rPr lang="cs-CZ" sz="2800"/>
              <a:t>Řešit </a:t>
            </a:r>
            <a:r>
              <a:rPr lang="cs-CZ" sz="2800" smtClean="0"/>
              <a:t>příčiny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arenR" startAt="3"/>
            </a:pPr>
            <a:r>
              <a:rPr lang="cs-CZ" sz="2800" smtClean="0"/>
              <a:t>Začít s odvykáním zlozvyku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arenR" startAt="3"/>
            </a:pPr>
            <a:r>
              <a:rPr lang="cs-CZ" sz="2800" smtClean="0"/>
              <a:t>Trénovat sebeuvědomění a všímavost</a:t>
            </a:r>
            <a:endParaRPr lang="cs-CZ" sz="2800"/>
          </a:p>
        </p:txBody>
      </p:sp>
      <p:pic>
        <p:nvPicPr>
          <p:cNvPr id="1026" name="Picture 2" descr="Image result for přejídání 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4" y="2228851"/>
            <a:ext cx="4652045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8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Odstranění </a:t>
            </a:r>
            <a:r>
              <a:rPr lang="cs-CZ"/>
              <a:t>zlozvyku (obecně)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Prosté </a:t>
            </a:r>
            <a:r>
              <a:rPr lang="cs-CZ" b="1" smtClean="0"/>
              <a:t>nepoužívání</a:t>
            </a:r>
          </a:p>
          <a:p>
            <a:pPr lvl="1"/>
            <a:r>
              <a:rPr lang="cs-CZ" smtClean="0"/>
              <a:t>Náhlé přerušení – riziko abstinenčních příznaků</a:t>
            </a:r>
          </a:p>
          <a:p>
            <a:r>
              <a:rPr lang="cs-CZ" smtClean="0"/>
              <a:t>Metoda </a:t>
            </a:r>
            <a:r>
              <a:rPr lang="cs-CZ" b="1" smtClean="0"/>
              <a:t>interference</a:t>
            </a:r>
          </a:p>
          <a:p>
            <a:pPr lvl="1"/>
            <a:r>
              <a:rPr lang="cs-CZ" smtClean="0"/>
              <a:t>Vypěstování nové reakce na starý podnět, např. „káva + cigareta“ → „káva plus křížovka“</a:t>
            </a:r>
          </a:p>
          <a:p>
            <a:r>
              <a:rPr lang="cs-CZ" smtClean="0"/>
              <a:t>Metoda </a:t>
            </a:r>
            <a:r>
              <a:rPr lang="cs-CZ" b="1" smtClean="0"/>
              <a:t>sociální nápodoby</a:t>
            </a:r>
          </a:p>
          <a:p>
            <a:pPr lvl="1"/>
            <a:r>
              <a:rPr lang="cs-CZ" smtClean="0"/>
              <a:t>Pohyb ve společnosti, kde se „to nedělá“, např. nadměrné pití alkoholu → společnost abtinentů</a:t>
            </a:r>
          </a:p>
          <a:p>
            <a:r>
              <a:rPr lang="cs-CZ" smtClean="0"/>
              <a:t>Metoda </a:t>
            </a:r>
            <a:r>
              <a:rPr lang="cs-CZ" b="1" smtClean="0"/>
              <a:t>pozitivního vzoru</a:t>
            </a:r>
          </a:p>
          <a:p>
            <a:pPr lvl="1"/>
            <a:r>
              <a:rPr lang="cs-CZ" smtClean="0"/>
              <a:t>Vzor bez zlozvyku → máme tendence napodobovat vzor („liking“ aj.)</a:t>
            </a:r>
          </a:p>
          <a:p>
            <a:r>
              <a:rPr lang="cs-CZ" smtClean="0"/>
              <a:t>Metoda </a:t>
            </a:r>
            <a:r>
              <a:rPr lang="cs-CZ" b="1" smtClean="0"/>
              <a:t>přesycení</a:t>
            </a:r>
          </a:p>
          <a:p>
            <a:pPr lvl="1"/>
            <a:r>
              <a:rPr lang="cs-CZ" smtClean="0"/>
              <a:t>Vytvoření odporu proti činnosti</a:t>
            </a:r>
          </a:p>
          <a:p>
            <a:r>
              <a:rPr lang="cs-CZ" smtClean="0"/>
              <a:t>Metoda </a:t>
            </a:r>
            <a:r>
              <a:rPr lang="cs-CZ" b="1" smtClean="0"/>
              <a:t>pomalých kroků</a:t>
            </a:r>
          </a:p>
          <a:p>
            <a:pPr lvl="1"/>
            <a:r>
              <a:rPr lang="cs-CZ" smtClean="0"/>
              <a:t>Postupné odvykání</a:t>
            </a:r>
          </a:p>
          <a:p>
            <a:pPr marL="457200" lvl="1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Princip SMART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62625" cy="4351338"/>
          </a:xfrm>
        </p:spPr>
        <p:txBody>
          <a:bodyPr>
            <a:normAutofit/>
          </a:bodyPr>
          <a:lstStyle/>
          <a:p>
            <a:r>
              <a:rPr lang="cs-CZ" sz="2400" smtClean="0"/>
              <a:t>Vlastnosti správně nastaveného cíle:</a:t>
            </a:r>
          </a:p>
          <a:p>
            <a:pPr lvl="1"/>
            <a:r>
              <a:rPr lang="cs-CZ" b="1" smtClean="0"/>
              <a:t>Specifický</a:t>
            </a:r>
            <a:r>
              <a:rPr lang="cs-CZ" smtClean="0"/>
              <a:t> </a:t>
            </a:r>
          </a:p>
          <a:p>
            <a:pPr lvl="1"/>
            <a:r>
              <a:rPr lang="cs-CZ" b="1" smtClean="0"/>
              <a:t>Měřitelný </a:t>
            </a:r>
            <a:endParaRPr lang="cs-CZ"/>
          </a:p>
          <a:p>
            <a:pPr lvl="1"/>
            <a:r>
              <a:rPr lang="cs-CZ" smtClean="0"/>
              <a:t>Akceptovatelný = </a:t>
            </a:r>
            <a:r>
              <a:rPr lang="cs-CZ" b="1" smtClean="0"/>
              <a:t>dosažitelný</a:t>
            </a:r>
            <a:endParaRPr lang="cs-CZ" smtClean="0"/>
          </a:p>
          <a:p>
            <a:pPr lvl="1"/>
            <a:r>
              <a:rPr lang="cs-CZ" b="1" smtClean="0"/>
              <a:t>Relevantní</a:t>
            </a:r>
            <a:endParaRPr lang="cs-CZ"/>
          </a:p>
          <a:p>
            <a:pPr lvl="1"/>
            <a:r>
              <a:rPr lang="cs-CZ" b="1" smtClean="0"/>
              <a:t>Termínovaný</a:t>
            </a:r>
            <a:endParaRPr lang="cs-CZ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0" y="1825625"/>
            <a:ext cx="57626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smtClean="0"/>
          </a:p>
          <a:p>
            <a:pPr lvl="1"/>
            <a:r>
              <a:rPr lang="cs-CZ" b="1" smtClean="0"/>
              <a:t>S</a:t>
            </a:r>
            <a:r>
              <a:rPr lang="cs-CZ" smtClean="0"/>
              <a:t>pecific, spezifisch </a:t>
            </a:r>
          </a:p>
          <a:p>
            <a:pPr lvl="1"/>
            <a:r>
              <a:rPr lang="cs-CZ" b="1" smtClean="0"/>
              <a:t>M</a:t>
            </a:r>
            <a:r>
              <a:rPr lang="cs-CZ" smtClean="0"/>
              <a:t>easureable, messbar</a:t>
            </a:r>
          </a:p>
          <a:p>
            <a:pPr lvl="1"/>
            <a:r>
              <a:rPr lang="cs-CZ" b="1" smtClean="0"/>
              <a:t>A</a:t>
            </a:r>
            <a:r>
              <a:rPr lang="cs-CZ" smtClean="0"/>
              <a:t>ttainable, erreichbar</a:t>
            </a:r>
          </a:p>
          <a:p>
            <a:pPr lvl="1"/>
            <a:r>
              <a:rPr lang="cs-CZ" b="1" smtClean="0"/>
              <a:t>R</a:t>
            </a:r>
            <a:r>
              <a:rPr lang="cs-CZ" smtClean="0"/>
              <a:t>elevant</a:t>
            </a:r>
          </a:p>
          <a:p>
            <a:pPr lvl="1"/>
            <a:r>
              <a:rPr lang="cs-CZ" b="1" smtClean="0"/>
              <a:t>T</a:t>
            </a:r>
            <a:r>
              <a:rPr lang="cs-CZ" smtClean="0"/>
              <a:t>ime bound, terminiert</a:t>
            </a:r>
          </a:p>
          <a:p>
            <a:pPr lvl="1"/>
            <a:endParaRPr lang="cs-CZ"/>
          </a:p>
        </p:txBody>
      </p:sp>
      <p:pic>
        <p:nvPicPr>
          <p:cNvPr id="3076" name="Picture 4" descr="Image result for smart goal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254" y="4443412"/>
            <a:ext cx="3673396" cy="219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0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1318" y="3298643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07043" y="1331732"/>
            <a:ext cx="7804150" cy="1495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39725" algn="ctr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>
                <a:solidFill>
                  <a:srgbClr val="00B0F0"/>
                </a:solidFill>
              </a:rPr>
              <a:t>Někdo říká: Zvyk je železná košile. </a:t>
            </a:r>
          </a:p>
          <a:p>
            <a:pPr indent="-339725" algn="ctr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>
                <a:solidFill>
                  <a:srgbClr val="00B0F0"/>
                </a:solidFill>
              </a:rPr>
              <a:t>Já přidávám: Zlozvyk ocelová. </a:t>
            </a:r>
          </a:p>
          <a:p>
            <a:pPr indent="-339725" algn="ctr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smtClean="0">
                <a:solidFill>
                  <a:srgbClr val="00B0F0"/>
                </a:solidFill>
              </a:rPr>
              <a:t>(Max Kašparů)</a:t>
            </a:r>
          </a:p>
          <a:p>
            <a:pPr indent="-33972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316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1361</TotalTime>
  <Words>236</Words>
  <Application>Microsoft Office PowerPoint</Application>
  <PresentationFormat>Širokoúhlá obrazovka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Zlozvyky</vt:lpstr>
      <vt:lpstr>Co je to zlozvyk?</vt:lpstr>
      <vt:lpstr>Odstranění zlozvyku (obecně)</vt:lpstr>
      <vt:lpstr>Odstranění zlozvyku (obecně)</vt:lpstr>
      <vt:lpstr>Princip SMART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88</cp:revision>
  <dcterms:created xsi:type="dcterms:W3CDTF">2020-02-12T07:29:27Z</dcterms:created>
  <dcterms:modified xsi:type="dcterms:W3CDTF">2021-03-10T10:36:06Z</dcterms:modified>
</cp:coreProperties>
</file>