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77" r:id="rId4"/>
    <p:sldId id="257" r:id="rId5"/>
    <p:sldId id="258" r:id="rId6"/>
    <p:sldId id="27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4CE04-2128-0511-4A3C-9C45801FDA72}" v="4833" dt="2021-02-19T22:31:05.012"/>
    <p1510:client id="{EEB6F63F-60C1-4F0C-8514-A6A67FD9D82D}" v="4309" dt="2021-02-18T22:42:02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7D72A-8C9B-43D3-91C6-A6EA3B34509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B84F5F-B407-4940-AF0F-48042E3DC20C}">
      <dgm:prSet/>
      <dgm:spPr/>
      <dgm:t>
        <a:bodyPr/>
        <a:lstStyle/>
        <a:p>
          <a:r>
            <a:rPr lang="cs-CZ"/>
            <a:t>NDT = Neurodevelopmental treatment</a:t>
          </a:r>
          <a:endParaRPr lang="en-US"/>
        </a:p>
      </dgm:t>
    </dgm:pt>
    <dgm:pt modelId="{DC227275-2A57-4277-A7F7-003465FB244C}" type="parTrans" cxnId="{ADD00A52-2650-4892-AD64-1039E1ABB371}">
      <dgm:prSet/>
      <dgm:spPr/>
      <dgm:t>
        <a:bodyPr/>
        <a:lstStyle/>
        <a:p>
          <a:endParaRPr lang="en-US"/>
        </a:p>
      </dgm:t>
    </dgm:pt>
    <dgm:pt modelId="{7AAF96FC-7CB1-497C-9313-92B02BC4E56C}" type="sibTrans" cxnId="{ADD00A52-2650-4892-AD64-1039E1ABB371}">
      <dgm:prSet/>
      <dgm:spPr/>
      <dgm:t>
        <a:bodyPr/>
        <a:lstStyle/>
        <a:p>
          <a:endParaRPr lang="en-US"/>
        </a:p>
      </dgm:t>
    </dgm:pt>
    <dgm:pt modelId="{197382E1-F6D5-4F66-A180-F52058250006}">
      <dgm:prSet/>
      <dgm:spPr/>
      <dgm:t>
        <a:bodyPr/>
        <a:lstStyle/>
        <a:p>
          <a:r>
            <a:rPr lang="cs-CZ"/>
            <a:t>Založen Bertou a Karlem Bobathovými ve 40. letech 20. století</a:t>
          </a:r>
          <a:endParaRPr lang="en-US"/>
        </a:p>
      </dgm:t>
    </dgm:pt>
    <dgm:pt modelId="{DB98BA79-F2E5-4C36-9898-CCFA9269CE96}" type="parTrans" cxnId="{76B5BA7F-5FE1-44C8-A857-02E0193A688C}">
      <dgm:prSet/>
      <dgm:spPr/>
      <dgm:t>
        <a:bodyPr/>
        <a:lstStyle/>
        <a:p>
          <a:endParaRPr lang="en-US"/>
        </a:p>
      </dgm:t>
    </dgm:pt>
    <dgm:pt modelId="{F16B4E40-9711-4FBC-B954-978B35E2DAEB}" type="sibTrans" cxnId="{76B5BA7F-5FE1-44C8-A857-02E0193A688C}">
      <dgm:prSet/>
      <dgm:spPr/>
      <dgm:t>
        <a:bodyPr/>
        <a:lstStyle/>
        <a:p>
          <a:endParaRPr lang="en-US"/>
        </a:p>
      </dgm:t>
    </dgm:pt>
    <dgm:pt modelId="{623C89B9-F061-4CE0-AAD2-27D8E42E31B5}">
      <dgm:prSet/>
      <dgm:spPr/>
      <dgm:t>
        <a:bodyPr/>
        <a:lstStyle/>
        <a:p>
          <a:r>
            <a:rPr lang="cs-CZ"/>
            <a:t>Neustále se vyvíjející koncept</a:t>
          </a:r>
          <a:endParaRPr lang="en-US"/>
        </a:p>
      </dgm:t>
    </dgm:pt>
    <dgm:pt modelId="{D1116866-39BB-44F0-9133-214A1FC22CDE}" type="parTrans" cxnId="{548AE4C7-42A6-455B-BBF2-607DA5FA696B}">
      <dgm:prSet/>
      <dgm:spPr/>
      <dgm:t>
        <a:bodyPr/>
        <a:lstStyle/>
        <a:p>
          <a:endParaRPr lang="en-US"/>
        </a:p>
      </dgm:t>
    </dgm:pt>
    <dgm:pt modelId="{72F315E0-CB85-4836-8FD7-0FA0D050F2E2}" type="sibTrans" cxnId="{548AE4C7-42A6-455B-BBF2-607DA5FA696B}">
      <dgm:prSet/>
      <dgm:spPr/>
      <dgm:t>
        <a:bodyPr/>
        <a:lstStyle/>
        <a:p>
          <a:endParaRPr lang="en-US"/>
        </a:p>
      </dgm:t>
    </dgm:pt>
    <dgm:pt modelId="{EDF76BCB-8E22-4BE8-A8FE-23152CFB88D0}" type="pres">
      <dgm:prSet presAssocID="{9757D72A-8C9B-43D3-91C6-A6EA3B34509A}" presName="outerComposite" presStyleCnt="0">
        <dgm:presLayoutVars>
          <dgm:chMax val="5"/>
          <dgm:dir/>
          <dgm:resizeHandles val="exact"/>
        </dgm:presLayoutVars>
      </dgm:prSet>
      <dgm:spPr/>
    </dgm:pt>
    <dgm:pt modelId="{BF96397C-AAE1-4157-A86F-4DDBD6D43E50}" type="pres">
      <dgm:prSet presAssocID="{9757D72A-8C9B-43D3-91C6-A6EA3B34509A}" presName="dummyMaxCanvas" presStyleCnt="0">
        <dgm:presLayoutVars/>
      </dgm:prSet>
      <dgm:spPr/>
    </dgm:pt>
    <dgm:pt modelId="{53240EA6-11F3-4DA6-A3D0-E3DEBA7712FB}" type="pres">
      <dgm:prSet presAssocID="{9757D72A-8C9B-43D3-91C6-A6EA3B34509A}" presName="ThreeNodes_1" presStyleLbl="node1" presStyleIdx="0" presStyleCnt="3">
        <dgm:presLayoutVars>
          <dgm:bulletEnabled val="1"/>
        </dgm:presLayoutVars>
      </dgm:prSet>
      <dgm:spPr/>
    </dgm:pt>
    <dgm:pt modelId="{F7A75BDB-7CBA-4153-8F42-294E02798802}" type="pres">
      <dgm:prSet presAssocID="{9757D72A-8C9B-43D3-91C6-A6EA3B34509A}" presName="ThreeNodes_2" presStyleLbl="node1" presStyleIdx="1" presStyleCnt="3">
        <dgm:presLayoutVars>
          <dgm:bulletEnabled val="1"/>
        </dgm:presLayoutVars>
      </dgm:prSet>
      <dgm:spPr/>
    </dgm:pt>
    <dgm:pt modelId="{CFEA055E-F6FC-4EB4-8BC2-1F4E2DACD81F}" type="pres">
      <dgm:prSet presAssocID="{9757D72A-8C9B-43D3-91C6-A6EA3B34509A}" presName="ThreeNodes_3" presStyleLbl="node1" presStyleIdx="2" presStyleCnt="3">
        <dgm:presLayoutVars>
          <dgm:bulletEnabled val="1"/>
        </dgm:presLayoutVars>
      </dgm:prSet>
      <dgm:spPr/>
    </dgm:pt>
    <dgm:pt modelId="{7E932F6A-2198-461B-B540-333A4CB9B9BB}" type="pres">
      <dgm:prSet presAssocID="{9757D72A-8C9B-43D3-91C6-A6EA3B34509A}" presName="ThreeConn_1-2" presStyleLbl="fgAccFollowNode1" presStyleIdx="0" presStyleCnt="2">
        <dgm:presLayoutVars>
          <dgm:bulletEnabled val="1"/>
        </dgm:presLayoutVars>
      </dgm:prSet>
      <dgm:spPr/>
    </dgm:pt>
    <dgm:pt modelId="{2F462BE4-E6D0-4F04-B2C7-B4D68E052CEF}" type="pres">
      <dgm:prSet presAssocID="{9757D72A-8C9B-43D3-91C6-A6EA3B34509A}" presName="ThreeConn_2-3" presStyleLbl="fgAccFollowNode1" presStyleIdx="1" presStyleCnt="2">
        <dgm:presLayoutVars>
          <dgm:bulletEnabled val="1"/>
        </dgm:presLayoutVars>
      </dgm:prSet>
      <dgm:spPr/>
    </dgm:pt>
    <dgm:pt modelId="{7DDBD8A1-3E1F-4459-9499-7771850ADEF6}" type="pres">
      <dgm:prSet presAssocID="{9757D72A-8C9B-43D3-91C6-A6EA3B34509A}" presName="ThreeNodes_1_text" presStyleLbl="node1" presStyleIdx="2" presStyleCnt="3">
        <dgm:presLayoutVars>
          <dgm:bulletEnabled val="1"/>
        </dgm:presLayoutVars>
      </dgm:prSet>
      <dgm:spPr/>
    </dgm:pt>
    <dgm:pt modelId="{97B36A99-45B4-4E28-B09F-628A6CAB677F}" type="pres">
      <dgm:prSet presAssocID="{9757D72A-8C9B-43D3-91C6-A6EA3B34509A}" presName="ThreeNodes_2_text" presStyleLbl="node1" presStyleIdx="2" presStyleCnt="3">
        <dgm:presLayoutVars>
          <dgm:bulletEnabled val="1"/>
        </dgm:presLayoutVars>
      </dgm:prSet>
      <dgm:spPr/>
    </dgm:pt>
    <dgm:pt modelId="{3DED1B04-A627-44B7-A723-9880FB3F18E4}" type="pres">
      <dgm:prSet presAssocID="{9757D72A-8C9B-43D3-91C6-A6EA3B3450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20CD90A-DBB1-4C3B-94FD-19DC929062D5}" type="presOf" srcId="{7AAF96FC-7CB1-497C-9313-92B02BC4E56C}" destId="{7E932F6A-2198-461B-B540-333A4CB9B9BB}" srcOrd="0" destOrd="0" presId="urn:microsoft.com/office/officeart/2005/8/layout/vProcess5"/>
    <dgm:cxn modelId="{FB2FFE21-FD26-4DB4-B906-CF9EDBD64D97}" type="presOf" srcId="{16B84F5F-B407-4940-AF0F-48042E3DC20C}" destId="{7DDBD8A1-3E1F-4459-9499-7771850ADEF6}" srcOrd="1" destOrd="0" presId="urn:microsoft.com/office/officeart/2005/8/layout/vProcess5"/>
    <dgm:cxn modelId="{49A79C5B-6487-4988-BC46-15295B20FA8C}" type="presOf" srcId="{623C89B9-F061-4CE0-AAD2-27D8E42E31B5}" destId="{3DED1B04-A627-44B7-A723-9880FB3F18E4}" srcOrd="1" destOrd="0" presId="urn:microsoft.com/office/officeart/2005/8/layout/vProcess5"/>
    <dgm:cxn modelId="{22E8975F-31BF-42BB-8969-D3384B4B83A4}" type="presOf" srcId="{F16B4E40-9711-4FBC-B954-978B35E2DAEB}" destId="{2F462BE4-E6D0-4F04-B2C7-B4D68E052CEF}" srcOrd="0" destOrd="0" presId="urn:microsoft.com/office/officeart/2005/8/layout/vProcess5"/>
    <dgm:cxn modelId="{1E09ED64-281D-4562-88BA-6F46A293FF53}" type="presOf" srcId="{197382E1-F6D5-4F66-A180-F52058250006}" destId="{97B36A99-45B4-4E28-B09F-628A6CAB677F}" srcOrd="1" destOrd="0" presId="urn:microsoft.com/office/officeart/2005/8/layout/vProcess5"/>
    <dgm:cxn modelId="{ADD00A52-2650-4892-AD64-1039E1ABB371}" srcId="{9757D72A-8C9B-43D3-91C6-A6EA3B34509A}" destId="{16B84F5F-B407-4940-AF0F-48042E3DC20C}" srcOrd="0" destOrd="0" parTransId="{DC227275-2A57-4277-A7F7-003465FB244C}" sibTransId="{7AAF96FC-7CB1-497C-9313-92B02BC4E56C}"/>
    <dgm:cxn modelId="{DF223955-C5D1-4B7C-AB80-98E62FD24E49}" type="presOf" srcId="{16B84F5F-B407-4940-AF0F-48042E3DC20C}" destId="{53240EA6-11F3-4DA6-A3D0-E3DEBA7712FB}" srcOrd="0" destOrd="0" presId="urn:microsoft.com/office/officeart/2005/8/layout/vProcess5"/>
    <dgm:cxn modelId="{8FBFEA77-754C-42B1-AF17-080498C8D4BE}" type="presOf" srcId="{9757D72A-8C9B-43D3-91C6-A6EA3B34509A}" destId="{EDF76BCB-8E22-4BE8-A8FE-23152CFB88D0}" srcOrd="0" destOrd="0" presId="urn:microsoft.com/office/officeart/2005/8/layout/vProcess5"/>
    <dgm:cxn modelId="{6D2D967E-087E-4820-B741-B26BB562DEF2}" type="presOf" srcId="{623C89B9-F061-4CE0-AAD2-27D8E42E31B5}" destId="{CFEA055E-F6FC-4EB4-8BC2-1F4E2DACD81F}" srcOrd="0" destOrd="0" presId="urn:microsoft.com/office/officeart/2005/8/layout/vProcess5"/>
    <dgm:cxn modelId="{76B5BA7F-5FE1-44C8-A857-02E0193A688C}" srcId="{9757D72A-8C9B-43D3-91C6-A6EA3B34509A}" destId="{197382E1-F6D5-4F66-A180-F52058250006}" srcOrd="1" destOrd="0" parTransId="{DB98BA79-F2E5-4C36-9898-CCFA9269CE96}" sibTransId="{F16B4E40-9711-4FBC-B954-978B35E2DAEB}"/>
    <dgm:cxn modelId="{927060C3-590E-4051-9B10-EE335698ED32}" type="presOf" srcId="{197382E1-F6D5-4F66-A180-F52058250006}" destId="{F7A75BDB-7CBA-4153-8F42-294E02798802}" srcOrd="0" destOrd="0" presId="urn:microsoft.com/office/officeart/2005/8/layout/vProcess5"/>
    <dgm:cxn modelId="{548AE4C7-42A6-455B-BBF2-607DA5FA696B}" srcId="{9757D72A-8C9B-43D3-91C6-A6EA3B34509A}" destId="{623C89B9-F061-4CE0-AAD2-27D8E42E31B5}" srcOrd="2" destOrd="0" parTransId="{D1116866-39BB-44F0-9133-214A1FC22CDE}" sibTransId="{72F315E0-CB85-4836-8FD7-0FA0D050F2E2}"/>
    <dgm:cxn modelId="{4325932B-06B2-4919-A82C-2227FA1626DE}" type="presParOf" srcId="{EDF76BCB-8E22-4BE8-A8FE-23152CFB88D0}" destId="{BF96397C-AAE1-4157-A86F-4DDBD6D43E50}" srcOrd="0" destOrd="0" presId="urn:microsoft.com/office/officeart/2005/8/layout/vProcess5"/>
    <dgm:cxn modelId="{5B5F6284-3C9D-43E4-8B70-883613273FDC}" type="presParOf" srcId="{EDF76BCB-8E22-4BE8-A8FE-23152CFB88D0}" destId="{53240EA6-11F3-4DA6-A3D0-E3DEBA7712FB}" srcOrd="1" destOrd="0" presId="urn:microsoft.com/office/officeart/2005/8/layout/vProcess5"/>
    <dgm:cxn modelId="{C9D951C7-D33E-45CE-BE2D-F4A0F4DB59E5}" type="presParOf" srcId="{EDF76BCB-8E22-4BE8-A8FE-23152CFB88D0}" destId="{F7A75BDB-7CBA-4153-8F42-294E02798802}" srcOrd="2" destOrd="0" presId="urn:microsoft.com/office/officeart/2005/8/layout/vProcess5"/>
    <dgm:cxn modelId="{A54983E8-CF08-4C55-941B-8F000092FFAA}" type="presParOf" srcId="{EDF76BCB-8E22-4BE8-A8FE-23152CFB88D0}" destId="{CFEA055E-F6FC-4EB4-8BC2-1F4E2DACD81F}" srcOrd="3" destOrd="0" presId="urn:microsoft.com/office/officeart/2005/8/layout/vProcess5"/>
    <dgm:cxn modelId="{3606DCB8-D513-4BB3-B13B-A69803496A8E}" type="presParOf" srcId="{EDF76BCB-8E22-4BE8-A8FE-23152CFB88D0}" destId="{7E932F6A-2198-461B-B540-333A4CB9B9BB}" srcOrd="4" destOrd="0" presId="urn:microsoft.com/office/officeart/2005/8/layout/vProcess5"/>
    <dgm:cxn modelId="{1CACD072-A803-47AC-9A79-18679158BFBD}" type="presParOf" srcId="{EDF76BCB-8E22-4BE8-A8FE-23152CFB88D0}" destId="{2F462BE4-E6D0-4F04-B2C7-B4D68E052CEF}" srcOrd="5" destOrd="0" presId="urn:microsoft.com/office/officeart/2005/8/layout/vProcess5"/>
    <dgm:cxn modelId="{B50CBAEB-AB57-4CF8-834B-65C38B952D9C}" type="presParOf" srcId="{EDF76BCB-8E22-4BE8-A8FE-23152CFB88D0}" destId="{7DDBD8A1-3E1F-4459-9499-7771850ADEF6}" srcOrd="6" destOrd="0" presId="urn:microsoft.com/office/officeart/2005/8/layout/vProcess5"/>
    <dgm:cxn modelId="{7B33D4E3-C540-4A22-B657-7599FA55667E}" type="presParOf" srcId="{EDF76BCB-8E22-4BE8-A8FE-23152CFB88D0}" destId="{97B36A99-45B4-4E28-B09F-628A6CAB677F}" srcOrd="7" destOrd="0" presId="urn:microsoft.com/office/officeart/2005/8/layout/vProcess5"/>
    <dgm:cxn modelId="{15FB52E8-B779-4E7C-B342-D6F765B2E0A4}" type="presParOf" srcId="{EDF76BCB-8E22-4BE8-A8FE-23152CFB88D0}" destId="{3DED1B04-A627-44B7-A723-9880FB3F18E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649C1-F12A-4CBF-87BB-2140396085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A821F1-69E9-422A-81C8-FF8F1903E8B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Koncept = myšlenky, principy</a:t>
          </a:r>
          <a:endParaRPr lang="en-US"/>
        </a:p>
      </dgm:t>
    </dgm:pt>
    <dgm:pt modelId="{6C923896-1418-45A4-968C-41DA78797936}" type="parTrans" cxnId="{5E32ADA0-4FB8-4414-AA65-09EED256F005}">
      <dgm:prSet/>
      <dgm:spPr/>
      <dgm:t>
        <a:bodyPr/>
        <a:lstStyle/>
        <a:p>
          <a:endParaRPr lang="en-US"/>
        </a:p>
      </dgm:t>
    </dgm:pt>
    <dgm:pt modelId="{E3BDBC9A-58A7-44D4-8A9A-75358A75A3ED}" type="sibTrans" cxnId="{5E32ADA0-4FB8-4414-AA65-09EED256F005}">
      <dgm:prSet/>
      <dgm:spPr/>
      <dgm:t>
        <a:bodyPr/>
        <a:lstStyle/>
        <a:p>
          <a:endParaRPr lang="en-US"/>
        </a:p>
      </dgm:t>
    </dgm:pt>
    <dgm:pt modelId="{4111C3CB-A50F-4663-8574-2701FDE19CB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BK je perspektivní, interdisciplinární, problémy řešící přístup k hodnocení, léčbě &amp; individuálnímu vedení pacienta s omezenou schopností plně </a:t>
          </a:r>
          <a:r>
            <a:rPr lang="cs-CZ" b="1"/>
            <a:t>PARTICIPOVAT </a:t>
          </a:r>
          <a:r>
            <a:rPr lang="cs-CZ"/>
            <a:t>na každodenních životě díky poruše motorických, senzorických, percepčních &amp; kognitivních funkcí, vyplývající z poruchy CNS. </a:t>
          </a:r>
          <a:endParaRPr lang="en-US"/>
        </a:p>
      </dgm:t>
    </dgm:pt>
    <dgm:pt modelId="{CF10BF93-4E5E-46D4-A108-F0A519B214FE}" type="parTrans" cxnId="{32DF16AD-30E3-4ECD-AE6F-EF685D2B987A}">
      <dgm:prSet/>
      <dgm:spPr/>
      <dgm:t>
        <a:bodyPr/>
        <a:lstStyle/>
        <a:p>
          <a:endParaRPr lang="en-US"/>
        </a:p>
      </dgm:t>
    </dgm:pt>
    <dgm:pt modelId="{BC7FBADB-EA4C-4346-8005-36440A81A11B}" type="sibTrans" cxnId="{32DF16AD-30E3-4ECD-AE6F-EF685D2B987A}">
      <dgm:prSet/>
      <dgm:spPr/>
      <dgm:t>
        <a:bodyPr/>
        <a:lstStyle/>
        <a:p>
          <a:endParaRPr lang="en-US"/>
        </a:p>
      </dgm:t>
    </dgm:pt>
    <dgm:pt modelId="{DA824870-BC4F-41F0-A320-32441660543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Motorické chování člověka: vykonání určitého úkolu - CÍLE, NE jednotlivých komponent.</a:t>
          </a:r>
        </a:p>
      </dgm:t>
    </dgm:pt>
    <dgm:pt modelId="{4A5FC83E-B636-4375-AFE2-DDE49B48FB0D}" type="parTrans" cxnId="{5F43B150-601C-4FC5-B43E-E7272CB8B97F}">
      <dgm:prSet/>
      <dgm:spPr/>
    </dgm:pt>
    <dgm:pt modelId="{A22F49BC-9222-4869-BA27-A02B8E498EB8}" type="sibTrans" cxnId="{5F43B150-601C-4FC5-B43E-E7272CB8B97F}">
      <dgm:prSet/>
      <dgm:spPr/>
    </dgm:pt>
    <dgm:pt modelId="{BBA9E612-8E74-4DCF-A6DD-8D7FF204763A}" type="pres">
      <dgm:prSet presAssocID="{7A5649C1-F12A-4CBF-87BB-21403960851E}" presName="root" presStyleCnt="0">
        <dgm:presLayoutVars>
          <dgm:dir/>
          <dgm:resizeHandles val="exact"/>
        </dgm:presLayoutVars>
      </dgm:prSet>
      <dgm:spPr/>
    </dgm:pt>
    <dgm:pt modelId="{45E1D21E-2BDD-460B-A57F-F4CC31E493B7}" type="pres">
      <dgm:prSet presAssocID="{41A821F1-69E9-422A-81C8-FF8F1903E8BB}" presName="compNode" presStyleCnt="0"/>
      <dgm:spPr/>
    </dgm:pt>
    <dgm:pt modelId="{8A1A7BE6-7921-42B9-96D8-EAC753C83181}" type="pres">
      <dgm:prSet presAssocID="{41A821F1-69E9-422A-81C8-FF8F1903E8BB}" presName="bgRect" presStyleLbl="bgShp" presStyleIdx="0" presStyleCnt="3"/>
      <dgm:spPr/>
    </dgm:pt>
    <dgm:pt modelId="{2DE0EDD3-9537-4259-AD63-80712873065E}" type="pres">
      <dgm:prSet presAssocID="{41A821F1-69E9-422A-81C8-FF8F1903E8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FA5E4CB-011C-4A6F-AE0A-038AD0BD2140}" type="pres">
      <dgm:prSet presAssocID="{41A821F1-69E9-422A-81C8-FF8F1903E8BB}" presName="spaceRect" presStyleCnt="0"/>
      <dgm:spPr/>
    </dgm:pt>
    <dgm:pt modelId="{78C677B2-E843-4AB0-8BF8-1B66BEEC3024}" type="pres">
      <dgm:prSet presAssocID="{41A821F1-69E9-422A-81C8-FF8F1903E8BB}" presName="parTx" presStyleLbl="revTx" presStyleIdx="0" presStyleCnt="3">
        <dgm:presLayoutVars>
          <dgm:chMax val="0"/>
          <dgm:chPref val="0"/>
        </dgm:presLayoutVars>
      </dgm:prSet>
      <dgm:spPr/>
    </dgm:pt>
    <dgm:pt modelId="{0AA3EA1B-CFDF-47FB-9B67-0B26B613F401}" type="pres">
      <dgm:prSet presAssocID="{E3BDBC9A-58A7-44D4-8A9A-75358A75A3ED}" presName="sibTrans" presStyleCnt="0"/>
      <dgm:spPr/>
    </dgm:pt>
    <dgm:pt modelId="{23285020-8A2A-4293-B7C2-AE3B683CDE0F}" type="pres">
      <dgm:prSet presAssocID="{4111C3CB-A50F-4663-8574-2701FDE19CBC}" presName="compNode" presStyleCnt="0"/>
      <dgm:spPr/>
    </dgm:pt>
    <dgm:pt modelId="{EBEFC834-B94F-4E0D-BF9B-552942AD46F5}" type="pres">
      <dgm:prSet presAssocID="{4111C3CB-A50F-4663-8574-2701FDE19CBC}" presName="bgRect" presStyleLbl="bgShp" presStyleIdx="1" presStyleCnt="3"/>
      <dgm:spPr/>
    </dgm:pt>
    <dgm:pt modelId="{BD7F71C3-EDAA-4906-87A0-4F017B856DF4}" type="pres">
      <dgm:prSet presAssocID="{4111C3CB-A50F-4663-8574-2701FDE19CB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E0E5A131-2E39-4F5A-B621-38B514C7CB83}" type="pres">
      <dgm:prSet presAssocID="{4111C3CB-A50F-4663-8574-2701FDE19CBC}" presName="spaceRect" presStyleCnt="0"/>
      <dgm:spPr/>
    </dgm:pt>
    <dgm:pt modelId="{53438108-3733-48B2-A168-F41A20091F60}" type="pres">
      <dgm:prSet presAssocID="{4111C3CB-A50F-4663-8574-2701FDE19CBC}" presName="parTx" presStyleLbl="revTx" presStyleIdx="1" presStyleCnt="3">
        <dgm:presLayoutVars>
          <dgm:chMax val="0"/>
          <dgm:chPref val="0"/>
        </dgm:presLayoutVars>
      </dgm:prSet>
      <dgm:spPr/>
    </dgm:pt>
    <dgm:pt modelId="{08B32F43-5131-4F67-A372-CEAA285007B5}" type="pres">
      <dgm:prSet presAssocID="{BC7FBADB-EA4C-4346-8005-36440A81A11B}" presName="sibTrans" presStyleCnt="0"/>
      <dgm:spPr/>
    </dgm:pt>
    <dgm:pt modelId="{5A67706F-38CE-48D4-971B-93708FC594D6}" type="pres">
      <dgm:prSet presAssocID="{DA824870-BC4F-41F0-A320-32441660543B}" presName="compNode" presStyleCnt="0"/>
      <dgm:spPr/>
    </dgm:pt>
    <dgm:pt modelId="{917C1A34-F593-456A-88A2-842B737375DC}" type="pres">
      <dgm:prSet presAssocID="{DA824870-BC4F-41F0-A320-32441660543B}" presName="bgRect" presStyleLbl="bgShp" presStyleIdx="2" presStyleCnt="3"/>
      <dgm:spPr/>
    </dgm:pt>
    <dgm:pt modelId="{5775FA2D-6573-4CFE-9C4E-523FF527BD6D}" type="pres">
      <dgm:prSet presAssocID="{DA824870-BC4F-41F0-A320-32441660543B}" presName="iconRect" presStyleLbl="node1" presStyleIdx="2" presStyleCnt="3"/>
      <dgm:spPr/>
    </dgm:pt>
    <dgm:pt modelId="{E00CE851-B073-404F-9E73-EF3A7B99DAD3}" type="pres">
      <dgm:prSet presAssocID="{DA824870-BC4F-41F0-A320-32441660543B}" presName="spaceRect" presStyleCnt="0"/>
      <dgm:spPr/>
    </dgm:pt>
    <dgm:pt modelId="{BD4E21DA-3515-454C-9038-86481E03FCA3}" type="pres">
      <dgm:prSet presAssocID="{DA824870-BC4F-41F0-A320-3244166054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D9D934D-688F-4F05-840D-008D3EBA0525}" type="presOf" srcId="{7A5649C1-F12A-4CBF-87BB-21403960851E}" destId="{BBA9E612-8E74-4DCF-A6DD-8D7FF204763A}" srcOrd="0" destOrd="0" presId="urn:microsoft.com/office/officeart/2018/2/layout/IconVerticalSolidList"/>
    <dgm:cxn modelId="{DB9F6B4F-1853-45A2-8C84-0E1D565FC5B1}" type="presOf" srcId="{DA824870-BC4F-41F0-A320-32441660543B}" destId="{BD4E21DA-3515-454C-9038-86481E03FCA3}" srcOrd="0" destOrd="0" presId="urn:microsoft.com/office/officeart/2018/2/layout/IconVerticalSolidList"/>
    <dgm:cxn modelId="{5F43B150-601C-4FC5-B43E-E7272CB8B97F}" srcId="{7A5649C1-F12A-4CBF-87BB-21403960851E}" destId="{DA824870-BC4F-41F0-A320-32441660543B}" srcOrd="2" destOrd="0" parTransId="{4A5FC83E-B636-4375-AFE2-DDE49B48FB0D}" sibTransId="{A22F49BC-9222-4869-BA27-A02B8E498EB8}"/>
    <dgm:cxn modelId="{5E32ADA0-4FB8-4414-AA65-09EED256F005}" srcId="{7A5649C1-F12A-4CBF-87BB-21403960851E}" destId="{41A821F1-69E9-422A-81C8-FF8F1903E8BB}" srcOrd="0" destOrd="0" parTransId="{6C923896-1418-45A4-968C-41DA78797936}" sibTransId="{E3BDBC9A-58A7-44D4-8A9A-75358A75A3ED}"/>
    <dgm:cxn modelId="{32DF16AD-30E3-4ECD-AE6F-EF685D2B987A}" srcId="{7A5649C1-F12A-4CBF-87BB-21403960851E}" destId="{4111C3CB-A50F-4663-8574-2701FDE19CBC}" srcOrd="1" destOrd="0" parTransId="{CF10BF93-4E5E-46D4-A108-F0A519B214FE}" sibTransId="{BC7FBADB-EA4C-4346-8005-36440A81A11B}"/>
    <dgm:cxn modelId="{C31F84C1-452C-4A36-BC81-A8E5EA27D2CE}" type="presOf" srcId="{41A821F1-69E9-422A-81C8-FF8F1903E8BB}" destId="{78C677B2-E843-4AB0-8BF8-1B66BEEC3024}" srcOrd="0" destOrd="0" presId="urn:microsoft.com/office/officeart/2018/2/layout/IconVerticalSolidList"/>
    <dgm:cxn modelId="{1769F3D5-D810-4D80-95DA-236D5CDE00DA}" type="presOf" srcId="{4111C3CB-A50F-4663-8574-2701FDE19CBC}" destId="{53438108-3733-48B2-A168-F41A20091F60}" srcOrd="0" destOrd="0" presId="urn:microsoft.com/office/officeart/2018/2/layout/IconVerticalSolidList"/>
    <dgm:cxn modelId="{54FDD51A-34C9-4E3B-BCDA-CAA0E4D2D797}" type="presParOf" srcId="{BBA9E612-8E74-4DCF-A6DD-8D7FF204763A}" destId="{45E1D21E-2BDD-460B-A57F-F4CC31E493B7}" srcOrd="0" destOrd="0" presId="urn:microsoft.com/office/officeart/2018/2/layout/IconVerticalSolidList"/>
    <dgm:cxn modelId="{EC2BBF48-FD72-426A-AD77-6B8F9C779143}" type="presParOf" srcId="{45E1D21E-2BDD-460B-A57F-F4CC31E493B7}" destId="{8A1A7BE6-7921-42B9-96D8-EAC753C83181}" srcOrd="0" destOrd="0" presId="urn:microsoft.com/office/officeart/2018/2/layout/IconVerticalSolidList"/>
    <dgm:cxn modelId="{625EAD6D-2AEA-4222-9AE5-7E32962CC9E1}" type="presParOf" srcId="{45E1D21E-2BDD-460B-A57F-F4CC31E493B7}" destId="{2DE0EDD3-9537-4259-AD63-80712873065E}" srcOrd="1" destOrd="0" presId="urn:microsoft.com/office/officeart/2018/2/layout/IconVerticalSolidList"/>
    <dgm:cxn modelId="{77E6B184-9030-4106-BFF2-8ED49555E3BE}" type="presParOf" srcId="{45E1D21E-2BDD-460B-A57F-F4CC31E493B7}" destId="{2FA5E4CB-011C-4A6F-AE0A-038AD0BD2140}" srcOrd="2" destOrd="0" presId="urn:microsoft.com/office/officeart/2018/2/layout/IconVerticalSolidList"/>
    <dgm:cxn modelId="{3ED1B148-3323-44CF-A320-914C9156F027}" type="presParOf" srcId="{45E1D21E-2BDD-460B-A57F-F4CC31E493B7}" destId="{78C677B2-E843-4AB0-8BF8-1B66BEEC3024}" srcOrd="3" destOrd="0" presId="urn:microsoft.com/office/officeart/2018/2/layout/IconVerticalSolidList"/>
    <dgm:cxn modelId="{9055B570-E958-4C35-BB27-F5F88E8719C0}" type="presParOf" srcId="{BBA9E612-8E74-4DCF-A6DD-8D7FF204763A}" destId="{0AA3EA1B-CFDF-47FB-9B67-0B26B613F401}" srcOrd="1" destOrd="0" presId="urn:microsoft.com/office/officeart/2018/2/layout/IconVerticalSolidList"/>
    <dgm:cxn modelId="{9838A9D4-036A-457E-A48D-A4860259C00D}" type="presParOf" srcId="{BBA9E612-8E74-4DCF-A6DD-8D7FF204763A}" destId="{23285020-8A2A-4293-B7C2-AE3B683CDE0F}" srcOrd="2" destOrd="0" presId="urn:microsoft.com/office/officeart/2018/2/layout/IconVerticalSolidList"/>
    <dgm:cxn modelId="{AF111A92-9290-42A8-A54D-58F0B5B92830}" type="presParOf" srcId="{23285020-8A2A-4293-B7C2-AE3B683CDE0F}" destId="{EBEFC834-B94F-4E0D-BF9B-552942AD46F5}" srcOrd="0" destOrd="0" presId="urn:microsoft.com/office/officeart/2018/2/layout/IconVerticalSolidList"/>
    <dgm:cxn modelId="{2B4E7671-B33A-4356-998F-E2BB401C82DE}" type="presParOf" srcId="{23285020-8A2A-4293-B7C2-AE3B683CDE0F}" destId="{BD7F71C3-EDAA-4906-87A0-4F017B856DF4}" srcOrd="1" destOrd="0" presId="urn:microsoft.com/office/officeart/2018/2/layout/IconVerticalSolidList"/>
    <dgm:cxn modelId="{5224C9E5-8786-4F88-829A-81B1C3D7CF45}" type="presParOf" srcId="{23285020-8A2A-4293-B7C2-AE3B683CDE0F}" destId="{E0E5A131-2E39-4F5A-B621-38B514C7CB83}" srcOrd="2" destOrd="0" presId="urn:microsoft.com/office/officeart/2018/2/layout/IconVerticalSolidList"/>
    <dgm:cxn modelId="{3554269F-3B0F-47E6-BE61-0E7D3EC1A371}" type="presParOf" srcId="{23285020-8A2A-4293-B7C2-AE3B683CDE0F}" destId="{53438108-3733-48B2-A168-F41A20091F60}" srcOrd="3" destOrd="0" presId="urn:microsoft.com/office/officeart/2018/2/layout/IconVerticalSolidList"/>
    <dgm:cxn modelId="{6FE1072B-88A0-4AD5-A395-233E7B64A426}" type="presParOf" srcId="{BBA9E612-8E74-4DCF-A6DD-8D7FF204763A}" destId="{08B32F43-5131-4F67-A372-CEAA285007B5}" srcOrd="3" destOrd="0" presId="urn:microsoft.com/office/officeart/2018/2/layout/IconVerticalSolidList"/>
    <dgm:cxn modelId="{2B4576BA-E49A-4E16-A6A7-3D6E42931909}" type="presParOf" srcId="{BBA9E612-8E74-4DCF-A6DD-8D7FF204763A}" destId="{5A67706F-38CE-48D4-971B-93708FC594D6}" srcOrd="4" destOrd="0" presId="urn:microsoft.com/office/officeart/2018/2/layout/IconVerticalSolidList"/>
    <dgm:cxn modelId="{D4212451-535C-45CA-A4DC-A547568277D6}" type="presParOf" srcId="{5A67706F-38CE-48D4-971B-93708FC594D6}" destId="{917C1A34-F593-456A-88A2-842B737375DC}" srcOrd="0" destOrd="0" presId="urn:microsoft.com/office/officeart/2018/2/layout/IconVerticalSolidList"/>
    <dgm:cxn modelId="{6C3CB6DC-4811-4D95-99F4-6AE67B21761C}" type="presParOf" srcId="{5A67706F-38CE-48D4-971B-93708FC594D6}" destId="{5775FA2D-6573-4CFE-9C4E-523FF527BD6D}" srcOrd="1" destOrd="0" presId="urn:microsoft.com/office/officeart/2018/2/layout/IconVerticalSolidList"/>
    <dgm:cxn modelId="{E1220FC3-7BEE-41D1-9636-F627D3C7A0F7}" type="presParOf" srcId="{5A67706F-38CE-48D4-971B-93708FC594D6}" destId="{E00CE851-B073-404F-9E73-EF3A7B99DAD3}" srcOrd="2" destOrd="0" presId="urn:microsoft.com/office/officeart/2018/2/layout/IconVerticalSolidList"/>
    <dgm:cxn modelId="{6CA942E8-E30C-4B0B-A66E-E8BEE1C594E8}" type="presParOf" srcId="{5A67706F-38CE-48D4-971B-93708FC594D6}" destId="{BD4E21DA-3515-454C-9038-86481E03FC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2FBC7-6EE8-4ADD-90D3-EEE3687C9DC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59EB6D-4CEE-43AB-A290-404A51A9CFF4}">
      <dgm:prSet/>
      <dgm:spPr/>
      <dgm:t>
        <a:bodyPr/>
        <a:lstStyle/>
        <a:p>
          <a:pPr>
            <a:defRPr cap="all"/>
          </a:pPr>
          <a:r>
            <a:rPr lang="cs-CZ"/>
            <a:t>1.) OŠETŘOVATELSKÝ </a:t>
          </a:r>
          <a:endParaRPr lang="en-US"/>
        </a:p>
      </dgm:t>
    </dgm:pt>
    <dgm:pt modelId="{B68F564D-2BBF-41E6-A29A-91C8332E9AD7}" type="parTrans" cxnId="{B94F6A99-CDF5-4DE9-BF9D-79AE801AD922}">
      <dgm:prSet/>
      <dgm:spPr/>
      <dgm:t>
        <a:bodyPr/>
        <a:lstStyle/>
        <a:p>
          <a:endParaRPr lang="en-US"/>
        </a:p>
      </dgm:t>
    </dgm:pt>
    <dgm:pt modelId="{CD55E8F1-365E-4AE0-87D5-2AFBE8C71055}" type="sibTrans" cxnId="{B94F6A99-CDF5-4DE9-BF9D-79AE801AD922}">
      <dgm:prSet/>
      <dgm:spPr/>
      <dgm:t>
        <a:bodyPr/>
        <a:lstStyle/>
        <a:p>
          <a:endParaRPr lang="en-US"/>
        </a:p>
      </dgm:t>
    </dgm:pt>
    <dgm:pt modelId="{CC6F0739-86A1-4D29-B34E-2218D5A3EDB9}">
      <dgm:prSet/>
      <dgm:spPr/>
      <dgm:t>
        <a:bodyPr/>
        <a:lstStyle/>
        <a:p>
          <a:pPr>
            <a:defRPr cap="all"/>
          </a:pPr>
          <a:r>
            <a:rPr lang="cs-CZ"/>
            <a:t>2.) ELEMENTÁRNÍ</a:t>
          </a:r>
          <a:endParaRPr lang="en-US"/>
        </a:p>
      </dgm:t>
    </dgm:pt>
    <dgm:pt modelId="{3FE52CEB-D63C-4DB6-AC9D-21167322BFC3}" type="parTrans" cxnId="{6C8AD513-023E-483C-88B7-F787DA7D61B7}">
      <dgm:prSet/>
      <dgm:spPr/>
      <dgm:t>
        <a:bodyPr/>
        <a:lstStyle/>
        <a:p>
          <a:endParaRPr lang="en-US"/>
        </a:p>
      </dgm:t>
    </dgm:pt>
    <dgm:pt modelId="{37BBDB28-8119-4CEA-8013-BF7DC3F38978}" type="sibTrans" cxnId="{6C8AD513-023E-483C-88B7-F787DA7D61B7}">
      <dgm:prSet/>
      <dgm:spPr/>
      <dgm:t>
        <a:bodyPr/>
        <a:lstStyle/>
        <a:p>
          <a:endParaRPr lang="en-US"/>
        </a:p>
      </dgm:t>
    </dgm:pt>
    <dgm:pt modelId="{51347D9C-5D45-4980-B2FA-67922A204DC5}" type="pres">
      <dgm:prSet presAssocID="{D292FBC7-6EE8-4ADD-90D3-EEE3687C9DC3}" presName="root" presStyleCnt="0">
        <dgm:presLayoutVars>
          <dgm:dir/>
          <dgm:resizeHandles val="exact"/>
        </dgm:presLayoutVars>
      </dgm:prSet>
      <dgm:spPr/>
    </dgm:pt>
    <dgm:pt modelId="{60B8CDE9-1879-4394-8CBE-D3D7890AE8BD}" type="pres">
      <dgm:prSet presAssocID="{C559EB6D-4CEE-43AB-A290-404A51A9CFF4}" presName="compNode" presStyleCnt="0"/>
      <dgm:spPr/>
    </dgm:pt>
    <dgm:pt modelId="{D03E2981-B347-4101-87B0-AA61DA1FAD53}" type="pres">
      <dgm:prSet presAssocID="{C559EB6D-4CEE-43AB-A290-404A51A9CFF4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B4A7EEE-26A8-4FE5-8D26-601065FE77E3}" type="pres">
      <dgm:prSet presAssocID="{C559EB6D-4CEE-43AB-A290-404A51A9CFF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2CDE3B63-C9BF-4B5A-8AEB-D9FFFCBA7A28}" type="pres">
      <dgm:prSet presAssocID="{C559EB6D-4CEE-43AB-A290-404A51A9CFF4}" presName="spaceRect" presStyleCnt="0"/>
      <dgm:spPr/>
    </dgm:pt>
    <dgm:pt modelId="{2FF891EB-19DA-4D2A-82D7-EF2AE93A1D74}" type="pres">
      <dgm:prSet presAssocID="{C559EB6D-4CEE-43AB-A290-404A51A9CFF4}" presName="textRect" presStyleLbl="revTx" presStyleIdx="0" presStyleCnt="2">
        <dgm:presLayoutVars>
          <dgm:chMax val="1"/>
          <dgm:chPref val="1"/>
        </dgm:presLayoutVars>
      </dgm:prSet>
      <dgm:spPr/>
    </dgm:pt>
    <dgm:pt modelId="{075C81C3-1851-4A0B-AC88-DC28DE8F977F}" type="pres">
      <dgm:prSet presAssocID="{CD55E8F1-365E-4AE0-87D5-2AFBE8C71055}" presName="sibTrans" presStyleCnt="0"/>
      <dgm:spPr/>
    </dgm:pt>
    <dgm:pt modelId="{4FF1716E-A77D-4EEB-99BD-D45F01678503}" type="pres">
      <dgm:prSet presAssocID="{CC6F0739-86A1-4D29-B34E-2218D5A3EDB9}" presName="compNode" presStyleCnt="0"/>
      <dgm:spPr/>
    </dgm:pt>
    <dgm:pt modelId="{956C066C-FECA-48A1-A276-4F717E989331}" type="pres">
      <dgm:prSet presAssocID="{CC6F0739-86A1-4D29-B34E-2218D5A3EDB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069EAFE-E167-49AB-B0C8-BA6A52E87A44}" type="pres">
      <dgm:prSet presAssocID="{CC6F0739-86A1-4D29-B34E-2218D5A3ED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řlavina"/>
        </a:ext>
      </dgm:extLst>
    </dgm:pt>
    <dgm:pt modelId="{38F4D16A-EF88-4516-9A86-EE6EDDDAB08A}" type="pres">
      <dgm:prSet presAssocID="{CC6F0739-86A1-4D29-B34E-2218D5A3EDB9}" presName="spaceRect" presStyleCnt="0"/>
      <dgm:spPr/>
    </dgm:pt>
    <dgm:pt modelId="{256E99A8-1300-4F1A-B848-B6937B1C22DE}" type="pres">
      <dgm:prSet presAssocID="{CC6F0739-86A1-4D29-B34E-2218D5A3ED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C8AD513-023E-483C-88B7-F787DA7D61B7}" srcId="{D292FBC7-6EE8-4ADD-90D3-EEE3687C9DC3}" destId="{CC6F0739-86A1-4D29-B34E-2218D5A3EDB9}" srcOrd="1" destOrd="0" parTransId="{3FE52CEB-D63C-4DB6-AC9D-21167322BFC3}" sibTransId="{37BBDB28-8119-4CEA-8013-BF7DC3F38978}"/>
    <dgm:cxn modelId="{96350E42-E87B-4AB3-9C60-760DA2A4C046}" type="presOf" srcId="{CC6F0739-86A1-4D29-B34E-2218D5A3EDB9}" destId="{256E99A8-1300-4F1A-B848-B6937B1C22DE}" srcOrd="0" destOrd="0" presId="urn:microsoft.com/office/officeart/2018/5/layout/IconLeafLabelList"/>
    <dgm:cxn modelId="{16D7E28A-3968-48C8-A322-9615E7205772}" type="presOf" srcId="{D292FBC7-6EE8-4ADD-90D3-EEE3687C9DC3}" destId="{51347D9C-5D45-4980-B2FA-67922A204DC5}" srcOrd="0" destOrd="0" presId="urn:microsoft.com/office/officeart/2018/5/layout/IconLeafLabelList"/>
    <dgm:cxn modelId="{B94F6A99-CDF5-4DE9-BF9D-79AE801AD922}" srcId="{D292FBC7-6EE8-4ADD-90D3-EEE3687C9DC3}" destId="{C559EB6D-4CEE-43AB-A290-404A51A9CFF4}" srcOrd="0" destOrd="0" parTransId="{B68F564D-2BBF-41E6-A29A-91C8332E9AD7}" sibTransId="{CD55E8F1-365E-4AE0-87D5-2AFBE8C71055}"/>
    <dgm:cxn modelId="{7CDC7FBF-384C-4701-97AA-A90E688651E1}" type="presOf" srcId="{C559EB6D-4CEE-43AB-A290-404A51A9CFF4}" destId="{2FF891EB-19DA-4D2A-82D7-EF2AE93A1D74}" srcOrd="0" destOrd="0" presId="urn:microsoft.com/office/officeart/2018/5/layout/IconLeafLabelList"/>
    <dgm:cxn modelId="{69DAA781-35CA-4DD1-AB4F-E47777F8CDA8}" type="presParOf" srcId="{51347D9C-5D45-4980-B2FA-67922A204DC5}" destId="{60B8CDE9-1879-4394-8CBE-D3D7890AE8BD}" srcOrd="0" destOrd="0" presId="urn:microsoft.com/office/officeart/2018/5/layout/IconLeafLabelList"/>
    <dgm:cxn modelId="{64D6E45C-20C2-43FE-958D-EFD15B541E38}" type="presParOf" srcId="{60B8CDE9-1879-4394-8CBE-D3D7890AE8BD}" destId="{D03E2981-B347-4101-87B0-AA61DA1FAD53}" srcOrd="0" destOrd="0" presId="urn:microsoft.com/office/officeart/2018/5/layout/IconLeafLabelList"/>
    <dgm:cxn modelId="{2D974A5B-5258-41AC-AF10-42F3A81EBA9A}" type="presParOf" srcId="{60B8CDE9-1879-4394-8CBE-D3D7890AE8BD}" destId="{1B4A7EEE-26A8-4FE5-8D26-601065FE77E3}" srcOrd="1" destOrd="0" presId="urn:microsoft.com/office/officeart/2018/5/layout/IconLeafLabelList"/>
    <dgm:cxn modelId="{0D99A506-B25A-46E2-B569-24678FC7DD01}" type="presParOf" srcId="{60B8CDE9-1879-4394-8CBE-D3D7890AE8BD}" destId="{2CDE3B63-C9BF-4B5A-8AEB-D9FFFCBA7A28}" srcOrd="2" destOrd="0" presId="urn:microsoft.com/office/officeart/2018/5/layout/IconLeafLabelList"/>
    <dgm:cxn modelId="{C6702332-4A52-4577-B727-68DDC8B3198A}" type="presParOf" srcId="{60B8CDE9-1879-4394-8CBE-D3D7890AE8BD}" destId="{2FF891EB-19DA-4D2A-82D7-EF2AE93A1D74}" srcOrd="3" destOrd="0" presId="urn:microsoft.com/office/officeart/2018/5/layout/IconLeafLabelList"/>
    <dgm:cxn modelId="{B117A7C0-6AC5-443D-A062-DBE64BF29211}" type="presParOf" srcId="{51347D9C-5D45-4980-B2FA-67922A204DC5}" destId="{075C81C3-1851-4A0B-AC88-DC28DE8F977F}" srcOrd="1" destOrd="0" presId="urn:microsoft.com/office/officeart/2018/5/layout/IconLeafLabelList"/>
    <dgm:cxn modelId="{1997E14E-20EC-4468-99F3-4A5F41244244}" type="presParOf" srcId="{51347D9C-5D45-4980-B2FA-67922A204DC5}" destId="{4FF1716E-A77D-4EEB-99BD-D45F01678503}" srcOrd="2" destOrd="0" presId="urn:microsoft.com/office/officeart/2018/5/layout/IconLeafLabelList"/>
    <dgm:cxn modelId="{71E9B2E8-1F6A-4497-8429-5D60E40979DA}" type="presParOf" srcId="{4FF1716E-A77D-4EEB-99BD-D45F01678503}" destId="{956C066C-FECA-48A1-A276-4F717E989331}" srcOrd="0" destOrd="0" presId="urn:microsoft.com/office/officeart/2018/5/layout/IconLeafLabelList"/>
    <dgm:cxn modelId="{EF4BFE6C-A9CA-492C-91D4-E474D8F7934B}" type="presParOf" srcId="{4FF1716E-A77D-4EEB-99BD-D45F01678503}" destId="{C069EAFE-E167-49AB-B0C8-BA6A52E87A44}" srcOrd="1" destOrd="0" presId="urn:microsoft.com/office/officeart/2018/5/layout/IconLeafLabelList"/>
    <dgm:cxn modelId="{7F2B2E95-53B0-47D6-8CBA-375014061662}" type="presParOf" srcId="{4FF1716E-A77D-4EEB-99BD-D45F01678503}" destId="{38F4D16A-EF88-4516-9A86-EE6EDDDAB08A}" srcOrd="2" destOrd="0" presId="urn:microsoft.com/office/officeart/2018/5/layout/IconLeafLabelList"/>
    <dgm:cxn modelId="{2E1472F3-9EE5-4121-BDA4-B27109D35A59}" type="presParOf" srcId="{4FF1716E-A77D-4EEB-99BD-D45F01678503}" destId="{256E99A8-1300-4F1A-B848-B6937B1C22D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3F353-1A35-4D31-9AC4-B391458E23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B84CDA6-B651-4939-AD7B-838387E6681E}">
      <dgm:prSet/>
      <dgm:spPr/>
      <dgm:t>
        <a:bodyPr/>
        <a:lstStyle/>
        <a:p>
          <a:r>
            <a:rPr lang="cs-CZ"/>
            <a:t>Vyšetření: anamnéza, vyš. reakcí na podněty terapeuta, PROM, AROM, mobility na lůžku, kognitivních reakcí, percepčních funkcí, smyslů a soběstačnosti.</a:t>
          </a:r>
          <a:endParaRPr lang="en-US"/>
        </a:p>
      </dgm:t>
    </dgm:pt>
    <dgm:pt modelId="{E972B7B7-FD33-47AB-9803-53DA3A3B21DE}" type="parTrans" cxnId="{0C24AB71-F102-44D2-B93F-4A2C41AA5C80}">
      <dgm:prSet/>
      <dgm:spPr/>
      <dgm:t>
        <a:bodyPr/>
        <a:lstStyle/>
        <a:p>
          <a:endParaRPr lang="en-US"/>
        </a:p>
      </dgm:t>
    </dgm:pt>
    <dgm:pt modelId="{716CC024-3287-4B7C-8E7F-8FCABBAA6AD8}" type="sibTrans" cxnId="{0C24AB71-F102-44D2-B93F-4A2C41AA5C80}">
      <dgm:prSet/>
      <dgm:spPr/>
      <dgm:t>
        <a:bodyPr/>
        <a:lstStyle/>
        <a:p>
          <a:endParaRPr lang="en-US"/>
        </a:p>
      </dgm:t>
    </dgm:pt>
    <dgm:pt modelId="{FE757647-14E2-4FAF-B0C7-E64B8C24B748}">
      <dgm:prSet/>
      <dgm:spPr/>
      <dgm:t>
        <a:bodyPr/>
        <a:lstStyle/>
        <a:p>
          <a:r>
            <a:rPr lang="cs-CZ"/>
            <a:t>Sledování pacientových nonverbálních a tělesných projevů (tch pacientovi příjemná či ne?)</a:t>
          </a:r>
          <a:endParaRPr lang="en-US"/>
        </a:p>
      </dgm:t>
    </dgm:pt>
    <dgm:pt modelId="{02880359-A35B-4A01-9420-37E2D379762D}" type="parTrans" cxnId="{9AD91502-A48E-4602-A5EF-97A70B7C8ACC}">
      <dgm:prSet/>
      <dgm:spPr/>
      <dgm:t>
        <a:bodyPr/>
        <a:lstStyle/>
        <a:p>
          <a:endParaRPr lang="en-US"/>
        </a:p>
      </dgm:t>
    </dgm:pt>
    <dgm:pt modelId="{AAB967BE-EF05-405E-8CD2-C24D65E8CF21}" type="sibTrans" cxnId="{9AD91502-A48E-4602-A5EF-97A70B7C8ACC}">
      <dgm:prSet/>
      <dgm:spPr/>
      <dgm:t>
        <a:bodyPr/>
        <a:lstStyle/>
        <a:p>
          <a:endParaRPr lang="en-US"/>
        </a:p>
      </dgm:t>
    </dgm:pt>
    <dgm:pt modelId="{D1F451E5-43A3-4E7A-AE74-F77E5B386255}">
      <dgm:prSet/>
      <dgm:spPr/>
      <dgm:t>
        <a:bodyPr/>
        <a:lstStyle/>
        <a:p>
          <a:r>
            <a:rPr lang="cs-CZ" b="1" u="sng"/>
            <a:t>Příjemný pocit:</a:t>
          </a:r>
          <a:r>
            <a:rPr lang="cs-CZ"/>
            <a:t> mžikání očima, hluboký dech, vzdychání, sténání, bručení, otvírání úst a očí, pousmání, úsměv, relaxace svalového tonu, změna tepové frekvence.</a:t>
          </a:r>
          <a:endParaRPr lang="en-US"/>
        </a:p>
      </dgm:t>
    </dgm:pt>
    <dgm:pt modelId="{35559FFC-6D32-4EE6-A7BF-51E287CADD8D}" type="parTrans" cxnId="{4810D091-D721-4B58-8E86-21457E3FEE5A}">
      <dgm:prSet/>
      <dgm:spPr/>
      <dgm:t>
        <a:bodyPr/>
        <a:lstStyle/>
        <a:p>
          <a:endParaRPr lang="en-US"/>
        </a:p>
      </dgm:t>
    </dgm:pt>
    <dgm:pt modelId="{F17A65FE-A1B8-41FB-B0C2-E25893D60C1E}" type="sibTrans" cxnId="{4810D091-D721-4B58-8E86-21457E3FEE5A}">
      <dgm:prSet/>
      <dgm:spPr/>
      <dgm:t>
        <a:bodyPr/>
        <a:lstStyle/>
        <a:p>
          <a:endParaRPr lang="en-US"/>
        </a:p>
      </dgm:t>
    </dgm:pt>
    <dgm:pt modelId="{D8407AF8-167E-45C6-B2A2-CC478B510638}">
      <dgm:prSet/>
      <dgm:spPr/>
      <dgm:t>
        <a:bodyPr/>
        <a:lstStyle/>
        <a:p>
          <a:r>
            <a:rPr lang="cs-CZ" b="1" u="sng"/>
            <a:t>Nepříjemný pocit:</a:t>
          </a:r>
          <a:r>
            <a:rPr lang="cs-CZ"/>
            <a:t> zavírání očí a úst, neklidné a nepravidelné dýchání, pláč a křik, zvyšování svalového tonu, křečovité držení těla, všeobecný motorický neklid, manipulace na vlastním těle a sebepoškozování, změna tepové frekvence... </a:t>
          </a:r>
          <a:endParaRPr lang="en-US"/>
        </a:p>
      </dgm:t>
    </dgm:pt>
    <dgm:pt modelId="{27AA328D-5E87-4010-B0DD-64B32C0ADD2D}" type="parTrans" cxnId="{F0BDBBFA-728A-49F8-B32A-96571565AD37}">
      <dgm:prSet/>
      <dgm:spPr/>
      <dgm:t>
        <a:bodyPr/>
        <a:lstStyle/>
        <a:p>
          <a:endParaRPr lang="en-US"/>
        </a:p>
      </dgm:t>
    </dgm:pt>
    <dgm:pt modelId="{48B90E31-478F-4479-87D2-207DB0B5EE9E}" type="sibTrans" cxnId="{F0BDBBFA-728A-49F8-B32A-96571565AD37}">
      <dgm:prSet/>
      <dgm:spPr/>
      <dgm:t>
        <a:bodyPr/>
        <a:lstStyle/>
        <a:p>
          <a:endParaRPr lang="en-US"/>
        </a:p>
      </dgm:t>
    </dgm:pt>
    <dgm:pt modelId="{3392800E-3A9E-4852-B62D-21E74A8BF1C3}" type="pres">
      <dgm:prSet presAssocID="{90A3F353-1A35-4D31-9AC4-B391458E2307}" presName="root" presStyleCnt="0">
        <dgm:presLayoutVars>
          <dgm:dir/>
          <dgm:resizeHandles val="exact"/>
        </dgm:presLayoutVars>
      </dgm:prSet>
      <dgm:spPr/>
    </dgm:pt>
    <dgm:pt modelId="{C0D74ACD-E2E4-4869-BFFC-21346340AE2D}" type="pres">
      <dgm:prSet presAssocID="{6B84CDA6-B651-4939-AD7B-838387E6681E}" presName="compNode" presStyleCnt="0"/>
      <dgm:spPr/>
    </dgm:pt>
    <dgm:pt modelId="{0CA7EEB3-E55A-493A-BB65-0E052D8CDE38}" type="pres">
      <dgm:prSet presAssocID="{6B84CDA6-B651-4939-AD7B-838387E6681E}" presName="bgRect" presStyleLbl="bgShp" presStyleIdx="0" presStyleCnt="4"/>
      <dgm:spPr/>
    </dgm:pt>
    <dgm:pt modelId="{31D019E7-9C43-443F-B317-7B5A9AB8F2C0}" type="pres">
      <dgm:prSet presAssocID="{6B84CDA6-B651-4939-AD7B-838387E668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C68999D5-7917-497A-8C09-BB089C01FA53}" type="pres">
      <dgm:prSet presAssocID="{6B84CDA6-B651-4939-AD7B-838387E6681E}" presName="spaceRect" presStyleCnt="0"/>
      <dgm:spPr/>
    </dgm:pt>
    <dgm:pt modelId="{28CF0B6C-C6D0-444B-BC9A-008A9AB4253D}" type="pres">
      <dgm:prSet presAssocID="{6B84CDA6-B651-4939-AD7B-838387E6681E}" presName="parTx" presStyleLbl="revTx" presStyleIdx="0" presStyleCnt="4">
        <dgm:presLayoutVars>
          <dgm:chMax val="0"/>
          <dgm:chPref val="0"/>
        </dgm:presLayoutVars>
      </dgm:prSet>
      <dgm:spPr/>
    </dgm:pt>
    <dgm:pt modelId="{B41FD0E7-E374-4693-A6CC-7E7B3725C3AB}" type="pres">
      <dgm:prSet presAssocID="{716CC024-3287-4B7C-8E7F-8FCABBAA6AD8}" presName="sibTrans" presStyleCnt="0"/>
      <dgm:spPr/>
    </dgm:pt>
    <dgm:pt modelId="{F055721E-841B-4261-AC74-C8C9AF8DB5DC}" type="pres">
      <dgm:prSet presAssocID="{FE757647-14E2-4FAF-B0C7-E64B8C24B748}" presName="compNode" presStyleCnt="0"/>
      <dgm:spPr/>
    </dgm:pt>
    <dgm:pt modelId="{CB610DBB-A408-4347-A8C4-01705473EEBF}" type="pres">
      <dgm:prSet presAssocID="{FE757647-14E2-4FAF-B0C7-E64B8C24B748}" presName="bgRect" presStyleLbl="bgShp" presStyleIdx="1" presStyleCnt="4"/>
      <dgm:spPr/>
    </dgm:pt>
    <dgm:pt modelId="{6371B259-5AA7-4DF0-AAF2-1DDAA48E6CD6}" type="pres">
      <dgm:prSet presAssocID="{FE757647-14E2-4FAF-B0C7-E64B8C24B7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B77CC77B-7C9E-426B-B855-00DCC364DC89}" type="pres">
      <dgm:prSet presAssocID="{FE757647-14E2-4FAF-B0C7-E64B8C24B748}" presName="spaceRect" presStyleCnt="0"/>
      <dgm:spPr/>
    </dgm:pt>
    <dgm:pt modelId="{DCF2C312-4CE5-4E5A-97D7-7F747AAAA550}" type="pres">
      <dgm:prSet presAssocID="{FE757647-14E2-4FAF-B0C7-E64B8C24B748}" presName="parTx" presStyleLbl="revTx" presStyleIdx="1" presStyleCnt="4">
        <dgm:presLayoutVars>
          <dgm:chMax val="0"/>
          <dgm:chPref val="0"/>
        </dgm:presLayoutVars>
      </dgm:prSet>
      <dgm:spPr/>
    </dgm:pt>
    <dgm:pt modelId="{9EE9F942-B5FE-4D03-AFEF-A10E86D33B58}" type="pres">
      <dgm:prSet presAssocID="{AAB967BE-EF05-405E-8CD2-C24D65E8CF21}" presName="sibTrans" presStyleCnt="0"/>
      <dgm:spPr/>
    </dgm:pt>
    <dgm:pt modelId="{1C90FF56-C173-43EF-9EE7-70155A6F6E5C}" type="pres">
      <dgm:prSet presAssocID="{D1F451E5-43A3-4E7A-AE74-F77E5B386255}" presName="compNode" presStyleCnt="0"/>
      <dgm:spPr/>
    </dgm:pt>
    <dgm:pt modelId="{3785ABBD-7278-49FF-B308-DF0A939816FD}" type="pres">
      <dgm:prSet presAssocID="{D1F451E5-43A3-4E7A-AE74-F77E5B386255}" presName="bgRect" presStyleLbl="bgShp" presStyleIdx="2" presStyleCnt="4"/>
      <dgm:spPr/>
    </dgm:pt>
    <dgm:pt modelId="{00C41015-E3F4-4B8D-B36F-92057AEADED9}" type="pres">
      <dgm:prSet presAssocID="{D1F451E5-43A3-4E7A-AE74-F77E5B38625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E997E80A-3467-4C9C-866B-E432A3D79467}" type="pres">
      <dgm:prSet presAssocID="{D1F451E5-43A3-4E7A-AE74-F77E5B386255}" presName="spaceRect" presStyleCnt="0"/>
      <dgm:spPr/>
    </dgm:pt>
    <dgm:pt modelId="{5A17396D-1038-49DC-B37B-64492E1572AD}" type="pres">
      <dgm:prSet presAssocID="{D1F451E5-43A3-4E7A-AE74-F77E5B386255}" presName="parTx" presStyleLbl="revTx" presStyleIdx="2" presStyleCnt="4">
        <dgm:presLayoutVars>
          <dgm:chMax val="0"/>
          <dgm:chPref val="0"/>
        </dgm:presLayoutVars>
      </dgm:prSet>
      <dgm:spPr/>
    </dgm:pt>
    <dgm:pt modelId="{F4CDE2C2-0AB4-40B0-8CF5-86C267ECBCD9}" type="pres">
      <dgm:prSet presAssocID="{F17A65FE-A1B8-41FB-B0C2-E25893D60C1E}" presName="sibTrans" presStyleCnt="0"/>
      <dgm:spPr/>
    </dgm:pt>
    <dgm:pt modelId="{6958A319-F8E2-4836-8D02-951228645AA4}" type="pres">
      <dgm:prSet presAssocID="{D8407AF8-167E-45C6-B2A2-CC478B510638}" presName="compNode" presStyleCnt="0"/>
      <dgm:spPr/>
    </dgm:pt>
    <dgm:pt modelId="{116E6F82-82D1-4B97-B8EC-18EA268E2498}" type="pres">
      <dgm:prSet presAssocID="{D8407AF8-167E-45C6-B2A2-CC478B510638}" presName="bgRect" presStyleLbl="bgShp" presStyleIdx="3" presStyleCnt="4"/>
      <dgm:spPr/>
    </dgm:pt>
    <dgm:pt modelId="{8EA0BC83-7BB2-4244-BC80-A1505E21262C}" type="pres">
      <dgm:prSet presAssocID="{D8407AF8-167E-45C6-B2A2-CC478B5106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s"/>
        </a:ext>
      </dgm:extLst>
    </dgm:pt>
    <dgm:pt modelId="{2AC3608B-44FB-441D-9EF5-69AAF2FB970B}" type="pres">
      <dgm:prSet presAssocID="{D8407AF8-167E-45C6-B2A2-CC478B510638}" presName="spaceRect" presStyleCnt="0"/>
      <dgm:spPr/>
    </dgm:pt>
    <dgm:pt modelId="{9F6E7B79-B1FE-455F-9B92-9BF975B94EF6}" type="pres">
      <dgm:prSet presAssocID="{D8407AF8-167E-45C6-B2A2-CC478B51063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AD91502-A48E-4602-A5EF-97A70B7C8ACC}" srcId="{90A3F353-1A35-4D31-9AC4-B391458E2307}" destId="{FE757647-14E2-4FAF-B0C7-E64B8C24B748}" srcOrd="1" destOrd="0" parTransId="{02880359-A35B-4A01-9420-37E2D379762D}" sibTransId="{AAB967BE-EF05-405E-8CD2-C24D65E8CF21}"/>
    <dgm:cxn modelId="{F68E1417-646C-4A01-9E42-1910F04B2616}" type="presOf" srcId="{90A3F353-1A35-4D31-9AC4-B391458E2307}" destId="{3392800E-3A9E-4852-B62D-21E74A8BF1C3}" srcOrd="0" destOrd="0" presId="urn:microsoft.com/office/officeart/2018/2/layout/IconVerticalSolidList"/>
    <dgm:cxn modelId="{7DEF1E20-87B8-4ECD-9B32-800113B14C76}" type="presOf" srcId="{D8407AF8-167E-45C6-B2A2-CC478B510638}" destId="{9F6E7B79-B1FE-455F-9B92-9BF975B94EF6}" srcOrd="0" destOrd="0" presId="urn:microsoft.com/office/officeart/2018/2/layout/IconVerticalSolidList"/>
    <dgm:cxn modelId="{0C24AB71-F102-44D2-B93F-4A2C41AA5C80}" srcId="{90A3F353-1A35-4D31-9AC4-B391458E2307}" destId="{6B84CDA6-B651-4939-AD7B-838387E6681E}" srcOrd="0" destOrd="0" parTransId="{E972B7B7-FD33-47AB-9803-53DA3A3B21DE}" sibTransId="{716CC024-3287-4B7C-8E7F-8FCABBAA6AD8}"/>
    <dgm:cxn modelId="{48B0DB77-D52E-409C-B52D-A8319F5F42FB}" type="presOf" srcId="{FE757647-14E2-4FAF-B0C7-E64B8C24B748}" destId="{DCF2C312-4CE5-4E5A-97D7-7F747AAAA550}" srcOrd="0" destOrd="0" presId="urn:microsoft.com/office/officeart/2018/2/layout/IconVerticalSolidList"/>
    <dgm:cxn modelId="{4810D091-D721-4B58-8E86-21457E3FEE5A}" srcId="{90A3F353-1A35-4D31-9AC4-B391458E2307}" destId="{D1F451E5-43A3-4E7A-AE74-F77E5B386255}" srcOrd="2" destOrd="0" parTransId="{35559FFC-6D32-4EE6-A7BF-51E287CADD8D}" sibTransId="{F17A65FE-A1B8-41FB-B0C2-E25893D60C1E}"/>
    <dgm:cxn modelId="{8E6986AA-B2F9-46F1-9964-8BB233F16C5F}" type="presOf" srcId="{D1F451E5-43A3-4E7A-AE74-F77E5B386255}" destId="{5A17396D-1038-49DC-B37B-64492E1572AD}" srcOrd="0" destOrd="0" presId="urn:microsoft.com/office/officeart/2018/2/layout/IconVerticalSolidList"/>
    <dgm:cxn modelId="{C10FECB4-484B-4F30-96DA-4B135A4E955A}" type="presOf" srcId="{6B84CDA6-B651-4939-AD7B-838387E6681E}" destId="{28CF0B6C-C6D0-444B-BC9A-008A9AB4253D}" srcOrd="0" destOrd="0" presId="urn:microsoft.com/office/officeart/2018/2/layout/IconVerticalSolidList"/>
    <dgm:cxn modelId="{F0BDBBFA-728A-49F8-B32A-96571565AD37}" srcId="{90A3F353-1A35-4D31-9AC4-B391458E2307}" destId="{D8407AF8-167E-45C6-B2A2-CC478B510638}" srcOrd="3" destOrd="0" parTransId="{27AA328D-5E87-4010-B0DD-64B32C0ADD2D}" sibTransId="{48B90E31-478F-4479-87D2-207DB0B5EE9E}"/>
    <dgm:cxn modelId="{EE9A821F-3FD4-48D4-8C81-9C1E5AC72B60}" type="presParOf" srcId="{3392800E-3A9E-4852-B62D-21E74A8BF1C3}" destId="{C0D74ACD-E2E4-4869-BFFC-21346340AE2D}" srcOrd="0" destOrd="0" presId="urn:microsoft.com/office/officeart/2018/2/layout/IconVerticalSolidList"/>
    <dgm:cxn modelId="{5FD9F7E5-7519-4ED8-A1FC-FBD4386AF552}" type="presParOf" srcId="{C0D74ACD-E2E4-4869-BFFC-21346340AE2D}" destId="{0CA7EEB3-E55A-493A-BB65-0E052D8CDE38}" srcOrd="0" destOrd="0" presId="urn:microsoft.com/office/officeart/2018/2/layout/IconVerticalSolidList"/>
    <dgm:cxn modelId="{8C8FBDE3-091C-4999-B134-35B89115486B}" type="presParOf" srcId="{C0D74ACD-E2E4-4869-BFFC-21346340AE2D}" destId="{31D019E7-9C43-443F-B317-7B5A9AB8F2C0}" srcOrd="1" destOrd="0" presId="urn:microsoft.com/office/officeart/2018/2/layout/IconVerticalSolidList"/>
    <dgm:cxn modelId="{2B9AE273-122D-491B-A668-B0E09BE88C45}" type="presParOf" srcId="{C0D74ACD-E2E4-4869-BFFC-21346340AE2D}" destId="{C68999D5-7917-497A-8C09-BB089C01FA53}" srcOrd="2" destOrd="0" presId="urn:microsoft.com/office/officeart/2018/2/layout/IconVerticalSolidList"/>
    <dgm:cxn modelId="{A551C674-D1F7-4828-A2A3-FC73E99C4219}" type="presParOf" srcId="{C0D74ACD-E2E4-4869-BFFC-21346340AE2D}" destId="{28CF0B6C-C6D0-444B-BC9A-008A9AB4253D}" srcOrd="3" destOrd="0" presId="urn:microsoft.com/office/officeart/2018/2/layout/IconVerticalSolidList"/>
    <dgm:cxn modelId="{166B80CB-EB79-4B51-BB04-402040FBC576}" type="presParOf" srcId="{3392800E-3A9E-4852-B62D-21E74A8BF1C3}" destId="{B41FD0E7-E374-4693-A6CC-7E7B3725C3AB}" srcOrd="1" destOrd="0" presId="urn:microsoft.com/office/officeart/2018/2/layout/IconVerticalSolidList"/>
    <dgm:cxn modelId="{3D807F9A-57EF-44C8-B513-334311293FD6}" type="presParOf" srcId="{3392800E-3A9E-4852-B62D-21E74A8BF1C3}" destId="{F055721E-841B-4261-AC74-C8C9AF8DB5DC}" srcOrd="2" destOrd="0" presId="urn:microsoft.com/office/officeart/2018/2/layout/IconVerticalSolidList"/>
    <dgm:cxn modelId="{CC1F825D-E952-406C-9B86-CF140A795ED7}" type="presParOf" srcId="{F055721E-841B-4261-AC74-C8C9AF8DB5DC}" destId="{CB610DBB-A408-4347-A8C4-01705473EEBF}" srcOrd="0" destOrd="0" presId="urn:microsoft.com/office/officeart/2018/2/layout/IconVerticalSolidList"/>
    <dgm:cxn modelId="{8F20322F-2204-4429-8373-A4B4F22612C6}" type="presParOf" srcId="{F055721E-841B-4261-AC74-C8C9AF8DB5DC}" destId="{6371B259-5AA7-4DF0-AAF2-1DDAA48E6CD6}" srcOrd="1" destOrd="0" presId="urn:microsoft.com/office/officeart/2018/2/layout/IconVerticalSolidList"/>
    <dgm:cxn modelId="{071D9923-63EE-4ED6-BB28-BB8CF66A2ABE}" type="presParOf" srcId="{F055721E-841B-4261-AC74-C8C9AF8DB5DC}" destId="{B77CC77B-7C9E-426B-B855-00DCC364DC89}" srcOrd="2" destOrd="0" presId="urn:microsoft.com/office/officeart/2018/2/layout/IconVerticalSolidList"/>
    <dgm:cxn modelId="{B067BDD3-D681-4BA5-A049-E7D6EBDB9658}" type="presParOf" srcId="{F055721E-841B-4261-AC74-C8C9AF8DB5DC}" destId="{DCF2C312-4CE5-4E5A-97D7-7F747AAAA550}" srcOrd="3" destOrd="0" presId="urn:microsoft.com/office/officeart/2018/2/layout/IconVerticalSolidList"/>
    <dgm:cxn modelId="{7429C54B-4140-433F-BC1A-BB51565C2CF4}" type="presParOf" srcId="{3392800E-3A9E-4852-B62D-21E74A8BF1C3}" destId="{9EE9F942-B5FE-4D03-AFEF-A10E86D33B58}" srcOrd="3" destOrd="0" presId="urn:microsoft.com/office/officeart/2018/2/layout/IconVerticalSolidList"/>
    <dgm:cxn modelId="{4870FA3C-D9A9-4DF8-8064-C5D3560B6FFA}" type="presParOf" srcId="{3392800E-3A9E-4852-B62D-21E74A8BF1C3}" destId="{1C90FF56-C173-43EF-9EE7-70155A6F6E5C}" srcOrd="4" destOrd="0" presId="urn:microsoft.com/office/officeart/2018/2/layout/IconVerticalSolidList"/>
    <dgm:cxn modelId="{F4520668-6A18-4B17-B95A-B24C7E73C934}" type="presParOf" srcId="{1C90FF56-C173-43EF-9EE7-70155A6F6E5C}" destId="{3785ABBD-7278-49FF-B308-DF0A939816FD}" srcOrd="0" destOrd="0" presId="urn:microsoft.com/office/officeart/2018/2/layout/IconVerticalSolidList"/>
    <dgm:cxn modelId="{C3E49B62-8DA1-486E-8823-CC02EE44F822}" type="presParOf" srcId="{1C90FF56-C173-43EF-9EE7-70155A6F6E5C}" destId="{00C41015-E3F4-4B8D-B36F-92057AEADED9}" srcOrd="1" destOrd="0" presId="urn:microsoft.com/office/officeart/2018/2/layout/IconVerticalSolidList"/>
    <dgm:cxn modelId="{75FE84F3-5E3A-45A7-BED5-63113F91EFBE}" type="presParOf" srcId="{1C90FF56-C173-43EF-9EE7-70155A6F6E5C}" destId="{E997E80A-3467-4C9C-866B-E432A3D79467}" srcOrd="2" destOrd="0" presId="urn:microsoft.com/office/officeart/2018/2/layout/IconVerticalSolidList"/>
    <dgm:cxn modelId="{988234EB-3A1B-4561-9694-C89DDBB47F96}" type="presParOf" srcId="{1C90FF56-C173-43EF-9EE7-70155A6F6E5C}" destId="{5A17396D-1038-49DC-B37B-64492E1572AD}" srcOrd="3" destOrd="0" presId="urn:microsoft.com/office/officeart/2018/2/layout/IconVerticalSolidList"/>
    <dgm:cxn modelId="{54194222-B07D-47AC-9589-E0C74118171E}" type="presParOf" srcId="{3392800E-3A9E-4852-B62D-21E74A8BF1C3}" destId="{F4CDE2C2-0AB4-40B0-8CF5-86C267ECBCD9}" srcOrd="5" destOrd="0" presId="urn:microsoft.com/office/officeart/2018/2/layout/IconVerticalSolidList"/>
    <dgm:cxn modelId="{FE81CAFD-93C9-4C4F-90B8-97D318F9CCD6}" type="presParOf" srcId="{3392800E-3A9E-4852-B62D-21E74A8BF1C3}" destId="{6958A319-F8E2-4836-8D02-951228645AA4}" srcOrd="6" destOrd="0" presId="urn:microsoft.com/office/officeart/2018/2/layout/IconVerticalSolidList"/>
    <dgm:cxn modelId="{9E19059B-7DE4-4B16-9B9D-D1DC159EA295}" type="presParOf" srcId="{6958A319-F8E2-4836-8D02-951228645AA4}" destId="{116E6F82-82D1-4B97-B8EC-18EA268E2498}" srcOrd="0" destOrd="0" presId="urn:microsoft.com/office/officeart/2018/2/layout/IconVerticalSolidList"/>
    <dgm:cxn modelId="{4D5609BC-2C49-4424-8BF1-C1E7E8471D11}" type="presParOf" srcId="{6958A319-F8E2-4836-8D02-951228645AA4}" destId="{8EA0BC83-7BB2-4244-BC80-A1505E21262C}" srcOrd="1" destOrd="0" presId="urn:microsoft.com/office/officeart/2018/2/layout/IconVerticalSolidList"/>
    <dgm:cxn modelId="{5AED7581-33F1-479C-B93C-0D71597CB9EE}" type="presParOf" srcId="{6958A319-F8E2-4836-8D02-951228645AA4}" destId="{2AC3608B-44FB-441D-9EF5-69AAF2FB970B}" srcOrd="2" destOrd="0" presId="urn:microsoft.com/office/officeart/2018/2/layout/IconVerticalSolidList"/>
    <dgm:cxn modelId="{AEFF0C41-2B82-4A96-95A1-A097DB72483F}" type="presParOf" srcId="{6958A319-F8E2-4836-8D02-951228645AA4}" destId="{9F6E7B79-B1FE-455F-9B92-9BF975B94E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0EA6-11F3-4DA6-A3D0-E3DEBA7712FB}">
      <dsp:nvSpPr>
        <dsp:cNvPr id="0" name=""/>
        <dsp:cNvSpPr/>
      </dsp:nvSpPr>
      <dsp:spPr>
        <a:xfrm>
          <a:off x="0" y="0"/>
          <a:ext cx="893826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NDT = Neurodevelopmental treatment</a:t>
          </a:r>
          <a:endParaRPr lang="en-US" sz="3200" kern="1200"/>
        </a:p>
      </dsp:txBody>
      <dsp:txXfrm>
        <a:off x="38288" y="38288"/>
        <a:ext cx="7527628" cy="1230681"/>
      </dsp:txXfrm>
    </dsp:sp>
    <dsp:sp modelId="{F7A75BDB-7CBA-4153-8F42-294E02798802}">
      <dsp:nvSpPr>
        <dsp:cNvPr id="0" name=""/>
        <dsp:cNvSpPr/>
      </dsp:nvSpPr>
      <dsp:spPr>
        <a:xfrm>
          <a:off x="788669" y="1525133"/>
          <a:ext cx="8938260" cy="1307257"/>
        </a:xfrm>
        <a:prstGeom prst="roundRect">
          <a:avLst>
            <a:gd name="adj" fmla="val 10000"/>
          </a:avLst>
        </a:prstGeom>
        <a:solidFill>
          <a:schemeClr val="accent2">
            <a:hueOff val="766223"/>
            <a:satOff val="-3132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Založen Bertou a Karlem Bobathovými ve 40. letech 20. století</a:t>
          </a:r>
          <a:endParaRPr lang="en-US" sz="3200" kern="1200"/>
        </a:p>
      </dsp:txBody>
      <dsp:txXfrm>
        <a:off x="826957" y="1563421"/>
        <a:ext cx="7223296" cy="1230681"/>
      </dsp:txXfrm>
    </dsp:sp>
    <dsp:sp modelId="{CFEA055E-F6FC-4EB4-8BC2-1F4E2DACD81F}">
      <dsp:nvSpPr>
        <dsp:cNvPr id="0" name=""/>
        <dsp:cNvSpPr/>
      </dsp:nvSpPr>
      <dsp:spPr>
        <a:xfrm>
          <a:off x="1577339" y="3050266"/>
          <a:ext cx="8938260" cy="1307257"/>
        </a:xfrm>
        <a:prstGeom prst="roundRect">
          <a:avLst>
            <a:gd name="adj" fmla="val 10000"/>
          </a:avLst>
        </a:prstGeom>
        <a:solidFill>
          <a:schemeClr val="accent2">
            <a:hueOff val="1532446"/>
            <a:satOff val="-6264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Neustále se vyvíjející koncept</a:t>
          </a:r>
          <a:endParaRPr lang="en-US" sz="3200" kern="1200"/>
        </a:p>
      </dsp:txBody>
      <dsp:txXfrm>
        <a:off x="1615627" y="3088554"/>
        <a:ext cx="7223296" cy="1230681"/>
      </dsp:txXfrm>
    </dsp:sp>
    <dsp:sp modelId="{7E932F6A-2198-461B-B540-333A4CB9B9BB}">
      <dsp:nvSpPr>
        <dsp:cNvPr id="0" name=""/>
        <dsp:cNvSpPr/>
      </dsp:nvSpPr>
      <dsp:spPr>
        <a:xfrm>
          <a:off x="8088542" y="991336"/>
          <a:ext cx="849717" cy="849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9728" y="991336"/>
        <a:ext cx="467345" cy="639412"/>
      </dsp:txXfrm>
    </dsp:sp>
    <dsp:sp modelId="{2F462BE4-E6D0-4F04-B2C7-B4D68E052CEF}">
      <dsp:nvSpPr>
        <dsp:cNvPr id="0" name=""/>
        <dsp:cNvSpPr/>
      </dsp:nvSpPr>
      <dsp:spPr>
        <a:xfrm>
          <a:off x="8877212" y="2507755"/>
          <a:ext cx="849717" cy="8497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45530"/>
            <a:satOff val="-4444"/>
            <a:lumOff val="7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45530"/>
              <a:satOff val="-4444"/>
              <a:lumOff val="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8398" y="2507755"/>
        <a:ext cx="467345" cy="639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A7BE6-7921-42B9-96D8-EAC753C83181}">
      <dsp:nvSpPr>
        <dsp:cNvPr id="0" name=""/>
        <dsp:cNvSpPr/>
      </dsp:nvSpPr>
      <dsp:spPr>
        <a:xfrm>
          <a:off x="0" y="643"/>
          <a:ext cx="12201235" cy="1505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0EDD3-9537-4259-AD63-80712873065E}">
      <dsp:nvSpPr>
        <dsp:cNvPr id="0" name=""/>
        <dsp:cNvSpPr/>
      </dsp:nvSpPr>
      <dsp:spPr>
        <a:xfrm>
          <a:off x="455334" y="339321"/>
          <a:ext cx="827880" cy="827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677B2-E843-4AB0-8BF8-1B66BEEC3024}">
      <dsp:nvSpPr>
        <dsp:cNvPr id="0" name=""/>
        <dsp:cNvSpPr/>
      </dsp:nvSpPr>
      <dsp:spPr>
        <a:xfrm>
          <a:off x="1738548" y="643"/>
          <a:ext cx="10462686" cy="15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04" tIns="159304" rIns="159304" bIns="1593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Koncept = myšlenky, principy</a:t>
          </a:r>
          <a:endParaRPr lang="en-US" sz="1800" kern="1200"/>
        </a:p>
      </dsp:txBody>
      <dsp:txXfrm>
        <a:off x="1738548" y="643"/>
        <a:ext cx="10462686" cy="1505236"/>
      </dsp:txXfrm>
    </dsp:sp>
    <dsp:sp modelId="{EBEFC834-B94F-4E0D-BF9B-552942AD46F5}">
      <dsp:nvSpPr>
        <dsp:cNvPr id="0" name=""/>
        <dsp:cNvSpPr/>
      </dsp:nvSpPr>
      <dsp:spPr>
        <a:xfrm>
          <a:off x="0" y="1882188"/>
          <a:ext cx="12201235" cy="1505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F71C3-EDAA-4906-87A0-4F017B856DF4}">
      <dsp:nvSpPr>
        <dsp:cNvPr id="0" name=""/>
        <dsp:cNvSpPr/>
      </dsp:nvSpPr>
      <dsp:spPr>
        <a:xfrm>
          <a:off x="455334" y="2220866"/>
          <a:ext cx="827880" cy="827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38108-3733-48B2-A168-F41A20091F60}">
      <dsp:nvSpPr>
        <dsp:cNvPr id="0" name=""/>
        <dsp:cNvSpPr/>
      </dsp:nvSpPr>
      <dsp:spPr>
        <a:xfrm>
          <a:off x="1738548" y="1882188"/>
          <a:ext cx="10462686" cy="15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04" tIns="159304" rIns="159304" bIns="1593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BK je perspektivní, interdisciplinární, problémy řešící přístup k hodnocení, léčbě &amp; individuálnímu vedení pacienta s omezenou schopností plně </a:t>
          </a:r>
          <a:r>
            <a:rPr lang="cs-CZ" sz="1800" b="1" kern="1200"/>
            <a:t>PARTICIPOVAT </a:t>
          </a:r>
          <a:r>
            <a:rPr lang="cs-CZ" sz="1800" kern="1200"/>
            <a:t>na každodenních životě díky poruše motorických, senzorických, percepčních &amp; kognitivních funkcí, vyplývající z poruchy CNS. </a:t>
          </a:r>
          <a:endParaRPr lang="en-US" sz="1800" kern="1200"/>
        </a:p>
      </dsp:txBody>
      <dsp:txXfrm>
        <a:off x="1738548" y="1882188"/>
        <a:ext cx="10462686" cy="1505236"/>
      </dsp:txXfrm>
    </dsp:sp>
    <dsp:sp modelId="{917C1A34-F593-456A-88A2-842B737375DC}">
      <dsp:nvSpPr>
        <dsp:cNvPr id="0" name=""/>
        <dsp:cNvSpPr/>
      </dsp:nvSpPr>
      <dsp:spPr>
        <a:xfrm>
          <a:off x="0" y="3763734"/>
          <a:ext cx="12201235" cy="1505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5FA2D-6573-4CFE-9C4E-523FF527BD6D}">
      <dsp:nvSpPr>
        <dsp:cNvPr id="0" name=""/>
        <dsp:cNvSpPr/>
      </dsp:nvSpPr>
      <dsp:spPr>
        <a:xfrm>
          <a:off x="455334" y="4102412"/>
          <a:ext cx="827880" cy="82788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21DA-3515-454C-9038-86481E03FCA3}">
      <dsp:nvSpPr>
        <dsp:cNvPr id="0" name=""/>
        <dsp:cNvSpPr/>
      </dsp:nvSpPr>
      <dsp:spPr>
        <a:xfrm>
          <a:off x="1738548" y="3763734"/>
          <a:ext cx="10462686" cy="15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04" tIns="159304" rIns="159304" bIns="1593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Motorické chování člověka: vykonání určitého úkolu - CÍLE, NE jednotlivých komponent.</a:t>
          </a:r>
        </a:p>
      </dsp:txBody>
      <dsp:txXfrm>
        <a:off x="1738548" y="3763734"/>
        <a:ext cx="10462686" cy="1505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2981-B347-4101-87B0-AA61DA1FAD53}">
      <dsp:nvSpPr>
        <dsp:cNvPr id="0" name=""/>
        <dsp:cNvSpPr/>
      </dsp:nvSpPr>
      <dsp:spPr>
        <a:xfrm>
          <a:off x="2044800" y="37876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A7EEE-26A8-4FE5-8D26-601065FE77E3}">
      <dsp:nvSpPr>
        <dsp:cNvPr id="0" name=""/>
        <dsp:cNvSpPr/>
      </dsp:nvSpPr>
      <dsp:spPr>
        <a:xfrm>
          <a:off x="2512800" y="84676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891EB-19DA-4D2A-82D7-EF2AE93A1D74}">
      <dsp:nvSpPr>
        <dsp:cNvPr id="0" name=""/>
        <dsp:cNvSpPr/>
      </dsp:nvSpPr>
      <dsp:spPr>
        <a:xfrm>
          <a:off x="1342800" y="32587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1.) OŠETŘOVATELSKÝ </a:t>
          </a:r>
          <a:endParaRPr lang="en-US" sz="2500" kern="1200"/>
        </a:p>
      </dsp:txBody>
      <dsp:txXfrm>
        <a:off x="1342800" y="3258762"/>
        <a:ext cx="3600000" cy="720000"/>
      </dsp:txXfrm>
    </dsp:sp>
    <dsp:sp modelId="{956C066C-FECA-48A1-A276-4F717E989331}">
      <dsp:nvSpPr>
        <dsp:cNvPr id="0" name=""/>
        <dsp:cNvSpPr/>
      </dsp:nvSpPr>
      <dsp:spPr>
        <a:xfrm>
          <a:off x="6274800" y="37876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9EAFE-E167-49AB-B0C8-BA6A52E87A44}">
      <dsp:nvSpPr>
        <dsp:cNvPr id="0" name=""/>
        <dsp:cNvSpPr/>
      </dsp:nvSpPr>
      <dsp:spPr>
        <a:xfrm>
          <a:off x="6742800" y="84676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E99A8-1300-4F1A-B848-B6937B1C22DE}">
      <dsp:nvSpPr>
        <dsp:cNvPr id="0" name=""/>
        <dsp:cNvSpPr/>
      </dsp:nvSpPr>
      <dsp:spPr>
        <a:xfrm>
          <a:off x="5572800" y="32587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2.) ELEMENTÁRNÍ</a:t>
          </a:r>
          <a:endParaRPr lang="en-US" sz="2500" kern="1200"/>
        </a:p>
      </dsp:txBody>
      <dsp:txXfrm>
        <a:off x="5572800" y="3258762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7EEB3-E55A-493A-BB65-0E052D8CDE38}">
      <dsp:nvSpPr>
        <dsp:cNvPr id="0" name=""/>
        <dsp:cNvSpPr/>
      </dsp:nvSpPr>
      <dsp:spPr>
        <a:xfrm>
          <a:off x="0" y="2294"/>
          <a:ext cx="11291546" cy="11628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019E7-9C43-443F-B317-7B5A9AB8F2C0}">
      <dsp:nvSpPr>
        <dsp:cNvPr id="0" name=""/>
        <dsp:cNvSpPr/>
      </dsp:nvSpPr>
      <dsp:spPr>
        <a:xfrm>
          <a:off x="351775" y="263945"/>
          <a:ext cx="639591" cy="639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F0B6C-C6D0-444B-BC9A-008A9AB4253D}">
      <dsp:nvSpPr>
        <dsp:cNvPr id="0" name=""/>
        <dsp:cNvSpPr/>
      </dsp:nvSpPr>
      <dsp:spPr>
        <a:xfrm>
          <a:off x="1343141" y="2294"/>
          <a:ext cx="9948404" cy="116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73" tIns="123073" rIns="123073" bIns="1230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Vyšetření: anamnéza, vyš. reakcí na podněty terapeuta, PROM, AROM, mobility na lůžku, kognitivních reakcí, percepčních funkcí, smyslů a soběstačnosti.</a:t>
          </a:r>
          <a:endParaRPr lang="en-US" sz="2000" kern="1200"/>
        </a:p>
      </dsp:txBody>
      <dsp:txXfrm>
        <a:off x="1343141" y="2294"/>
        <a:ext cx="9948404" cy="1162893"/>
      </dsp:txXfrm>
    </dsp:sp>
    <dsp:sp modelId="{CB610DBB-A408-4347-A8C4-01705473EEBF}">
      <dsp:nvSpPr>
        <dsp:cNvPr id="0" name=""/>
        <dsp:cNvSpPr/>
      </dsp:nvSpPr>
      <dsp:spPr>
        <a:xfrm>
          <a:off x="0" y="1455911"/>
          <a:ext cx="11291546" cy="11628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1B259-5AA7-4DF0-AAF2-1DDAA48E6CD6}">
      <dsp:nvSpPr>
        <dsp:cNvPr id="0" name=""/>
        <dsp:cNvSpPr/>
      </dsp:nvSpPr>
      <dsp:spPr>
        <a:xfrm>
          <a:off x="351775" y="1717562"/>
          <a:ext cx="639591" cy="639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2C312-4CE5-4E5A-97D7-7F747AAAA550}">
      <dsp:nvSpPr>
        <dsp:cNvPr id="0" name=""/>
        <dsp:cNvSpPr/>
      </dsp:nvSpPr>
      <dsp:spPr>
        <a:xfrm>
          <a:off x="1343141" y="1455911"/>
          <a:ext cx="9948404" cy="116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73" tIns="123073" rIns="123073" bIns="1230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Sledování pacientových nonverbálních a tělesných projevů (tch pacientovi příjemná či ne?)</a:t>
          </a:r>
          <a:endParaRPr lang="en-US" sz="2000" kern="1200"/>
        </a:p>
      </dsp:txBody>
      <dsp:txXfrm>
        <a:off x="1343141" y="1455911"/>
        <a:ext cx="9948404" cy="1162893"/>
      </dsp:txXfrm>
    </dsp:sp>
    <dsp:sp modelId="{3785ABBD-7278-49FF-B308-DF0A939816FD}">
      <dsp:nvSpPr>
        <dsp:cNvPr id="0" name=""/>
        <dsp:cNvSpPr/>
      </dsp:nvSpPr>
      <dsp:spPr>
        <a:xfrm>
          <a:off x="0" y="2909527"/>
          <a:ext cx="11291546" cy="11628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41015-E3F4-4B8D-B36F-92057AEADED9}">
      <dsp:nvSpPr>
        <dsp:cNvPr id="0" name=""/>
        <dsp:cNvSpPr/>
      </dsp:nvSpPr>
      <dsp:spPr>
        <a:xfrm>
          <a:off x="351775" y="3171178"/>
          <a:ext cx="639591" cy="6395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7396D-1038-49DC-B37B-64492E1572AD}">
      <dsp:nvSpPr>
        <dsp:cNvPr id="0" name=""/>
        <dsp:cNvSpPr/>
      </dsp:nvSpPr>
      <dsp:spPr>
        <a:xfrm>
          <a:off x="1343141" y="2909527"/>
          <a:ext cx="9948404" cy="116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73" tIns="123073" rIns="123073" bIns="1230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u="sng" kern="1200"/>
            <a:t>Příjemný pocit:</a:t>
          </a:r>
          <a:r>
            <a:rPr lang="cs-CZ" sz="2000" kern="1200"/>
            <a:t> mžikání očima, hluboký dech, vzdychání, sténání, bručení, otvírání úst a očí, pousmání, úsměv, relaxace svalového tonu, změna tepové frekvence.</a:t>
          </a:r>
          <a:endParaRPr lang="en-US" sz="2000" kern="1200"/>
        </a:p>
      </dsp:txBody>
      <dsp:txXfrm>
        <a:off x="1343141" y="2909527"/>
        <a:ext cx="9948404" cy="1162893"/>
      </dsp:txXfrm>
    </dsp:sp>
    <dsp:sp modelId="{116E6F82-82D1-4B97-B8EC-18EA268E2498}">
      <dsp:nvSpPr>
        <dsp:cNvPr id="0" name=""/>
        <dsp:cNvSpPr/>
      </dsp:nvSpPr>
      <dsp:spPr>
        <a:xfrm>
          <a:off x="0" y="4363144"/>
          <a:ext cx="11291546" cy="11628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0BC83-7BB2-4244-BC80-A1505E21262C}">
      <dsp:nvSpPr>
        <dsp:cNvPr id="0" name=""/>
        <dsp:cNvSpPr/>
      </dsp:nvSpPr>
      <dsp:spPr>
        <a:xfrm>
          <a:off x="351775" y="4624795"/>
          <a:ext cx="639591" cy="6395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E7B79-B1FE-455F-9B92-9BF975B94EF6}">
      <dsp:nvSpPr>
        <dsp:cNvPr id="0" name=""/>
        <dsp:cNvSpPr/>
      </dsp:nvSpPr>
      <dsp:spPr>
        <a:xfrm>
          <a:off x="1343141" y="4363144"/>
          <a:ext cx="9948404" cy="1162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73" tIns="123073" rIns="123073" bIns="1230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u="sng" kern="1200"/>
            <a:t>Nepříjemný pocit:</a:t>
          </a:r>
          <a:r>
            <a:rPr lang="cs-CZ" sz="2000" kern="1200"/>
            <a:t> zavírání očí a úst, neklidné a nepravidelné dýchání, pláč a křik, zvyšování svalového tonu, křečovité držení těla, všeobecný motorický neklid, manipulace na vlastním těle a sebepoškozování, změna tepové frekvence... </a:t>
          </a:r>
          <a:endParaRPr lang="en-US" sz="2000" kern="1200"/>
        </a:p>
      </dsp:txBody>
      <dsp:txXfrm>
        <a:off x="1343141" y="4363144"/>
        <a:ext cx="9948404" cy="1162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7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8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8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zalni-stimulace.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slive.com/38896046/ndt-bobath-koncept-v-pediatricke-prax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řeložený papír ve tvaru jako praskliny">
            <a:extLst>
              <a:ext uri="{FF2B5EF4-FFF2-40B4-BE49-F238E27FC236}">
                <a16:creationId xmlns:a16="http://schemas.microsoft.com/office/drawing/2014/main" id="{CEA13143-5381-4F1C-BAAA-10965E303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-2" b="790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10007575" cy="2387600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ea typeface="+mj-lt"/>
                <a:cs typeface="+mj-lt"/>
              </a:rPr>
              <a:t>VYUŽITÍ PRVKŮ OSTATNÍCH TERAPIÍ V ET</a:t>
            </a:r>
            <a:endParaRPr lang="cs-CZ" sz="6600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cs-CZ" dirty="0"/>
              <a:t>Mgr. Marie Krejčová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7BAF08-8CF9-451B-9300-2BDA5CA5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034" y="718415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>
                <a:ea typeface="+mj-lt"/>
                <a:cs typeface="+mj-lt"/>
              </a:rPr>
              <a:t>METODA DLE AFFOLTEROVÉ</a:t>
            </a:r>
            <a:endParaRPr lang="cs-CZ" sz="5200"/>
          </a:p>
        </p:txBody>
      </p:sp>
      <p:pic>
        <p:nvPicPr>
          <p:cNvPr id="4" name="Obrázek 4" descr="Obsah obrázku osoba, interiér, zeď, váleček na těsto&#10;&#10;Popis se vygeneroval automaticky.">
            <a:extLst>
              <a:ext uri="{FF2B5EF4-FFF2-40B4-BE49-F238E27FC236}">
                <a16:creationId xmlns:a16="http://schemas.microsoft.com/office/drawing/2014/main" id="{3E52538B-499A-4F33-A5C3-A4736D33A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7" r="32922" b="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33D5-2BD1-4741-8A3B-B89D04D1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2381458"/>
            <a:ext cx="6919329" cy="4361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800" b="1">
                <a:highlight>
                  <a:srgbClr val="00FF00"/>
                </a:highlight>
              </a:rPr>
              <a:t>Interakce dítěte a prostředí:</a:t>
            </a:r>
            <a:r>
              <a:rPr lang="cs-CZ" sz="1800"/>
              <a:t> při hledání a změně pozice těla, dochází ke změně svalového tonu (u aktivity zvýšen, u opory snížen). Tato </a:t>
            </a:r>
            <a:r>
              <a:rPr lang="cs-CZ" sz="1800" b="1">
                <a:highlight>
                  <a:srgbClr val="00FF00"/>
                </a:highlight>
              </a:rPr>
              <a:t>fáze hledání informace o pozici těla je velmi důležitá pro vývoj.</a:t>
            </a:r>
            <a:endParaRPr lang="cs-CZ" b="1">
              <a:highlight>
                <a:srgbClr val="00FF00"/>
              </a:highlight>
            </a:endParaRPr>
          </a:p>
          <a:p>
            <a:pPr algn="just">
              <a:lnSpc>
                <a:spcPct val="100000"/>
              </a:lnSpc>
            </a:pPr>
            <a:r>
              <a:rPr lang="cs-CZ" sz="1800" b="1">
                <a:highlight>
                  <a:srgbClr val="00FF00"/>
                </a:highlight>
              </a:rPr>
              <a:t>U poškození</a:t>
            </a:r>
            <a:r>
              <a:rPr lang="cs-CZ" sz="1800"/>
              <a:t> CNS je </a:t>
            </a:r>
            <a:r>
              <a:rPr lang="cs-CZ" sz="1800" b="1">
                <a:highlight>
                  <a:srgbClr val="00FF00"/>
                </a:highlight>
              </a:rPr>
              <a:t>omezeno vnímání</a:t>
            </a:r>
            <a:r>
              <a:rPr lang="cs-CZ" sz="1800"/>
              <a:t> a tedy i snížené zpracování informací ze svého okolí</a:t>
            </a:r>
          </a:p>
          <a:p>
            <a:pPr algn="just">
              <a:lnSpc>
                <a:spcPct val="100000"/>
              </a:lnSpc>
            </a:pPr>
            <a:r>
              <a:rPr lang="cs-CZ" sz="1800"/>
              <a:t>Metoda je </a:t>
            </a:r>
            <a:r>
              <a:rPr lang="cs-CZ" sz="1800" b="1">
                <a:highlight>
                  <a:srgbClr val="00FF00"/>
                </a:highlight>
              </a:rPr>
              <a:t>založena na: smyslovém vnímání, hmatu, odporu</a:t>
            </a:r>
          </a:p>
          <a:p>
            <a:pPr algn="just">
              <a:lnSpc>
                <a:spcPct val="100000"/>
              </a:lnSpc>
            </a:pPr>
            <a:r>
              <a:rPr lang="cs-CZ" sz="1800"/>
              <a:t>Zaměřená spíše na </a:t>
            </a:r>
            <a:r>
              <a:rPr lang="cs-CZ" sz="1800" b="1">
                <a:highlight>
                  <a:srgbClr val="00FF00"/>
                </a:highlight>
              </a:rPr>
              <a:t>proces (učení)</a:t>
            </a:r>
            <a:r>
              <a:rPr lang="cs-CZ" sz="1800"/>
              <a:t>, než na výsledek</a:t>
            </a:r>
          </a:p>
          <a:p>
            <a:pPr algn="just">
              <a:lnSpc>
                <a:spcPct val="100000"/>
              </a:lnSpc>
            </a:pP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/>
              <a:t>Cílem je zlepšení vnímání a zpracování informací</a:t>
            </a:r>
          </a:p>
          <a:p>
            <a:pPr lvl="1" algn="just">
              <a:lnSpc>
                <a:spcPct val="100000"/>
              </a:lnSpc>
            </a:pPr>
            <a:r>
              <a:rPr lang="cs-CZ" sz="1600">
                <a:highlight>
                  <a:srgbClr val="00FF00"/>
                </a:highlight>
              </a:rPr>
              <a:t>Idea: plán je nositelem pohybu. Tedy po zlepšení vnímání a zpracování informací, jsou usnadněny podmínky reedukace porušených funkcí.</a:t>
            </a:r>
          </a:p>
        </p:txBody>
      </p:sp>
    </p:spTree>
    <p:extLst>
      <p:ext uri="{BB962C8B-B14F-4D97-AF65-F5344CB8AC3E}">
        <p14:creationId xmlns:p14="http://schemas.microsoft.com/office/powerpoint/2010/main" val="55841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D8577-55B4-44DB-9BD4-A6DC5508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213822"/>
            <a:ext cx="10387491" cy="1283486"/>
          </a:xfrm>
        </p:spPr>
        <p:txBody>
          <a:bodyPr>
            <a:normAutofit/>
          </a:bodyPr>
          <a:lstStyle/>
          <a:p>
            <a:r>
              <a:rPr lang="cs-CZ">
                <a:ea typeface="+mj-lt"/>
                <a:cs typeface="+mj-lt"/>
              </a:rPr>
              <a:t>METODA DLE AFFOLTEROVÉ</a:t>
            </a:r>
            <a:br>
              <a:rPr lang="cs-CZ" dirty="0">
                <a:ea typeface="+mj-lt"/>
                <a:cs typeface="+mj-lt"/>
              </a:rPr>
            </a:br>
            <a:r>
              <a:rPr lang="cs-CZ" sz="2400" b="0">
                <a:ea typeface="+mj-lt"/>
                <a:cs typeface="+mj-lt"/>
              </a:rPr>
              <a:t>ELEMENTY, KTERÉ OVLIVNUJÍ KOMPLEXNOST PODNĚTŮ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CDF5D-F541-4B64-81FC-C661BE7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41" y="1173388"/>
            <a:ext cx="10225855" cy="49988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>
                <a:highlight>
                  <a:srgbClr val="00FF00"/>
                </a:highlight>
              </a:rPr>
              <a:t>Počet podnětů:</a:t>
            </a:r>
            <a:r>
              <a:rPr lang="cs-CZ"/>
              <a:t> jejich počet, místo odkud vycházejí...</a:t>
            </a:r>
          </a:p>
          <a:p>
            <a:r>
              <a:rPr lang="cs-CZ" b="1">
                <a:highlight>
                  <a:srgbClr val="00FF00"/>
                </a:highlight>
              </a:rPr>
              <a:t>Faktory</a:t>
            </a:r>
            <a:r>
              <a:rPr lang="cs-CZ"/>
              <a:t> ovlivnitelné v situaci </a:t>
            </a:r>
            <a:r>
              <a:rPr lang="cs-CZ" b="1">
                <a:highlight>
                  <a:srgbClr val="00FF00"/>
                </a:highlight>
              </a:rPr>
              <a:t>učení</a:t>
            </a:r>
            <a:r>
              <a:rPr lang="cs-CZ"/>
              <a:t>: kupř. mnoho lidí v okolí vyvolá stres</a:t>
            </a:r>
          </a:p>
          <a:p>
            <a:r>
              <a:rPr lang="cs-CZ"/>
              <a:t>Faktory vztažené k úkolům, které jsou zadané pacientovi - </a:t>
            </a:r>
            <a:r>
              <a:rPr lang="cs-CZ" b="1">
                <a:highlight>
                  <a:srgbClr val="00FF00"/>
                </a:highlight>
              </a:rPr>
              <a:t>dostatečné informace</a:t>
            </a:r>
          </a:p>
          <a:p>
            <a:r>
              <a:rPr lang="cs-CZ" b="1" u="sng"/>
              <a:t>Princip metody:</a:t>
            </a:r>
            <a:endParaRPr lang="cs-CZ" b="1" u="sng" dirty="0"/>
          </a:p>
          <a:p>
            <a:r>
              <a:rPr lang="cs-CZ"/>
              <a:t>Úzký </a:t>
            </a:r>
            <a:r>
              <a:rPr lang="cs-CZ" b="1">
                <a:highlight>
                  <a:srgbClr val="00FF00"/>
                </a:highlight>
              </a:rPr>
              <a:t>kontakt</a:t>
            </a:r>
            <a:r>
              <a:rPr lang="cs-CZ"/>
              <a:t> mezi terapeutem a pacientem</a:t>
            </a:r>
            <a:endParaRPr lang="cs-CZ" dirty="0"/>
          </a:p>
          <a:p>
            <a:r>
              <a:rPr lang="cs-CZ" b="1">
                <a:highlight>
                  <a:srgbClr val="00FF00"/>
                </a:highlight>
              </a:rPr>
              <a:t>Vedení</a:t>
            </a:r>
            <a:r>
              <a:rPr lang="cs-CZ"/>
              <a:t> pacienta terapeutem (kupř. obě HKK provádějí činnost zároveň).</a:t>
            </a:r>
            <a:endParaRPr lang="cs-CZ" dirty="0"/>
          </a:p>
          <a:p>
            <a:r>
              <a:rPr lang="cs-CZ"/>
              <a:t>Vhodné diagnózy:</a:t>
            </a:r>
            <a:endParaRPr lang="cs-CZ" dirty="0"/>
          </a:p>
          <a:p>
            <a:pPr lvl="1"/>
            <a:r>
              <a:rPr lang="cs-CZ"/>
              <a:t>Pchch učení, pchch vědomí, pchch pozornosti a percepce, TBI (traumatic brain injury), CMP, autismus</a:t>
            </a:r>
          </a:p>
        </p:txBody>
      </p:sp>
    </p:spTree>
    <p:extLst>
      <p:ext uri="{BB962C8B-B14F-4D97-AF65-F5344CB8AC3E}">
        <p14:creationId xmlns:p14="http://schemas.microsoft.com/office/powerpoint/2010/main" val="27913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79F3F9-6035-40E4-ACD4-4C268A12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/>
              <a:t>2 typy vedení (guidingu) dle Affolterové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2D5E828-43E2-4370-89A2-4B4719134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2385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09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4B5453-43AC-4AA6-B5B1-00EB8FCB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2393"/>
            <a:ext cx="8324271" cy="795548"/>
          </a:xfrm>
        </p:spPr>
        <p:txBody>
          <a:bodyPr anchor="b">
            <a:normAutofit/>
          </a:bodyPr>
          <a:lstStyle/>
          <a:p>
            <a:r>
              <a:rPr lang="cs-CZ" sz="3300"/>
              <a:t>OŠETŘOVATELSKÝ GUIDING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4B802-D46A-44AB-B6AB-9E56E54E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2510"/>
            <a:ext cx="6823362" cy="4619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800" b="1">
                <a:highlight>
                  <a:srgbClr val="00FF00"/>
                </a:highlight>
              </a:rPr>
              <a:t>Poskytnutí hmatatelných informací</a:t>
            </a:r>
          </a:p>
          <a:p>
            <a:pPr algn="just">
              <a:lnSpc>
                <a:spcPct val="100000"/>
              </a:lnSpc>
            </a:pPr>
            <a:r>
              <a:rPr lang="cs-CZ" sz="1800"/>
              <a:t>Využití u těžkého poškození mozku &amp; u </a:t>
            </a:r>
            <a:r>
              <a:rPr lang="cs-CZ" sz="1800" err="1"/>
              <a:t>apalického</a:t>
            </a:r>
            <a:r>
              <a:rPr lang="cs-CZ" sz="1800"/>
              <a:t> stavu</a:t>
            </a: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 b="1">
                <a:highlight>
                  <a:srgbClr val="00FF00"/>
                </a:highlight>
              </a:rPr>
              <a:t>Terapeut vykonává aktivitu sám</a:t>
            </a:r>
          </a:p>
          <a:p>
            <a:pPr algn="just">
              <a:lnSpc>
                <a:spcPct val="100000"/>
              </a:lnSpc>
            </a:pPr>
            <a:r>
              <a:rPr lang="cs-CZ" sz="1800"/>
              <a:t>Nesmí pacienta stresovat</a:t>
            </a: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/>
              <a:t>Během každodenních aktivit (mytí, přebalování, oblékání)…</a:t>
            </a: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/>
              <a:t>Snaha o </a:t>
            </a:r>
            <a:r>
              <a:rPr lang="cs-CZ" sz="1800" b="1">
                <a:highlight>
                  <a:srgbClr val="00FF00"/>
                </a:highlight>
              </a:rPr>
              <a:t>poskytnutí co nejvíce opěrných bodů pro pevné a stabilní okolní prostředí</a:t>
            </a:r>
            <a:r>
              <a:rPr lang="cs-CZ" sz="1800"/>
              <a:t> (= poskytnutí potřebných taktilních informací)</a:t>
            </a: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/>
              <a:t>Využití: polohovací pomůcky, peřiny, polštáře, postranice postele...</a:t>
            </a: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 b="1">
                <a:highlight>
                  <a:srgbClr val="00FF00"/>
                </a:highlight>
              </a:rPr>
              <a:t>Snaha o hmatatelné topologické změny: při pohybu pacienta co nejvíce vnímatelných změn:</a:t>
            </a:r>
            <a:r>
              <a:rPr lang="cs-CZ" sz="1800" dirty="0"/>
              <a:t> </a:t>
            </a:r>
            <a:r>
              <a:rPr lang="cs-CZ" sz="1800" err="1"/>
              <a:t>nenadzvedávání</a:t>
            </a:r>
            <a:r>
              <a:rPr lang="cs-CZ" sz="1800" dirty="0"/>
              <a:t> </a:t>
            </a:r>
            <a:r>
              <a:rPr lang="cs-CZ" sz="1800"/>
              <a:t>jednotlivých částí těla, ale sunutí po podložce... (bilaterálně)</a:t>
            </a:r>
            <a:endParaRPr lang="cs-CZ" sz="1800" dirty="0"/>
          </a:p>
          <a:p>
            <a:pPr algn="just"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4B7510C-FD72-483B-8E05-BEAC016D3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6" r="21586" b="2"/>
          <a:stretch/>
        </p:blipFill>
        <p:spPr>
          <a:xfrm>
            <a:off x="7737578" y="2160200"/>
            <a:ext cx="3610126" cy="36698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0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497BB4-F835-4BBD-A72D-8BE05B7F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0720"/>
            <a:ext cx="8346951" cy="751102"/>
          </a:xfrm>
        </p:spPr>
        <p:txBody>
          <a:bodyPr anchor="b">
            <a:normAutofit fontScale="90000"/>
          </a:bodyPr>
          <a:lstStyle/>
          <a:p>
            <a:r>
              <a:rPr lang="cs-CZ" sz="5200"/>
              <a:t>ELEMENTÁRNÍ GUIDING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BC4E8-4C1F-4A70-894A-7A9F05FFB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162212"/>
            <a:ext cx="7573405" cy="55848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1">
                <a:highlight>
                  <a:srgbClr val="00FF00"/>
                </a:highlight>
              </a:rPr>
              <a:t>Zapojování do procesu vykonávání činností</a:t>
            </a:r>
          </a:p>
          <a:p>
            <a:pPr>
              <a:lnSpc>
                <a:spcPct val="100000"/>
              </a:lnSpc>
            </a:pPr>
            <a:r>
              <a:rPr lang="cs-CZ" sz="1600" b="1">
                <a:highlight>
                  <a:srgbClr val="00FF00"/>
                </a:highlight>
              </a:rPr>
              <a:t>Nejčastěji sed </a:t>
            </a:r>
            <a:r>
              <a:rPr lang="cs-CZ" sz="1600"/>
              <a:t>(pacient nejstabilnější) + v rohu</a:t>
            </a:r>
          </a:p>
          <a:p>
            <a:pPr>
              <a:lnSpc>
                <a:spcPct val="100000"/>
              </a:lnSpc>
            </a:pPr>
            <a:r>
              <a:rPr lang="cs-CZ" sz="1600"/>
              <a:t>U vedení bývají obě HKK využívané zároveň</a:t>
            </a:r>
          </a:p>
          <a:p>
            <a:pPr>
              <a:lnSpc>
                <a:spcPct val="100000"/>
              </a:lnSpc>
            </a:pPr>
            <a:r>
              <a:rPr lang="cs-CZ" sz="1600" b="1">
                <a:highlight>
                  <a:srgbClr val="00FF00"/>
                </a:highlight>
              </a:rPr>
              <a:t>Aktivita a cíl terapie sděleny předem</a:t>
            </a:r>
            <a:r>
              <a:rPr lang="cs-CZ" sz="1600"/>
              <a:t> (pacient není vystaven stresové situaci), </a:t>
            </a:r>
            <a:r>
              <a:rPr lang="cs-CZ" sz="1600" b="1">
                <a:highlight>
                  <a:srgbClr val="00FF00"/>
                </a:highlight>
              </a:rPr>
              <a:t>během terapie nehovoří - lepší zapojení mozku</a:t>
            </a:r>
          </a:p>
          <a:p>
            <a:pPr>
              <a:lnSpc>
                <a:spcPct val="100000"/>
              </a:lnSpc>
            </a:pPr>
            <a:r>
              <a:rPr lang="cs-CZ" sz="1600"/>
              <a:t>Nezbytným prvkem je </a:t>
            </a:r>
            <a:r>
              <a:rPr lang="cs-CZ" sz="1600" b="1">
                <a:highlight>
                  <a:srgbClr val="00FF00"/>
                </a:highlight>
              </a:rPr>
              <a:t>poskytování informací o pozici těla</a:t>
            </a:r>
            <a:r>
              <a:rPr lang="cs-CZ" sz="1600"/>
              <a:t> terapeutem (odporem, popř. narušením pevné pozice pacientova těla, kupř. "zatřesením pánve": pacient je tak nucen nalézt novou pevnou pozici)</a:t>
            </a:r>
          </a:p>
          <a:p>
            <a:pPr>
              <a:lnSpc>
                <a:spcPct val="100000"/>
              </a:lnSpc>
            </a:pPr>
            <a:r>
              <a:rPr lang="cs-CZ" sz="1600"/>
              <a:t>Důležité využívat </a:t>
            </a:r>
            <a:r>
              <a:rPr lang="cs-CZ" sz="1600" b="1">
                <a:highlight>
                  <a:srgbClr val="00FF00"/>
                </a:highlight>
              </a:rPr>
              <a:t>reálné pomůcky</a:t>
            </a:r>
            <a:r>
              <a:rPr lang="cs-CZ" sz="1600"/>
              <a:t> a věci z běžného života (těsto, zelenina...) - osahat, přivonět, ochutnat...</a:t>
            </a:r>
          </a:p>
          <a:p>
            <a:pPr>
              <a:lnSpc>
                <a:spcPct val="100000"/>
              </a:lnSpc>
            </a:pPr>
            <a:r>
              <a:rPr lang="cs-CZ" sz="1600" b="1" u="sng"/>
              <a:t>Důležité:</a:t>
            </a:r>
          </a:p>
          <a:p>
            <a:pPr>
              <a:lnSpc>
                <a:spcPct val="100000"/>
              </a:lnSpc>
            </a:pPr>
            <a:r>
              <a:rPr lang="cs-CZ" sz="1600" b="1">
                <a:highlight>
                  <a:srgbClr val="00FF00"/>
                </a:highlight>
              </a:rPr>
              <a:t>Stabilita podložky a těla</a:t>
            </a:r>
            <a:r>
              <a:rPr lang="cs-CZ" sz="1600"/>
              <a:t> pacienta</a:t>
            </a:r>
          </a:p>
          <a:p>
            <a:pPr>
              <a:lnSpc>
                <a:spcPct val="100000"/>
              </a:lnSpc>
            </a:pPr>
            <a:r>
              <a:rPr lang="cs-CZ" sz="1600"/>
              <a:t>Poskytnutí </a:t>
            </a:r>
            <a:r>
              <a:rPr lang="cs-CZ" sz="1600" b="1">
                <a:highlight>
                  <a:srgbClr val="00FF00"/>
                </a:highlight>
              </a:rPr>
              <a:t>co nejvíce vjemů z okolí</a:t>
            </a:r>
            <a:r>
              <a:rPr lang="cs-CZ" sz="1600"/>
              <a:t> (materiál, místo...)</a:t>
            </a:r>
          </a:p>
          <a:p>
            <a:pPr>
              <a:lnSpc>
                <a:spcPct val="100000"/>
              </a:lnSpc>
            </a:pPr>
            <a:r>
              <a:rPr lang="cs-CZ" sz="1600"/>
              <a:t>Nevýhody: </a:t>
            </a:r>
            <a:r>
              <a:rPr lang="cs-CZ" sz="1600" b="1">
                <a:highlight>
                  <a:srgbClr val="00FF00"/>
                </a:highlight>
              </a:rPr>
              <a:t>časově náročné</a:t>
            </a:r>
            <a:r>
              <a:rPr lang="cs-CZ" sz="1600"/>
              <a:t> (přesun trvá i 60 min.) + fyzická kondice a schopnost terapeuta + nutnost certifikovaného kurzu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86CD2FF-5C07-4F45-904B-176F5EA8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20" y="2265969"/>
            <a:ext cx="3614232" cy="27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212F5-D869-4633-903D-17DC01C4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BAZÁLNÍ STIMULACE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50FE0-1E88-4ED1-87F2-31B13122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85297"/>
            <a:ext cx="10468309" cy="47909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/>
              <a:t>Terapie na lůžku vytvořená v 70. letech 20. století speciálním pedagogem Andreasem Fröhlichem</a:t>
            </a:r>
            <a:endParaRPr lang="cs-CZ"/>
          </a:p>
          <a:p>
            <a:pPr algn="just"/>
            <a:r>
              <a:rPr lang="cs-CZ" dirty="0"/>
              <a:t>V ČR Institut bazální stimulace na: </a:t>
            </a:r>
            <a:r>
              <a:rPr lang="cs-CZ" dirty="0">
                <a:hlinkClick r:id="rId2"/>
              </a:rPr>
              <a:t>www.bazalni-stimulace.cz</a:t>
            </a:r>
            <a:endParaRPr lang="cs-CZ" dirty="0"/>
          </a:p>
          <a:p>
            <a:pPr algn="just"/>
            <a:r>
              <a:rPr lang="cs-CZ" dirty="0"/>
              <a:t>Využití zejména u dětí s kombinovanými vadami, u </a:t>
            </a:r>
            <a:r>
              <a:rPr lang="cs-CZ" err="1"/>
              <a:t>apalického</a:t>
            </a:r>
            <a:r>
              <a:rPr lang="cs-CZ" dirty="0"/>
              <a:t> a vegetativního stavu, u pac. minimálně komunikujícího, u dlouhodobě ležících, dezorientovaných, u klientů neklidných a dezorientovaných, u demence a u klientů v intenzivní péči.</a:t>
            </a:r>
          </a:p>
          <a:p>
            <a:pPr algn="just"/>
            <a:r>
              <a:rPr lang="cs-CZ" b="1" dirty="0">
                <a:highlight>
                  <a:srgbClr val="00FF00"/>
                </a:highlight>
              </a:rPr>
              <a:t>Cílem je podpora a umožnění vnímání pro rozvoj vlastní identity, umožnění navázání komunikace, zvládání orientace v prostoru a čase, zlepšení funkcí organismu...</a:t>
            </a:r>
          </a:p>
        </p:txBody>
      </p:sp>
    </p:spTree>
    <p:extLst>
      <p:ext uri="{BB962C8B-B14F-4D97-AF65-F5344CB8AC3E}">
        <p14:creationId xmlns:p14="http://schemas.microsoft.com/office/powerpoint/2010/main" val="78665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ventilace, zařízení, pavučina, vektorová grafika&#10;&#10;Popis se vygeneroval automaticky.">
            <a:extLst>
              <a:ext uri="{FF2B5EF4-FFF2-40B4-BE49-F238E27FC236}">
                <a16:creationId xmlns:a16="http://schemas.microsoft.com/office/drawing/2014/main" id="{3A840C43-E8ED-43E7-A7BA-2F72322DF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59" b="-1"/>
          <a:stretch/>
        </p:blipFill>
        <p:spPr>
          <a:xfrm>
            <a:off x="5760477" y="10"/>
            <a:ext cx="643152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BA8400-9B15-4401-B58E-C4C0BF0F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86" y="625579"/>
            <a:ext cx="4992624" cy="1173761"/>
          </a:xfrm>
        </p:spPr>
        <p:txBody>
          <a:bodyPr anchor="b">
            <a:normAutofit/>
          </a:bodyPr>
          <a:lstStyle/>
          <a:p>
            <a:r>
              <a:rPr lang="cs-CZ" sz="3400"/>
              <a:t>VNÍMÁNÍ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9790A-75D9-4113-9614-3BA155F9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86" y="2303586"/>
            <a:ext cx="6220321" cy="4406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>
                <a:highlight>
                  <a:srgbClr val="00FF00"/>
                </a:highlight>
              </a:rPr>
              <a:t>Schopnosti vnímání</a:t>
            </a:r>
            <a:r>
              <a:rPr lang="cs-CZ" sz="1800"/>
              <a:t> dle stupně dosaženého vývoje (</a:t>
            </a:r>
            <a:r>
              <a:rPr lang="cs-CZ" sz="1800">
                <a:highlight>
                  <a:srgbClr val="00FF00"/>
                </a:highlight>
              </a:rPr>
              <a:t>od 9. týdne těhotenství)</a:t>
            </a:r>
          </a:p>
          <a:p>
            <a:pPr>
              <a:lnSpc>
                <a:spcPct val="100000"/>
              </a:lnSpc>
            </a:pPr>
            <a:r>
              <a:rPr lang="cs-CZ" sz="1800"/>
              <a:t>Nejdříve </a:t>
            </a:r>
            <a:r>
              <a:rPr lang="cs-CZ" sz="1800">
                <a:highlight>
                  <a:srgbClr val="00FF00"/>
                </a:highlight>
              </a:rPr>
              <a:t>vjemy vibrační </a:t>
            </a:r>
            <a:r>
              <a:rPr lang="cs-CZ" sz="1800"/>
              <a:t>(hlas matky), poté </a:t>
            </a:r>
            <a:r>
              <a:rPr lang="cs-CZ" sz="1800">
                <a:highlight>
                  <a:srgbClr val="00FF00"/>
                </a:highlight>
              </a:rPr>
              <a:t>somatické</a:t>
            </a:r>
            <a:r>
              <a:rPr lang="cs-CZ" sz="1800" dirty="0"/>
              <a:t> </a:t>
            </a:r>
            <a:r>
              <a:rPr lang="cs-CZ" sz="1800"/>
              <a:t>(plodová voda, cucání palce), a </a:t>
            </a:r>
            <a:r>
              <a:rPr lang="cs-CZ" sz="1800">
                <a:highlight>
                  <a:srgbClr val="00FF00"/>
                </a:highlight>
              </a:rPr>
              <a:t>vestibulární</a:t>
            </a:r>
            <a:r>
              <a:rPr lang="cs-CZ" sz="1800"/>
              <a:t> (změny polohy těla matky)</a:t>
            </a:r>
          </a:p>
          <a:p>
            <a:pPr>
              <a:lnSpc>
                <a:spcPct val="100000"/>
              </a:lnSpc>
            </a:pPr>
            <a:r>
              <a:rPr lang="cs-CZ" sz="1800">
                <a:highlight>
                  <a:srgbClr val="00FF00"/>
                </a:highlight>
              </a:rPr>
              <a:t>Vnímání pomocí smyslů až v postnatálním období</a:t>
            </a:r>
            <a:r>
              <a:rPr lang="cs-CZ" sz="1800" dirty="0"/>
              <a:t> </a:t>
            </a:r>
            <a:r>
              <a:rPr lang="cs-CZ" sz="1800"/>
              <a:t>(auditivní, olfaktorické, taktilně-haptické, optické)</a:t>
            </a:r>
          </a:p>
          <a:p>
            <a:pPr>
              <a:lnSpc>
                <a:spcPct val="100000"/>
              </a:lnSpc>
            </a:pPr>
            <a:r>
              <a:rPr lang="cs-CZ" sz="1800">
                <a:highlight>
                  <a:srgbClr val="00FF00"/>
                </a:highlight>
              </a:rPr>
              <a:t>Základní kanály pro vnímání </a:t>
            </a:r>
            <a:r>
              <a:rPr lang="cs-CZ" sz="1800"/>
              <a:t>(dle konceptu BS) = přijímání informací pacientem: </a:t>
            </a:r>
            <a:r>
              <a:rPr lang="cs-CZ" sz="1800">
                <a:highlight>
                  <a:srgbClr val="00FF00"/>
                </a:highlight>
              </a:rPr>
              <a:t>somatické, vestibulární &amp; vibrační</a:t>
            </a:r>
          </a:p>
          <a:p>
            <a:pPr>
              <a:lnSpc>
                <a:spcPct val="100000"/>
              </a:lnSpc>
            </a:pPr>
            <a:r>
              <a:rPr lang="cs-CZ" sz="1800"/>
              <a:t>Pokud není pac. schopen přijímat kvalitně informace z okolí - dochází ke strachu, neklidu, zmatenému chování...</a:t>
            </a:r>
          </a:p>
        </p:txBody>
      </p:sp>
    </p:spTree>
    <p:extLst>
      <p:ext uri="{BB962C8B-B14F-4D97-AF65-F5344CB8AC3E}">
        <p14:creationId xmlns:p14="http://schemas.microsoft.com/office/powerpoint/2010/main" val="22057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5B75BC-F69C-4BC8-930A-0812634F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93" y="755719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/>
              <a:t>DESATERO BS DLE FRIEDLOVÉ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C9C36-2C18-49C9-95C7-3A9A3485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85" y="2489939"/>
            <a:ext cx="7007678" cy="4372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/>
              <a:t>Přivítat se a rozloučit se s pacientem vždy stejnými slovy</a:t>
            </a:r>
          </a:p>
          <a:p>
            <a:pPr>
              <a:lnSpc>
                <a:spcPct val="100000"/>
              </a:lnSpc>
            </a:pPr>
            <a:r>
              <a:rPr lang="cs-CZ" sz="1800"/>
              <a:t>Při oslovení použít iniciální dotek</a:t>
            </a:r>
          </a:p>
          <a:p>
            <a:pPr>
              <a:lnSpc>
                <a:spcPct val="100000"/>
              </a:lnSpc>
            </a:pPr>
            <a:r>
              <a:rPr lang="cs-CZ" sz="1800"/>
              <a:t>Hovořit zřetelně, jasně, pomaleji</a:t>
            </a:r>
          </a:p>
          <a:p>
            <a:pPr>
              <a:lnSpc>
                <a:spcPct val="100000"/>
              </a:lnSpc>
            </a:pPr>
            <a:r>
              <a:rPr lang="cs-CZ" sz="1800"/>
              <a:t>Nezvyšovat hlas, mluvit přirozeným tónem</a:t>
            </a:r>
          </a:p>
          <a:p>
            <a:pPr>
              <a:lnSpc>
                <a:spcPct val="100000"/>
              </a:lnSpc>
            </a:pPr>
            <a:r>
              <a:rPr lang="cs-CZ" sz="1800"/>
              <a:t>Tón hlasu, mimika, gestikulace odpovídá významu slov</a:t>
            </a:r>
          </a:p>
          <a:p>
            <a:pPr>
              <a:lnSpc>
                <a:spcPct val="100000"/>
              </a:lnSpc>
            </a:pPr>
            <a:r>
              <a:rPr lang="cs-CZ" sz="1800"/>
              <a:t>Využívat formu komunikace, na kterou byl pacient zvyklý (z anamnézy)</a:t>
            </a:r>
          </a:p>
          <a:p>
            <a:pPr>
              <a:lnSpc>
                <a:spcPct val="100000"/>
              </a:lnSpc>
            </a:pPr>
            <a:r>
              <a:rPr lang="cs-CZ" sz="1800"/>
              <a:t>Ne zdrobněliny</a:t>
            </a:r>
          </a:p>
          <a:p>
            <a:pPr>
              <a:lnSpc>
                <a:spcPct val="100000"/>
              </a:lnSpc>
            </a:pPr>
            <a:r>
              <a:rPr lang="cs-CZ" sz="1800"/>
              <a:t>Nemluvit s více osobami najednou</a:t>
            </a:r>
          </a:p>
          <a:p>
            <a:pPr>
              <a:lnSpc>
                <a:spcPct val="100000"/>
              </a:lnSpc>
            </a:pPr>
            <a:r>
              <a:rPr lang="cs-CZ" sz="1800"/>
              <a:t>Redukovat rušivé zvuky okolního prostředí</a:t>
            </a:r>
          </a:p>
          <a:p>
            <a:pPr>
              <a:lnSpc>
                <a:spcPct val="100000"/>
              </a:lnSpc>
            </a:pPr>
            <a:r>
              <a:rPr lang="cs-CZ" sz="1800"/>
              <a:t>Umožnit pacientovi reagovat na slova</a:t>
            </a:r>
          </a:p>
        </p:txBody>
      </p:sp>
      <p:pic>
        <p:nvPicPr>
          <p:cNvPr id="4" name="Obrázek 4" descr="Obsah obrázku text, kniha&#10;&#10;Popis se vygeneroval automaticky.">
            <a:extLst>
              <a:ext uri="{FF2B5EF4-FFF2-40B4-BE49-F238E27FC236}">
                <a16:creationId xmlns:a16="http://schemas.microsoft.com/office/drawing/2014/main" id="{7B462449-FC11-46B4-9528-C3A8DFF3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" r="15143" b="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71ECDE-CC08-43DC-9652-58E93166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916"/>
            <a:ext cx="11294594" cy="961460"/>
          </a:xfrm>
        </p:spPr>
        <p:txBody>
          <a:bodyPr anchor="ctr">
            <a:normAutofit fontScale="90000"/>
          </a:bodyPr>
          <a:lstStyle/>
          <a:p>
            <a:r>
              <a:rPr lang="cs-CZ"/>
              <a:t>POSTUP PŘI TERAPII U BAZÁLNÍ STIMULACE</a:t>
            </a:r>
            <a:endParaRPr lang="cs-CZ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5B84F3BC-3665-4B14-A6A7-76FF4ADB9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599762"/>
              </p:ext>
            </p:extLst>
          </p:nvPr>
        </p:nvGraphicFramePr>
        <p:xfrm>
          <a:off x="838200" y="1275542"/>
          <a:ext cx="11291546" cy="552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64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C9C14-2A13-448C-82ED-73924766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7732038" cy="1549031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TECHNIKY </a:t>
            </a:r>
            <a:r>
              <a:rPr lang="cs-CZ"/>
              <a:t>KONCEPTU BAZÁLNÍ STIMULACE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D5463B-F2A9-46B0-BE0D-86F3496D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986024"/>
            <a:ext cx="10168128" cy="36941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b="1" u="sng" dirty="0"/>
              <a:t>Biografická anamnéza:</a:t>
            </a:r>
            <a:r>
              <a:rPr lang="cs-CZ"/>
              <a:t> formulář s otázkami o zvycích klienta (vyplněn rodinnými příslušníky): BS využívá pro </a:t>
            </a:r>
            <a:r>
              <a:rPr lang="cs-CZ">
                <a:highlight>
                  <a:srgbClr val="00FF00"/>
                </a:highlight>
              </a:rPr>
              <a:t>stimulaci podněty pacientovi známé a příjemné</a:t>
            </a:r>
            <a:r>
              <a:rPr lang="cs-CZ"/>
              <a:t>, kupř. oblíbené jídlo, pití, vůně, hudba, pořad, denní režim...</a:t>
            </a:r>
            <a:endParaRPr lang="cs-CZ" b="1" u="sng"/>
          </a:p>
          <a:p>
            <a:pPr algn="just"/>
            <a:r>
              <a:rPr lang="cs-CZ" b="1" u="sng"/>
              <a:t>Iniciativní dotyk:</a:t>
            </a:r>
            <a:r>
              <a:rPr lang="cs-CZ"/>
              <a:t> zřetelný dotyk přiměřeného tlaku s verbálním doprovodem</a:t>
            </a:r>
            <a:endParaRPr lang="cs-CZ" b="1" u="sng" dirty="0"/>
          </a:p>
          <a:p>
            <a:pPr algn="just"/>
            <a:r>
              <a:rPr lang="cs-CZ" b="1" u="sng"/>
              <a:t>Technika modulace:</a:t>
            </a:r>
            <a:r>
              <a:rPr lang="cs-CZ"/>
              <a:t> u dlouhodobě ležících pro rozeznávání hranic svého těla (</a:t>
            </a:r>
            <a:r>
              <a:rPr lang="cs-CZ">
                <a:highlight>
                  <a:srgbClr val="00FF00"/>
                </a:highlight>
              </a:rPr>
              <a:t>modulace tělesného schématu</a:t>
            </a:r>
            <a:r>
              <a:rPr lang="cs-CZ"/>
              <a:t>), kupř. polohování (</a:t>
            </a:r>
            <a:r>
              <a:rPr lang="cs-CZ">
                <a:highlight>
                  <a:srgbClr val="00FF00"/>
                </a:highlight>
              </a:rPr>
              <a:t>poloha hnízdo &amp; mumie</a:t>
            </a:r>
            <a:r>
              <a:rPr lang="cs-CZ"/>
              <a:t>) = principy polohování + využití kuličkových polštářů  </a:t>
            </a:r>
          </a:p>
          <a:p>
            <a:pPr algn="just"/>
            <a:r>
              <a:rPr lang="cs-CZ" b="1" u="sng"/>
              <a:t>Stimulace vibracemi:</a:t>
            </a:r>
            <a:r>
              <a:rPr lang="cs-CZ"/>
              <a:t> využití vibračních pomůcek, kupř. polštářů, ladičky... </a:t>
            </a:r>
            <a:endParaRPr lang="cs-CZ" b="1" u="sng" dirty="0"/>
          </a:p>
        </p:txBody>
      </p:sp>
      <p:pic>
        <p:nvPicPr>
          <p:cNvPr id="4" name="Obrázek 4" descr="Obsah obrázku interiér, zeď, dítě, osoba&#10;&#10;Popis se vygeneroval automaticky.">
            <a:extLst>
              <a:ext uri="{FF2B5EF4-FFF2-40B4-BE49-F238E27FC236}">
                <a16:creationId xmlns:a16="http://schemas.microsoft.com/office/drawing/2014/main" id="{DFBDEBFA-ACC1-4CA3-8F9D-983D32E4E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007" y="59748"/>
            <a:ext cx="2933987" cy="29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8EC6A-9E86-436E-94F1-330DAC7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/>
              <a:t>KONCEPT DLE BOBATHA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B1B88D-7855-422A-80C9-0C326D6D7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15737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51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86184-D71D-4C6C-A005-49A5BF04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394668" cy="1169279"/>
          </a:xfrm>
        </p:spPr>
        <p:txBody>
          <a:bodyPr>
            <a:normAutofit fontScale="90000"/>
          </a:bodyPr>
          <a:lstStyle/>
          <a:p>
            <a:r>
              <a:rPr lang="cs-CZ"/>
              <a:t>NADSTAVBA K ZÁKLADNÍM TECHNIKÁM BS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8C7AA-3077-4872-B24C-C169BA53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819934"/>
            <a:ext cx="10491400" cy="49295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cs-CZ">
                <a:highlight>
                  <a:srgbClr val="00FF00"/>
                </a:highlight>
              </a:rPr>
              <a:t>Stimulace smyslů (zraku, sluchu, čichu, chuti, hmatu): vícekrát denně kratší dobu, nepřestimulovávat (max 3-5 stimulů za terapii), stimuly obměňovat. Zjistit i alergie klienta.</a:t>
            </a:r>
            <a:endParaRPr lang="cs-CZ"/>
          </a:p>
          <a:p>
            <a:pPr>
              <a:lnSpc>
                <a:spcPct val="120000"/>
              </a:lnSpc>
            </a:pPr>
            <a:r>
              <a:rPr lang="cs-CZ"/>
              <a:t>Během terapie případnou jedoucí televizi vypínat, vybírat pořady.</a:t>
            </a:r>
          </a:p>
          <a:p>
            <a:pPr>
              <a:lnSpc>
                <a:spcPct val="120000"/>
              </a:lnSpc>
            </a:pPr>
            <a:r>
              <a:rPr lang="cs-CZ" b="1" u="sng"/>
              <a:t>Zraková stimulace:</a:t>
            </a:r>
            <a:r>
              <a:rPr lang="cs-CZ"/>
              <a:t> foto, filmy, hračky, předměty, nářadí, potraviny, předměty denní potřeby, různé barvy...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b="1" u="sng"/>
              <a:t>Sluchová stimulace:</a:t>
            </a:r>
            <a:r>
              <a:rPr lang="cs-CZ"/>
              <a:t> řeč, hudba</a:t>
            </a:r>
          </a:p>
          <a:p>
            <a:pPr>
              <a:lnSpc>
                <a:spcPct val="120000"/>
              </a:lnSpc>
            </a:pPr>
            <a:r>
              <a:rPr lang="cs-CZ" b="1" u="sng"/>
              <a:t>Chuťová stimulace:</a:t>
            </a:r>
            <a:r>
              <a:rPr lang="cs-CZ"/>
              <a:t> oblíbené chutě (gáza či vatová štětička do esence)</a:t>
            </a:r>
          </a:p>
          <a:p>
            <a:pPr>
              <a:lnSpc>
                <a:spcPct val="120000"/>
              </a:lnSpc>
            </a:pPr>
            <a:r>
              <a:rPr lang="cs-CZ" b="1" u="sng"/>
              <a:t>Čichová stimulace:</a:t>
            </a:r>
            <a:r>
              <a:rPr lang="cs-CZ"/>
              <a:t> parfém, krém, vůně potravin, vůně pracovních materiálů pacienta</a:t>
            </a:r>
          </a:p>
          <a:p>
            <a:pPr>
              <a:lnSpc>
                <a:spcPct val="120000"/>
              </a:lnSpc>
            </a:pPr>
            <a:r>
              <a:rPr lang="cs-CZ" b="1" u="sng"/>
              <a:t>Taktilní stimulace:</a:t>
            </a:r>
            <a:r>
              <a:rPr lang="cs-CZ"/>
              <a:t> tělesné doteky (hlazení, držení, masáž, poklep, česání vlasů), různé materiály (peří, smirkový papír, žínka, kartáč, kožešina), různá teplota...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52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A9620-3C51-4167-9DDF-738C9E4A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PRVKŮ OSTATNÍCH TERAPIÍ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021E83-107F-4F16-A686-91480983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/>
              <a:t>BIOMECHANICKÝ PŘÍSTUP</a:t>
            </a:r>
            <a:endParaRPr lang="cs-CZ" b="1" u="sng" dirty="0"/>
          </a:p>
          <a:p>
            <a:r>
              <a:rPr lang="cs-CZ" b="1" u="sng"/>
              <a:t>Izotonická &amp; izometrická cvičení:</a:t>
            </a:r>
            <a:r>
              <a:rPr lang="cs-CZ" dirty="0"/>
              <a:t> </a:t>
            </a:r>
            <a:endParaRPr lang="cs-CZ"/>
          </a:p>
          <a:p>
            <a:r>
              <a:rPr lang="cs-CZ"/>
              <a:t>Ke zvýšení svalové síly</a:t>
            </a:r>
            <a:endParaRPr lang="cs-CZ" dirty="0"/>
          </a:p>
          <a:p>
            <a:r>
              <a:rPr lang="cs-CZ"/>
              <a:t>Pro objem svalové hmoty</a:t>
            </a:r>
            <a:endParaRPr lang="cs-CZ" dirty="0"/>
          </a:p>
          <a:p>
            <a:r>
              <a:rPr lang="cs-CZ"/>
              <a:t>Ke zvýšení výdrže a toleranci zátěže</a:t>
            </a:r>
          </a:p>
          <a:p>
            <a:r>
              <a:rPr lang="cs-CZ"/>
              <a:t>Zásady: přiměřenost zátěže, stupňování náročnosti</a:t>
            </a:r>
          </a:p>
          <a:p>
            <a:r>
              <a:rPr lang="cs-CZ"/>
              <a:t>Reziduální problémy řešit pomocí ortéz a kompenzačních pomůcek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95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BFD1B-F4E3-4CF7-A58D-BEF5C749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95655-0445-4E24-AB1A-377420C1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Kristková, V. (2016). </a:t>
            </a:r>
            <a:r>
              <a:rPr lang="cs-CZ" i="1"/>
              <a:t>NDT - Bobath koncept v pediatrické praxi.</a:t>
            </a:r>
            <a:r>
              <a:rPr lang="cs-CZ"/>
              <a:t> Přednáška, dostupná na: </a:t>
            </a:r>
            <a:r>
              <a:rPr lang="cs-CZ" dirty="0">
                <a:ea typeface="+mn-lt"/>
                <a:cs typeface="+mn-lt"/>
                <a:hlinkClick r:id="rId2"/>
              </a:rPr>
              <a:t>https://slideslive.com/38896046/ndt-bobath-koncept-v-pediatricke-praxi</a:t>
            </a:r>
            <a:endParaRPr lang="cs-CZ" i="1"/>
          </a:p>
          <a:p>
            <a:pPr>
              <a:lnSpc>
                <a:spcPct val="90000"/>
              </a:lnSpc>
            </a:pPr>
            <a:r>
              <a:rPr lang="cs-CZ">
                <a:ea typeface="+mn-lt"/>
                <a:cs typeface="+mn-lt"/>
              </a:rPr>
              <a:t>Krivošíková, M. (2011). </a:t>
            </a:r>
            <a:r>
              <a:rPr lang="cs-CZ" i="1">
                <a:ea typeface="+mn-lt"/>
                <a:cs typeface="+mn-lt"/>
              </a:rPr>
              <a:t>Úvod do ergoterapie</a:t>
            </a:r>
            <a:r>
              <a:rPr lang="cs-CZ">
                <a:ea typeface="+mn-lt"/>
                <a:cs typeface="+mn-lt"/>
              </a:rPr>
              <a:t>. Praha, Czech Republic: Grada a.s.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cs-CZ">
                <a:latin typeface="Neue Haas Grotesk Text Pro"/>
              </a:rPr>
              <a:t>Švestková, O., Svěcená, K. (2013). </a:t>
            </a:r>
            <a:r>
              <a:rPr lang="cs-CZ" i="1">
                <a:latin typeface="Neue Haas Grotesk Text Pro"/>
              </a:rPr>
              <a:t>Ergoterapie.</a:t>
            </a:r>
            <a:r>
              <a:rPr lang="cs-CZ">
                <a:latin typeface="Neue Haas Grotesk Text Pro"/>
              </a:rPr>
              <a:t> Praha, FTVS UK</a:t>
            </a:r>
            <a:endParaRPr lang="en-US">
              <a:latin typeface="Neue Haas Grotesk Text Pro"/>
              <a:ea typeface="+mn-lt"/>
              <a:cs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487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57D474-0D07-4993-BF20-3602A9DC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DĚKUJI ZA POZORNOST!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46F81A7-B9FF-4A30-B229-EBE280FB4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4" name="Obrázek 4" descr="Obsah obrázku text, osoba, pózování&#10;&#10;Popis se vygeneroval automaticky.">
            <a:extLst>
              <a:ext uri="{FF2B5EF4-FFF2-40B4-BE49-F238E27FC236}">
                <a16:creationId xmlns:a16="http://schemas.microsoft.com/office/drawing/2014/main" id="{0E2A2803-0FCD-4D6C-A9C5-5F327043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5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C64BD-8898-4D2B-A705-AE3C86E8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/>
              <a:t>BOBATH KONCEPT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B52CCB9-40D6-42C1-AECF-8C5084F7E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08167"/>
              </p:ext>
            </p:extLst>
          </p:nvPr>
        </p:nvGraphicFramePr>
        <p:xfrm>
          <a:off x="6928" y="1591448"/>
          <a:ext cx="12201235" cy="526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37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revné pastelové křídy">
            <a:extLst>
              <a:ext uri="{FF2B5EF4-FFF2-40B4-BE49-F238E27FC236}">
                <a16:creationId xmlns:a16="http://schemas.microsoft.com/office/drawing/2014/main" id="{0BBFEB49-4253-4A1B-8542-2D73A308A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2" b="182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E11B7E-69B9-423D-92A4-C625A4DA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ZÁKLADNÍ PRINCIPY BOBATH KONCEPTU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6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D4B0F-E561-40B5-8A93-9AAFE8FD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86822"/>
            <a:ext cx="10168128" cy="902486"/>
          </a:xfrm>
        </p:spPr>
        <p:txBody>
          <a:bodyPr/>
          <a:lstStyle/>
          <a:p>
            <a:r>
              <a:rPr lang="cs-CZ"/>
              <a:t>BOBATH KONCEPT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DE066-D891-4DB9-9F4E-AFD22905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68" y="988661"/>
            <a:ext cx="11461218" cy="57030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highlight>
                  <a:srgbClr val="00FF00"/>
                </a:highlight>
              </a:rPr>
              <a:t>24 hodinový přístup</a:t>
            </a:r>
            <a:r>
              <a:rPr lang="cs-CZ"/>
              <a:t> vyžadující spolupráci interprofesionálního týmu</a:t>
            </a:r>
          </a:p>
          <a:p>
            <a:r>
              <a:rPr lang="cs-CZ"/>
              <a:t>Důležitý je </a:t>
            </a:r>
            <a:r>
              <a:rPr lang="cs-CZ" b="1">
                <a:highlight>
                  <a:srgbClr val="00FF00"/>
                </a:highlight>
              </a:rPr>
              <a:t>FEEDFORWARD</a:t>
            </a:r>
            <a:endParaRPr lang="cs-CZ">
              <a:highlight>
                <a:srgbClr val="00FF00"/>
              </a:highlight>
            </a:endParaRPr>
          </a:p>
          <a:p>
            <a:r>
              <a:rPr lang="cs-CZ"/>
              <a:t>Využívá polohování, zatěžování, inhibici reflexů &amp; senzorické facilitace</a:t>
            </a:r>
          </a:p>
          <a:p>
            <a:r>
              <a:rPr lang="cs-CZ"/>
              <a:t>Vyhýbá se patologickým vzorcům:</a:t>
            </a:r>
            <a:endParaRPr lang="cs-CZ" dirty="0"/>
          </a:p>
          <a:p>
            <a:pPr lvl="1"/>
            <a:r>
              <a:rPr lang="cs-CZ"/>
              <a:t>Flekčním na HKK</a:t>
            </a:r>
          </a:p>
          <a:p>
            <a:pPr lvl="1"/>
            <a:r>
              <a:rPr lang="cs-CZ"/>
              <a:t>Extenčním na DKK</a:t>
            </a:r>
          </a:p>
          <a:p>
            <a:r>
              <a:rPr lang="cs-CZ"/>
              <a:t>Snaha o co </a:t>
            </a:r>
            <a:r>
              <a:rPr lang="cs-CZ" b="1">
                <a:highlight>
                  <a:srgbClr val="00FF00"/>
                </a:highlight>
              </a:rPr>
              <a:t>největší stimulaci CNS k rozvíjení tvorby</a:t>
            </a:r>
            <a:r>
              <a:rPr lang="cs-CZ"/>
              <a:t> nových neuronových sítí a náhradních center v mozku +</a:t>
            </a:r>
            <a:r>
              <a:rPr lang="cs-CZ" b="1">
                <a:highlight>
                  <a:srgbClr val="00FF00"/>
                </a:highlight>
              </a:rPr>
              <a:t> využití plasticity</a:t>
            </a:r>
            <a:r>
              <a:rPr lang="cs-CZ"/>
              <a:t> mozku</a:t>
            </a:r>
          </a:p>
          <a:p>
            <a:r>
              <a:rPr lang="cs-CZ"/>
              <a:t>Cílem konceptu je obnova či zachování funkčních schopností &amp; dovedností pacienta (normální pohyb a tím i normální funkce).</a:t>
            </a:r>
            <a:endParaRPr lang="cs-CZ" dirty="0"/>
          </a:p>
          <a:p>
            <a:r>
              <a:rPr lang="cs-CZ"/>
              <a:t>ALE! Snaha </a:t>
            </a:r>
            <a:r>
              <a:rPr lang="cs-CZ" b="1">
                <a:highlight>
                  <a:srgbClr val="00FF00"/>
                </a:highlight>
              </a:rPr>
              <a:t>maximálně využít potenciálu</a:t>
            </a:r>
            <a:r>
              <a:rPr lang="cs-CZ"/>
              <a:t> daného konkrétního jedince (nikdy ne kvalita nad funkcí!)</a:t>
            </a:r>
            <a:endParaRPr lang="cs-CZ" dirty="0"/>
          </a:p>
          <a:p>
            <a:r>
              <a:rPr lang="cs-CZ"/>
              <a:t>Cílem terapie je optimalizace funkce zlepšením posturální kontroly a selektivního pohybu s využitím facilitace.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70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F73B07-D720-4871-8B79-F3390BBF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632045"/>
            <a:ext cx="4460516" cy="1452787"/>
          </a:xfrm>
        </p:spPr>
        <p:txBody>
          <a:bodyPr>
            <a:normAutofit/>
          </a:bodyPr>
          <a:lstStyle/>
          <a:p>
            <a:r>
              <a:rPr lang="cs-CZ" sz="2800" dirty="0"/>
              <a:t>VYŠETŘENÍ &amp; TERAPIE </a:t>
            </a:r>
            <a:r>
              <a:rPr lang="cs-CZ" sz="2800"/>
              <a:t>BOBATH KONCEPTU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6674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38D3F-BE44-45CB-A811-A8634061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46" y="2368296"/>
            <a:ext cx="4460516" cy="4310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Stanovení hlavního problému</a:t>
            </a:r>
          </a:p>
          <a:p>
            <a:r>
              <a:rPr lang="cs-CZ" sz="2000"/>
              <a:t>Stanovení cíle: </a:t>
            </a:r>
            <a:r>
              <a:rPr lang="cs-CZ" sz="2000" b="1">
                <a:highlight>
                  <a:srgbClr val="00FF00"/>
                </a:highlight>
              </a:rPr>
              <a:t>S.M.A.R.T.</a:t>
            </a:r>
            <a:r>
              <a:rPr lang="cs-CZ" sz="2000"/>
              <a:t> ve spolupráci s klientem a jeho rodinou</a:t>
            </a:r>
          </a:p>
          <a:p>
            <a:pPr lvl="1"/>
            <a:r>
              <a:rPr lang="cs-CZ" sz="1600" b="1">
                <a:highlight>
                  <a:srgbClr val="00FF00"/>
                </a:highlight>
              </a:rPr>
              <a:t>Specifický, měřitelný, dosažitelný, realistický, časově ohraničený</a:t>
            </a:r>
          </a:p>
          <a:p>
            <a:r>
              <a:rPr lang="cs-CZ" sz="2000"/>
              <a:t>Zhodnocení a vyhodnocování efektu terapie</a:t>
            </a:r>
          </a:p>
        </p:txBody>
      </p:sp>
      <p:pic>
        <p:nvPicPr>
          <p:cNvPr id="4" name="Obrázek 4" descr="Obsah obrázku osoba, interiér, dítě, chlapec&#10;&#10;Popis se vygeneroval automaticky.">
            <a:extLst>
              <a:ext uri="{FF2B5EF4-FFF2-40B4-BE49-F238E27FC236}">
                <a16:creationId xmlns:a16="http://schemas.microsoft.com/office/drawing/2014/main" id="{7FB037E1-14E3-4EA0-AC2B-58846F119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3" r="16183" b="-5"/>
          <a:stretch/>
        </p:blipFill>
        <p:spPr>
          <a:xfrm>
            <a:off x="5171033" y="633618"/>
            <a:ext cx="2651760" cy="2679192"/>
          </a:xfrm>
          <a:prstGeom prst="rect">
            <a:avLst/>
          </a:prstGeom>
        </p:spPr>
      </p:pic>
      <p:pic>
        <p:nvPicPr>
          <p:cNvPr id="6" name="Obrázek 6" descr="Obsah obrázku zeď, patro, osoba, interiér&#10;&#10;Popis se vygeneroval automaticky.">
            <a:extLst>
              <a:ext uri="{FF2B5EF4-FFF2-40B4-BE49-F238E27FC236}">
                <a16:creationId xmlns:a16="http://schemas.microsoft.com/office/drawing/2014/main" id="{9C36A35C-1E3F-400A-9FA7-A66442A25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7" r="16383" b="-1"/>
          <a:stretch/>
        </p:blipFill>
        <p:spPr>
          <a:xfrm>
            <a:off x="5171033" y="3450349"/>
            <a:ext cx="2651760" cy="2679192"/>
          </a:xfrm>
          <a:prstGeom prst="rect">
            <a:avLst/>
          </a:prstGeom>
        </p:spPr>
      </p:pic>
      <p:pic>
        <p:nvPicPr>
          <p:cNvPr id="5" name="Obrázek 5" descr="Obsah obrázku osoba, interiér, zeď, mladý&#10;&#10;Popis se vygeneroval automaticky.">
            <a:extLst>
              <a:ext uri="{FF2B5EF4-FFF2-40B4-BE49-F238E27FC236}">
                <a16:creationId xmlns:a16="http://schemas.microsoft.com/office/drawing/2014/main" id="{E5108BC9-82E5-468E-8AFD-0BACA8685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36" r="-2" b="6009"/>
          <a:stretch/>
        </p:blipFill>
        <p:spPr>
          <a:xfrm>
            <a:off x="8001000" y="633616"/>
            <a:ext cx="378142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3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8915A4-38CB-47A8-812C-0836A5A5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794" y="566928"/>
            <a:ext cx="7984246" cy="699471"/>
          </a:xfrm>
        </p:spPr>
        <p:txBody>
          <a:bodyPr anchor="b">
            <a:normAutofit/>
          </a:bodyPr>
          <a:lstStyle/>
          <a:p>
            <a:r>
              <a:rPr lang="cs-CZ" sz="3600"/>
              <a:t>VYUŽÍVANÉ TECHNIKY</a:t>
            </a:r>
          </a:p>
        </p:txBody>
      </p:sp>
      <p:pic>
        <p:nvPicPr>
          <p:cNvPr id="4" name="Obrázek 4" descr="Obsah obrázku osoba, žena&#10;&#10;Popis se vygeneroval automaticky.">
            <a:extLst>
              <a:ext uri="{FF2B5EF4-FFF2-40B4-BE49-F238E27FC236}">
                <a16:creationId xmlns:a16="http://schemas.microsoft.com/office/drawing/2014/main" id="{1C8159CF-C0BC-4F08-A1D7-6468D6893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0" r="9624" b="1"/>
          <a:stretch/>
        </p:blipFill>
        <p:spPr>
          <a:xfrm>
            <a:off x="838199" y="1987018"/>
            <a:ext cx="3286853" cy="333405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F1318-79A9-4CF5-8285-68A45A17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86" y="1526310"/>
            <a:ext cx="7169727" cy="42613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u="sng"/>
              <a:t>PLACING:</a:t>
            </a:r>
            <a:r>
              <a:rPr lang="cs-CZ" sz="2000"/>
              <a:t> = pohyb, který provádí terapeut s končetinou či trupem (+ vyšetření a terapie posturálních reakcí)</a:t>
            </a:r>
          </a:p>
          <a:p>
            <a:pPr>
              <a:lnSpc>
                <a:spcPct val="100000"/>
              </a:lnSpc>
            </a:pPr>
            <a:r>
              <a:rPr lang="cs-CZ" sz="2000" b="1" u="sng"/>
              <a:t>GUIDING:</a:t>
            </a:r>
            <a:r>
              <a:rPr lang="cs-CZ" sz="2000"/>
              <a:t> = pohyb vedený terapeutem dávající pacientovi vjem normálního pohybu </a:t>
            </a:r>
            <a:r>
              <a:rPr lang="cs-CZ" sz="2000" b="1" u="sng">
                <a:ea typeface="+mn-lt"/>
                <a:cs typeface="+mn-lt"/>
              </a:rPr>
              <a:t>&amp; HANDLING:</a:t>
            </a:r>
            <a:r>
              <a:rPr lang="cs-CZ" sz="2000">
                <a:ea typeface="+mn-lt"/>
                <a:cs typeface="+mn-lt"/>
              </a:rPr>
              <a:t> = způsob držení, využití terapeutových rukou</a:t>
            </a:r>
          </a:p>
          <a:p>
            <a:pPr>
              <a:lnSpc>
                <a:spcPct val="100000"/>
              </a:lnSpc>
            </a:pPr>
            <a:r>
              <a:rPr lang="cs-CZ" sz="2000" b="1" u="sng"/>
              <a:t>ZEVNÍ OPORA:</a:t>
            </a:r>
            <a:r>
              <a:rPr lang="cs-CZ" sz="2000"/>
              <a:t> = pasivní opora usnadňující pohyb, kupř. ortéza, opora o stůl, či aktivní opora, kupř. tělo terapeuta jako opora </a:t>
            </a:r>
          </a:p>
          <a:p>
            <a:pPr>
              <a:lnSpc>
                <a:spcPct val="100000"/>
              </a:lnSpc>
            </a:pPr>
            <a:r>
              <a:rPr lang="cs-CZ" sz="2000" b="1" u="sng"/>
              <a:t>STUPNĚ SVOBODY:</a:t>
            </a:r>
            <a:r>
              <a:rPr lang="cs-CZ" sz="2000"/>
              <a:t> snížit či zvýšit dle schopností pacienta</a:t>
            </a:r>
          </a:p>
          <a:p>
            <a:pPr>
              <a:lnSpc>
                <a:spcPct val="100000"/>
              </a:lnSpc>
            </a:pPr>
            <a:r>
              <a:rPr lang="cs-CZ" sz="2000" b="1" u="sng"/>
              <a:t>POSTURÁLNÍ KONTROLA</a:t>
            </a:r>
          </a:p>
          <a:p>
            <a:pPr>
              <a:lnSpc>
                <a:spcPct val="100000"/>
              </a:lnSpc>
            </a:pPr>
            <a:r>
              <a:rPr lang="cs-CZ" sz="2000" b="1" u="sng"/>
              <a:t>DYNAMICKÁ STABILITA &amp; APROXIMACE:</a:t>
            </a:r>
            <a:r>
              <a:rPr lang="cs-CZ" sz="2000"/>
              <a:t> = tlak do kloubu spojený s pohybem = zlepšení propriocepce i tonu</a:t>
            </a:r>
            <a:endParaRPr lang="cs-CZ" sz="2000" b="1" u="s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2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57790-B179-4E69-9B6B-81404AE5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NDT VÝHODY &amp; 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DE476-9129-46CA-AEBB-A3B20441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341309" cy="40520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highlight>
                  <a:srgbClr val="00FF00"/>
                </a:highlight>
              </a:rPr>
              <a:t>VÝHODY: </a:t>
            </a:r>
            <a:endParaRPr lang="cs-CZ"/>
          </a:p>
          <a:p>
            <a:pPr lvl="1"/>
            <a:r>
              <a:rPr lang="cs-CZ"/>
              <a:t>Prevence vzniku abnormálních pohybových vzorců a deformit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>
                <a:highlight>
                  <a:srgbClr val="FF0000"/>
                </a:highlight>
              </a:rPr>
              <a:t>NEVÝHODY: </a:t>
            </a:r>
          </a:p>
          <a:p>
            <a:pPr lvl="1"/>
            <a:r>
              <a:rPr lang="cs-CZ"/>
              <a:t>Nutno správně provést + dostatečná intenzita + spolupráce týmu + nutnost speciálního výcviku u většiny technik + praxe + riziko zvýšené pacientovy frustrace (návrat funkce trvá dlouho)</a:t>
            </a:r>
          </a:p>
        </p:txBody>
      </p:sp>
    </p:spTree>
    <p:extLst>
      <p:ext uri="{BB962C8B-B14F-4D97-AF65-F5344CB8AC3E}">
        <p14:creationId xmlns:p14="http://schemas.microsoft.com/office/powerpoint/2010/main" val="29341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AF38DC-B069-4F74-89ED-92C7579C3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primát, lidoop, savci&#10;&#10;Popis se vygeneroval automaticky.">
            <a:extLst>
              <a:ext uri="{FF2B5EF4-FFF2-40B4-BE49-F238E27FC236}">
                <a16:creationId xmlns:a16="http://schemas.microsoft.com/office/drawing/2014/main" id="{F1A8CB40-1D0D-4C87-B85E-562368419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" r="-1" b="24534"/>
          <a:stretch/>
        </p:blipFill>
        <p:spPr>
          <a:xfrm>
            <a:off x="8231204" y="3151919"/>
            <a:ext cx="3960797" cy="3706081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B05150-93A5-4182-8FEB-A7E314AF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7324805" cy="584943"/>
          </a:xfrm>
        </p:spPr>
        <p:txBody>
          <a:bodyPr anchor="b">
            <a:normAutofit/>
          </a:bodyPr>
          <a:lstStyle/>
          <a:p>
            <a:r>
              <a:rPr lang="cs-CZ" sz="3400"/>
              <a:t>METODA DLE AFFOLTEROVÉ</a:t>
            </a:r>
            <a:endParaRPr lang="cs-CZ" sz="3400" b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CBFF4-EA32-4FE2-BA6B-8F3A6E6E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253806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7E0F5-847D-4B4E-B5D8-B1A6383B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395949"/>
            <a:ext cx="7848230" cy="43375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sz="2000"/>
              <a:t>Autorkou metody </a:t>
            </a:r>
            <a:r>
              <a:rPr lang="cs-CZ" sz="2000">
                <a:highlight>
                  <a:srgbClr val="00FF00"/>
                </a:highlight>
              </a:rPr>
              <a:t>Felicie Affolter</a:t>
            </a:r>
          </a:p>
          <a:p>
            <a:endParaRPr lang="cs-CZ" sz="2000" dirty="0"/>
          </a:p>
          <a:p>
            <a:r>
              <a:rPr lang="cs-CZ" sz="2000"/>
              <a:t>Založena na</a:t>
            </a:r>
            <a:r>
              <a:rPr lang="cs-CZ" sz="2000">
                <a:highlight>
                  <a:srgbClr val="00FF00"/>
                </a:highlight>
              </a:rPr>
              <a:t> teorii kognitivního vývoje dle Jeana Piageta</a:t>
            </a:r>
            <a:r>
              <a:rPr lang="cs-CZ" sz="2000" dirty="0"/>
              <a:t> </a:t>
            </a:r>
            <a:r>
              <a:rPr lang="cs-CZ" sz="2000"/>
              <a:t>původně pro děti s poruchami učení</a:t>
            </a:r>
            <a:endParaRPr lang="cs-CZ" sz="2000" dirty="0"/>
          </a:p>
          <a:p>
            <a:endParaRPr lang="cs-CZ" sz="2000" dirty="0"/>
          </a:p>
          <a:p>
            <a:r>
              <a:rPr lang="cs-CZ" sz="2000">
                <a:highlight>
                  <a:srgbClr val="00FF00"/>
                </a:highlight>
              </a:rPr>
              <a:t>Hierarchický stupňový model vývoje u dětí </a:t>
            </a:r>
            <a:r>
              <a:rPr lang="cs-CZ" sz="2000"/>
              <a:t>- stupně na sebe navazují, nižší stupeň předchází vyššímu, ale empirie - neplatí vždy</a:t>
            </a:r>
            <a:endParaRPr lang="cs-CZ" sz="2000" dirty="0"/>
          </a:p>
          <a:p>
            <a:r>
              <a:rPr lang="cs-CZ" sz="2000" b="1">
                <a:highlight>
                  <a:srgbClr val="00FF00"/>
                </a:highlight>
              </a:rPr>
              <a:t>= nonverbální terapie zaměřená na taktilní a vizuální vnímání, usilující o zvětšení kapacity možností příjmu a zpracování informací z okolí prostřednictvím tréninku každodenních situací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811501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03929"/>
      </a:dk2>
      <a:lt2>
        <a:srgbClr val="E6E2E8"/>
      </a:lt2>
      <a:accent1>
        <a:srgbClr val="7DAC6B"/>
      </a:accent1>
      <a:accent2>
        <a:srgbClr val="5DB369"/>
      </a:accent2>
      <a:accent3>
        <a:srgbClr val="69AE90"/>
      </a:accent3>
      <a:accent4>
        <a:srgbClr val="5AADAB"/>
      </a:accent4>
      <a:accent5>
        <a:srgbClr val="6CA7CE"/>
      </a:accent5>
      <a:accent6>
        <a:srgbClr val="6B7DCE"/>
      </a:accent6>
      <a:hlink>
        <a:srgbClr val="9C69AE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AccentBoxVTI</vt:lpstr>
      <vt:lpstr>VYUŽITÍ PRVKŮ OSTATNÍCH TERAPIÍ V ET</vt:lpstr>
      <vt:lpstr>KONCEPT DLE BOBATHA</vt:lpstr>
      <vt:lpstr>BOBATH KONCEPT</vt:lpstr>
      <vt:lpstr>ZÁKLADNÍ PRINCIPY BOBATH KONCEPTU</vt:lpstr>
      <vt:lpstr>BOBATH KONCEPT</vt:lpstr>
      <vt:lpstr>VYŠETŘENÍ &amp; TERAPIE BOBATH KONCEPTU</vt:lpstr>
      <vt:lpstr>VYUŽÍVANÉ TECHNIKY</vt:lpstr>
      <vt:lpstr>NDT VÝHODY &amp; NEVÝHODY</vt:lpstr>
      <vt:lpstr>METODA DLE AFFOLTEROVÉ</vt:lpstr>
      <vt:lpstr>METODA DLE AFFOLTEROVÉ</vt:lpstr>
      <vt:lpstr>METODA DLE AFFOLTEROVÉ ELEMENTY, KTERÉ OVLIVNUJÍ KOMPLEXNOST PODNĚTŮ </vt:lpstr>
      <vt:lpstr>2 typy vedení (guidingu) dle Affolterové</vt:lpstr>
      <vt:lpstr>OŠETŘOVATELSKÝ GUIDING</vt:lpstr>
      <vt:lpstr>ELEMENTÁRNÍ GUIDING</vt:lpstr>
      <vt:lpstr>METODA BAZÁLNÍ STIMULACE</vt:lpstr>
      <vt:lpstr>VNÍMÁNÍ</vt:lpstr>
      <vt:lpstr>DESATERO BS DLE FRIEDLOVÉ</vt:lpstr>
      <vt:lpstr>POSTUP PŘI TERAPII U BAZÁLNÍ STIMULACE</vt:lpstr>
      <vt:lpstr>ZÁKLADNÍ TECHNIKY KONCEPTU BAZÁLNÍ STIMULACE</vt:lpstr>
      <vt:lpstr>NADSTAVBA K ZÁKLADNÍM TECHNIKÁM BS</vt:lpstr>
      <vt:lpstr>VYUŽITÍ PRVKŮ OSTATNÍCH TERAPIÍ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966</cp:revision>
  <dcterms:created xsi:type="dcterms:W3CDTF">2021-02-18T20:23:32Z</dcterms:created>
  <dcterms:modified xsi:type="dcterms:W3CDTF">2021-04-09T15:13:56Z</dcterms:modified>
</cp:coreProperties>
</file>