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59" r:id="rId6"/>
  </p:sldIdLst>
  <p:sldSz cx="9144000" cy="5143500" type="screen16x9"/>
  <p:notesSz cx="6858000" cy="9144000"/>
  <p:embeddedFontLst>
    <p:embeddedFont>
      <p:font typeface="Lato" panose="020F0502020204030203" pitchFamily="34" charset="0"/>
      <p:regular r:id="rId8"/>
      <p:bold r:id="rId9"/>
      <p:italic r:id="rId10"/>
      <p:boldItalic r:id="rId11"/>
    </p:embeddedFont>
    <p:embeddedFont>
      <p:font typeface="Playfair Display" panose="00000500000000000000" pitchFamily="2" charset="-18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88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0c115811f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0c115811f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0c115811f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0c115811f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10c115811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10c115811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3B9B83-E9CF-45F0-9097-D369D5523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8FA868-5514-4238-81F8-2FEF82135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23E9F4-38C0-4CB2-91AC-8063B617C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00B1-8335-4CFF-88DA-A1E5F5CDB46C}" type="datetimeFigureOut">
              <a:rPr lang="cs-CZ" smtClean="0"/>
              <a:t>12.02.2022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67E6D0-56C4-40D3-89E2-48C2B99E1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0DEC3E-8823-4063-8DEE-2D9D75988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130F4-74C3-4083-9BD8-5EE9EFEE2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09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lue-gold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990"/>
              <a:buNone/>
            </a:pPr>
            <a:r>
              <a:rPr lang="sk" sz="3280" b="1"/>
              <a:t>Základy diagnostiky a terapie poruch pohybového aparátu II</a:t>
            </a:r>
            <a:endParaRPr sz="3280" b="1"/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40"/>
              <a:buNone/>
            </a:pPr>
            <a:r>
              <a:rPr lang="sk" sz="1420" b="1"/>
              <a:t>Mgr. Aleš Pospíšil</a:t>
            </a:r>
            <a:endParaRPr sz="1420" b="1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40"/>
              <a:buNone/>
            </a:pPr>
            <a:r>
              <a:rPr lang="sk" sz="1420" b="1"/>
              <a:t>Mgr. Zuzana Kršáková</a:t>
            </a:r>
            <a:endParaRPr sz="1420" b="1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40"/>
              <a:buNone/>
            </a:pPr>
            <a:r>
              <a:rPr lang="sk" sz="1420" b="1"/>
              <a:t>Jaro 2022</a:t>
            </a:r>
            <a:endParaRPr sz="1420" b="1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40"/>
              <a:buNone/>
            </a:pPr>
            <a:r>
              <a:rPr lang="sk" sz="1420" b="1"/>
              <a:t>FSpS MU Brno</a:t>
            </a:r>
            <a:endParaRPr sz="142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lang="sk" sz="2052" dirty="0"/>
              <a:t>Průběh výuky</a:t>
            </a:r>
            <a:endParaRPr sz="2052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880"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sk" sz="900" b="1" dirty="0"/>
              <a:t>16.2 - Organizace výuky, mobilizační a měkké  techniky ruka </a:t>
            </a:r>
            <a:endParaRPr sz="900" b="1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sk" sz="900" b="1" dirty="0"/>
              <a:t>23.2 - Mobilizační techniky předloktí </a:t>
            </a:r>
            <a:endParaRPr sz="900" b="1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sk" sz="900" b="1" dirty="0"/>
              <a:t>2.3. - Měkké techniky předloktí</a:t>
            </a:r>
            <a:endParaRPr sz="900" b="1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sk" sz="900" b="1" dirty="0"/>
              <a:t>9.3 . - Opakovací test + prezentace seminárních prací </a:t>
            </a:r>
            <a:endParaRPr sz="900" b="1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sk" sz="900" b="1" dirty="0"/>
              <a:t>16.3. - Měkké techniky paže</a:t>
            </a:r>
            <a:endParaRPr sz="900" b="1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sk" sz="900" b="1" dirty="0"/>
              <a:t>23.3. - Mobilizační techniky rameno</a:t>
            </a:r>
            <a:endParaRPr sz="900" b="1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sk" sz="900" b="1" dirty="0"/>
              <a:t>30.3. - Opakovací test + prezentace seminárních prací</a:t>
            </a:r>
            <a:endParaRPr sz="900" b="1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sk" sz="900" b="1" dirty="0"/>
              <a:t>6.4. - Měkké techniky rameno + lopatka</a:t>
            </a:r>
            <a:endParaRPr sz="900" b="1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sk" sz="900" b="1" dirty="0"/>
              <a:t>13,4. - Měkké techniky rameno + lopatka</a:t>
            </a:r>
            <a:endParaRPr sz="900" b="1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sk" sz="900" b="1" dirty="0"/>
              <a:t>20.4. - Opakovací test + prezentace seminárních prací</a:t>
            </a:r>
            <a:endParaRPr sz="900" b="1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sk" sz="900" b="1" dirty="0"/>
              <a:t>4. 5. - Opakovací praktická lekce za celý semestr  (dohnání zameškaného)</a:t>
            </a:r>
            <a:endParaRPr sz="900" b="1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rPr lang="sk" sz="900" b="1" dirty="0"/>
              <a:t>11.5. - Zápočtový test</a:t>
            </a:r>
            <a:endParaRPr sz="900" b="1" dirty="0"/>
          </a:p>
        </p:txBody>
      </p:sp>
      <p:sp>
        <p:nvSpPr>
          <p:cNvPr id="2" name="Zástupný text 1">
            <a:extLst>
              <a:ext uri="{FF2B5EF4-FFF2-40B4-BE49-F238E27FC236}">
                <a16:creationId xmlns:a16="http://schemas.microsoft.com/office/drawing/2014/main" id="{F7E19BAC-7801-4521-891F-56FBB0F63584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832400" y="1417949"/>
            <a:ext cx="3999900" cy="3511859"/>
          </a:xfrm>
        </p:spPr>
        <p:txBody>
          <a:bodyPr>
            <a:normAutofit lnSpcReduction="1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cs-CZ" sz="900" b="1" dirty="0"/>
              <a:t>14.2 - Organizace výuky, mobilizační a měkké  techniky ruka </a:t>
            </a: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cs-CZ" sz="900" b="1" dirty="0"/>
              <a:t>21.2 - Mobilizační techniky předloktí </a:t>
            </a: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cs-CZ" sz="900" b="1" dirty="0"/>
              <a:t>28.2. - Měkké techniky předloktí</a:t>
            </a: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cs-CZ" sz="900" b="1" dirty="0"/>
              <a:t>7.3 . - Opakovací test + prezentace seminárních prací </a:t>
            </a: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cs-CZ" sz="900" b="1" dirty="0"/>
              <a:t>14.3. - Měkké techniky paže</a:t>
            </a: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cs-CZ" sz="900" b="1" dirty="0"/>
              <a:t>21.3. - Mobilizační techniky rameno</a:t>
            </a: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cs-CZ" sz="900" b="1" dirty="0"/>
              <a:t>28.3. - Opakovací test + prezentace seminárních prací</a:t>
            </a: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cs-CZ" sz="900" b="1" dirty="0"/>
              <a:t>4.4. - Měkké techniky rameno + lopatka</a:t>
            </a: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cs-CZ" sz="900" b="1" dirty="0"/>
              <a:t>11,4. - Měkké techniky rameno + lopatka</a:t>
            </a: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cs-CZ" sz="900" b="1" dirty="0"/>
              <a:t>25.4. - Opakovací test + prezentace seminárních prací</a:t>
            </a: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cs-CZ" sz="900" b="1" dirty="0"/>
              <a:t>2 5. - Opakovací praktická lekce za celý semestr  (dohnání zameškaného)</a:t>
            </a: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rPr lang="cs-CZ" sz="900" b="1" dirty="0"/>
              <a:t>9.5. - Zápočtový test</a:t>
            </a:r>
            <a:endParaRPr lang="cs-CZ"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Témata seminárních prací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311700" y="1228000"/>
            <a:ext cx="36645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/>
            </a:pPr>
            <a:r>
              <a:rPr lang="sk" sz="1300" b="1"/>
              <a:t>Syndrom karpálního tunelu 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/>
            </a:pPr>
            <a:r>
              <a:rPr lang="sk" sz="1300" b="1"/>
              <a:t>Syndrom kubitálního kanálu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/>
            </a:pPr>
            <a:r>
              <a:rPr lang="sk" sz="1300" b="1"/>
              <a:t>Syndrom supinátorového kanálu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/>
            </a:pPr>
            <a:r>
              <a:rPr lang="sk" sz="1300" b="1"/>
              <a:t>Paréza plexus brachialis 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/>
            </a:pPr>
            <a:r>
              <a:rPr lang="sk" sz="1300" b="1"/>
              <a:t>Morbus de Quervain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/>
            </a:pPr>
            <a:r>
              <a:rPr lang="sk" sz="1300" b="1"/>
              <a:t>Dupuytrenova kontraktura 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/>
            </a:pPr>
            <a:r>
              <a:rPr lang="sk" sz="1300" b="1"/>
              <a:t>Volkmannova kontraktura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/>
            </a:pPr>
            <a:r>
              <a:rPr lang="sk" sz="1300" b="1"/>
              <a:t>Golfový loket 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/>
            </a:pPr>
            <a:r>
              <a:rPr lang="sk" sz="1300" b="1"/>
              <a:t>Tenisový loket 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/>
            </a:pPr>
            <a:r>
              <a:rPr lang="sk" sz="1300" b="1"/>
              <a:t>Bursitis olecrani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/>
            </a:pPr>
            <a:r>
              <a:rPr lang="sk" sz="1300" b="1"/>
              <a:t>Syndrom zmrzlého ramene 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/>
            </a:pPr>
            <a:r>
              <a:rPr lang="sk" sz="1300" b="1"/>
              <a:t>Kalcifikující tendinitida RM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/>
            </a:pPr>
            <a:r>
              <a:rPr lang="sk" sz="1300" b="1"/>
              <a:t>Syndrom rotátorové manžety</a:t>
            </a:r>
            <a:endParaRPr sz="1300" b="1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endParaRPr sz="950" b="1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endParaRPr sz="950" b="1"/>
          </a:p>
        </p:txBody>
      </p:sp>
      <p:sp>
        <p:nvSpPr>
          <p:cNvPr id="82" name="Google Shape;82;p15"/>
          <p:cNvSpPr txBox="1"/>
          <p:nvPr/>
        </p:nvSpPr>
        <p:spPr>
          <a:xfrm>
            <a:off x="4469700" y="1228000"/>
            <a:ext cx="4213500" cy="40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 startAt="14"/>
            </a:pPr>
            <a:r>
              <a:rPr lang="sk" sz="13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Digitus saltans</a:t>
            </a:r>
            <a:endParaRPr sz="13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 startAt="14"/>
            </a:pPr>
            <a:r>
              <a:rPr lang="sk" sz="13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Scapholunátní instabilita</a:t>
            </a:r>
            <a:endParaRPr sz="13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 startAt="14"/>
            </a:pPr>
            <a:r>
              <a:rPr lang="sk" sz="13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Hypermobilita loketního kloubu</a:t>
            </a:r>
            <a:endParaRPr sz="13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 startAt="14"/>
            </a:pPr>
            <a:r>
              <a:rPr lang="sk" sz="13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Entezopatie m. triceps brachii</a:t>
            </a:r>
            <a:endParaRPr sz="13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 startAt="14"/>
            </a:pPr>
            <a:r>
              <a:rPr lang="sk" sz="13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Subakromiální burzitida</a:t>
            </a:r>
            <a:endParaRPr sz="13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 startAt="14"/>
            </a:pPr>
            <a:r>
              <a:rPr lang="sk" sz="13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Impingement syndrom ramene </a:t>
            </a:r>
            <a:endParaRPr sz="13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 startAt="14"/>
            </a:pPr>
            <a:r>
              <a:rPr lang="sk" sz="13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Glenohumerální instabilita </a:t>
            </a:r>
            <a:endParaRPr sz="13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 startAt="14"/>
            </a:pPr>
            <a:r>
              <a:rPr lang="sk" sz="13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Akromiaklavikulární instabilita</a:t>
            </a:r>
            <a:endParaRPr sz="13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 startAt="14"/>
            </a:pPr>
            <a:r>
              <a:rPr lang="sk" sz="13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Ruptura dlouhé šlachy bicepsu </a:t>
            </a:r>
            <a:endParaRPr sz="13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 startAt="14"/>
            </a:pPr>
            <a:r>
              <a:rPr lang="sk" sz="13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Sternoklavikulární instabilita</a:t>
            </a:r>
            <a:endParaRPr sz="13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 startAt="14"/>
            </a:pPr>
            <a:r>
              <a:rPr lang="sk" sz="13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Skalenový syndrom</a:t>
            </a:r>
            <a:endParaRPr sz="13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 startAt="14"/>
            </a:pPr>
            <a:r>
              <a:rPr lang="sk" sz="13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Scapulae alatae</a:t>
            </a:r>
            <a:endParaRPr sz="13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 startAt="14"/>
            </a:pPr>
            <a:r>
              <a:rPr lang="sk" sz="13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Zánět dlouhé šlachy bicepsu </a:t>
            </a:r>
            <a:endParaRPr sz="13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 startAt="14"/>
            </a:pPr>
            <a:r>
              <a:rPr lang="sk" sz="13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Rhizartróza</a:t>
            </a:r>
            <a:endParaRPr sz="13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Lato"/>
              <a:buAutoNum type="arabicPeriod" startAt="14"/>
            </a:pPr>
            <a:r>
              <a:rPr lang="sk" sz="13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Fractura os naviculare</a:t>
            </a:r>
            <a:endParaRPr sz="13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68264-66B9-4E91-8B3C-0C63370B3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Osnova seminární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15DCB3-D52C-41AF-860A-C14B4FE2C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Odborný popis diagnózy, dělení, klasifikace…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Klinický obraz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Diagnostika z pohledu fyzioterapie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Diferenciální diagnostika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Obecný postup terapie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Terapie z pohledu fyzioterapie (fyzikální terapie, manuální terapie, pohybová terapie, krátkodobý + dlouhodobý RHB plán…)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44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Požadavky k ukončení předmětu</a:t>
            </a:r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k"/>
              <a:t>Seminární práce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k"/>
              <a:t>3 průběžné testy (kombinace 2 obrázků - řezy a fleky HK)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k" b="1"/>
              <a:t>Souhrnný zápočtový test - </a:t>
            </a:r>
            <a:r>
              <a:rPr lang="sk"/>
              <a:t>v případě, že součet všech testů nebude stačit na 75% plného počtu bodů z testů, budete dopisovat 4. zápočtový test, aby jste mohli jít ke zkoušce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k" b="1"/>
              <a:t>Praktická zkouška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388</Words>
  <Application>Microsoft Office PowerPoint</Application>
  <PresentationFormat>Předvádění na obrazovce (16:9)</PresentationFormat>
  <Paragraphs>71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Lato</vt:lpstr>
      <vt:lpstr>Playfair Display</vt:lpstr>
      <vt:lpstr>Blue &amp; Gold</vt:lpstr>
      <vt:lpstr>Základy diagnostiky a terapie poruch pohybového aparátu II</vt:lpstr>
      <vt:lpstr>Průběh výuky </vt:lpstr>
      <vt:lpstr>Témata seminárních prací</vt:lpstr>
      <vt:lpstr>Osnova seminární práce</vt:lpstr>
      <vt:lpstr>Požadavky k ukončení předmětu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diagnostiky a terapie poruch pohybového aparátu II</dc:title>
  <cp:lastModifiedBy>Aleš Pospíšil</cp:lastModifiedBy>
  <cp:revision>3</cp:revision>
  <dcterms:modified xsi:type="dcterms:W3CDTF">2022-02-12T11:51:16Z</dcterms:modified>
</cp:coreProperties>
</file>