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33.xml" ContentType="application/vnd.openxmlformats-officedocument.presentationml.slide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s/slide22.xml" ContentType="application/vnd.openxmlformats-officedocument.presentationml.slide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17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80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s/slide24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5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20" r:id="rId5"/>
    <p:sldMasterId id="2147483732" r:id="rId6"/>
    <p:sldMasterId id="2147483744" r:id="rId7"/>
    <p:sldMasterId id="2147483780" r:id="rId8"/>
    <p:sldMasterId id="2147483792" r:id="rId9"/>
    <p:sldMasterId id="2147483804" r:id="rId10"/>
    <p:sldMasterId id="2147483828" r:id="rId11"/>
    <p:sldMasterId id="2147483888" r:id="rId12"/>
    <p:sldMasterId id="2147483900" r:id="rId13"/>
    <p:sldMasterId id="2147483912" r:id="rId14"/>
    <p:sldMasterId id="2147483924" r:id="rId15"/>
    <p:sldMasterId id="2147483936" r:id="rId16"/>
    <p:sldMasterId id="2147483996" r:id="rId17"/>
  </p:sldMasterIdLst>
  <p:handoutMasterIdLst>
    <p:handoutMasterId r:id="rId52"/>
  </p:handoutMasterIdLst>
  <p:sldIdLst>
    <p:sldId id="256" r:id="rId18"/>
    <p:sldId id="258" r:id="rId19"/>
    <p:sldId id="259" r:id="rId20"/>
    <p:sldId id="260" r:id="rId21"/>
    <p:sldId id="265" r:id="rId22"/>
    <p:sldId id="261" r:id="rId23"/>
    <p:sldId id="266" r:id="rId24"/>
    <p:sldId id="263" r:id="rId25"/>
    <p:sldId id="267" r:id="rId26"/>
    <p:sldId id="268" r:id="rId27"/>
    <p:sldId id="264" r:id="rId28"/>
    <p:sldId id="269" r:id="rId29"/>
    <p:sldId id="270" r:id="rId30"/>
    <p:sldId id="283" r:id="rId31"/>
    <p:sldId id="271" r:id="rId32"/>
    <p:sldId id="272" r:id="rId33"/>
    <p:sldId id="310" r:id="rId34"/>
    <p:sldId id="311" r:id="rId35"/>
    <p:sldId id="274" r:id="rId36"/>
    <p:sldId id="285" r:id="rId37"/>
    <p:sldId id="302" r:id="rId38"/>
    <p:sldId id="307" r:id="rId39"/>
    <p:sldId id="295" r:id="rId40"/>
    <p:sldId id="297" r:id="rId41"/>
    <p:sldId id="312" r:id="rId42"/>
    <p:sldId id="292" r:id="rId43"/>
    <p:sldId id="293" r:id="rId44"/>
    <p:sldId id="288" r:id="rId45"/>
    <p:sldId id="289" r:id="rId46"/>
    <p:sldId id="318" r:id="rId47"/>
    <p:sldId id="290" r:id="rId48"/>
    <p:sldId id="308" r:id="rId49"/>
    <p:sldId id="291" r:id="rId50"/>
    <p:sldId id="309" r:id="rId51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4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5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slide" Target="slides/slide30.xml"/><Relationship Id="rId50" Type="http://schemas.openxmlformats.org/officeDocument/2006/relationships/slide" Target="slides/slide33.xml"/><Relationship Id="rId55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slide" Target="slides/slide29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slide" Target="slides/slide24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slide" Target="slides/slide32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52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slide" Target="slides/slide31.xml"/><Relationship Id="rId56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38F9A-56A7-4CE5-8B6D-518FC50398B2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725CD-9942-40B7-939E-00AEB34EA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6461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12.3.2017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12.3.2017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8236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999571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4920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191470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817478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074676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15149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72787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624080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530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12.3.2017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558543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7561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856881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5992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184078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884543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930137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36461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00053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657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976427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418953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5772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923348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9418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576542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030472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386703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659270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0776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832759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690479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206626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062644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084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554339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1660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188412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05689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077921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8507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617676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213244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590610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378619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484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455899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9234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127976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5389023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5092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6334042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1832584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474714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7540363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092536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5154342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6711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608304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8558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7853556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861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36628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6406586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316645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6357575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5595138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283382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8960853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2846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5982815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6304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3347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6026050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0874522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9930642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1812953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8342458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5057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3856490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600881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8392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95998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116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63103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82806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6202437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1460403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4368200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9922343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4142176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5004917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069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183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12.3.2017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701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0673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52438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83275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63340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3662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60260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6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12.3.2017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18347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70139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06733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52438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8327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63340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366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602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12.3.2017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631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18347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70139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06733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52438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83275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63340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36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12.3.2017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602605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631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1834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70139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06733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52438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83275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633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12.3.2017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36628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60260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631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183478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70139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067334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52438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2199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649650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3808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12.3.2017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28612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062448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740534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36552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98046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263970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246621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636532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776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46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12.3.2017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161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88151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38761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393767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878029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692412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567191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408488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373745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65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12.3.2017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742289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2378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57555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302352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857665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235345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440060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65854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379557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614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12.3.2017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5019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5643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0216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7955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9044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42999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1514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6075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7182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85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12.3.2017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63617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371600"/>
            <a:ext cx="8424936" cy="2201416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Plánování </a:t>
            </a:r>
            <a:r>
              <a:rPr lang="cs-CZ" dirty="0" smtClean="0">
                <a:solidFill>
                  <a:schemeClr val="bg1"/>
                </a:solidFill>
              </a:rPr>
              <a:t>a strategie I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75132" y="5105400"/>
            <a:ext cx="7854696" cy="17526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8.3.2017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686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Možné žánry (Van </a:t>
            </a:r>
            <a:r>
              <a:rPr lang="cs-CZ" dirty="0" err="1" smtClean="0"/>
              <a:t>Evera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Formulace teorie</a:t>
            </a:r>
          </a:p>
          <a:p>
            <a:pPr lvl="1"/>
            <a:r>
              <a:rPr lang="cs-CZ" dirty="0" smtClean="0"/>
              <a:t>Využití v oblastech bez teorií anebo tam, kde existují pochybnosti o existujících teoriích</a:t>
            </a:r>
          </a:p>
          <a:p>
            <a:pPr lvl="1"/>
            <a:r>
              <a:rPr lang="cs-CZ" dirty="0" smtClean="0"/>
              <a:t>Cíl - typicky na základě pozorování formulovat hypotézy</a:t>
            </a:r>
          </a:p>
          <a:p>
            <a:endParaRPr lang="cs-CZ" dirty="0" smtClean="0"/>
          </a:p>
          <a:p>
            <a:r>
              <a:rPr lang="cs-CZ" b="1" dirty="0" smtClean="0"/>
              <a:t>Testování teorie</a:t>
            </a:r>
          </a:p>
          <a:p>
            <a:pPr lvl="1"/>
            <a:r>
              <a:rPr lang="cs-CZ" dirty="0" smtClean="0"/>
              <a:t>Existující teorie jsou podrobené „zkouškám“, testujícím jejich výpovědní hodnotu</a:t>
            </a:r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175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Návrh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Musí dát jasné odpovědi na tři otázky: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Co?</a:t>
            </a:r>
          </a:p>
          <a:p>
            <a:pPr lvl="1"/>
            <a:r>
              <a:rPr lang="cs-CZ" dirty="0" smtClean="0"/>
              <a:t>Jak?</a:t>
            </a:r>
          </a:p>
          <a:p>
            <a:pPr lvl="1"/>
            <a:r>
              <a:rPr lang="cs-CZ" dirty="0" smtClean="0"/>
              <a:t>Proč?</a:t>
            </a:r>
          </a:p>
          <a:p>
            <a:endParaRPr lang="cs-CZ" dirty="0" smtClean="0"/>
          </a:p>
          <a:p>
            <a:r>
              <a:rPr lang="cs-CZ" dirty="0" smtClean="0"/>
              <a:t>Otázka „co?“ se týká zaměření výzkumu a jeho předmětu</a:t>
            </a:r>
          </a:p>
          <a:p>
            <a:endParaRPr lang="cs-CZ" dirty="0" smtClean="0"/>
          </a:p>
          <a:p>
            <a:r>
              <a:rPr lang="cs-CZ" dirty="0" smtClean="0"/>
              <a:t>Přímo odkazuje na výzkumné otázky</a:t>
            </a:r>
          </a:p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2341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Hierarchie konceptů (</a:t>
            </a:r>
            <a:r>
              <a:rPr lang="cs-CZ" dirty="0" err="1" smtClean="0"/>
              <a:t>Punch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1. Výzkumná oblast</a:t>
            </a:r>
          </a:p>
          <a:p>
            <a:pPr marL="0" indent="0">
              <a:buNone/>
            </a:pPr>
            <a:r>
              <a:rPr lang="cs-CZ" dirty="0" smtClean="0"/>
              <a:t>2. Výzkumné téma</a:t>
            </a:r>
          </a:p>
          <a:p>
            <a:pPr marL="0" indent="0">
              <a:buNone/>
            </a:pPr>
            <a:r>
              <a:rPr lang="cs-CZ" dirty="0" smtClean="0"/>
              <a:t>3. Všeobecné výzkumné otázky</a:t>
            </a:r>
          </a:p>
          <a:p>
            <a:pPr marL="0" indent="0">
              <a:buNone/>
            </a:pPr>
            <a:r>
              <a:rPr lang="cs-CZ" dirty="0" smtClean="0"/>
              <a:t>4. Specifické výzkumné otázky</a:t>
            </a:r>
          </a:p>
          <a:p>
            <a:pPr marL="0" indent="0">
              <a:buNone/>
            </a:pPr>
            <a:r>
              <a:rPr lang="cs-CZ" dirty="0" smtClean="0"/>
              <a:t>5. Otázky při sběru dat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Postup od nejvšeobecnějšího k nejkonkrétnějšímu</a:t>
            </a:r>
          </a:p>
          <a:p>
            <a:r>
              <a:rPr lang="cs-CZ" dirty="0" smtClean="0"/>
              <a:t>Pevná interní logika – nižší položka vyplývá z vyšší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859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Výzkumná oblast a téma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cs-CZ" b="1" dirty="0" smtClean="0"/>
              <a:t>Výzkumná oblast:</a:t>
            </a:r>
          </a:p>
          <a:p>
            <a:pPr lvl="1"/>
            <a:r>
              <a:rPr lang="cs-CZ" dirty="0" smtClean="0"/>
              <a:t>Nejširší záběr</a:t>
            </a:r>
          </a:p>
          <a:p>
            <a:pPr lvl="1"/>
            <a:r>
              <a:rPr lang="cs-CZ" dirty="0" smtClean="0"/>
              <a:t>Zahrnuje více výzkumných témat</a:t>
            </a:r>
          </a:p>
          <a:p>
            <a:pPr lvl="1"/>
            <a:r>
              <a:rPr lang="cs-CZ" dirty="0" smtClean="0"/>
              <a:t>Vyjádřená jedním anebo více slovy</a:t>
            </a:r>
          </a:p>
          <a:p>
            <a:endParaRPr lang="cs-CZ" dirty="0" smtClean="0"/>
          </a:p>
          <a:p>
            <a:r>
              <a:rPr lang="cs-CZ" b="1" dirty="0" smtClean="0"/>
              <a:t>Výzkumné téma:</a:t>
            </a:r>
          </a:p>
          <a:p>
            <a:pPr lvl="1"/>
            <a:r>
              <a:rPr lang="cs-CZ" dirty="0" smtClean="0"/>
              <a:t>Pokrývá pouze část výzkumné oblasti</a:t>
            </a:r>
          </a:p>
          <a:p>
            <a:pPr lvl="1"/>
            <a:r>
              <a:rPr lang="cs-CZ" dirty="0" smtClean="0"/>
              <a:t>Víc konkretizuje zaměření výzkumníka</a:t>
            </a:r>
          </a:p>
          <a:p>
            <a:pPr lvl="1"/>
            <a:r>
              <a:rPr lang="cs-CZ" dirty="0" smtClean="0"/>
              <a:t>Propojuje výzkum s literaturou, limituje její objem</a:t>
            </a:r>
          </a:p>
          <a:p>
            <a:pPr lvl="1"/>
            <a:r>
              <a:rPr lang="cs-CZ" dirty="0" smtClean="0"/>
              <a:t>Vyjádřená též krátce, ale obsáhleji než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oblast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859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Výzkumná oblast a téma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55466689"/>
              </p:ext>
            </p:extLst>
          </p:nvPr>
        </p:nvGraphicFramePr>
        <p:xfrm>
          <a:off x="457200" y="1935163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3672408"/>
                <a:gridCol w="432048"/>
                <a:gridCol w="368275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Oblast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Téma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Malinová zmrzlina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Složení malinové zmrzliny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Chuť malinové zmrzliny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Prodejnost malinové zmrzliny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Trestné činy s rasovým podtextem (TČR)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Profil pachatelů TČR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Početnost / výskyt TČR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baseline="0" noProof="0" smtClean="0">
                          <a:solidFill>
                            <a:schemeClr val="tx1"/>
                          </a:solidFill>
                        </a:rPr>
                        <a:t> Zastoupení druhů TČR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4.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Objasněnost</a:t>
                      </a:r>
                      <a:r>
                        <a:rPr lang="cs-CZ" b="0" baseline="0" noProof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TČR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 dirty="0" err="1" smtClean="0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Státy vlastnící </a:t>
                      </a:r>
                      <a:r>
                        <a:rPr lang="cs-CZ" b="0" noProof="0" dirty="0" err="1" smtClean="0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Dolet </a:t>
                      </a:r>
                      <a:r>
                        <a:rPr lang="cs-CZ" b="0" noProof="0" dirty="0" err="1" smtClean="0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Praktické využití </a:t>
                      </a:r>
                      <a:r>
                        <a:rPr lang="cs-CZ" b="0" noProof="0" dirty="0" err="1" smtClean="0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4.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Faktory vedoucí k vývoji </a:t>
                      </a:r>
                      <a:r>
                        <a:rPr lang="cs-CZ" b="0" noProof="0" dirty="0" err="1" smtClean="0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6" name="Picture 2" descr="Výsledek obrázku pro slb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6169" y="152637"/>
            <a:ext cx="2036924" cy="111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72843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Všeobecné 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Obsáhlejší, abstraktnější</a:t>
            </a:r>
          </a:p>
          <a:p>
            <a:endParaRPr lang="cs-CZ" dirty="0" smtClean="0"/>
          </a:p>
          <a:p>
            <a:r>
              <a:rPr lang="cs-CZ" b="1" dirty="0" smtClean="0"/>
              <a:t>Neplatí</a:t>
            </a:r>
            <a:r>
              <a:rPr lang="cs-CZ" dirty="0" smtClean="0"/>
              <a:t>, že 1 výzkum = 1 všeobecná výzkumná otázka</a:t>
            </a:r>
          </a:p>
          <a:p>
            <a:endParaRPr lang="cs-CZ" dirty="0" smtClean="0"/>
          </a:p>
          <a:p>
            <a:r>
              <a:rPr lang="cs-CZ" dirty="0" smtClean="0"/>
              <a:t>Zpravidla se na ně nedá přímo odpovědět</a:t>
            </a:r>
          </a:p>
          <a:p>
            <a:endParaRPr lang="cs-CZ" dirty="0" smtClean="0"/>
          </a:p>
          <a:p>
            <a:r>
              <a:rPr lang="cs-CZ" dirty="0" smtClean="0"/>
              <a:t>Potřeba jejich logického rozdělení do specifických otázek a z akumulace jejich odpovědí vyvodit odpověď na všeobecnou</a:t>
            </a:r>
          </a:p>
          <a:p>
            <a:endParaRPr lang="cs-CZ" dirty="0" smtClean="0"/>
          </a:p>
          <a:p>
            <a:r>
              <a:rPr lang="cs-CZ" i="1" dirty="0" smtClean="0"/>
              <a:t>„Jaký je vztah mezi geografickou polohou státu a jeho vládní politikou?“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859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Specifické 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Konkrétnější, detailnější</a:t>
            </a:r>
          </a:p>
          <a:p>
            <a:endParaRPr lang="cs-CZ" dirty="0" smtClean="0"/>
          </a:p>
          <a:p>
            <a:r>
              <a:rPr lang="cs-CZ" dirty="0" smtClean="0"/>
              <a:t>Zaměření na užší aspekt výzkumu než všeobecné otázky</a:t>
            </a:r>
          </a:p>
          <a:p>
            <a:endParaRPr lang="cs-CZ" dirty="0" smtClean="0"/>
          </a:p>
          <a:p>
            <a:r>
              <a:rPr lang="cs-CZ" dirty="0" smtClean="0"/>
              <a:t>Přímá odpověď na ně je možná, protože ukazují na data, se kterými se pracuje</a:t>
            </a:r>
          </a:p>
          <a:p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859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Všeobecná: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„Jaký je vztah mezi podnebím a </a:t>
            </a:r>
            <a:r>
              <a:rPr lang="cs-CZ" i="1" dirty="0" err="1" smtClean="0"/>
              <a:t>agroprodukcí</a:t>
            </a:r>
            <a:r>
              <a:rPr lang="cs-CZ" i="1" dirty="0" smtClean="0"/>
              <a:t> státu“?</a:t>
            </a:r>
          </a:p>
          <a:p>
            <a:endParaRPr lang="cs-CZ" dirty="0" smtClean="0"/>
          </a:p>
          <a:p>
            <a:r>
              <a:rPr lang="cs-CZ" b="1" dirty="0" smtClean="0"/>
              <a:t>Specifická: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„Jaký je vztah mezi průměrnou denní teplotou a objemem úrody </a:t>
            </a:r>
            <a:r>
              <a:rPr lang="cs-CZ" i="1" dirty="0"/>
              <a:t>pšenice </a:t>
            </a:r>
            <a:r>
              <a:rPr lang="cs-CZ" i="1" dirty="0" smtClean="0"/>
              <a:t>na jeden hektar?“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028" name="Picture 4" descr="http://www.thesleuthjournal.com/wp-content/uploads/2013/07/Bulgur-Wheat-cere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0648"/>
            <a:ext cx="226854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2855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Všeobecná: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„Jaký je vztah mezi geografickou polohou státu a jeho bezpečnostní politikou?“</a:t>
            </a:r>
          </a:p>
          <a:p>
            <a:endParaRPr lang="cs-CZ" dirty="0" smtClean="0"/>
          </a:p>
          <a:p>
            <a:r>
              <a:rPr lang="cs-CZ" b="1" dirty="0" smtClean="0"/>
              <a:t>Specifické: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„Vynakládají přímořské státy větší část svých armádních výdajů na loďstvo?“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„Vede absence výrazných přirozených hranic jako jsou pohoří a řeky k větší koncentraci armády v blízkosti hranic?“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2050" name="Picture 2" descr="http://www.washingtonpost.com/rf/image_606w/2010-2019/WashingtonPost/2013/02/05/Foreign/Images/2013-02-05T123640Z_01_TOK008_RTRIDSP_3_CHINA-JAP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2657"/>
            <a:ext cx="2886075" cy="191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38544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Otázky při sběru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nejvíce konkrétní a detailní</a:t>
            </a:r>
          </a:p>
          <a:p>
            <a:endParaRPr lang="cs-CZ" dirty="0" smtClean="0"/>
          </a:p>
          <a:p>
            <a:r>
              <a:rPr lang="cs-CZ" dirty="0" smtClean="0"/>
              <a:t>Otázky „do terénu“</a:t>
            </a:r>
          </a:p>
          <a:p>
            <a:endParaRPr lang="cs-CZ" dirty="0" smtClean="0"/>
          </a:p>
          <a:p>
            <a:r>
              <a:rPr lang="cs-CZ" dirty="0" smtClean="0"/>
              <a:t>Otázky používané pro získání dat za účelem zodpovězení specifických výzkumných otázek</a:t>
            </a:r>
          </a:p>
          <a:p>
            <a:endParaRPr lang="cs-CZ" dirty="0" smtClean="0"/>
          </a:p>
          <a:p>
            <a:r>
              <a:rPr lang="cs-CZ" dirty="0" smtClean="0"/>
              <a:t>Časté směšování se specifickými výzkumnými otázkami</a:t>
            </a:r>
          </a:p>
          <a:p>
            <a:pPr marL="393192" lvl="1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859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Čím začít výzkum?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Identifikací tématu?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Položením otázky?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Sestavením hypotézy?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Rozvahou o dopadech výstupů?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Zvažováním nákladů?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Úvahou nad dostupností zdrojů?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465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Otázky při sběru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Dotazníkový výzkum na vzorku 1000 osob s cílem najít odpověď na otázku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u="sng" dirty="0" smtClean="0"/>
              <a:t>„Vede nezaměstnanost v rodinách k podpoře extremistů?“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Dá se uvedená otázka použít přímo do dotazníku?</a:t>
            </a:r>
          </a:p>
          <a:p>
            <a:endParaRPr lang="sk-SK" dirty="0"/>
          </a:p>
          <a:p>
            <a:pPr marL="393192" lvl="1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867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88570170"/>
              </p:ext>
            </p:extLst>
          </p:nvPr>
        </p:nvGraphicFramePr>
        <p:xfrm>
          <a:off x="107504" y="1935162"/>
          <a:ext cx="8928992" cy="4562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4464496"/>
              </a:tblGrid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Výzkumná oblast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Krajně pravicové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politické strany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Výzkumné téma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Podpora krajně pravicových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stran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Všeobecná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Má ekonomická situace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vliv na podporu krajně </a:t>
                      </a: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Specifická</a:t>
                      </a:r>
                      <a:r>
                        <a:rPr lang="cs-CZ" sz="2000" b="0" baseline="0" noProof="0" smtClean="0">
                          <a:solidFill>
                            <a:schemeClr val="tx1"/>
                          </a:solidFill>
                        </a:rPr>
                        <a:t>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Vede nárůst nezaměstnanosti ke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změně podpory krajně </a:t>
                      </a: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Otázka při sběru dat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Koho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jste volili v posledních volbách?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40910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89537489"/>
              </p:ext>
            </p:extLst>
          </p:nvPr>
        </p:nvGraphicFramePr>
        <p:xfrm>
          <a:off x="107504" y="1935162"/>
          <a:ext cx="8928992" cy="4446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4464496"/>
              </a:tblGrid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Výzkumná oblast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Politický aktivismus mladých lidí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Výzkumné téma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Faktory</a:t>
                      </a:r>
                      <a:r>
                        <a:rPr lang="cs-CZ" sz="2000" b="0" baseline="0" noProof="0" smtClean="0">
                          <a:solidFill>
                            <a:schemeClr val="tx1"/>
                          </a:solidFill>
                        </a:rPr>
                        <a:t> ovlivňující politický aktivismus mladých lidí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Všeobecná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Ovlivňuje</a:t>
                      </a:r>
                      <a:r>
                        <a:rPr lang="cs-CZ" sz="2000" b="0" baseline="0" noProof="0" smtClean="0">
                          <a:solidFill>
                            <a:schemeClr val="tx1"/>
                          </a:solidFill>
                        </a:rPr>
                        <a:t> školní prostředí volební chování mladých lidí?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Specifická</a:t>
                      </a:r>
                      <a:r>
                        <a:rPr lang="cs-CZ" sz="2000" b="0" baseline="0" noProof="0" smtClean="0">
                          <a:solidFill>
                            <a:schemeClr val="tx1"/>
                          </a:solidFill>
                        </a:rPr>
                        <a:t>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Existuje</a:t>
                      </a:r>
                      <a:r>
                        <a:rPr lang="cs-CZ" sz="2000" b="0" baseline="0" noProof="0" smtClean="0">
                          <a:solidFill>
                            <a:schemeClr val="tx1"/>
                          </a:solidFill>
                        </a:rPr>
                        <a:t> vztah mezi typem školy studentů a jejich volební účastí?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Otázka při sběru dat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Jaký typ školy navštěvujete?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14516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Hierarchie konceptů (</a:t>
            </a:r>
            <a:r>
              <a:rPr lang="cs-CZ" dirty="0" err="1" smtClean="0"/>
              <a:t>Punch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Její tvorba </a:t>
            </a:r>
            <a:r>
              <a:rPr lang="cs-CZ" b="1" dirty="0" smtClean="0"/>
              <a:t>nemusí</a:t>
            </a:r>
            <a:r>
              <a:rPr lang="cs-CZ" dirty="0" smtClean="0"/>
              <a:t> jít nutně </a:t>
            </a:r>
            <a:r>
              <a:rPr lang="cs-CZ" dirty="0" err="1" smtClean="0"/>
              <a:t>zhora</a:t>
            </a:r>
            <a:r>
              <a:rPr lang="cs-CZ" dirty="0" smtClean="0"/>
              <a:t> dolů</a:t>
            </a:r>
          </a:p>
          <a:p>
            <a:pPr lvl="1"/>
            <a:r>
              <a:rPr lang="cs-CZ" dirty="0" smtClean="0"/>
              <a:t>Možný je obousměrný pohyb</a:t>
            </a:r>
          </a:p>
          <a:p>
            <a:pPr lvl="1"/>
            <a:r>
              <a:rPr lang="cs-CZ" dirty="0" smtClean="0"/>
              <a:t>Zdola nahoru typicky při kvalitativních výzkumech</a:t>
            </a:r>
          </a:p>
          <a:p>
            <a:endParaRPr lang="cs-CZ" dirty="0" smtClean="0"/>
          </a:p>
          <a:p>
            <a:r>
              <a:rPr lang="cs-CZ" dirty="0" smtClean="0"/>
              <a:t>Proces vzniku koncepce může být neuspořádaný, obousměrný, nelineární</a:t>
            </a:r>
          </a:p>
          <a:p>
            <a:endParaRPr lang="cs-CZ" dirty="0" smtClean="0"/>
          </a:p>
          <a:p>
            <a:r>
              <a:rPr lang="cs-CZ" dirty="0" smtClean="0"/>
              <a:t>Podstatný je pouze </a:t>
            </a:r>
            <a:r>
              <a:rPr lang="cs-CZ" b="1" dirty="0" smtClean="0"/>
              <a:t>konečný výstup</a:t>
            </a:r>
            <a:r>
              <a:rPr lang="cs-CZ" dirty="0" smtClean="0"/>
              <a:t> – návrh výzkumu – jasný, srozumitelný, vnitřně koherentní a logicky vystavěný</a:t>
            </a:r>
          </a:p>
        </p:txBody>
      </p:sp>
    </p:spTree>
    <p:extLst>
      <p:ext uri="{BB962C8B-B14F-4D97-AF65-F5344CB8AC3E}">
        <p14:creationId xmlns:p14="http://schemas.microsoft.com/office/powerpoint/2010/main" xmlns="" val="169496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Hierarchie konceptů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Není potřebné ji vnímat jako „otrocký“ mechanismus, jenž musí být vždy v plné míře naplněn</a:t>
            </a:r>
          </a:p>
          <a:p>
            <a:endParaRPr lang="cs-CZ" dirty="0" smtClean="0"/>
          </a:p>
          <a:p>
            <a:r>
              <a:rPr lang="cs-CZ" dirty="0" smtClean="0"/>
              <a:t>V praxi nejednou dochází k úpravám a rozvoji výzkumu během jejich průběhu</a:t>
            </a:r>
          </a:p>
          <a:p>
            <a:endParaRPr lang="cs-CZ" dirty="0" smtClean="0"/>
          </a:p>
          <a:p>
            <a:r>
              <a:rPr lang="cs-CZ" dirty="0" smtClean="0"/>
              <a:t>Role hierarchie konceptů:</a:t>
            </a:r>
          </a:p>
          <a:p>
            <a:pPr lvl="1"/>
            <a:r>
              <a:rPr lang="cs-CZ" dirty="0" smtClean="0"/>
              <a:t>Uspořádání vlastních představ o výzkumu</a:t>
            </a:r>
          </a:p>
          <a:p>
            <a:pPr lvl="1"/>
            <a:r>
              <a:rPr lang="cs-CZ" dirty="0" smtClean="0"/>
              <a:t>Jednodušší znázornění základních vstupů výzkumu</a:t>
            </a:r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xmlns="" val="53622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Význam výzkumných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Organizace a koherence projektu</a:t>
            </a:r>
          </a:p>
          <a:p>
            <a:endParaRPr lang="cs-CZ" dirty="0" smtClean="0"/>
          </a:p>
          <a:p>
            <a:r>
              <a:rPr lang="cs-CZ" dirty="0" smtClean="0"/>
              <a:t>Vymezení projektu a jeho hranic</a:t>
            </a:r>
          </a:p>
          <a:p>
            <a:endParaRPr lang="cs-CZ" dirty="0" smtClean="0"/>
          </a:p>
          <a:p>
            <a:r>
              <a:rPr lang="cs-CZ" dirty="0" smtClean="0"/>
              <a:t>Zaměření výzkumníka na cíle projektu</a:t>
            </a:r>
          </a:p>
          <a:p>
            <a:endParaRPr lang="cs-CZ" dirty="0" smtClean="0"/>
          </a:p>
          <a:p>
            <a:r>
              <a:rPr lang="cs-CZ" dirty="0" smtClean="0"/>
              <a:t>Rámec pro sepsání zprávy o projektu</a:t>
            </a:r>
          </a:p>
          <a:p>
            <a:endParaRPr lang="cs-CZ" dirty="0" smtClean="0"/>
          </a:p>
          <a:p>
            <a:r>
              <a:rPr lang="cs-CZ" dirty="0" smtClean="0"/>
              <a:t>Poukázání na data, se kterými se pracuje – otázky řídí </a:t>
            </a:r>
            <a:r>
              <a:rPr lang="cs-CZ" b="1" dirty="0" smtClean="0"/>
              <a:t>sběr i analýzu</a:t>
            </a:r>
            <a:r>
              <a:rPr lang="cs-CZ" dirty="0" smtClean="0"/>
              <a:t> dat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015680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Formulace výzkumných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Dobře naformulované otázky posouvají výzkum dopředu </a:t>
            </a:r>
            <a:r>
              <a:rPr lang="cs-CZ" b="1" dirty="0" smtClean="0"/>
              <a:t>a naopak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Empirické kritérium pro každou otázku:</a:t>
            </a:r>
          </a:p>
          <a:p>
            <a:pPr lvl="1"/>
            <a:r>
              <a:rPr lang="cs-CZ" dirty="0" smtClean="0"/>
              <a:t>Jaká data jsou potřebná k jejímu zodpovězení?</a:t>
            </a:r>
          </a:p>
          <a:p>
            <a:endParaRPr lang="cs-CZ" dirty="0" smtClean="0"/>
          </a:p>
          <a:p>
            <a:r>
              <a:rPr lang="cs-CZ" dirty="0" smtClean="0"/>
              <a:t>Pokud otázka nesměřuje k datům, nebude ji možné zodpovědět z prostého důvodu – nebudeme vědět jak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9581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Formulace výzkumných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Pozor na </a:t>
            </a:r>
            <a:r>
              <a:rPr lang="cs-CZ" b="1" dirty="0" smtClean="0"/>
              <a:t>normativně</a:t>
            </a:r>
            <a:r>
              <a:rPr lang="cs-CZ" dirty="0" smtClean="0"/>
              <a:t> laděné otázky</a:t>
            </a:r>
          </a:p>
          <a:p>
            <a:endParaRPr lang="cs-CZ" dirty="0" smtClean="0"/>
          </a:p>
          <a:p>
            <a:r>
              <a:rPr lang="cs-CZ" i="1" dirty="0" smtClean="0"/>
              <a:t>„Je správné, že příslušníkům armády jsou upřena některá základní občanská práva a svobody?“</a:t>
            </a:r>
          </a:p>
          <a:p>
            <a:endParaRPr lang="cs-CZ" i="1" dirty="0" smtClean="0"/>
          </a:p>
          <a:p>
            <a:r>
              <a:rPr lang="cs-CZ" dirty="0" smtClean="0"/>
              <a:t>Vyloučené odpovídání na základě empirických dat</a:t>
            </a:r>
          </a:p>
          <a:p>
            <a:endParaRPr lang="cs-CZ" i="1" dirty="0" smtClean="0"/>
          </a:p>
          <a:p>
            <a:r>
              <a:rPr lang="cs-CZ" dirty="0" smtClean="0"/>
              <a:t>Nutná reformulace – tou se však mění nejen pořadí slov i obsah otázky</a:t>
            </a:r>
          </a:p>
          <a:p>
            <a:endParaRPr lang="cs-CZ" dirty="0" smtClean="0"/>
          </a:p>
          <a:p>
            <a:r>
              <a:rPr lang="cs-CZ" i="1" dirty="0" smtClean="0"/>
              <a:t>„Je podle příslušníků armády / ministerstva obrany / veřejnosti správné, že...?“</a:t>
            </a:r>
          </a:p>
          <a:p>
            <a:pPr marL="393192" lvl="1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34429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37626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Hypotézy – povinná součást každého výzkumu?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lvl="1"/>
            <a:endParaRPr lang="sk-SK" dirty="0"/>
          </a:p>
          <a:p>
            <a:pPr marL="393192" lvl="1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8762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Deduktivně </a:t>
            </a:r>
            <a:r>
              <a:rPr lang="cs-CZ" b="1" dirty="0" smtClean="0"/>
              <a:t>testovatelné</a:t>
            </a:r>
            <a:r>
              <a:rPr lang="cs-CZ" dirty="0" smtClean="0"/>
              <a:t> předpoklady o vztahu mezi </a:t>
            </a:r>
            <a:r>
              <a:rPr lang="cs-CZ" b="1" dirty="0" smtClean="0"/>
              <a:t>proměnnými</a:t>
            </a:r>
            <a:r>
              <a:rPr lang="cs-CZ" dirty="0" smtClean="0"/>
              <a:t>, jež mají základ </a:t>
            </a:r>
            <a:r>
              <a:rPr lang="cs-CZ" b="1" dirty="0" smtClean="0"/>
              <a:t>v teorii</a:t>
            </a:r>
          </a:p>
          <a:p>
            <a:endParaRPr lang="cs-CZ" b="1" dirty="0" smtClean="0"/>
          </a:p>
          <a:p>
            <a:r>
              <a:rPr lang="cs-CZ" dirty="0" smtClean="0"/>
              <a:t>Cíl – najít propojení mezi proměnnými, vysvětlení jejich vztahů</a:t>
            </a:r>
          </a:p>
          <a:p>
            <a:endParaRPr lang="cs-CZ" dirty="0" smtClean="0"/>
          </a:p>
          <a:p>
            <a:r>
              <a:rPr lang="cs-CZ" b="1" dirty="0" smtClean="0"/>
              <a:t>Nepoužívají</a:t>
            </a:r>
            <a:r>
              <a:rPr lang="cs-CZ" dirty="0" smtClean="0"/>
              <a:t> se automaticky v každém výzkumu, ale </a:t>
            </a:r>
            <a:r>
              <a:rPr lang="cs-CZ" b="1" dirty="0" smtClean="0"/>
              <a:t>pouze</a:t>
            </a:r>
            <a:r>
              <a:rPr lang="cs-CZ" dirty="0" smtClean="0"/>
              <a:t> když testujeme teorii</a:t>
            </a:r>
          </a:p>
          <a:p>
            <a:endParaRPr lang="cs-CZ" dirty="0" smtClean="0"/>
          </a:p>
          <a:p>
            <a:r>
              <a:rPr lang="cs-CZ" dirty="0" smtClean="0"/>
              <a:t>Ve výsledku se hypotézy potvrzují nebo vyvracejí</a:t>
            </a:r>
          </a:p>
          <a:p>
            <a:endParaRPr lang="cs-CZ" dirty="0" smtClean="0"/>
          </a:p>
          <a:p>
            <a:r>
              <a:rPr lang="cs-CZ" i="1" dirty="0" smtClean="0"/>
              <a:t>„Nárůst nezaměstnanosti podporuje výskyt organizované kriminality“</a:t>
            </a:r>
          </a:p>
          <a:p>
            <a:endParaRPr lang="sk-SK" dirty="0"/>
          </a:p>
          <a:p>
            <a:endParaRPr lang="sk-SK" dirty="0"/>
          </a:p>
          <a:p>
            <a:pPr marL="393192" lvl="1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8762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79107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C</a:t>
            </a:r>
            <a:r>
              <a:rPr lang="cs-CZ" dirty="0" smtClean="0"/>
              <a:t>o když nemám žádnou představu o tématu?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341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r>
              <a:rPr lang="cs-CZ" sz="3600" i="1" dirty="0" smtClean="0"/>
              <a:t>„</a:t>
            </a:r>
            <a:r>
              <a:rPr lang="en-US" sz="3600" i="1" dirty="0" err="1" smtClean="0"/>
              <a:t>Mám</a:t>
            </a:r>
            <a:r>
              <a:rPr lang="en-US" sz="3600" i="1" dirty="0" smtClean="0"/>
              <a:t> </a:t>
            </a:r>
            <a:r>
              <a:rPr lang="en-US" sz="3600" i="1" dirty="0" err="1"/>
              <a:t>dotaz</a:t>
            </a:r>
            <a:r>
              <a:rPr lang="en-US" sz="3600" i="1" dirty="0"/>
              <a:t>... </a:t>
            </a:r>
            <a:r>
              <a:rPr lang="en-US" sz="3600" i="1" dirty="0" err="1"/>
              <a:t>jak</a:t>
            </a:r>
            <a:r>
              <a:rPr lang="en-US" sz="3600" i="1" dirty="0"/>
              <a:t> </a:t>
            </a:r>
            <a:r>
              <a:rPr lang="en-US" sz="3600" i="1" dirty="0" err="1"/>
              <a:t>může</a:t>
            </a:r>
            <a:r>
              <a:rPr lang="en-US" sz="3600" i="1" dirty="0"/>
              <a:t> </a:t>
            </a:r>
            <a:r>
              <a:rPr lang="en-US" sz="3600" i="1" dirty="0" err="1"/>
              <a:t>vědět</a:t>
            </a:r>
            <a:r>
              <a:rPr lang="en-US" sz="3600" i="1" dirty="0"/>
              <a:t>, </a:t>
            </a:r>
            <a:r>
              <a:rPr lang="en-US" sz="3600" i="1" dirty="0" err="1"/>
              <a:t>že</a:t>
            </a:r>
            <a:r>
              <a:rPr lang="en-US" sz="3600" i="1" dirty="0"/>
              <a:t> mu </a:t>
            </a:r>
            <a:r>
              <a:rPr lang="en-US" sz="3600" i="1" dirty="0" err="1"/>
              <a:t>strana</a:t>
            </a:r>
            <a:r>
              <a:rPr lang="en-US" sz="3600" i="1" dirty="0"/>
              <a:t> </a:t>
            </a:r>
            <a:r>
              <a:rPr lang="en-US" sz="3600" i="1" dirty="0" smtClean="0"/>
              <a:t>b </a:t>
            </a:r>
            <a:r>
              <a:rPr lang="en-US" sz="3600" i="1" dirty="0" err="1"/>
              <a:t>povede</a:t>
            </a:r>
            <a:r>
              <a:rPr lang="en-US" sz="3600" i="1" dirty="0"/>
              <a:t> </a:t>
            </a:r>
            <a:r>
              <a:rPr lang="en-US" sz="3600" i="1" dirty="0" err="1"/>
              <a:t>zrovna</a:t>
            </a:r>
            <a:r>
              <a:rPr lang="en-US" sz="3600" i="1" dirty="0"/>
              <a:t> </a:t>
            </a:r>
            <a:r>
              <a:rPr lang="en-US" sz="3600" i="1" dirty="0" err="1"/>
              <a:t>tudy</a:t>
            </a:r>
            <a:r>
              <a:rPr lang="en-US" sz="3600" i="1" dirty="0" smtClean="0"/>
              <a:t>?</a:t>
            </a:r>
            <a:r>
              <a:rPr lang="cs-CZ" sz="3600" i="1" dirty="0" smtClean="0"/>
              <a:t>“</a:t>
            </a:r>
            <a:endParaRPr lang="sk-SK" sz="3600" i="1" dirty="0"/>
          </a:p>
          <a:p>
            <a:endParaRPr lang="sk-SK" dirty="0"/>
          </a:p>
          <a:p>
            <a:pPr marL="393192" lvl="1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026" name="Picture 2" descr="http://img.ceskatelevize.cz/program/porady/1130853107/foto09/29532424554_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76672"/>
            <a:ext cx="4802033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69593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Proměnná = ukazatel hodnot</a:t>
            </a:r>
          </a:p>
          <a:p>
            <a:endParaRPr lang="cs-CZ" dirty="0" smtClean="0"/>
          </a:p>
          <a:p>
            <a:r>
              <a:rPr lang="cs-CZ" dirty="0" smtClean="0"/>
              <a:t>Rozdělení:</a:t>
            </a:r>
          </a:p>
          <a:p>
            <a:pPr lvl="1"/>
            <a:r>
              <a:rPr lang="cs-CZ" dirty="0" smtClean="0"/>
              <a:t>Nezávislá – předpokládaná příčina</a:t>
            </a:r>
          </a:p>
          <a:p>
            <a:pPr lvl="1"/>
            <a:r>
              <a:rPr lang="cs-CZ" dirty="0" smtClean="0"/>
              <a:t>Závislá – předpokládaný následek</a:t>
            </a:r>
          </a:p>
          <a:p>
            <a:endParaRPr lang="cs-CZ" dirty="0" smtClean="0"/>
          </a:p>
          <a:p>
            <a:r>
              <a:rPr lang="cs-CZ" dirty="0" smtClean="0"/>
              <a:t>Postavení NP a ZP se týká pouze daného výzkumu</a:t>
            </a:r>
          </a:p>
          <a:p>
            <a:endParaRPr lang="cs-CZ" dirty="0" smtClean="0"/>
          </a:p>
          <a:p>
            <a:r>
              <a:rPr lang="cs-CZ" dirty="0" smtClean="0"/>
              <a:t>Mohou si být dvě proměnné navzájem NP i ZP?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762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Proměnné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 NP a ZP mohou působit další zprostředkující proměnné (v praxi velmi časté)</a:t>
            </a:r>
          </a:p>
          <a:p>
            <a:endParaRPr lang="cs-CZ" dirty="0" smtClean="0"/>
          </a:p>
          <a:p>
            <a:r>
              <a:rPr lang="cs-CZ" dirty="0" smtClean="0"/>
              <a:t>Vztah NP a ZP může též ovlivnit společná zprostředkující proměnná mající vliv na obě</a:t>
            </a:r>
          </a:p>
          <a:p>
            <a:endParaRPr lang="cs-CZ" dirty="0" smtClean="0"/>
          </a:p>
          <a:p>
            <a:r>
              <a:rPr lang="cs-CZ" i="1" dirty="0" smtClean="0"/>
              <a:t>„Časté stravování v luxusních restauracích přispívá k volbě pravicových stran“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8088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Testují vztahy mezi proměnnými</a:t>
            </a:r>
          </a:p>
          <a:p>
            <a:endParaRPr lang="cs-CZ" dirty="0" smtClean="0"/>
          </a:p>
          <a:p>
            <a:r>
              <a:rPr lang="cs-CZ" dirty="0" smtClean="0"/>
              <a:t>Kontrola alternativních vysvětlení:</a:t>
            </a:r>
          </a:p>
          <a:p>
            <a:pPr lvl="1"/>
            <a:r>
              <a:rPr lang="cs-CZ" dirty="0" smtClean="0"/>
              <a:t>Testujeme i další potenciální nezávislé proměnné</a:t>
            </a:r>
          </a:p>
          <a:p>
            <a:pPr lvl="1"/>
            <a:r>
              <a:rPr lang="cs-CZ" dirty="0" smtClean="0"/>
              <a:t>Potřebné vyloučit jejich vliv pro určení vlivu námi očekávané nezávislé proměnné</a:t>
            </a:r>
          </a:p>
          <a:p>
            <a:endParaRPr lang="cs-CZ" dirty="0" smtClean="0"/>
          </a:p>
          <a:p>
            <a:r>
              <a:rPr lang="cs-CZ" dirty="0" smtClean="0"/>
              <a:t>Testování hypotéz </a:t>
            </a:r>
            <a:r>
              <a:rPr lang="cs-CZ" sz="3200" b="1" dirty="0" smtClean="0"/>
              <a:t>=</a:t>
            </a:r>
            <a:r>
              <a:rPr lang="cs-CZ" dirty="0" smtClean="0"/>
              <a:t> testování teorie, jež za nimi stojí a na jejímž základě byly formulovány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8762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Klíčové 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Nepodceňovat přípravnou fázi výzkumu</a:t>
            </a:r>
          </a:p>
          <a:p>
            <a:endParaRPr lang="cs-CZ" dirty="0" smtClean="0"/>
          </a:p>
          <a:p>
            <a:r>
              <a:rPr lang="cs-CZ" dirty="0" smtClean="0"/>
              <a:t>Je nanejvýše praktické stanovit si jasné cíle a ambice</a:t>
            </a:r>
          </a:p>
          <a:p>
            <a:endParaRPr lang="cs-CZ" dirty="0" smtClean="0"/>
          </a:p>
          <a:p>
            <a:r>
              <a:rPr lang="cs-CZ" dirty="0" smtClean="0"/>
              <a:t>Otázky (a hypotézy) mimo své role koncentrují pozornost výzkumníka na jádro jeho zájmu</a:t>
            </a:r>
          </a:p>
          <a:p>
            <a:endParaRPr lang="cs-CZ" dirty="0" smtClean="0"/>
          </a:p>
          <a:p>
            <a:r>
              <a:rPr lang="cs-CZ" dirty="0" smtClean="0"/>
              <a:t>Výzkumné otázky se formulují s ohledem na empirické kritérium</a:t>
            </a:r>
          </a:p>
          <a:p>
            <a:endParaRPr lang="cs-CZ" dirty="0" smtClean="0"/>
          </a:p>
          <a:p>
            <a:r>
              <a:rPr lang="cs-CZ" dirty="0" smtClean="0"/>
              <a:t>Hypotézy nejsou povinnou součástí každého výzkumu</a:t>
            </a:r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89793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Výběr tématu (</a:t>
            </a:r>
            <a:r>
              <a:rPr lang="cs-CZ" dirty="0" err="1" smtClean="0"/>
              <a:t>Silbergh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Jaký kurz vás bavil během studia?</a:t>
            </a:r>
          </a:p>
          <a:p>
            <a:pPr lvl="1"/>
            <a:r>
              <a:rPr lang="cs-CZ" dirty="0" smtClean="0"/>
              <a:t>Klíčový kurz</a:t>
            </a:r>
          </a:p>
          <a:p>
            <a:pPr lvl="1"/>
            <a:r>
              <a:rPr lang="cs-CZ" dirty="0" smtClean="0"/>
              <a:t>Tematicky z vaší katedry</a:t>
            </a:r>
          </a:p>
          <a:p>
            <a:pPr lvl="1"/>
            <a:r>
              <a:rPr lang="cs-CZ" dirty="0" smtClean="0"/>
              <a:t>Nadprůměrné výsledky</a:t>
            </a:r>
          </a:p>
          <a:p>
            <a:endParaRPr lang="cs-CZ" dirty="0"/>
          </a:p>
          <a:p>
            <a:r>
              <a:rPr lang="cs-CZ" b="1" dirty="0" smtClean="0"/>
              <a:t>Inspirace v mimoškolní aktivitě</a:t>
            </a:r>
          </a:p>
          <a:p>
            <a:pPr lvl="1"/>
            <a:r>
              <a:rPr lang="cs-CZ" dirty="0" smtClean="0"/>
              <a:t>Čím se zabýváte mimo prostředí školy?</a:t>
            </a:r>
          </a:p>
          <a:p>
            <a:pPr lvl="1"/>
            <a:r>
              <a:rPr lang="cs-CZ" dirty="0" smtClean="0"/>
              <a:t>Pojmenování teoretického problému a jeho analýza</a:t>
            </a:r>
          </a:p>
        </p:txBody>
      </p:sp>
    </p:spTree>
    <p:extLst>
      <p:ext uri="{BB962C8B-B14F-4D97-AF65-F5344CB8AC3E}">
        <p14:creationId xmlns:p14="http://schemas.microsoft.com/office/powerpoint/2010/main" xmlns="" val="402341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Výběr tématu (</a:t>
            </a:r>
            <a:r>
              <a:rPr lang="cs-CZ" dirty="0" err="1" smtClean="0"/>
              <a:t>Silbergh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Máte představu o své budoucí kariéře?</a:t>
            </a:r>
          </a:p>
          <a:p>
            <a:pPr lvl="1"/>
            <a:r>
              <a:rPr lang="cs-CZ" dirty="0" smtClean="0"/>
              <a:t>Vědecké vs. pragmatické hledisko</a:t>
            </a:r>
          </a:p>
          <a:p>
            <a:pPr lvl="1"/>
            <a:r>
              <a:rPr lang="cs-CZ" dirty="0" smtClean="0"/>
              <a:t>Nejen pokud směřujete k akademické kariéře</a:t>
            </a:r>
          </a:p>
          <a:p>
            <a:pPr lvl="1"/>
            <a:r>
              <a:rPr lang="cs-CZ" dirty="0" smtClean="0"/>
              <a:t>Přizpůsobení tématu vaší potenciální dráze</a:t>
            </a:r>
          </a:p>
          <a:p>
            <a:endParaRPr lang="cs-CZ" dirty="0" smtClean="0"/>
          </a:p>
          <a:p>
            <a:r>
              <a:rPr lang="cs-CZ" b="1" dirty="0" smtClean="0"/>
              <a:t>Kontakt s jinými osobami</a:t>
            </a:r>
          </a:p>
          <a:p>
            <a:pPr lvl="1"/>
            <a:r>
              <a:rPr lang="cs-CZ" dirty="0" smtClean="0"/>
              <a:t>Vedoucí práce, školitel</a:t>
            </a:r>
          </a:p>
          <a:p>
            <a:pPr lvl="1"/>
            <a:r>
              <a:rPr lang="cs-CZ" dirty="0" smtClean="0"/>
              <a:t>Vyučující na katedře, fakultě</a:t>
            </a:r>
          </a:p>
          <a:p>
            <a:pPr lvl="1"/>
            <a:r>
              <a:rPr lang="cs-CZ" dirty="0" smtClean="0"/>
              <a:t>Odborníci z praxe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15023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Volba „žánru“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Téma je pouze širší sféra, v jejímž rámci se výzkumník pohybuje</a:t>
            </a:r>
          </a:p>
          <a:p>
            <a:endParaRPr lang="cs-CZ" dirty="0" smtClean="0"/>
          </a:p>
          <a:p>
            <a:r>
              <a:rPr lang="cs-CZ" dirty="0" smtClean="0"/>
              <a:t>Potřeba představy o cílech a ambicích</a:t>
            </a:r>
          </a:p>
          <a:p>
            <a:endParaRPr lang="cs-CZ" dirty="0" smtClean="0"/>
          </a:p>
          <a:p>
            <a:r>
              <a:rPr lang="cs-CZ" dirty="0" smtClean="0"/>
              <a:t>Konkrétní úvaha nad </a:t>
            </a:r>
            <a:r>
              <a:rPr lang="cs-CZ" u="sng" dirty="0" smtClean="0"/>
              <a:t>přidanou hodnotou práce</a:t>
            </a:r>
          </a:p>
          <a:p>
            <a:endParaRPr lang="cs-CZ" dirty="0" smtClean="0"/>
          </a:p>
          <a:p>
            <a:r>
              <a:rPr lang="cs-CZ" dirty="0" smtClean="0"/>
              <a:t>Silný dopad na podobu práce a postup jejího plánování a samotné tvorby</a:t>
            </a:r>
          </a:p>
          <a:p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341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Možné žánry (Van </a:t>
            </a:r>
            <a:r>
              <a:rPr lang="cs-CZ" dirty="0" err="1" smtClean="0"/>
              <a:t>Evera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Posouzení literatury</a:t>
            </a:r>
          </a:p>
          <a:p>
            <a:pPr lvl="1"/>
            <a:r>
              <a:rPr lang="cs-CZ" dirty="0" smtClean="0"/>
              <a:t>Sumarizace a vyhodnocení existujících zdrojů</a:t>
            </a:r>
          </a:p>
          <a:p>
            <a:pPr lvl="1"/>
            <a:r>
              <a:rPr lang="cs-CZ" dirty="0" smtClean="0"/>
              <a:t>Sleduje se, zda je literatura dostatečná a komplexní</a:t>
            </a:r>
          </a:p>
          <a:p>
            <a:endParaRPr lang="cs-CZ" dirty="0" smtClean="0"/>
          </a:p>
          <a:p>
            <a:r>
              <a:rPr lang="cs-CZ" b="1" dirty="0" smtClean="0"/>
              <a:t>Posouzení politiky („</a:t>
            </a:r>
            <a:r>
              <a:rPr lang="cs-CZ" b="1" dirty="0" err="1" smtClean="0"/>
              <a:t>policy</a:t>
            </a:r>
            <a:r>
              <a:rPr lang="cs-CZ" b="1" dirty="0" smtClean="0"/>
              <a:t>“)</a:t>
            </a:r>
          </a:p>
          <a:p>
            <a:pPr lvl="1"/>
            <a:r>
              <a:rPr lang="cs-CZ" dirty="0" smtClean="0"/>
              <a:t>Zhodnocení politiky, jejích konceptů a návrhů</a:t>
            </a:r>
          </a:p>
          <a:p>
            <a:pPr lvl="1"/>
            <a:r>
              <a:rPr lang="cs-CZ" dirty="0" smtClean="0"/>
              <a:t>Posouzení postojů navrhovatelů a odpůrců</a:t>
            </a:r>
          </a:p>
          <a:p>
            <a:pPr lvl="1"/>
            <a:r>
              <a:rPr lang="cs-CZ" dirty="0" smtClean="0"/>
              <a:t>Produkuje </a:t>
            </a:r>
            <a:r>
              <a:rPr lang="cs-CZ" dirty="0" err="1" smtClean="0"/>
              <a:t>policy</a:t>
            </a:r>
            <a:r>
              <a:rPr lang="cs-CZ" dirty="0" smtClean="0"/>
              <a:t> zamýšlené účinky?</a:t>
            </a:r>
          </a:p>
          <a:p>
            <a:pPr lvl="1"/>
            <a:endParaRPr lang="sk-SK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252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Monitoring extremismu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Modelový návrh na interní monitoring vybraných skupin pomocí inkognito pozorování</a:t>
            </a:r>
          </a:p>
          <a:p>
            <a:endParaRPr lang="cs-CZ" dirty="0" smtClean="0"/>
          </a:p>
          <a:p>
            <a:r>
              <a:rPr lang="cs-CZ" dirty="0" smtClean="0"/>
              <a:t>Jaké jsou důvody daného návrhu?</a:t>
            </a:r>
          </a:p>
          <a:p>
            <a:r>
              <a:rPr lang="cs-CZ" dirty="0" smtClean="0"/>
              <a:t>S čím přišli političtí oponenti, média, veřejnost?</a:t>
            </a:r>
          </a:p>
          <a:p>
            <a:r>
              <a:rPr lang="cs-CZ" dirty="0" smtClean="0"/>
              <a:t>Jaký je konkrétní postup dané </a:t>
            </a:r>
            <a:r>
              <a:rPr lang="cs-CZ" dirty="0" err="1" smtClean="0"/>
              <a:t>policy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Jaké jsou její cíle?</a:t>
            </a:r>
          </a:p>
          <a:p>
            <a:r>
              <a:rPr lang="cs-CZ" dirty="0" smtClean="0"/>
              <a:t>Byly dosaženy v souladu s plánem?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2341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Možné žánry (Van </a:t>
            </a:r>
            <a:r>
              <a:rPr lang="cs-CZ" dirty="0" err="1" smtClean="0"/>
              <a:t>Evera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r>
              <a:rPr lang="cs-CZ" b="1" dirty="0" smtClean="0"/>
              <a:t>Predikce</a:t>
            </a:r>
          </a:p>
          <a:p>
            <a:pPr lvl="1"/>
            <a:r>
              <a:rPr lang="cs-CZ" dirty="0" smtClean="0"/>
              <a:t>Na základě teorie a poznatků pokus o predikci budoucího dění</a:t>
            </a:r>
          </a:p>
          <a:p>
            <a:pPr lvl="1"/>
            <a:r>
              <a:rPr lang="cs-CZ" dirty="0" smtClean="0"/>
              <a:t>Možná vysoká přidaná hodnota vs. riziko nepřesnosti</a:t>
            </a:r>
          </a:p>
          <a:p>
            <a:endParaRPr lang="cs-CZ" dirty="0" smtClean="0"/>
          </a:p>
          <a:p>
            <a:r>
              <a:rPr lang="cs-CZ" b="1" dirty="0" smtClean="0"/>
              <a:t>Deskripce</a:t>
            </a:r>
          </a:p>
          <a:p>
            <a:pPr lvl="1"/>
            <a:r>
              <a:rPr lang="cs-CZ" dirty="0" smtClean="0"/>
              <a:t>Nejednou vnímána jako „podřadný“ žánr</a:t>
            </a:r>
          </a:p>
          <a:p>
            <a:pPr lvl="1"/>
            <a:r>
              <a:rPr lang="cs-CZ" dirty="0" smtClean="0"/>
              <a:t>Spojená s rizikem silné kritiky vůči práci</a:t>
            </a:r>
          </a:p>
          <a:p>
            <a:pPr lvl="1"/>
            <a:r>
              <a:rPr lang="cs-CZ" dirty="0" smtClean="0"/>
              <a:t>Vhodné kombinovat s vysvětlením, testováním, vyhodnocením </a:t>
            </a:r>
            <a:r>
              <a:rPr lang="cs-CZ" dirty="0" smtClean="0">
                <a:sym typeface="Wingdings" pitchFamily="2" charset="2"/>
              </a:rPr>
              <a:t> deskripce jako vstupní brána pro další fáze práce</a:t>
            </a:r>
            <a:endParaRPr lang="cs-CZ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950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2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2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2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864</TotalTime>
  <Words>1350</Words>
  <Application>Microsoft Office PowerPoint</Application>
  <PresentationFormat>Prezentácia na obrazovke (4:3)</PresentationFormat>
  <Paragraphs>328</Paragraphs>
  <Slides>34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17</vt:i4>
      </vt:variant>
      <vt:variant>
        <vt:lpstr>Nadpisy snímok</vt:lpstr>
      </vt:variant>
      <vt:variant>
        <vt:i4>34</vt:i4>
      </vt:variant>
    </vt:vector>
  </HeadingPairs>
  <TitlesOfParts>
    <vt:vector size="51" baseType="lpstr">
      <vt:lpstr>Tok</vt:lpstr>
      <vt:lpstr>1_Tok</vt:lpstr>
      <vt:lpstr>2_Tok</vt:lpstr>
      <vt:lpstr>3_Tok</vt:lpstr>
      <vt:lpstr>5_Tok</vt:lpstr>
      <vt:lpstr>6_Tok</vt:lpstr>
      <vt:lpstr>7_Tok</vt:lpstr>
      <vt:lpstr>9_Tok</vt:lpstr>
      <vt:lpstr>10_Tok</vt:lpstr>
      <vt:lpstr>11_Tok</vt:lpstr>
      <vt:lpstr>13_Tok</vt:lpstr>
      <vt:lpstr>18_Tok</vt:lpstr>
      <vt:lpstr>19_Tok</vt:lpstr>
      <vt:lpstr>20_Tok</vt:lpstr>
      <vt:lpstr>21_Tok</vt:lpstr>
      <vt:lpstr>22_Tok</vt:lpstr>
      <vt:lpstr>12_Tok</vt:lpstr>
      <vt:lpstr>Plánování a strategie I</vt:lpstr>
      <vt:lpstr>Čím začít výzkum?</vt:lpstr>
      <vt:lpstr>Co když nemám žádnou představu o tématu?</vt:lpstr>
      <vt:lpstr>Výběr tématu (Silbergh)</vt:lpstr>
      <vt:lpstr>Výběr tématu (Silbergh)</vt:lpstr>
      <vt:lpstr>Volba „žánru“</vt:lpstr>
      <vt:lpstr>Možné žánry (Van Evera)</vt:lpstr>
      <vt:lpstr>Monitoring extremismu</vt:lpstr>
      <vt:lpstr>Možné žánry (Van Evera)</vt:lpstr>
      <vt:lpstr>Možné žánry (Van Evera)</vt:lpstr>
      <vt:lpstr>Návrh výzkumu</vt:lpstr>
      <vt:lpstr>Hierarchie konceptů (Punch)</vt:lpstr>
      <vt:lpstr>Výzkumná oblast a téma</vt:lpstr>
      <vt:lpstr>Výzkumná oblast a téma</vt:lpstr>
      <vt:lpstr>Všeobecné výzkumné otázky</vt:lpstr>
      <vt:lpstr>Specifické výzkumné otázky</vt:lpstr>
      <vt:lpstr>Výzkumné otázky</vt:lpstr>
      <vt:lpstr>Výzkumné otázky</vt:lpstr>
      <vt:lpstr>Otázky při sběru dat</vt:lpstr>
      <vt:lpstr>Otázky při sběru dat</vt:lpstr>
      <vt:lpstr>Hierarchie konceptů (Punch)</vt:lpstr>
      <vt:lpstr>Hierarchie konceptů (Punch)</vt:lpstr>
      <vt:lpstr>Hierarchie konceptů (Punch)</vt:lpstr>
      <vt:lpstr>Hierarchie konceptů</vt:lpstr>
      <vt:lpstr>Význam výzkumných otázek</vt:lpstr>
      <vt:lpstr>Formulace výzkumných otázek</vt:lpstr>
      <vt:lpstr>Formulace výzkumných otázek</vt:lpstr>
      <vt:lpstr>Hypotézy – povinná součást každého výzkumu?</vt:lpstr>
      <vt:lpstr>Hypotézy</vt:lpstr>
      <vt:lpstr>Hypotézy</vt:lpstr>
      <vt:lpstr>Proměnné</vt:lpstr>
      <vt:lpstr>Proměnné</vt:lpstr>
      <vt:lpstr>Hypotézy</vt:lpstr>
      <vt:lpstr>Klíčové body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Peter Spáč</dc:creator>
  <cp:lastModifiedBy>oem</cp:lastModifiedBy>
  <cp:revision>71</cp:revision>
  <cp:lastPrinted>2016-03-09T11:37:40Z</cp:lastPrinted>
  <dcterms:created xsi:type="dcterms:W3CDTF">2013-03-01T09:11:56Z</dcterms:created>
  <dcterms:modified xsi:type="dcterms:W3CDTF">2017-03-12T17:19:26Z</dcterms:modified>
</cp:coreProperties>
</file>