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60" r:id="rId4"/>
    <p:sldId id="272" r:id="rId5"/>
    <p:sldId id="261" r:id="rId6"/>
    <p:sldId id="264" r:id="rId7"/>
    <p:sldId id="271" r:id="rId8"/>
    <p:sldId id="268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68F92-91C0-4DE7-87AE-E983BA14F97B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17623-CA14-4ED7-B8B9-86A68B702C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060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956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6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88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573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058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9918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760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4238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486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726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5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D1D44-5036-45C5-BAEB-451B70575464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249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LEHY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polohy </a:t>
            </a:r>
            <a:r>
              <a:rPr lang="cs-CZ" dirty="0"/>
              <a:t>celého těla, kdy na podložce spočívá </a:t>
            </a:r>
            <a:r>
              <a:rPr lang="cs-CZ" dirty="0">
                <a:solidFill>
                  <a:srgbClr val="FF0000"/>
                </a:solidFill>
              </a:rPr>
              <a:t>trup</a:t>
            </a:r>
            <a:r>
              <a:rPr lang="cs-CZ" dirty="0"/>
              <a:t> nebo </a:t>
            </a:r>
            <a:r>
              <a:rPr lang="cs-CZ" dirty="0">
                <a:solidFill>
                  <a:srgbClr val="FF0000"/>
                </a:solidFill>
              </a:rPr>
              <a:t>jeho </a:t>
            </a:r>
            <a:r>
              <a:rPr lang="cs-CZ" dirty="0" smtClean="0">
                <a:solidFill>
                  <a:srgbClr val="FF0000"/>
                </a:solidFill>
              </a:rPr>
              <a:t>část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708920"/>
            <a:ext cx="2705100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602321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4482" y="4653706"/>
            <a:ext cx="262890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796581"/>
            <a:ext cx="28575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535" y="2708920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1046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Rozdělení lehů</a:t>
            </a:r>
            <a:br>
              <a:rPr lang="cs-CZ" b="1" dirty="0" smtClean="0"/>
            </a:br>
            <a:r>
              <a:rPr lang="cs-CZ" b="1" dirty="0">
                <a:solidFill>
                  <a:srgbClr val="FF0000"/>
                </a:solidFill>
              </a:rPr>
              <a:t>Podle </a:t>
            </a:r>
            <a:r>
              <a:rPr lang="cs-CZ" b="1" dirty="0" smtClean="0">
                <a:solidFill>
                  <a:srgbClr val="FF0000"/>
                </a:solidFill>
              </a:rPr>
              <a:t>části trupu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482453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cs-CZ" b="1" dirty="0" smtClean="0"/>
          </a:p>
          <a:p>
            <a:pPr lvl="0"/>
            <a:r>
              <a:rPr lang="cs-CZ" b="1" dirty="0" smtClean="0"/>
              <a:t>Na</a:t>
            </a:r>
            <a:r>
              <a:rPr lang="cs-CZ" b="1" strike="sngStrike" dirty="0" smtClean="0"/>
              <a:t> zádech</a:t>
            </a:r>
          </a:p>
          <a:p>
            <a:pPr lvl="0"/>
            <a:endParaRPr lang="cs-CZ" b="1" dirty="0" smtClean="0"/>
          </a:p>
          <a:p>
            <a:pPr lvl="0"/>
            <a:endParaRPr lang="cs-CZ" b="1" dirty="0"/>
          </a:p>
          <a:p>
            <a:pPr lvl="0"/>
            <a:r>
              <a:rPr lang="cs-CZ" b="1" dirty="0" smtClean="0"/>
              <a:t>Na břiše</a:t>
            </a:r>
          </a:p>
          <a:p>
            <a:pPr lvl="6"/>
            <a:endParaRPr lang="cs-CZ" b="1" dirty="0" smtClean="0"/>
          </a:p>
          <a:p>
            <a:pPr lvl="6"/>
            <a:endParaRPr lang="cs-CZ" b="1" dirty="0"/>
          </a:p>
          <a:p>
            <a:pPr lvl="6"/>
            <a:endParaRPr lang="cs-CZ" b="1" dirty="0" smtClean="0"/>
          </a:p>
          <a:p>
            <a:pPr lvl="6"/>
            <a:r>
              <a:rPr lang="cs-CZ" sz="3200" b="1" dirty="0" smtClean="0"/>
              <a:t>Na boku (pravém, levém)</a:t>
            </a:r>
          </a:p>
          <a:p>
            <a:pPr lvl="0"/>
            <a:endParaRPr lang="cs-CZ" b="1" dirty="0"/>
          </a:p>
          <a:p>
            <a:pPr lvl="0"/>
            <a:endParaRPr lang="cs-CZ" dirty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4725144"/>
            <a:ext cx="2466975" cy="18478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6652" y="3530864"/>
            <a:ext cx="2857500" cy="1822306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6652" y="1728972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956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4"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400" b="1" dirty="0" smtClean="0"/>
              <a:t>Rozdělení lehů</a:t>
            </a:r>
            <a:br>
              <a:rPr lang="cs-CZ" sz="4400" b="1" dirty="0" smtClean="0"/>
            </a:br>
            <a:r>
              <a:rPr lang="cs-CZ" sz="3600" b="1" dirty="0" smtClean="0">
                <a:solidFill>
                  <a:srgbClr val="FF0000"/>
                </a:solidFill>
              </a:rPr>
              <a:t>Podle úhlu v kolenou</a:t>
            </a:r>
            <a:endParaRPr lang="cs-CZ" sz="36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u="sng" dirty="0" smtClean="0"/>
              <a:t>Lehy </a:t>
            </a:r>
            <a:r>
              <a:rPr lang="cs-CZ" b="1" dirty="0" smtClean="0"/>
              <a:t>– nohy jsou napjaty</a:t>
            </a:r>
          </a:p>
          <a:p>
            <a:endParaRPr lang="cs-CZ" b="1" dirty="0"/>
          </a:p>
          <a:p>
            <a:endParaRPr lang="cs-CZ" b="1" u="sng" dirty="0" smtClean="0"/>
          </a:p>
          <a:p>
            <a:r>
              <a:rPr lang="cs-CZ" b="1" u="sng" dirty="0" smtClean="0"/>
              <a:t>Lehy </a:t>
            </a:r>
            <a:r>
              <a:rPr lang="cs-CZ" b="1" u="sng" dirty="0" err="1" smtClean="0"/>
              <a:t>pokrčmo</a:t>
            </a:r>
            <a:r>
              <a:rPr lang="cs-CZ" b="1" u="sng" dirty="0" smtClean="0"/>
              <a:t> </a:t>
            </a:r>
            <a:r>
              <a:rPr lang="cs-CZ" b="1" dirty="0" smtClean="0"/>
              <a:t>– nohy jsou pokrčeny, úhel v podkolení &gt; 90</a:t>
            </a:r>
            <a:r>
              <a:rPr lang="cs-CZ" b="1" baseline="30000" dirty="0" smtClean="0"/>
              <a:t>0</a:t>
            </a:r>
            <a:r>
              <a:rPr lang="cs-CZ" b="1" dirty="0" smtClean="0"/>
              <a:t> </a:t>
            </a:r>
          </a:p>
          <a:p>
            <a:pPr marL="0" indent="0">
              <a:buNone/>
            </a:pPr>
            <a:endParaRPr lang="cs-CZ" b="1" dirty="0" smtClean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r>
              <a:rPr lang="cs-CZ" b="1" u="sng" dirty="0" smtClean="0"/>
              <a:t>Lehy skrčmo </a:t>
            </a:r>
            <a:r>
              <a:rPr lang="cs-CZ" b="1" dirty="0" smtClean="0"/>
              <a:t>– nohy jsou skrčeny,  úhel v </a:t>
            </a:r>
            <a:r>
              <a:rPr lang="cs-CZ" b="1" dirty="0"/>
              <a:t>podkolení </a:t>
            </a:r>
            <a:r>
              <a:rPr lang="cs-CZ" b="1" dirty="0" smtClean="0"/>
              <a:t>                                                         ˂ 90</a:t>
            </a:r>
            <a:r>
              <a:rPr lang="cs-CZ" b="1" baseline="30000" dirty="0" smtClean="0"/>
              <a:t>0</a:t>
            </a:r>
            <a:r>
              <a:rPr lang="cs-CZ" b="1" dirty="0" smtClean="0"/>
              <a:t> </a:t>
            </a:r>
          </a:p>
          <a:p>
            <a:pPr marL="0" indent="0">
              <a:buNone/>
            </a:pPr>
            <a:r>
              <a:rPr lang="cs-CZ" b="1" dirty="0" smtClean="0"/>
              <a:t>              </a:t>
            </a:r>
            <a:endParaRPr lang="cs-CZ" dirty="0"/>
          </a:p>
        </p:txBody>
      </p:sp>
      <p:sp>
        <p:nvSpPr>
          <p:cNvPr id="7" name="AutoShape 9" descr="Výsledek obrázku pro sed skr&amp;ccaron;m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840" y="3212976"/>
            <a:ext cx="2727201" cy="143862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096" y="5517232"/>
            <a:ext cx="20955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039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4"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400" b="1" dirty="0" smtClean="0"/>
              <a:t>Rozdělení lehů</a:t>
            </a:r>
            <a:br>
              <a:rPr lang="cs-CZ" sz="4400" b="1" dirty="0" smtClean="0"/>
            </a:br>
            <a:r>
              <a:rPr lang="cs-CZ" sz="3600" b="1" dirty="0" smtClean="0">
                <a:solidFill>
                  <a:srgbClr val="FF0000"/>
                </a:solidFill>
              </a:rPr>
              <a:t>Podle vzájemné polohy nohou</a:t>
            </a:r>
            <a:endParaRPr lang="cs-CZ" sz="36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endParaRPr lang="cs-CZ" b="1" u="sng" dirty="0" smtClean="0"/>
          </a:p>
          <a:p>
            <a:r>
              <a:rPr lang="cs-CZ" b="1" u="sng" strike="sngStrike" dirty="0" smtClean="0"/>
              <a:t>Snožné</a:t>
            </a:r>
            <a:r>
              <a:rPr lang="cs-CZ" b="1" u="sng" dirty="0" smtClean="0"/>
              <a:t> </a:t>
            </a:r>
            <a:r>
              <a:rPr lang="cs-CZ" b="1" dirty="0" smtClean="0"/>
              <a:t>– nohy jsou u sebe</a:t>
            </a:r>
          </a:p>
          <a:p>
            <a:endParaRPr lang="cs-CZ" b="1" dirty="0"/>
          </a:p>
          <a:p>
            <a:endParaRPr lang="cs-CZ" b="1" u="sng" dirty="0" smtClean="0"/>
          </a:p>
          <a:p>
            <a:endParaRPr lang="cs-CZ" b="1" u="sng" dirty="0" smtClean="0"/>
          </a:p>
          <a:p>
            <a:r>
              <a:rPr lang="cs-CZ" b="1" u="sng" dirty="0" smtClean="0"/>
              <a:t>Roznožné </a:t>
            </a:r>
            <a:r>
              <a:rPr lang="cs-CZ" b="1" dirty="0" smtClean="0"/>
              <a:t>– nohy jsou oddáleny</a:t>
            </a:r>
          </a:p>
          <a:p>
            <a:endParaRPr lang="cs-CZ" b="1" dirty="0"/>
          </a:p>
          <a:p>
            <a:endParaRPr lang="cs-CZ" b="1" u="sng" dirty="0" smtClean="0"/>
          </a:p>
          <a:p>
            <a:endParaRPr lang="cs-CZ" b="1" u="sng" dirty="0" smtClean="0"/>
          </a:p>
          <a:p>
            <a:r>
              <a:rPr lang="cs-CZ" b="1" u="sng" dirty="0" err="1" smtClean="0"/>
              <a:t>Skřižné</a:t>
            </a:r>
            <a:r>
              <a:rPr lang="cs-CZ" b="1" dirty="0" smtClean="0"/>
              <a:t> – nohy jsou překříženy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              </a:t>
            </a:r>
            <a:endParaRPr lang="cs-CZ" dirty="0"/>
          </a:p>
        </p:txBody>
      </p:sp>
      <p:sp>
        <p:nvSpPr>
          <p:cNvPr id="7" name="AutoShape 9" descr="Výsledek obrázku pro sed skr&amp;ccaron;m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915668"/>
            <a:ext cx="2416895" cy="1608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772816"/>
            <a:ext cx="321945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9510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5695" y="116632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LEHY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579296" cy="50405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000" b="1" dirty="0" smtClean="0"/>
              <a:t>Lehy vznesmo </a:t>
            </a:r>
            <a:r>
              <a:rPr lang="cs-CZ" sz="2000" dirty="0" smtClean="0"/>
              <a:t>– nohy směřují šikmo vzhůru, dolní část trupu je zvednuta</a:t>
            </a:r>
          </a:p>
          <a:p>
            <a:pPr marL="0" lvl="0" indent="0">
              <a:buNone/>
            </a:pPr>
            <a:endParaRPr lang="cs-CZ" sz="2000" dirty="0"/>
          </a:p>
          <a:p>
            <a:pPr marL="0" lvl="0" indent="0">
              <a:buNone/>
            </a:pPr>
            <a:endParaRPr lang="cs-CZ" sz="2000" dirty="0" smtClean="0"/>
          </a:p>
          <a:p>
            <a:pPr marL="0" lvl="0" indent="0">
              <a:buNone/>
            </a:pPr>
            <a:endParaRPr lang="cs-CZ" sz="2000" dirty="0"/>
          </a:p>
          <a:p>
            <a:pPr marL="0" lv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       leh vznesmo				leh vznesmo roznožný </a:t>
            </a:r>
            <a:r>
              <a:rPr lang="cs-CZ" sz="2000" dirty="0" err="1" smtClean="0"/>
              <a:t>pokrčmo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	</a:t>
            </a:r>
          </a:p>
          <a:p>
            <a:pPr marL="0" indent="0">
              <a:buNone/>
            </a:pPr>
            <a:r>
              <a:rPr lang="cs-CZ" sz="2000" b="1" dirty="0" smtClean="0"/>
              <a:t>Leh sedmo </a:t>
            </a:r>
            <a:r>
              <a:rPr lang="cs-CZ" sz="2000" dirty="0" smtClean="0"/>
              <a:t>– trup je opřen o šikmou základnu pod úhlem menším než 45</a:t>
            </a:r>
            <a:r>
              <a:rPr lang="cs-CZ" sz="2000" baseline="30000" dirty="0" smtClean="0"/>
              <a:t>0</a:t>
            </a:r>
            <a:r>
              <a:rPr lang="cs-CZ" sz="2000" dirty="0" smtClean="0"/>
              <a:t> a část hmotnosti spočívá na hýždích. 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372" y="1793229"/>
            <a:ext cx="262890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44824"/>
            <a:ext cx="2798763" cy="163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081" y="4869159"/>
            <a:ext cx="2266950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3438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LEHY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506203" cy="547260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Příklad popisu lehů na zádech, na břiše</a:t>
            </a:r>
          </a:p>
          <a:p>
            <a:pPr marL="0" indent="0">
              <a:buNone/>
            </a:pPr>
            <a:r>
              <a:rPr lang="cs-CZ" dirty="0" smtClean="0"/>
              <a:t>              </a:t>
            </a:r>
          </a:p>
          <a:p>
            <a:pPr marL="0" indent="0">
              <a:buNone/>
            </a:pPr>
            <a:r>
              <a:rPr lang="cs-CZ" dirty="0" smtClean="0"/>
              <a:t>	(</a:t>
            </a:r>
            <a:r>
              <a:rPr lang="cs-CZ" strike="sngStrike" dirty="0" smtClean="0"/>
              <a:t>na zádech)</a:t>
            </a:r>
            <a:r>
              <a:rPr lang="cs-CZ" dirty="0" smtClean="0"/>
              <a:t>          (</a:t>
            </a:r>
            <a:r>
              <a:rPr lang="cs-CZ" strike="sngStrike" dirty="0" smtClean="0"/>
              <a:t>snožný</a:t>
            </a:r>
            <a:r>
              <a:rPr lang="cs-CZ" dirty="0" smtClean="0"/>
              <a:t>)		    (</a:t>
            </a:r>
            <a:r>
              <a:rPr lang="cs-CZ" strike="sngStrike" dirty="0" smtClean="0"/>
              <a:t>nohy napjaty)</a:t>
            </a:r>
          </a:p>
          <a:p>
            <a:pPr marL="0" indent="0">
              <a:buNone/>
            </a:pPr>
            <a:endParaRPr lang="cs-CZ" strike="sngStrike" dirty="0" smtClean="0"/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Leh </a:t>
            </a:r>
            <a:r>
              <a:rPr lang="cs-CZ" b="1" dirty="0" smtClean="0"/>
              <a:t>	     		</a:t>
            </a:r>
            <a:r>
              <a:rPr lang="cs-CZ" b="1" dirty="0"/>
              <a:t>       	</a:t>
            </a:r>
            <a:r>
              <a:rPr lang="cs-CZ" b="1" dirty="0" smtClean="0"/>
              <a:t>roznožný</a:t>
            </a:r>
            <a:r>
              <a:rPr lang="cs-CZ" b="1" dirty="0"/>
              <a:t>	</a:t>
            </a:r>
            <a:r>
              <a:rPr lang="cs-CZ" b="1" dirty="0" smtClean="0"/>
              <a:t>    </a:t>
            </a:r>
            <a:r>
              <a:rPr lang="cs-CZ" b="1" dirty="0" err="1" smtClean="0"/>
              <a:t>pokrčmo</a:t>
            </a:r>
            <a:endParaRPr lang="cs-CZ" b="1" dirty="0"/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smtClean="0"/>
              <a:t>					     skrčmo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smtClean="0"/>
              <a:t>na břiše	          </a:t>
            </a:r>
            <a:r>
              <a:rPr lang="cs-CZ" b="1" dirty="0" err="1" smtClean="0"/>
              <a:t>zkřižný</a:t>
            </a:r>
            <a:r>
              <a:rPr lang="cs-CZ" b="1" dirty="0" smtClean="0"/>
              <a:t>  </a:t>
            </a:r>
            <a:r>
              <a:rPr lang="cs-CZ" dirty="0" smtClean="0"/>
              <a:t>------------------- P/L přes</a:t>
            </a:r>
            <a:r>
              <a:rPr lang="cs-CZ" b="1" dirty="0" smtClean="0"/>
              <a:t>	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smtClean="0"/>
              <a:t>					    	</a:t>
            </a:r>
          </a:p>
          <a:p>
            <a:pPr marL="0" indent="0">
              <a:buNone/>
            </a:pPr>
            <a:r>
              <a:rPr lang="cs-CZ" b="1" dirty="0" smtClean="0"/>
              <a:t>	      			</a:t>
            </a:r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1403648" y="2924944"/>
            <a:ext cx="648072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1403648" y="3933056"/>
            <a:ext cx="648072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ravá složená závorka 7"/>
          <p:cNvSpPr/>
          <p:nvPr/>
        </p:nvSpPr>
        <p:spPr>
          <a:xfrm>
            <a:off x="3419872" y="2924944"/>
            <a:ext cx="720080" cy="23042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Pravá složená závorka 8"/>
          <p:cNvSpPr/>
          <p:nvPr/>
        </p:nvSpPr>
        <p:spPr>
          <a:xfrm>
            <a:off x="5940152" y="2924944"/>
            <a:ext cx="288032" cy="223224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129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4030663" algn="l"/>
              </a:tabLst>
            </a:pPr>
            <a:r>
              <a:rPr lang="cs-CZ" b="1" dirty="0" smtClean="0"/>
              <a:t>LEHY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8784976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Příklad popisu lehů na boku</a:t>
            </a:r>
          </a:p>
          <a:p>
            <a:pPr marL="0" indent="0">
              <a:buNone/>
            </a:pPr>
            <a:r>
              <a:rPr lang="cs-CZ" sz="2400" dirty="0" smtClean="0"/>
              <a:t>     </a:t>
            </a:r>
          </a:p>
          <a:p>
            <a:pPr marL="0" indent="0">
              <a:buNone/>
            </a:pPr>
            <a:r>
              <a:rPr lang="cs-CZ" sz="2400" b="1" dirty="0" smtClean="0"/>
              <a:t>	na </a:t>
            </a:r>
            <a:r>
              <a:rPr lang="cs-CZ" sz="2400" b="1" dirty="0"/>
              <a:t>L </a:t>
            </a:r>
            <a:r>
              <a:rPr lang="cs-CZ" sz="2400" b="1" dirty="0" smtClean="0"/>
              <a:t>boku	</a:t>
            </a:r>
            <a:r>
              <a:rPr lang="cs-CZ" sz="2400" dirty="0" smtClean="0"/>
              <a:t>(</a:t>
            </a:r>
            <a:r>
              <a:rPr lang="cs-CZ" sz="2400" strike="sngStrike" dirty="0" smtClean="0"/>
              <a:t>snožný</a:t>
            </a:r>
            <a:r>
              <a:rPr lang="cs-CZ" sz="2400" dirty="0" smtClean="0"/>
              <a:t>)    (</a:t>
            </a:r>
            <a:r>
              <a:rPr lang="cs-CZ" sz="2400" strike="sngStrike" dirty="0" smtClean="0"/>
              <a:t>nohy v </a:t>
            </a:r>
            <a:r>
              <a:rPr lang="cs-CZ" sz="2400" strike="sngStrike" dirty="0" err="1" smtClean="0"/>
              <a:t>prodl</a:t>
            </a:r>
            <a:r>
              <a:rPr lang="cs-CZ" sz="2400" strike="sngStrike" dirty="0" smtClean="0"/>
              <a:t>. trupu</a:t>
            </a:r>
            <a:r>
              <a:rPr lang="cs-CZ" sz="2400" dirty="0" smtClean="0"/>
              <a:t>)      (</a:t>
            </a:r>
            <a:r>
              <a:rPr lang="cs-CZ" sz="2400" strike="sngStrike" dirty="0" smtClean="0"/>
              <a:t>napjaty</a:t>
            </a:r>
            <a:r>
              <a:rPr lang="cs-CZ" sz="2400" dirty="0" smtClean="0"/>
              <a:t>) 	</a:t>
            </a:r>
          </a:p>
          <a:p>
            <a:pPr marL="0" indent="0">
              <a:buNone/>
            </a:pPr>
            <a:endParaRPr lang="cs-CZ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Leh   </a:t>
            </a:r>
            <a:r>
              <a:rPr lang="cs-CZ" sz="2400" b="1" dirty="0" smtClean="0"/>
              <a:t> 		</a:t>
            </a:r>
            <a:r>
              <a:rPr lang="cs-CZ" sz="2400" dirty="0" smtClean="0"/>
              <a:t>				  	</a:t>
            </a:r>
            <a:r>
              <a:rPr lang="cs-CZ" sz="2400" b="1" dirty="0" smtClean="0"/>
              <a:t>       </a:t>
            </a:r>
            <a:r>
              <a:rPr lang="cs-CZ" sz="2400" b="1" dirty="0"/>
              <a:t>	</a:t>
            </a:r>
            <a:r>
              <a:rPr lang="cs-CZ" sz="2400" b="1" dirty="0" err="1" smtClean="0"/>
              <a:t>pokrčmo</a:t>
            </a: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smtClean="0"/>
              <a:t>       	  				</a:t>
            </a:r>
          </a:p>
          <a:p>
            <a:pPr marL="0" indent="0">
              <a:buNone/>
            </a:pPr>
            <a:r>
              <a:rPr lang="cs-CZ" sz="2400" b="1" dirty="0" smtClean="0"/>
              <a:t> 	</a:t>
            </a:r>
            <a:r>
              <a:rPr lang="cs-CZ" sz="2400" b="1" dirty="0"/>
              <a:t>				 L vpřed</a:t>
            </a: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/>
              <a:t>	</a:t>
            </a: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/>
              <a:t>	</a:t>
            </a:r>
            <a:r>
              <a:rPr lang="cs-CZ" sz="2400" b="1" dirty="0" smtClean="0"/>
              <a:t>na P boku</a:t>
            </a:r>
            <a:r>
              <a:rPr lang="cs-CZ" sz="2400" b="1" dirty="0"/>
              <a:t> </a:t>
            </a:r>
            <a:r>
              <a:rPr lang="cs-CZ" sz="2400" b="1" dirty="0" smtClean="0"/>
              <a:t>          roznožný  	P vpřed 	                      									skrčmo</a:t>
            </a:r>
            <a:r>
              <a:rPr lang="cs-CZ" sz="2400" b="1" dirty="0"/>
              <a:t>	</a:t>
            </a:r>
          </a:p>
          <a:p>
            <a:pPr marL="0" indent="0">
              <a:buNone/>
            </a:pPr>
            <a:endParaRPr lang="cs-CZ" sz="2400" b="1" dirty="0" smtClean="0"/>
          </a:p>
        </p:txBody>
      </p:sp>
      <p:cxnSp>
        <p:nvCxnSpPr>
          <p:cNvPr id="7" name="Přímá spojnice 6"/>
          <p:cNvCxnSpPr/>
          <p:nvPr/>
        </p:nvCxnSpPr>
        <p:spPr>
          <a:xfrm>
            <a:off x="4570824" y="5299303"/>
            <a:ext cx="222464" cy="2893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V="1">
            <a:off x="4570825" y="4869160"/>
            <a:ext cx="222463" cy="2873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V="1">
            <a:off x="1115616" y="2780928"/>
            <a:ext cx="504056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1115616" y="4213938"/>
            <a:ext cx="360040" cy="7986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flipV="1">
            <a:off x="3080250" y="2649910"/>
            <a:ext cx="648072" cy="12111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3059832" y="3956526"/>
            <a:ext cx="668490" cy="1056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Pravá složená závorka 32"/>
          <p:cNvSpPr/>
          <p:nvPr/>
        </p:nvSpPr>
        <p:spPr>
          <a:xfrm>
            <a:off x="6948264" y="2406588"/>
            <a:ext cx="648072" cy="36147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Pravá složená závorka 33"/>
          <p:cNvSpPr/>
          <p:nvPr/>
        </p:nvSpPr>
        <p:spPr>
          <a:xfrm>
            <a:off x="2411760" y="2401230"/>
            <a:ext cx="504266" cy="304272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862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Lehy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70074"/>
            <a:ext cx="9036496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Příklad </a:t>
            </a:r>
            <a:r>
              <a:rPr lang="cs-CZ" b="1" dirty="0">
                <a:solidFill>
                  <a:srgbClr val="FF0000"/>
                </a:solidFill>
              </a:rPr>
              <a:t>popisu </a:t>
            </a:r>
            <a:r>
              <a:rPr lang="cs-CZ" b="1" dirty="0" smtClean="0">
                <a:solidFill>
                  <a:srgbClr val="FF0000"/>
                </a:solidFill>
              </a:rPr>
              <a:t>lehů vznesmo</a:t>
            </a: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                      </a:t>
            </a:r>
            <a:r>
              <a:rPr lang="cs-CZ" strike="sngStrike" dirty="0" smtClean="0"/>
              <a:t>(snožný)</a:t>
            </a:r>
            <a:r>
              <a:rPr lang="cs-CZ" dirty="0" smtClean="0"/>
              <a:t> 		             	        (</a:t>
            </a:r>
            <a:r>
              <a:rPr lang="cs-CZ" strike="sngStrike" dirty="0" smtClean="0"/>
              <a:t>n. napjaty)</a:t>
            </a:r>
          </a:p>
          <a:p>
            <a:pPr marL="0" indent="0">
              <a:buNone/>
            </a:pPr>
            <a:r>
              <a:rPr lang="cs-CZ" dirty="0" smtClean="0"/>
              <a:t>				    (čelný)         </a:t>
            </a:r>
            <a:endParaRPr lang="cs-CZ" b="1" strike="sngStrike" dirty="0" smtClean="0"/>
          </a:p>
          <a:p>
            <a:pPr marL="0" indent="0">
              <a:buNone/>
            </a:pPr>
            <a:r>
              <a:rPr lang="cs-CZ" sz="3500" b="1" dirty="0" smtClean="0">
                <a:solidFill>
                  <a:srgbClr val="FF0000"/>
                </a:solidFill>
              </a:rPr>
              <a:t>Leh</a:t>
            </a:r>
            <a:r>
              <a:rPr lang="cs-CZ" b="1" dirty="0" smtClean="0">
                <a:solidFill>
                  <a:srgbClr val="FF0000"/>
                </a:solidFill>
              </a:rPr>
              <a:t> 		</a:t>
            </a:r>
            <a:r>
              <a:rPr lang="cs-CZ" b="1" dirty="0" smtClean="0"/>
              <a:t>roznožný </a:t>
            </a:r>
            <a:r>
              <a:rPr lang="cs-CZ" b="1" dirty="0" smtClean="0">
                <a:solidFill>
                  <a:srgbClr val="FF0000"/>
                </a:solidFill>
              </a:rPr>
              <a:t>		     		           </a:t>
            </a:r>
            <a:r>
              <a:rPr lang="cs-CZ" dirty="0" err="1" smtClean="0"/>
              <a:t>pokrčmo</a:t>
            </a:r>
            <a:endParaRPr lang="cs-CZ" dirty="0" smtClean="0"/>
          </a:p>
          <a:p>
            <a:pPr marL="0" indent="0">
              <a:buNone/>
            </a:pPr>
            <a:r>
              <a:rPr lang="cs-CZ" sz="3500" b="1" dirty="0" smtClean="0">
                <a:solidFill>
                  <a:srgbClr val="FF0000"/>
                </a:solidFill>
              </a:rPr>
              <a:t>vznesmo</a:t>
            </a:r>
            <a:r>
              <a:rPr lang="cs-CZ" sz="2800" b="1" dirty="0" smtClean="0"/>
              <a:t>	   		     </a:t>
            </a:r>
            <a:r>
              <a:rPr lang="cs-CZ" dirty="0" smtClean="0"/>
              <a:t>(bočný) - L/P </a:t>
            </a:r>
            <a:r>
              <a:rPr lang="cs-CZ" dirty="0"/>
              <a:t>vpřed </a:t>
            </a:r>
            <a:r>
              <a:rPr lang="cs-CZ" dirty="0" smtClean="0"/>
              <a:t>   </a:t>
            </a:r>
            <a:r>
              <a:rPr lang="cs-CZ" sz="2800" dirty="0" smtClean="0"/>
              <a:t>	  </a:t>
            </a:r>
            <a:endParaRPr lang="cs-CZ" sz="3500" dirty="0" smtClean="0"/>
          </a:p>
          <a:p>
            <a:pPr marL="0" indent="0">
              <a:buNone/>
            </a:pPr>
            <a:r>
              <a:rPr lang="cs-CZ" b="1" dirty="0" smtClean="0"/>
              <a:t>		 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smtClean="0"/>
              <a:t>	 </a:t>
            </a:r>
            <a:r>
              <a:rPr lang="cs-CZ" b="1" dirty="0" err="1" smtClean="0"/>
              <a:t>zkřižný</a:t>
            </a:r>
            <a:r>
              <a:rPr lang="cs-CZ" sz="2800" b="1" dirty="0" smtClean="0"/>
              <a:t>	    </a:t>
            </a:r>
            <a:r>
              <a:rPr lang="cs-CZ" dirty="0" smtClean="0"/>
              <a:t>-------------L/P přes</a:t>
            </a:r>
            <a:r>
              <a:rPr lang="cs-CZ" sz="2800" b="1" dirty="0" smtClean="0"/>
              <a:t>	</a:t>
            </a:r>
            <a:r>
              <a:rPr lang="cs-CZ" dirty="0" smtClean="0"/>
              <a:t> skrčmo                  						</a:t>
            </a:r>
            <a:endParaRPr lang="cs-CZ" b="1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Pravá složená závorka 3"/>
          <p:cNvSpPr/>
          <p:nvPr/>
        </p:nvSpPr>
        <p:spPr>
          <a:xfrm>
            <a:off x="6964493" y="2636912"/>
            <a:ext cx="792088" cy="3013540"/>
          </a:xfrm>
          <a:prstGeom prst="rightBrace">
            <a:avLst>
              <a:gd name="adj1" fmla="val 8333"/>
              <a:gd name="adj2" fmla="val 513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5"/>
          <p:cNvCxnSpPr/>
          <p:nvPr/>
        </p:nvCxnSpPr>
        <p:spPr>
          <a:xfrm>
            <a:off x="3635896" y="3933056"/>
            <a:ext cx="457200" cy="4211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3635896" y="3501008"/>
            <a:ext cx="45720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V="1">
            <a:off x="965915" y="3068960"/>
            <a:ext cx="941789" cy="8075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965915" y="3933056"/>
            <a:ext cx="9417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965915" y="3933056"/>
            <a:ext cx="941789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80410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361</Words>
  <Application>Microsoft Office PowerPoint</Application>
  <PresentationFormat>Předvádění na obrazovce (4:3)</PresentationFormat>
  <Paragraphs>82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systému Office</vt:lpstr>
      <vt:lpstr>LEHY</vt:lpstr>
      <vt:lpstr>  Rozdělení lehů Podle části trupu </vt:lpstr>
      <vt:lpstr> Rozdělení lehů Podle úhlu v kolenou</vt:lpstr>
      <vt:lpstr> Rozdělení lehů Podle vzájemné polohy nohou</vt:lpstr>
      <vt:lpstr> LEHY </vt:lpstr>
      <vt:lpstr>LEHY</vt:lpstr>
      <vt:lpstr>LEHY</vt:lpstr>
      <vt:lpstr>Lehy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KLEKY</dc:title>
  <dc:creator>vaculikova</dc:creator>
  <cp:lastModifiedBy>Uživatel systému Windows</cp:lastModifiedBy>
  <cp:revision>44</cp:revision>
  <dcterms:created xsi:type="dcterms:W3CDTF">2016-10-09T19:30:57Z</dcterms:created>
  <dcterms:modified xsi:type="dcterms:W3CDTF">2020-10-25T21:00:24Z</dcterms:modified>
</cp:coreProperties>
</file>