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332" r:id="rId3"/>
    <p:sldId id="324" r:id="rId4"/>
    <p:sldId id="261" r:id="rId5"/>
    <p:sldId id="262" r:id="rId6"/>
    <p:sldId id="325" r:id="rId7"/>
    <p:sldId id="285" r:id="rId8"/>
    <p:sldId id="330" r:id="rId9"/>
    <p:sldId id="283" r:id="rId10"/>
    <p:sldId id="284" r:id="rId11"/>
    <p:sldId id="293" r:id="rId12"/>
    <p:sldId id="286" r:id="rId13"/>
    <p:sldId id="294" r:id="rId14"/>
    <p:sldId id="287" r:id="rId15"/>
    <p:sldId id="266" r:id="rId16"/>
    <p:sldId id="264" r:id="rId17"/>
    <p:sldId id="321" r:id="rId18"/>
    <p:sldId id="310" r:id="rId19"/>
    <p:sldId id="265" r:id="rId20"/>
    <p:sldId id="282" r:id="rId21"/>
    <p:sldId id="289" r:id="rId22"/>
    <p:sldId id="290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291" r:id="rId31"/>
    <p:sldId id="303" r:id="rId32"/>
    <p:sldId id="272" r:id="rId33"/>
    <p:sldId id="274" r:id="rId34"/>
    <p:sldId id="273" r:id="rId35"/>
    <p:sldId id="322" r:id="rId36"/>
    <p:sldId id="323" r:id="rId37"/>
    <p:sldId id="276" r:id="rId38"/>
    <p:sldId id="277" r:id="rId39"/>
    <p:sldId id="259" r:id="rId40"/>
    <p:sldId id="326" r:id="rId41"/>
    <p:sldId id="327" r:id="rId42"/>
    <p:sldId id="280" r:id="rId43"/>
    <p:sldId id="311" r:id="rId44"/>
    <p:sldId id="328" r:id="rId45"/>
    <p:sldId id="329" r:id="rId46"/>
    <p:sldId id="279" r:id="rId47"/>
    <p:sldId id="308" r:id="rId48"/>
    <p:sldId id="312" r:id="rId49"/>
    <p:sldId id="278" r:id="rId50"/>
    <p:sldId id="309" r:id="rId51"/>
    <p:sldId id="260" r:id="rId52"/>
    <p:sldId id="305" r:id="rId53"/>
    <p:sldId id="306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B084F-069A-9D55-C87E-CF650DE8D5C4}" v="9238" dt="2021-03-30T21:52:19.486"/>
    <p1510:client id="{433B5583-BC34-AD6E-091C-A60496B45864}" v="572" dt="2022-01-25T20:16:39.284"/>
    <p1510:client id="{5A262B11-6757-2A4A-F4B2-51D18128853E}" v="85" dt="2021-05-01T20:08:13.218"/>
    <p1510:client id="{A607405F-56CD-42E7-A9CF-B21855EA6BC3}" v="1027" dt="2021-03-28T10:33:42.876"/>
    <p1510:client id="{BC4D0C9D-2444-FE6B-F95C-6D80D020609C}" v="4228" dt="2021-03-29T18:18:51.912"/>
    <p1510:client id="{C58F591B-B6D2-2C78-AA40-40F2EAE4A830}" v="110" dt="2021-03-28T19:01:18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4F8B7-E940-4609-BD3E-DF5E289AAA4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7F89CE-D159-4918-B79B-998D64F66176}">
      <dgm:prSet/>
      <dgm:spPr/>
      <dgm:t>
        <a:bodyPr/>
        <a:lstStyle/>
        <a:p>
          <a:r>
            <a:rPr lang="cs-CZ" b="1"/>
            <a:t>Původní zaměření – DMO</a:t>
          </a:r>
          <a:endParaRPr lang="en-US"/>
        </a:p>
      </dgm:t>
    </dgm:pt>
    <dgm:pt modelId="{D5E8616C-6F11-4322-841E-5ADD81F16C9F}" type="parTrans" cxnId="{089B4CCF-3D59-4DD3-88CA-043BC1CEBB89}">
      <dgm:prSet/>
      <dgm:spPr/>
      <dgm:t>
        <a:bodyPr/>
        <a:lstStyle/>
        <a:p>
          <a:endParaRPr lang="en-US"/>
        </a:p>
      </dgm:t>
    </dgm:pt>
    <dgm:pt modelId="{6FB7FC27-7438-4CB7-8822-12540B00D531}" type="sibTrans" cxnId="{089B4CCF-3D59-4DD3-88CA-043BC1CEBB89}">
      <dgm:prSet/>
      <dgm:spPr/>
      <dgm:t>
        <a:bodyPr/>
        <a:lstStyle/>
        <a:p>
          <a:endParaRPr lang="en-US"/>
        </a:p>
      </dgm:t>
    </dgm:pt>
    <dgm:pt modelId="{74DA02B3-D453-4E57-B748-B64C91ED5EB9}">
      <dgm:prSet/>
      <dgm:spPr/>
      <dgm:t>
        <a:bodyPr/>
        <a:lstStyle/>
        <a:p>
          <a:r>
            <a:rPr lang="cs-CZ" b="1"/>
            <a:t>Současná indikační šíře:</a:t>
          </a:r>
          <a:endParaRPr lang="en-US"/>
        </a:p>
      </dgm:t>
    </dgm:pt>
    <dgm:pt modelId="{F2BC71B1-539F-4735-8ADE-9E9BF8B9C3BE}" type="parTrans" cxnId="{2E000493-9D2C-4B48-A18A-E9EB64145BDA}">
      <dgm:prSet/>
      <dgm:spPr/>
      <dgm:t>
        <a:bodyPr/>
        <a:lstStyle/>
        <a:p>
          <a:endParaRPr lang="en-US"/>
        </a:p>
      </dgm:t>
    </dgm:pt>
    <dgm:pt modelId="{795A9301-DE15-4A5D-9BD6-A9A72A478289}" type="sibTrans" cxnId="{2E000493-9D2C-4B48-A18A-E9EB64145BDA}">
      <dgm:prSet/>
      <dgm:spPr/>
      <dgm:t>
        <a:bodyPr/>
        <a:lstStyle/>
        <a:p>
          <a:endParaRPr lang="en-US"/>
        </a:p>
      </dgm:t>
    </dgm:pt>
    <dgm:pt modelId="{F3DB26B5-B3BA-4AC2-A93E-2DD6D8E2A1C5}">
      <dgm:prSet/>
      <dgm:spPr/>
      <dgm:t>
        <a:bodyPr/>
        <a:lstStyle/>
        <a:p>
          <a:r>
            <a:rPr lang="cs-CZ" b="1"/>
            <a:t>KOJENECKÝ VĚK:</a:t>
          </a:r>
          <a:endParaRPr lang="en-US"/>
        </a:p>
      </dgm:t>
    </dgm:pt>
    <dgm:pt modelId="{358335F5-AFFD-432D-AD40-8F9B4EDFD708}" type="parTrans" cxnId="{B7D6BE51-62EE-445D-B89C-291D4B79E266}">
      <dgm:prSet/>
      <dgm:spPr/>
      <dgm:t>
        <a:bodyPr/>
        <a:lstStyle/>
        <a:p>
          <a:endParaRPr lang="en-US"/>
        </a:p>
      </dgm:t>
    </dgm:pt>
    <dgm:pt modelId="{3B2F317A-6FA2-40CF-BA23-C70393E2490A}" type="sibTrans" cxnId="{B7D6BE51-62EE-445D-B89C-291D4B79E266}">
      <dgm:prSet/>
      <dgm:spPr/>
      <dgm:t>
        <a:bodyPr/>
        <a:lstStyle/>
        <a:p>
          <a:endParaRPr lang="en-US"/>
        </a:p>
      </dgm:t>
    </dgm:pt>
    <dgm:pt modelId="{D400FD38-9BB9-4B5C-8415-013ACC870DF1}">
      <dgm:prSet/>
      <dgm:spPr/>
      <dgm:t>
        <a:bodyPr/>
        <a:lstStyle/>
        <a:p>
          <a:r>
            <a:rPr lang="cs-CZ" b="1"/>
            <a:t>Centrální koordinační pch, svalová a neurogenní torticollis, periferní obrny (paréza brachiálního plexu),  spina bifida a hydrocephalus, kongenitální myopatie, vrozené vady: skoliózy, arthrogryposis, M. Down, motorická retardace, VDT, dysplázie KYK, deformity nohy</a:t>
          </a:r>
          <a:endParaRPr lang="en-US"/>
        </a:p>
      </dgm:t>
    </dgm:pt>
    <dgm:pt modelId="{EC848389-C110-4BAF-A3E1-21ECA0C41D37}" type="parTrans" cxnId="{A5CA5FD5-5EC7-4EEC-B279-433533521CB7}">
      <dgm:prSet/>
      <dgm:spPr/>
      <dgm:t>
        <a:bodyPr/>
        <a:lstStyle/>
        <a:p>
          <a:endParaRPr lang="en-US"/>
        </a:p>
      </dgm:t>
    </dgm:pt>
    <dgm:pt modelId="{FE9030A0-FBF8-4342-AE51-B94592E74E3F}" type="sibTrans" cxnId="{A5CA5FD5-5EC7-4EEC-B279-433533521CB7}">
      <dgm:prSet/>
      <dgm:spPr/>
      <dgm:t>
        <a:bodyPr/>
        <a:lstStyle/>
        <a:p>
          <a:endParaRPr lang="en-US"/>
        </a:p>
      </dgm:t>
    </dgm:pt>
    <dgm:pt modelId="{81785DED-49C9-434D-AE03-E795D41E44BE}">
      <dgm:prSet/>
      <dgm:spPr/>
      <dgm:t>
        <a:bodyPr/>
        <a:lstStyle/>
        <a:p>
          <a:r>
            <a:rPr lang="cs-CZ" b="1"/>
            <a:t>STARŠÍ DĚTI &amp; DOSPĚLÍ:</a:t>
          </a:r>
          <a:endParaRPr lang="en-US"/>
        </a:p>
      </dgm:t>
    </dgm:pt>
    <dgm:pt modelId="{4C3EA6A6-E345-4250-9D98-A599688A6F30}" type="parTrans" cxnId="{C92E21C7-3687-4DE2-8AFD-4366A6001F29}">
      <dgm:prSet/>
      <dgm:spPr/>
      <dgm:t>
        <a:bodyPr/>
        <a:lstStyle/>
        <a:p>
          <a:endParaRPr lang="en-US"/>
        </a:p>
      </dgm:t>
    </dgm:pt>
    <dgm:pt modelId="{2815F580-0A18-42D1-817E-CF7F11FF4062}" type="sibTrans" cxnId="{C92E21C7-3687-4DE2-8AFD-4366A6001F29}">
      <dgm:prSet/>
      <dgm:spPr/>
      <dgm:t>
        <a:bodyPr/>
        <a:lstStyle/>
        <a:p>
          <a:endParaRPr lang="en-US"/>
        </a:p>
      </dgm:t>
    </dgm:pt>
    <dgm:pt modelId="{3296FF05-462A-4F5E-ABA2-EEB1F411C28C}">
      <dgm:prSet/>
      <dgm:spPr/>
      <dgm:t>
        <a:bodyPr/>
        <a:lstStyle/>
        <a:p>
          <a:r>
            <a:rPr lang="cs-CZ" b="1"/>
            <a:t>DMO, získané mozkové syy (posttraumatické, postinfekční), SM, CMP, transverzální léze míšní, periferní parézy, skoliózy, kyfózy, FPPS</a:t>
          </a:r>
          <a:endParaRPr lang="en-US"/>
        </a:p>
      </dgm:t>
    </dgm:pt>
    <dgm:pt modelId="{AE26A1D8-9D74-442E-9BDD-B04E67DDAD5D}" type="parTrans" cxnId="{0EAF6E72-1257-4BEC-81B7-E3075E20094D}">
      <dgm:prSet/>
      <dgm:spPr/>
      <dgm:t>
        <a:bodyPr/>
        <a:lstStyle/>
        <a:p>
          <a:endParaRPr lang="en-US"/>
        </a:p>
      </dgm:t>
    </dgm:pt>
    <dgm:pt modelId="{1B2FC589-F1B9-4BB7-98C8-61967136A6F3}" type="sibTrans" cxnId="{0EAF6E72-1257-4BEC-81B7-E3075E20094D}">
      <dgm:prSet/>
      <dgm:spPr/>
      <dgm:t>
        <a:bodyPr/>
        <a:lstStyle/>
        <a:p>
          <a:endParaRPr lang="en-US"/>
        </a:p>
      </dgm:t>
    </dgm:pt>
    <dgm:pt modelId="{CB53A327-B86E-49B0-8FE4-C95C764B169E}" type="pres">
      <dgm:prSet presAssocID="{5EE4F8B7-E940-4609-BD3E-DF5E289AAA40}" presName="linear" presStyleCnt="0">
        <dgm:presLayoutVars>
          <dgm:dir/>
          <dgm:animLvl val="lvl"/>
          <dgm:resizeHandles val="exact"/>
        </dgm:presLayoutVars>
      </dgm:prSet>
      <dgm:spPr/>
    </dgm:pt>
    <dgm:pt modelId="{F98EF3F7-AAC7-44E0-94B4-7B6EB47E1044}" type="pres">
      <dgm:prSet presAssocID="{D27F89CE-D159-4918-B79B-998D64F66176}" presName="parentLin" presStyleCnt="0"/>
      <dgm:spPr/>
    </dgm:pt>
    <dgm:pt modelId="{8977E156-4C9E-4CB2-8654-E5AF9C13376C}" type="pres">
      <dgm:prSet presAssocID="{D27F89CE-D159-4918-B79B-998D64F66176}" presName="parentLeftMargin" presStyleLbl="node1" presStyleIdx="0" presStyleCnt="2"/>
      <dgm:spPr/>
    </dgm:pt>
    <dgm:pt modelId="{327B1D27-709A-45E0-A5E1-94238F67BFA1}" type="pres">
      <dgm:prSet presAssocID="{D27F89CE-D159-4918-B79B-998D64F661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AB71EE-8C56-4140-8AF5-2F19EADE694A}" type="pres">
      <dgm:prSet presAssocID="{D27F89CE-D159-4918-B79B-998D64F66176}" presName="negativeSpace" presStyleCnt="0"/>
      <dgm:spPr/>
    </dgm:pt>
    <dgm:pt modelId="{0746DF59-AF24-401F-88B3-705626356717}" type="pres">
      <dgm:prSet presAssocID="{D27F89CE-D159-4918-B79B-998D64F66176}" presName="childText" presStyleLbl="conFgAcc1" presStyleIdx="0" presStyleCnt="2">
        <dgm:presLayoutVars>
          <dgm:bulletEnabled val="1"/>
        </dgm:presLayoutVars>
      </dgm:prSet>
      <dgm:spPr/>
    </dgm:pt>
    <dgm:pt modelId="{EF94AD67-B46A-432A-A8E3-A6E2136E9FC7}" type="pres">
      <dgm:prSet presAssocID="{6FB7FC27-7438-4CB7-8822-12540B00D531}" presName="spaceBetweenRectangles" presStyleCnt="0"/>
      <dgm:spPr/>
    </dgm:pt>
    <dgm:pt modelId="{4040E377-3480-40D7-BEE1-849ECAB810A0}" type="pres">
      <dgm:prSet presAssocID="{74DA02B3-D453-4E57-B748-B64C91ED5EB9}" presName="parentLin" presStyleCnt="0"/>
      <dgm:spPr/>
    </dgm:pt>
    <dgm:pt modelId="{C9E8F40A-8422-44CD-B08C-F0DE3EC28B29}" type="pres">
      <dgm:prSet presAssocID="{74DA02B3-D453-4E57-B748-B64C91ED5EB9}" presName="parentLeftMargin" presStyleLbl="node1" presStyleIdx="0" presStyleCnt="2"/>
      <dgm:spPr/>
    </dgm:pt>
    <dgm:pt modelId="{053A440F-83F9-46F2-B936-A9044EAE833C}" type="pres">
      <dgm:prSet presAssocID="{74DA02B3-D453-4E57-B748-B64C91ED5E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F210B0-E854-45CD-84B7-FC87F28C147C}" type="pres">
      <dgm:prSet presAssocID="{74DA02B3-D453-4E57-B748-B64C91ED5EB9}" presName="negativeSpace" presStyleCnt="0"/>
      <dgm:spPr/>
    </dgm:pt>
    <dgm:pt modelId="{3DAA671F-9B79-4C5E-B214-C695566B7CAB}" type="pres">
      <dgm:prSet presAssocID="{74DA02B3-D453-4E57-B748-B64C91ED5EB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3C040E-F235-4014-8A23-3C19A5D8275A}" type="presOf" srcId="{81785DED-49C9-434D-AE03-E795D41E44BE}" destId="{3DAA671F-9B79-4C5E-B214-C695566B7CAB}" srcOrd="0" destOrd="2" presId="urn:microsoft.com/office/officeart/2005/8/layout/list1"/>
    <dgm:cxn modelId="{B1427D11-5B74-47CB-9A67-3B974905BCB7}" type="presOf" srcId="{5EE4F8B7-E940-4609-BD3E-DF5E289AAA40}" destId="{CB53A327-B86E-49B0-8FE4-C95C764B169E}" srcOrd="0" destOrd="0" presId="urn:microsoft.com/office/officeart/2005/8/layout/list1"/>
    <dgm:cxn modelId="{6DC09341-2FFF-420D-B2D6-96B445976532}" type="presOf" srcId="{74DA02B3-D453-4E57-B748-B64C91ED5EB9}" destId="{C9E8F40A-8422-44CD-B08C-F0DE3EC28B29}" srcOrd="0" destOrd="0" presId="urn:microsoft.com/office/officeart/2005/8/layout/list1"/>
    <dgm:cxn modelId="{133C8742-37FD-4710-84DF-46099CACDEE4}" type="presOf" srcId="{3296FF05-462A-4F5E-ABA2-EEB1F411C28C}" destId="{3DAA671F-9B79-4C5E-B214-C695566B7CAB}" srcOrd="0" destOrd="3" presId="urn:microsoft.com/office/officeart/2005/8/layout/list1"/>
    <dgm:cxn modelId="{4BD84D44-920A-43E5-BD45-CE53DC498F3D}" type="presOf" srcId="{D400FD38-9BB9-4B5C-8415-013ACC870DF1}" destId="{3DAA671F-9B79-4C5E-B214-C695566B7CAB}" srcOrd="0" destOrd="1" presId="urn:microsoft.com/office/officeart/2005/8/layout/list1"/>
    <dgm:cxn modelId="{8ABFE265-B412-4E74-83B7-B2EC25ED3E7E}" type="presOf" srcId="{F3DB26B5-B3BA-4AC2-A93E-2DD6D8E2A1C5}" destId="{3DAA671F-9B79-4C5E-B214-C695566B7CAB}" srcOrd="0" destOrd="0" presId="urn:microsoft.com/office/officeart/2005/8/layout/list1"/>
    <dgm:cxn modelId="{B7D6BE51-62EE-445D-B89C-291D4B79E266}" srcId="{74DA02B3-D453-4E57-B748-B64C91ED5EB9}" destId="{F3DB26B5-B3BA-4AC2-A93E-2DD6D8E2A1C5}" srcOrd="0" destOrd="0" parTransId="{358335F5-AFFD-432D-AD40-8F9B4EDFD708}" sibTransId="{3B2F317A-6FA2-40CF-BA23-C70393E2490A}"/>
    <dgm:cxn modelId="{0EAF6E72-1257-4BEC-81B7-E3075E20094D}" srcId="{81785DED-49C9-434D-AE03-E795D41E44BE}" destId="{3296FF05-462A-4F5E-ABA2-EEB1F411C28C}" srcOrd="0" destOrd="0" parTransId="{AE26A1D8-9D74-442E-9BDD-B04E67DDAD5D}" sibTransId="{1B2FC589-F1B9-4BB7-98C8-61967136A6F3}"/>
    <dgm:cxn modelId="{B1B7D48C-C806-4EDE-9EEF-AFF17B1D3A2C}" type="presOf" srcId="{D27F89CE-D159-4918-B79B-998D64F66176}" destId="{327B1D27-709A-45E0-A5E1-94238F67BFA1}" srcOrd="1" destOrd="0" presId="urn:microsoft.com/office/officeart/2005/8/layout/list1"/>
    <dgm:cxn modelId="{2E000493-9D2C-4B48-A18A-E9EB64145BDA}" srcId="{5EE4F8B7-E940-4609-BD3E-DF5E289AAA40}" destId="{74DA02B3-D453-4E57-B748-B64C91ED5EB9}" srcOrd="1" destOrd="0" parTransId="{F2BC71B1-539F-4735-8ADE-9E9BF8B9C3BE}" sibTransId="{795A9301-DE15-4A5D-9BD6-A9A72A478289}"/>
    <dgm:cxn modelId="{1BFB03B2-9769-49B7-A77C-0BE118FF24DC}" type="presOf" srcId="{D27F89CE-D159-4918-B79B-998D64F66176}" destId="{8977E156-4C9E-4CB2-8654-E5AF9C13376C}" srcOrd="0" destOrd="0" presId="urn:microsoft.com/office/officeart/2005/8/layout/list1"/>
    <dgm:cxn modelId="{C92E21C7-3687-4DE2-8AFD-4366A6001F29}" srcId="{74DA02B3-D453-4E57-B748-B64C91ED5EB9}" destId="{81785DED-49C9-434D-AE03-E795D41E44BE}" srcOrd="1" destOrd="0" parTransId="{4C3EA6A6-E345-4250-9D98-A599688A6F30}" sibTransId="{2815F580-0A18-42D1-817E-CF7F11FF4062}"/>
    <dgm:cxn modelId="{089B4CCF-3D59-4DD3-88CA-043BC1CEBB89}" srcId="{5EE4F8B7-E940-4609-BD3E-DF5E289AAA40}" destId="{D27F89CE-D159-4918-B79B-998D64F66176}" srcOrd="0" destOrd="0" parTransId="{D5E8616C-6F11-4322-841E-5ADD81F16C9F}" sibTransId="{6FB7FC27-7438-4CB7-8822-12540B00D531}"/>
    <dgm:cxn modelId="{A5CA5FD5-5EC7-4EEC-B279-433533521CB7}" srcId="{F3DB26B5-B3BA-4AC2-A93E-2DD6D8E2A1C5}" destId="{D400FD38-9BB9-4B5C-8415-013ACC870DF1}" srcOrd="0" destOrd="0" parTransId="{EC848389-C110-4BAF-A3E1-21ECA0C41D37}" sibTransId="{FE9030A0-FBF8-4342-AE51-B94592E74E3F}"/>
    <dgm:cxn modelId="{CFB1D0D6-64A7-4E36-84EF-13B7B76B9BAA}" type="presOf" srcId="{74DA02B3-D453-4E57-B748-B64C91ED5EB9}" destId="{053A440F-83F9-46F2-B936-A9044EAE833C}" srcOrd="1" destOrd="0" presId="urn:microsoft.com/office/officeart/2005/8/layout/list1"/>
    <dgm:cxn modelId="{12F8532E-BA11-4198-B205-604EC65522F3}" type="presParOf" srcId="{CB53A327-B86E-49B0-8FE4-C95C764B169E}" destId="{F98EF3F7-AAC7-44E0-94B4-7B6EB47E1044}" srcOrd="0" destOrd="0" presId="urn:microsoft.com/office/officeart/2005/8/layout/list1"/>
    <dgm:cxn modelId="{5D2C3589-60C9-4753-A243-5E382D1432DB}" type="presParOf" srcId="{F98EF3F7-AAC7-44E0-94B4-7B6EB47E1044}" destId="{8977E156-4C9E-4CB2-8654-E5AF9C13376C}" srcOrd="0" destOrd="0" presId="urn:microsoft.com/office/officeart/2005/8/layout/list1"/>
    <dgm:cxn modelId="{0442A87D-E059-4E8F-9585-6AC8E86563DB}" type="presParOf" srcId="{F98EF3F7-AAC7-44E0-94B4-7B6EB47E1044}" destId="{327B1D27-709A-45E0-A5E1-94238F67BFA1}" srcOrd="1" destOrd="0" presId="urn:microsoft.com/office/officeart/2005/8/layout/list1"/>
    <dgm:cxn modelId="{533D0C9E-1AB9-4F0B-9F85-45DFBDDCEE23}" type="presParOf" srcId="{CB53A327-B86E-49B0-8FE4-C95C764B169E}" destId="{85AB71EE-8C56-4140-8AF5-2F19EADE694A}" srcOrd="1" destOrd="0" presId="urn:microsoft.com/office/officeart/2005/8/layout/list1"/>
    <dgm:cxn modelId="{332F00A1-809E-4E50-97F4-B095FC41C51F}" type="presParOf" srcId="{CB53A327-B86E-49B0-8FE4-C95C764B169E}" destId="{0746DF59-AF24-401F-88B3-705626356717}" srcOrd="2" destOrd="0" presId="urn:microsoft.com/office/officeart/2005/8/layout/list1"/>
    <dgm:cxn modelId="{07DD843C-659F-4963-81B8-B840785C33C8}" type="presParOf" srcId="{CB53A327-B86E-49B0-8FE4-C95C764B169E}" destId="{EF94AD67-B46A-432A-A8E3-A6E2136E9FC7}" srcOrd="3" destOrd="0" presId="urn:microsoft.com/office/officeart/2005/8/layout/list1"/>
    <dgm:cxn modelId="{87F7E811-8569-4490-A956-7C524F4F85E8}" type="presParOf" srcId="{CB53A327-B86E-49B0-8FE4-C95C764B169E}" destId="{4040E377-3480-40D7-BEE1-849ECAB810A0}" srcOrd="4" destOrd="0" presId="urn:microsoft.com/office/officeart/2005/8/layout/list1"/>
    <dgm:cxn modelId="{2F2AC439-33EC-49B1-892F-66DE0C817366}" type="presParOf" srcId="{4040E377-3480-40D7-BEE1-849ECAB810A0}" destId="{C9E8F40A-8422-44CD-B08C-F0DE3EC28B29}" srcOrd="0" destOrd="0" presId="urn:microsoft.com/office/officeart/2005/8/layout/list1"/>
    <dgm:cxn modelId="{08F4EE7F-0A17-4B4C-9212-B5D368447146}" type="presParOf" srcId="{4040E377-3480-40D7-BEE1-849ECAB810A0}" destId="{053A440F-83F9-46F2-B936-A9044EAE833C}" srcOrd="1" destOrd="0" presId="urn:microsoft.com/office/officeart/2005/8/layout/list1"/>
    <dgm:cxn modelId="{CF061F1E-FBD8-4202-9424-10B8D8585270}" type="presParOf" srcId="{CB53A327-B86E-49B0-8FE4-C95C764B169E}" destId="{BCF210B0-E854-45CD-84B7-FC87F28C147C}" srcOrd="5" destOrd="0" presId="urn:microsoft.com/office/officeart/2005/8/layout/list1"/>
    <dgm:cxn modelId="{BE87700C-C396-4CC3-A083-5EAB5F89F253}" type="presParOf" srcId="{CB53A327-B86E-49B0-8FE4-C95C764B169E}" destId="{3DAA671F-9B79-4C5E-B214-C695566B7C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B61B49-542C-47C6-B219-CBD75B4E1DF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1B4ABBE-C86B-4B97-BCA4-19CD041B2D85}">
      <dgm:prSet/>
      <dgm:spPr/>
      <dgm:t>
        <a:bodyPr/>
        <a:lstStyle/>
        <a:p>
          <a:r>
            <a:rPr lang="cs-CZ" b="1"/>
            <a:t>Hodnotíme dobu trvání a intenzitu primitivních reflexů, jejich přítomnost nebo naopak nepřítomnost ve vztahu k jejich definovanému trvání ve smyslu normy.</a:t>
          </a:r>
          <a:endParaRPr lang="en-US"/>
        </a:p>
      </dgm:t>
    </dgm:pt>
    <dgm:pt modelId="{86E469DA-2F66-403D-A40C-B03DEF7CD1A2}" type="parTrans" cxnId="{1B6C39BA-D318-4F56-815E-F72DFC6457C7}">
      <dgm:prSet/>
      <dgm:spPr/>
      <dgm:t>
        <a:bodyPr/>
        <a:lstStyle/>
        <a:p>
          <a:endParaRPr lang="en-US"/>
        </a:p>
      </dgm:t>
    </dgm:pt>
    <dgm:pt modelId="{574FA930-745A-41B4-A560-30809B11E122}" type="sibTrans" cxnId="{1B6C39BA-D318-4F56-815E-F72DFC6457C7}">
      <dgm:prSet/>
      <dgm:spPr/>
      <dgm:t>
        <a:bodyPr/>
        <a:lstStyle/>
        <a:p>
          <a:endParaRPr lang="en-US"/>
        </a:p>
      </dgm:t>
    </dgm:pt>
    <dgm:pt modelId="{39832C8B-8056-4750-A92B-17C61EF35007}">
      <dgm:prSet/>
      <dgm:spPr/>
      <dgm:t>
        <a:bodyPr/>
        <a:lstStyle/>
        <a:p>
          <a:r>
            <a:rPr lang="cs-CZ" b="1"/>
            <a:t>Vyhodnocení reflexů a primitivní reflexologie nás informuje nejen o kvantitě pohybového postižení, ale dává napovědět něco i o typu pohybového postižení (syndrom).</a:t>
          </a:r>
          <a:endParaRPr lang="en-US"/>
        </a:p>
      </dgm:t>
    </dgm:pt>
    <dgm:pt modelId="{FA56FCEF-DD3E-4E1E-BA2C-AC5F985C5242}" type="parTrans" cxnId="{92394377-16F3-4D25-A6AD-3DCAE8AA4CD8}">
      <dgm:prSet/>
      <dgm:spPr/>
      <dgm:t>
        <a:bodyPr/>
        <a:lstStyle/>
        <a:p>
          <a:endParaRPr lang="en-US"/>
        </a:p>
      </dgm:t>
    </dgm:pt>
    <dgm:pt modelId="{FA93A519-FAFB-4C00-AE25-7D2DCE415FB2}" type="sibTrans" cxnId="{92394377-16F3-4D25-A6AD-3DCAE8AA4CD8}">
      <dgm:prSet/>
      <dgm:spPr/>
      <dgm:t>
        <a:bodyPr/>
        <a:lstStyle/>
        <a:p>
          <a:endParaRPr lang="en-US"/>
        </a:p>
      </dgm:t>
    </dgm:pt>
    <dgm:pt modelId="{E97F93F1-58C6-4497-87AF-2EDF6C9CEBEB}" type="pres">
      <dgm:prSet presAssocID="{57B61B49-542C-47C6-B219-CBD75B4E1D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D62717-B0D2-4EA9-857E-437F442B00DE}" type="pres">
      <dgm:prSet presAssocID="{81B4ABBE-C86B-4B97-BCA4-19CD041B2D85}" presName="hierRoot1" presStyleCnt="0"/>
      <dgm:spPr/>
    </dgm:pt>
    <dgm:pt modelId="{99E204A1-1A32-41BF-B71A-69FFBC578EE9}" type="pres">
      <dgm:prSet presAssocID="{81B4ABBE-C86B-4B97-BCA4-19CD041B2D85}" presName="composite" presStyleCnt="0"/>
      <dgm:spPr/>
    </dgm:pt>
    <dgm:pt modelId="{ED46682E-EC48-4BFE-B16C-13DAEA5CB4E3}" type="pres">
      <dgm:prSet presAssocID="{81B4ABBE-C86B-4B97-BCA4-19CD041B2D85}" presName="background" presStyleLbl="node0" presStyleIdx="0" presStyleCnt="2"/>
      <dgm:spPr/>
    </dgm:pt>
    <dgm:pt modelId="{A88735AB-2E19-4B5B-B89A-2F0898F48513}" type="pres">
      <dgm:prSet presAssocID="{81B4ABBE-C86B-4B97-BCA4-19CD041B2D85}" presName="text" presStyleLbl="fgAcc0" presStyleIdx="0" presStyleCnt="2">
        <dgm:presLayoutVars>
          <dgm:chPref val="3"/>
        </dgm:presLayoutVars>
      </dgm:prSet>
      <dgm:spPr/>
    </dgm:pt>
    <dgm:pt modelId="{6FBA54F2-B51E-45AF-BD7A-AF0B3051984C}" type="pres">
      <dgm:prSet presAssocID="{81B4ABBE-C86B-4B97-BCA4-19CD041B2D85}" presName="hierChild2" presStyleCnt="0"/>
      <dgm:spPr/>
    </dgm:pt>
    <dgm:pt modelId="{37E46590-5A4C-4FE8-A4BB-75C8D906696C}" type="pres">
      <dgm:prSet presAssocID="{39832C8B-8056-4750-A92B-17C61EF35007}" presName="hierRoot1" presStyleCnt="0"/>
      <dgm:spPr/>
    </dgm:pt>
    <dgm:pt modelId="{09CF38C2-4FD6-4005-8D90-81F0A5BD5006}" type="pres">
      <dgm:prSet presAssocID="{39832C8B-8056-4750-A92B-17C61EF35007}" presName="composite" presStyleCnt="0"/>
      <dgm:spPr/>
    </dgm:pt>
    <dgm:pt modelId="{F9A21E6C-1BE8-4EA9-9848-903888B1720B}" type="pres">
      <dgm:prSet presAssocID="{39832C8B-8056-4750-A92B-17C61EF35007}" presName="background" presStyleLbl="node0" presStyleIdx="1" presStyleCnt="2"/>
      <dgm:spPr/>
    </dgm:pt>
    <dgm:pt modelId="{A5BA55D3-B6E8-43A0-987D-E5B6B525C36B}" type="pres">
      <dgm:prSet presAssocID="{39832C8B-8056-4750-A92B-17C61EF35007}" presName="text" presStyleLbl="fgAcc0" presStyleIdx="1" presStyleCnt="2">
        <dgm:presLayoutVars>
          <dgm:chPref val="3"/>
        </dgm:presLayoutVars>
      </dgm:prSet>
      <dgm:spPr/>
    </dgm:pt>
    <dgm:pt modelId="{00F15F7A-F3ED-46A8-BBA2-C3643B525B56}" type="pres">
      <dgm:prSet presAssocID="{39832C8B-8056-4750-A92B-17C61EF35007}" presName="hierChild2" presStyleCnt="0"/>
      <dgm:spPr/>
    </dgm:pt>
  </dgm:ptLst>
  <dgm:cxnLst>
    <dgm:cxn modelId="{13ADCA6F-53CF-48EC-9739-9485FAFA192C}" type="presOf" srcId="{39832C8B-8056-4750-A92B-17C61EF35007}" destId="{A5BA55D3-B6E8-43A0-987D-E5B6B525C36B}" srcOrd="0" destOrd="0" presId="urn:microsoft.com/office/officeart/2005/8/layout/hierarchy1"/>
    <dgm:cxn modelId="{564C8A51-2FEF-4EC8-99A3-30D20CBA2AC7}" type="presOf" srcId="{57B61B49-542C-47C6-B219-CBD75B4E1DF7}" destId="{E97F93F1-58C6-4497-87AF-2EDF6C9CEBEB}" srcOrd="0" destOrd="0" presId="urn:microsoft.com/office/officeart/2005/8/layout/hierarchy1"/>
    <dgm:cxn modelId="{92394377-16F3-4D25-A6AD-3DCAE8AA4CD8}" srcId="{57B61B49-542C-47C6-B219-CBD75B4E1DF7}" destId="{39832C8B-8056-4750-A92B-17C61EF35007}" srcOrd="1" destOrd="0" parTransId="{FA56FCEF-DD3E-4E1E-BA2C-AC5F985C5242}" sibTransId="{FA93A519-FAFB-4C00-AE25-7D2DCE415FB2}"/>
    <dgm:cxn modelId="{1B6C39BA-D318-4F56-815E-F72DFC6457C7}" srcId="{57B61B49-542C-47C6-B219-CBD75B4E1DF7}" destId="{81B4ABBE-C86B-4B97-BCA4-19CD041B2D85}" srcOrd="0" destOrd="0" parTransId="{86E469DA-2F66-403D-A40C-B03DEF7CD1A2}" sibTransId="{574FA930-745A-41B4-A560-30809B11E122}"/>
    <dgm:cxn modelId="{E4747FD2-737D-453F-BC05-4648A5A67919}" type="presOf" srcId="{81B4ABBE-C86B-4B97-BCA4-19CD041B2D85}" destId="{A88735AB-2E19-4B5B-B89A-2F0898F48513}" srcOrd="0" destOrd="0" presId="urn:microsoft.com/office/officeart/2005/8/layout/hierarchy1"/>
    <dgm:cxn modelId="{656125B4-ACC1-4484-97D8-E55334C0EC55}" type="presParOf" srcId="{E97F93F1-58C6-4497-87AF-2EDF6C9CEBEB}" destId="{A9D62717-B0D2-4EA9-857E-437F442B00DE}" srcOrd="0" destOrd="0" presId="urn:microsoft.com/office/officeart/2005/8/layout/hierarchy1"/>
    <dgm:cxn modelId="{A48517AF-BEB1-41B3-A6A3-2E54715D3A62}" type="presParOf" srcId="{A9D62717-B0D2-4EA9-857E-437F442B00DE}" destId="{99E204A1-1A32-41BF-B71A-69FFBC578EE9}" srcOrd="0" destOrd="0" presId="urn:microsoft.com/office/officeart/2005/8/layout/hierarchy1"/>
    <dgm:cxn modelId="{02C0D690-14D1-4FDC-A0A0-04FBDCD1F0C5}" type="presParOf" srcId="{99E204A1-1A32-41BF-B71A-69FFBC578EE9}" destId="{ED46682E-EC48-4BFE-B16C-13DAEA5CB4E3}" srcOrd="0" destOrd="0" presId="urn:microsoft.com/office/officeart/2005/8/layout/hierarchy1"/>
    <dgm:cxn modelId="{01746C1D-C75D-4600-99A0-6CC33A85D2FE}" type="presParOf" srcId="{99E204A1-1A32-41BF-B71A-69FFBC578EE9}" destId="{A88735AB-2E19-4B5B-B89A-2F0898F48513}" srcOrd="1" destOrd="0" presId="urn:microsoft.com/office/officeart/2005/8/layout/hierarchy1"/>
    <dgm:cxn modelId="{D4E4B529-6A71-4E65-9FCE-27E55A23D7D2}" type="presParOf" srcId="{A9D62717-B0D2-4EA9-857E-437F442B00DE}" destId="{6FBA54F2-B51E-45AF-BD7A-AF0B3051984C}" srcOrd="1" destOrd="0" presId="urn:microsoft.com/office/officeart/2005/8/layout/hierarchy1"/>
    <dgm:cxn modelId="{1678CAEF-7B1F-4401-B5D3-C6922D6B8276}" type="presParOf" srcId="{E97F93F1-58C6-4497-87AF-2EDF6C9CEBEB}" destId="{37E46590-5A4C-4FE8-A4BB-75C8D906696C}" srcOrd="1" destOrd="0" presId="urn:microsoft.com/office/officeart/2005/8/layout/hierarchy1"/>
    <dgm:cxn modelId="{52E47A26-A518-47EF-8714-AB79D2D66C92}" type="presParOf" srcId="{37E46590-5A4C-4FE8-A4BB-75C8D906696C}" destId="{09CF38C2-4FD6-4005-8D90-81F0A5BD5006}" srcOrd="0" destOrd="0" presId="urn:microsoft.com/office/officeart/2005/8/layout/hierarchy1"/>
    <dgm:cxn modelId="{7E178FDF-6674-4DBD-A23E-B22A967EA58E}" type="presParOf" srcId="{09CF38C2-4FD6-4005-8D90-81F0A5BD5006}" destId="{F9A21E6C-1BE8-4EA9-9848-903888B1720B}" srcOrd="0" destOrd="0" presId="urn:microsoft.com/office/officeart/2005/8/layout/hierarchy1"/>
    <dgm:cxn modelId="{7D0B2F6B-1E6E-43D7-9494-7D1E138E72FB}" type="presParOf" srcId="{09CF38C2-4FD6-4005-8D90-81F0A5BD5006}" destId="{A5BA55D3-B6E8-43A0-987D-E5B6B525C36B}" srcOrd="1" destOrd="0" presId="urn:microsoft.com/office/officeart/2005/8/layout/hierarchy1"/>
    <dgm:cxn modelId="{C4705053-3F26-4EF9-A961-BACD4D807AE1}" type="presParOf" srcId="{37E46590-5A4C-4FE8-A4BB-75C8D906696C}" destId="{00F15F7A-F3ED-46A8-BBA2-C3643B525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624FDE-BA79-46A4-BD8F-FB8BF3E720C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31A9F4-76F4-42ED-80BE-7E3F0C6B8C69}">
      <dgm:prSet/>
      <dgm:spPr/>
      <dgm:t>
        <a:bodyPr/>
        <a:lstStyle/>
        <a:p>
          <a:r>
            <a:rPr lang="cs-CZ" b="1"/>
            <a:t>Trakční zkouška</a:t>
          </a:r>
          <a:endParaRPr lang="en-US"/>
        </a:p>
      </dgm:t>
    </dgm:pt>
    <dgm:pt modelId="{6161B94A-D6C4-4AC1-A925-86C7E9F90524}" type="parTrans" cxnId="{1AC7600F-CBAF-455D-8A0E-1347CE27CA70}">
      <dgm:prSet/>
      <dgm:spPr/>
      <dgm:t>
        <a:bodyPr/>
        <a:lstStyle/>
        <a:p>
          <a:endParaRPr lang="en-US"/>
        </a:p>
      </dgm:t>
    </dgm:pt>
    <dgm:pt modelId="{71090F63-9D50-4DDF-832F-D58DAE57DD0F}" type="sibTrans" cxnId="{1AC7600F-CBAF-455D-8A0E-1347CE27CA70}">
      <dgm:prSet/>
      <dgm:spPr/>
      <dgm:t>
        <a:bodyPr/>
        <a:lstStyle/>
        <a:p>
          <a:endParaRPr lang="en-US"/>
        </a:p>
      </dgm:t>
    </dgm:pt>
    <dgm:pt modelId="{BC39321A-5BED-4B96-BC1B-EC17C217434C}">
      <dgm:prSet/>
      <dgm:spPr/>
      <dgm:t>
        <a:bodyPr/>
        <a:lstStyle/>
        <a:p>
          <a:r>
            <a:rPr lang="cs-CZ" b="1"/>
            <a:t>Landauova reakce</a:t>
          </a:r>
          <a:endParaRPr lang="en-US"/>
        </a:p>
      </dgm:t>
    </dgm:pt>
    <dgm:pt modelId="{0263491E-3BA0-451B-985D-3E4FE5374F8C}" type="parTrans" cxnId="{420EC3BC-5C92-4974-AAE2-4958DACFC912}">
      <dgm:prSet/>
      <dgm:spPr/>
      <dgm:t>
        <a:bodyPr/>
        <a:lstStyle/>
        <a:p>
          <a:endParaRPr lang="en-US"/>
        </a:p>
      </dgm:t>
    </dgm:pt>
    <dgm:pt modelId="{5FACB944-541A-4E1D-992F-1A5BFC54CF90}" type="sibTrans" cxnId="{420EC3BC-5C92-4974-AAE2-4958DACFC912}">
      <dgm:prSet/>
      <dgm:spPr/>
      <dgm:t>
        <a:bodyPr/>
        <a:lstStyle/>
        <a:p>
          <a:endParaRPr lang="en-US"/>
        </a:p>
      </dgm:t>
    </dgm:pt>
    <dgm:pt modelId="{0286E3C9-50F3-473B-81FD-92D391F43E67}">
      <dgm:prSet/>
      <dgm:spPr/>
      <dgm:t>
        <a:bodyPr/>
        <a:lstStyle/>
        <a:p>
          <a:r>
            <a:rPr lang="cs-CZ" b="1"/>
            <a:t>Axilární vis</a:t>
          </a:r>
          <a:endParaRPr lang="en-US"/>
        </a:p>
      </dgm:t>
    </dgm:pt>
    <dgm:pt modelId="{47105BA0-942E-4BC4-A736-2192C4DAF8CC}" type="parTrans" cxnId="{A46B66BC-A91B-49FD-86C2-3CD4586513F7}">
      <dgm:prSet/>
      <dgm:spPr/>
      <dgm:t>
        <a:bodyPr/>
        <a:lstStyle/>
        <a:p>
          <a:endParaRPr lang="en-US"/>
        </a:p>
      </dgm:t>
    </dgm:pt>
    <dgm:pt modelId="{FF0408B9-9E0A-4FBC-9C2F-24903B131D43}" type="sibTrans" cxnId="{A46B66BC-A91B-49FD-86C2-3CD4586513F7}">
      <dgm:prSet/>
      <dgm:spPr/>
      <dgm:t>
        <a:bodyPr/>
        <a:lstStyle/>
        <a:p>
          <a:endParaRPr lang="en-US"/>
        </a:p>
      </dgm:t>
    </dgm:pt>
    <dgm:pt modelId="{FE1B2813-5B7C-43ED-B77B-9532A372635E}">
      <dgm:prSet/>
      <dgm:spPr/>
      <dgm:t>
        <a:bodyPr/>
        <a:lstStyle/>
        <a:p>
          <a:r>
            <a:rPr lang="cs-CZ" b="1"/>
            <a:t>Vojtova sklopná reakce</a:t>
          </a:r>
          <a:endParaRPr lang="en-US"/>
        </a:p>
      </dgm:t>
    </dgm:pt>
    <dgm:pt modelId="{11626144-17DD-41C2-A110-8893895CE36B}" type="parTrans" cxnId="{9D138247-6976-4B87-AE7E-C7AA7191D62B}">
      <dgm:prSet/>
      <dgm:spPr/>
      <dgm:t>
        <a:bodyPr/>
        <a:lstStyle/>
        <a:p>
          <a:endParaRPr lang="en-US"/>
        </a:p>
      </dgm:t>
    </dgm:pt>
    <dgm:pt modelId="{CCEE7835-C3F9-4E74-9407-060A273B444C}" type="sibTrans" cxnId="{9D138247-6976-4B87-AE7E-C7AA7191D62B}">
      <dgm:prSet/>
      <dgm:spPr/>
      <dgm:t>
        <a:bodyPr/>
        <a:lstStyle/>
        <a:p>
          <a:endParaRPr lang="en-US"/>
        </a:p>
      </dgm:t>
    </dgm:pt>
    <dgm:pt modelId="{27DFF12F-5BC2-4928-914E-AF6D4CCEB9CC}">
      <dgm:prSet/>
      <dgm:spPr/>
      <dgm:t>
        <a:bodyPr/>
        <a:lstStyle/>
        <a:p>
          <a:r>
            <a:rPr lang="cs-CZ" b="1"/>
            <a:t>Horizontální závěs dle Collisové </a:t>
          </a:r>
          <a:endParaRPr lang="en-US"/>
        </a:p>
      </dgm:t>
    </dgm:pt>
    <dgm:pt modelId="{55AC0EA5-38A8-48CA-BD06-6DC96315974F}" type="parTrans" cxnId="{FA4475ED-7BD0-4F54-B4E3-9F9532D4CB02}">
      <dgm:prSet/>
      <dgm:spPr/>
      <dgm:t>
        <a:bodyPr/>
        <a:lstStyle/>
        <a:p>
          <a:endParaRPr lang="en-US"/>
        </a:p>
      </dgm:t>
    </dgm:pt>
    <dgm:pt modelId="{5F0DAA05-2303-4943-BA02-B37640D34CB3}" type="sibTrans" cxnId="{FA4475ED-7BD0-4F54-B4E3-9F9532D4CB02}">
      <dgm:prSet/>
      <dgm:spPr/>
      <dgm:t>
        <a:bodyPr/>
        <a:lstStyle/>
        <a:p>
          <a:endParaRPr lang="en-US"/>
        </a:p>
      </dgm:t>
    </dgm:pt>
    <dgm:pt modelId="{0D1C5AC5-9BAD-43E4-8AD6-0D5D8CCDA329}">
      <dgm:prSet/>
      <dgm:spPr/>
      <dgm:t>
        <a:bodyPr/>
        <a:lstStyle/>
        <a:p>
          <a:r>
            <a:rPr lang="cs-CZ" b="1"/>
            <a:t>Reakce podle Peipera a Isberta</a:t>
          </a:r>
          <a:endParaRPr lang="en-US"/>
        </a:p>
      </dgm:t>
    </dgm:pt>
    <dgm:pt modelId="{813D1F1A-865D-48BE-A777-47813F5FEDF0}" type="parTrans" cxnId="{0F5F97AF-B3AA-4B1F-B0F1-B2A7A83A7B22}">
      <dgm:prSet/>
      <dgm:spPr/>
      <dgm:t>
        <a:bodyPr/>
        <a:lstStyle/>
        <a:p>
          <a:endParaRPr lang="en-US"/>
        </a:p>
      </dgm:t>
    </dgm:pt>
    <dgm:pt modelId="{FB347501-361D-4456-BD71-AC7AC23FAF19}" type="sibTrans" cxnId="{0F5F97AF-B3AA-4B1F-B0F1-B2A7A83A7B22}">
      <dgm:prSet/>
      <dgm:spPr/>
      <dgm:t>
        <a:bodyPr/>
        <a:lstStyle/>
        <a:p>
          <a:endParaRPr lang="en-US"/>
        </a:p>
      </dgm:t>
    </dgm:pt>
    <dgm:pt modelId="{863D2011-A37C-465B-B915-B4165862D24B}">
      <dgm:prSet/>
      <dgm:spPr/>
      <dgm:t>
        <a:bodyPr/>
        <a:lstStyle/>
        <a:p>
          <a:r>
            <a:rPr lang="cs-CZ" b="1"/>
            <a:t>Vertikální závěs podle Collisové</a:t>
          </a:r>
          <a:endParaRPr lang="en-US"/>
        </a:p>
      </dgm:t>
    </dgm:pt>
    <dgm:pt modelId="{EA822173-5DE4-44FB-9DA6-477BACC3B4A0}" type="parTrans" cxnId="{0F47860D-C7CB-492D-A94E-3684F2D092D2}">
      <dgm:prSet/>
      <dgm:spPr/>
      <dgm:t>
        <a:bodyPr/>
        <a:lstStyle/>
        <a:p>
          <a:endParaRPr lang="en-US"/>
        </a:p>
      </dgm:t>
    </dgm:pt>
    <dgm:pt modelId="{8FF0A012-6CEA-4FD7-A72D-219C7EB76E4E}" type="sibTrans" cxnId="{0F47860D-C7CB-492D-A94E-3684F2D092D2}">
      <dgm:prSet/>
      <dgm:spPr/>
      <dgm:t>
        <a:bodyPr/>
        <a:lstStyle/>
        <a:p>
          <a:endParaRPr lang="en-US"/>
        </a:p>
      </dgm:t>
    </dgm:pt>
    <dgm:pt modelId="{8B05A82A-EE31-48D0-8A5B-DEB81E4ECB71}">
      <dgm:prSet/>
      <dgm:spPr/>
      <dgm:t>
        <a:bodyPr/>
        <a:lstStyle/>
        <a:p>
          <a:r>
            <a:rPr lang="cs-CZ" b="1"/>
            <a:t>Poznámka: podrobnější popis viz Kolář, P. et al. Rehabilitace v klinické praxi, s. 106-111.</a:t>
          </a:r>
          <a:endParaRPr lang="en-US"/>
        </a:p>
      </dgm:t>
    </dgm:pt>
    <dgm:pt modelId="{981FE3B7-30FF-4AA4-84D4-C28901AE592F}" type="parTrans" cxnId="{0A1FE9BA-EF31-45DE-A16A-560BACF27DA2}">
      <dgm:prSet/>
      <dgm:spPr/>
      <dgm:t>
        <a:bodyPr/>
        <a:lstStyle/>
        <a:p>
          <a:endParaRPr lang="en-US"/>
        </a:p>
      </dgm:t>
    </dgm:pt>
    <dgm:pt modelId="{E0253B96-1EEC-462F-B9C8-0D8950C16876}" type="sibTrans" cxnId="{0A1FE9BA-EF31-45DE-A16A-560BACF27DA2}">
      <dgm:prSet/>
      <dgm:spPr/>
      <dgm:t>
        <a:bodyPr/>
        <a:lstStyle/>
        <a:p>
          <a:endParaRPr lang="en-US"/>
        </a:p>
      </dgm:t>
    </dgm:pt>
    <dgm:pt modelId="{02D6AFFB-BC00-408A-BB8E-EF56EA695AFF}" type="pres">
      <dgm:prSet presAssocID="{FB624FDE-BA79-46A4-BD8F-FB8BF3E720CA}" presName="vert0" presStyleCnt="0">
        <dgm:presLayoutVars>
          <dgm:dir/>
          <dgm:animOne val="branch"/>
          <dgm:animLvl val="lvl"/>
        </dgm:presLayoutVars>
      </dgm:prSet>
      <dgm:spPr/>
    </dgm:pt>
    <dgm:pt modelId="{B8C6162E-5CF5-4358-AAD6-E3A08A835792}" type="pres">
      <dgm:prSet presAssocID="{F931A9F4-76F4-42ED-80BE-7E3F0C6B8C69}" presName="thickLine" presStyleLbl="alignNode1" presStyleIdx="0" presStyleCnt="8"/>
      <dgm:spPr/>
    </dgm:pt>
    <dgm:pt modelId="{F7A131E2-863A-4824-836C-0A0D5E2A8D9C}" type="pres">
      <dgm:prSet presAssocID="{F931A9F4-76F4-42ED-80BE-7E3F0C6B8C69}" presName="horz1" presStyleCnt="0"/>
      <dgm:spPr/>
    </dgm:pt>
    <dgm:pt modelId="{4F6101FB-BA59-4659-9611-AA9D0E267249}" type="pres">
      <dgm:prSet presAssocID="{F931A9F4-76F4-42ED-80BE-7E3F0C6B8C69}" presName="tx1" presStyleLbl="revTx" presStyleIdx="0" presStyleCnt="8"/>
      <dgm:spPr/>
    </dgm:pt>
    <dgm:pt modelId="{69D46BBB-592F-46A8-A743-EE06F4D4E734}" type="pres">
      <dgm:prSet presAssocID="{F931A9F4-76F4-42ED-80BE-7E3F0C6B8C69}" presName="vert1" presStyleCnt="0"/>
      <dgm:spPr/>
    </dgm:pt>
    <dgm:pt modelId="{2DAE71E8-D0C1-4AA9-AEF2-C01BF18A46BA}" type="pres">
      <dgm:prSet presAssocID="{BC39321A-5BED-4B96-BC1B-EC17C217434C}" presName="thickLine" presStyleLbl="alignNode1" presStyleIdx="1" presStyleCnt="8"/>
      <dgm:spPr/>
    </dgm:pt>
    <dgm:pt modelId="{75F98C93-716B-4245-9060-6929B5DC3A6F}" type="pres">
      <dgm:prSet presAssocID="{BC39321A-5BED-4B96-BC1B-EC17C217434C}" presName="horz1" presStyleCnt="0"/>
      <dgm:spPr/>
    </dgm:pt>
    <dgm:pt modelId="{6711A9D1-6271-4D3F-ADE9-284C1B021796}" type="pres">
      <dgm:prSet presAssocID="{BC39321A-5BED-4B96-BC1B-EC17C217434C}" presName="tx1" presStyleLbl="revTx" presStyleIdx="1" presStyleCnt="8"/>
      <dgm:spPr/>
    </dgm:pt>
    <dgm:pt modelId="{14B63BB2-610B-46A0-8989-F6D5B941FE89}" type="pres">
      <dgm:prSet presAssocID="{BC39321A-5BED-4B96-BC1B-EC17C217434C}" presName="vert1" presStyleCnt="0"/>
      <dgm:spPr/>
    </dgm:pt>
    <dgm:pt modelId="{56A5D035-3F87-4D22-8128-0E1D654AF7AE}" type="pres">
      <dgm:prSet presAssocID="{0286E3C9-50F3-473B-81FD-92D391F43E67}" presName="thickLine" presStyleLbl="alignNode1" presStyleIdx="2" presStyleCnt="8"/>
      <dgm:spPr/>
    </dgm:pt>
    <dgm:pt modelId="{1CE9A8D5-0CD4-4009-8418-DFB7448D1FD1}" type="pres">
      <dgm:prSet presAssocID="{0286E3C9-50F3-473B-81FD-92D391F43E67}" presName="horz1" presStyleCnt="0"/>
      <dgm:spPr/>
    </dgm:pt>
    <dgm:pt modelId="{9FD36EC5-B679-4C6E-A3D2-ABAB82CA9806}" type="pres">
      <dgm:prSet presAssocID="{0286E3C9-50F3-473B-81FD-92D391F43E67}" presName="tx1" presStyleLbl="revTx" presStyleIdx="2" presStyleCnt="8"/>
      <dgm:spPr/>
    </dgm:pt>
    <dgm:pt modelId="{A455B337-D8C7-41D0-ACE6-D01155478B45}" type="pres">
      <dgm:prSet presAssocID="{0286E3C9-50F3-473B-81FD-92D391F43E67}" presName="vert1" presStyleCnt="0"/>
      <dgm:spPr/>
    </dgm:pt>
    <dgm:pt modelId="{8FC23183-DC8A-4329-9A26-4F4C3BF15017}" type="pres">
      <dgm:prSet presAssocID="{FE1B2813-5B7C-43ED-B77B-9532A372635E}" presName="thickLine" presStyleLbl="alignNode1" presStyleIdx="3" presStyleCnt="8"/>
      <dgm:spPr/>
    </dgm:pt>
    <dgm:pt modelId="{A749DBBD-53BD-4429-8C1B-548729735EC8}" type="pres">
      <dgm:prSet presAssocID="{FE1B2813-5B7C-43ED-B77B-9532A372635E}" presName="horz1" presStyleCnt="0"/>
      <dgm:spPr/>
    </dgm:pt>
    <dgm:pt modelId="{11476585-0E0A-4902-8F69-43EC43701BF4}" type="pres">
      <dgm:prSet presAssocID="{FE1B2813-5B7C-43ED-B77B-9532A372635E}" presName="tx1" presStyleLbl="revTx" presStyleIdx="3" presStyleCnt="8"/>
      <dgm:spPr/>
    </dgm:pt>
    <dgm:pt modelId="{67025A79-8042-442C-9361-576ADD38C059}" type="pres">
      <dgm:prSet presAssocID="{FE1B2813-5B7C-43ED-B77B-9532A372635E}" presName="vert1" presStyleCnt="0"/>
      <dgm:spPr/>
    </dgm:pt>
    <dgm:pt modelId="{F035C0DF-742D-4B36-96FE-9E880114D9D9}" type="pres">
      <dgm:prSet presAssocID="{27DFF12F-5BC2-4928-914E-AF6D4CCEB9CC}" presName="thickLine" presStyleLbl="alignNode1" presStyleIdx="4" presStyleCnt="8"/>
      <dgm:spPr/>
    </dgm:pt>
    <dgm:pt modelId="{F00867D9-0867-4E44-9784-86AB13A46D97}" type="pres">
      <dgm:prSet presAssocID="{27DFF12F-5BC2-4928-914E-AF6D4CCEB9CC}" presName="horz1" presStyleCnt="0"/>
      <dgm:spPr/>
    </dgm:pt>
    <dgm:pt modelId="{D73C0A99-B3C6-4A05-931F-E4EE86ECCD3C}" type="pres">
      <dgm:prSet presAssocID="{27DFF12F-5BC2-4928-914E-AF6D4CCEB9CC}" presName="tx1" presStyleLbl="revTx" presStyleIdx="4" presStyleCnt="8"/>
      <dgm:spPr/>
    </dgm:pt>
    <dgm:pt modelId="{3BAD92F6-DD14-4267-9BA9-DC175993D554}" type="pres">
      <dgm:prSet presAssocID="{27DFF12F-5BC2-4928-914E-AF6D4CCEB9CC}" presName="vert1" presStyleCnt="0"/>
      <dgm:spPr/>
    </dgm:pt>
    <dgm:pt modelId="{73D8C3D6-ACB1-40C7-9525-FB43A7AD42C1}" type="pres">
      <dgm:prSet presAssocID="{0D1C5AC5-9BAD-43E4-8AD6-0D5D8CCDA329}" presName="thickLine" presStyleLbl="alignNode1" presStyleIdx="5" presStyleCnt="8"/>
      <dgm:spPr/>
    </dgm:pt>
    <dgm:pt modelId="{001327D0-6F91-4F09-9206-C520A9FF2C6D}" type="pres">
      <dgm:prSet presAssocID="{0D1C5AC5-9BAD-43E4-8AD6-0D5D8CCDA329}" presName="horz1" presStyleCnt="0"/>
      <dgm:spPr/>
    </dgm:pt>
    <dgm:pt modelId="{EF6D3824-B1F8-4B8E-A414-EBDFFE633D33}" type="pres">
      <dgm:prSet presAssocID="{0D1C5AC5-9BAD-43E4-8AD6-0D5D8CCDA329}" presName="tx1" presStyleLbl="revTx" presStyleIdx="5" presStyleCnt="8"/>
      <dgm:spPr/>
    </dgm:pt>
    <dgm:pt modelId="{41D963E7-8C0A-4459-A274-E6125F538DD5}" type="pres">
      <dgm:prSet presAssocID="{0D1C5AC5-9BAD-43E4-8AD6-0D5D8CCDA329}" presName="vert1" presStyleCnt="0"/>
      <dgm:spPr/>
    </dgm:pt>
    <dgm:pt modelId="{B1421AEC-18A1-4BF1-8EF4-2F9C3649A112}" type="pres">
      <dgm:prSet presAssocID="{863D2011-A37C-465B-B915-B4165862D24B}" presName="thickLine" presStyleLbl="alignNode1" presStyleIdx="6" presStyleCnt="8"/>
      <dgm:spPr/>
    </dgm:pt>
    <dgm:pt modelId="{6F563B7F-63AB-4AAD-9CA8-21B519FBF5FB}" type="pres">
      <dgm:prSet presAssocID="{863D2011-A37C-465B-B915-B4165862D24B}" presName="horz1" presStyleCnt="0"/>
      <dgm:spPr/>
    </dgm:pt>
    <dgm:pt modelId="{ABBD8E9F-D654-432A-949C-24B7D779FAE1}" type="pres">
      <dgm:prSet presAssocID="{863D2011-A37C-465B-B915-B4165862D24B}" presName="tx1" presStyleLbl="revTx" presStyleIdx="6" presStyleCnt="8"/>
      <dgm:spPr/>
    </dgm:pt>
    <dgm:pt modelId="{AFB5EA4C-4183-4684-9E81-CF8F848E826D}" type="pres">
      <dgm:prSet presAssocID="{863D2011-A37C-465B-B915-B4165862D24B}" presName="vert1" presStyleCnt="0"/>
      <dgm:spPr/>
    </dgm:pt>
    <dgm:pt modelId="{5C843B53-F52E-4633-8392-2DC0A82F7FC1}" type="pres">
      <dgm:prSet presAssocID="{8B05A82A-EE31-48D0-8A5B-DEB81E4ECB71}" presName="thickLine" presStyleLbl="alignNode1" presStyleIdx="7" presStyleCnt="8"/>
      <dgm:spPr/>
    </dgm:pt>
    <dgm:pt modelId="{7D38A3CB-925D-4F7D-BABD-D1231F473B28}" type="pres">
      <dgm:prSet presAssocID="{8B05A82A-EE31-48D0-8A5B-DEB81E4ECB71}" presName="horz1" presStyleCnt="0"/>
      <dgm:spPr/>
    </dgm:pt>
    <dgm:pt modelId="{1954C502-79E1-4493-9200-B383332AF183}" type="pres">
      <dgm:prSet presAssocID="{8B05A82A-EE31-48D0-8A5B-DEB81E4ECB71}" presName="tx1" presStyleLbl="revTx" presStyleIdx="7" presStyleCnt="8"/>
      <dgm:spPr/>
    </dgm:pt>
    <dgm:pt modelId="{E192806B-52F2-46AB-9E6A-A5219BD29CCD}" type="pres">
      <dgm:prSet presAssocID="{8B05A82A-EE31-48D0-8A5B-DEB81E4ECB71}" presName="vert1" presStyleCnt="0"/>
      <dgm:spPr/>
    </dgm:pt>
  </dgm:ptLst>
  <dgm:cxnLst>
    <dgm:cxn modelId="{0F47860D-C7CB-492D-A94E-3684F2D092D2}" srcId="{FB624FDE-BA79-46A4-BD8F-FB8BF3E720CA}" destId="{863D2011-A37C-465B-B915-B4165862D24B}" srcOrd="6" destOrd="0" parTransId="{EA822173-5DE4-44FB-9DA6-477BACC3B4A0}" sibTransId="{8FF0A012-6CEA-4FD7-A72D-219C7EB76E4E}"/>
    <dgm:cxn modelId="{1AC7600F-CBAF-455D-8A0E-1347CE27CA70}" srcId="{FB624FDE-BA79-46A4-BD8F-FB8BF3E720CA}" destId="{F931A9F4-76F4-42ED-80BE-7E3F0C6B8C69}" srcOrd="0" destOrd="0" parTransId="{6161B94A-D6C4-4AC1-A925-86C7E9F90524}" sibTransId="{71090F63-9D50-4DDF-832F-D58DAE57DD0F}"/>
    <dgm:cxn modelId="{A9FDA636-9437-4365-AB4F-4F08914100C4}" type="presOf" srcId="{863D2011-A37C-465B-B915-B4165862D24B}" destId="{ABBD8E9F-D654-432A-949C-24B7D779FAE1}" srcOrd="0" destOrd="0" presId="urn:microsoft.com/office/officeart/2008/layout/LinedList"/>
    <dgm:cxn modelId="{F10B5067-D06B-4757-89A8-D574CD9DA9C9}" type="presOf" srcId="{FB624FDE-BA79-46A4-BD8F-FB8BF3E720CA}" destId="{02D6AFFB-BC00-408A-BB8E-EF56EA695AFF}" srcOrd="0" destOrd="0" presId="urn:microsoft.com/office/officeart/2008/layout/LinedList"/>
    <dgm:cxn modelId="{9D138247-6976-4B87-AE7E-C7AA7191D62B}" srcId="{FB624FDE-BA79-46A4-BD8F-FB8BF3E720CA}" destId="{FE1B2813-5B7C-43ED-B77B-9532A372635E}" srcOrd="3" destOrd="0" parTransId="{11626144-17DD-41C2-A110-8893895CE36B}" sibTransId="{CCEE7835-C3F9-4E74-9407-060A273B444C}"/>
    <dgm:cxn modelId="{5B7FD847-1EE6-4705-9022-AFBE8DC93961}" type="presOf" srcId="{0286E3C9-50F3-473B-81FD-92D391F43E67}" destId="{9FD36EC5-B679-4C6E-A3D2-ABAB82CA9806}" srcOrd="0" destOrd="0" presId="urn:microsoft.com/office/officeart/2008/layout/LinedList"/>
    <dgm:cxn modelId="{FC669B6D-BC81-42C6-B895-9DD29672F7D0}" type="presOf" srcId="{27DFF12F-5BC2-4928-914E-AF6D4CCEB9CC}" destId="{D73C0A99-B3C6-4A05-931F-E4EE86ECCD3C}" srcOrd="0" destOrd="0" presId="urn:microsoft.com/office/officeart/2008/layout/LinedList"/>
    <dgm:cxn modelId="{9EC22775-C674-454D-8E2D-FDEE992F5842}" type="presOf" srcId="{FE1B2813-5B7C-43ED-B77B-9532A372635E}" destId="{11476585-0E0A-4902-8F69-43EC43701BF4}" srcOrd="0" destOrd="0" presId="urn:microsoft.com/office/officeart/2008/layout/LinedList"/>
    <dgm:cxn modelId="{E5E5547E-C5F6-4196-A29A-F7EB0E9ADA8E}" type="presOf" srcId="{F931A9F4-76F4-42ED-80BE-7E3F0C6B8C69}" destId="{4F6101FB-BA59-4659-9611-AA9D0E267249}" srcOrd="0" destOrd="0" presId="urn:microsoft.com/office/officeart/2008/layout/LinedList"/>
    <dgm:cxn modelId="{E1D494A4-742B-4A47-A0A6-993398B65F35}" type="presOf" srcId="{BC39321A-5BED-4B96-BC1B-EC17C217434C}" destId="{6711A9D1-6271-4D3F-ADE9-284C1B021796}" srcOrd="0" destOrd="0" presId="urn:microsoft.com/office/officeart/2008/layout/LinedList"/>
    <dgm:cxn modelId="{0F5F97AF-B3AA-4B1F-B0F1-B2A7A83A7B22}" srcId="{FB624FDE-BA79-46A4-BD8F-FB8BF3E720CA}" destId="{0D1C5AC5-9BAD-43E4-8AD6-0D5D8CCDA329}" srcOrd="5" destOrd="0" parTransId="{813D1F1A-865D-48BE-A777-47813F5FEDF0}" sibTransId="{FB347501-361D-4456-BD71-AC7AC23FAF19}"/>
    <dgm:cxn modelId="{0A1FE9BA-EF31-45DE-A16A-560BACF27DA2}" srcId="{FB624FDE-BA79-46A4-BD8F-FB8BF3E720CA}" destId="{8B05A82A-EE31-48D0-8A5B-DEB81E4ECB71}" srcOrd="7" destOrd="0" parTransId="{981FE3B7-30FF-4AA4-84D4-C28901AE592F}" sibTransId="{E0253B96-1EEC-462F-B9C8-0D8950C16876}"/>
    <dgm:cxn modelId="{A46B66BC-A91B-49FD-86C2-3CD4586513F7}" srcId="{FB624FDE-BA79-46A4-BD8F-FB8BF3E720CA}" destId="{0286E3C9-50F3-473B-81FD-92D391F43E67}" srcOrd="2" destOrd="0" parTransId="{47105BA0-942E-4BC4-A736-2192C4DAF8CC}" sibTransId="{FF0408B9-9E0A-4FBC-9C2F-24903B131D43}"/>
    <dgm:cxn modelId="{420EC3BC-5C92-4974-AAE2-4958DACFC912}" srcId="{FB624FDE-BA79-46A4-BD8F-FB8BF3E720CA}" destId="{BC39321A-5BED-4B96-BC1B-EC17C217434C}" srcOrd="1" destOrd="0" parTransId="{0263491E-3BA0-451B-985D-3E4FE5374F8C}" sibTransId="{5FACB944-541A-4E1D-992F-1A5BFC54CF90}"/>
    <dgm:cxn modelId="{35C1E3BF-8786-48D5-89DE-030DA3CCB53E}" type="presOf" srcId="{8B05A82A-EE31-48D0-8A5B-DEB81E4ECB71}" destId="{1954C502-79E1-4493-9200-B383332AF183}" srcOrd="0" destOrd="0" presId="urn:microsoft.com/office/officeart/2008/layout/LinedList"/>
    <dgm:cxn modelId="{516407E2-6C55-48F6-AEA2-3D0D1B6E8F98}" type="presOf" srcId="{0D1C5AC5-9BAD-43E4-8AD6-0D5D8CCDA329}" destId="{EF6D3824-B1F8-4B8E-A414-EBDFFE633D33}" srcOrd="0" destOrd="0" presId="urn:microsoft.com/office/officeart/2008/layout/LinedList"/>
    <dgm:cxn modelId="{FA4475ED-7BD0-4F54-B4E3-9F9532D4CB02}" srcId="{FB624FDE-BA79-46A4-BD8F-FB8BF3E720CA}" destId="{27DFF12F-5BC2-4928-914E-AF6D4CCEB9CC}" srcOrd="4" destOrd="0" parTransId="{55AC0EA5-38A8-48CA-BD06-6DC96315974F}" sibTransId="{5F0DAA05-2303-4943-BA02-B37640D34CB3}"/>
    <dgm:cxn modelId="{018B807E-0D8C-4E63-A640-668A6876078E}" type="presParOf" srcId="{02D6AFFB-BC00-408A-BB8E-EF56EA695AFF}" destId="{B8C6162E-5CF5-4358-AAD6-E3A08A835792}" srcOrd="0" destOrd="0" presId="urn:microsoft.com/office/officeart/2008/layout/LinedList"/>
    <dgm:cxn modelId="{4CE3CB38-D59F-4B50-964D-EFCA65870B8C}" type="presParOf" srcId="{02D6AFFB-BC00-408A-BB8E-EF56EA695AFF}" destId="{F7A131E2-863A-4824-836C-0A0D5E2A8D9C}" srcOrd="1" destOrd="0" presId="urn:microsoft.com/office/officeart/2008/layout/LinedList"/>
    <dgm:cxn modelId="{E478773E-3AC4-47BC-AE34-C6B4C4ADC3FA}" type="presParOf" srcId="{F7A131E2-863A-4824-836C-0A0D5E2A8D9C}" destId="{4F6101FB-BA59-4659-9611-AA9D0E267249}" srcOrd="0" destOrd="0" presId="urn:microsoft.com/office/officeart/2008/layout/LinedList"/>
    <dgm:cxn modelId="{EA37577B-9477-4D77-88EF-C432F3D993DC}" type="presParOf" srcId="{F7A131E2-863A-4824-836C-0A0D5E2A8D9C}" destId="{69D46BBB-592F-46A8-A743-EE06F4D4E734}" srcOrd="1" destOrd="0" presId="urn:microsoft.com/office/officeart/2008/layout/LinedList"/>
    <dgm:cxn modelId="{0B6CAAB9-CF3C-4224-9CE9-84CF23304C42}" type="presParOf" srcId="{02D6AFFB-BC00-408A-BB8E-EF56EA695AFF}" destId="{2DAE71E8-D0C1-4AA9-AEF2-C01BF18A46BA}" srcOrd="2" destOrd="0" presId="urn:microsoft.com/office/officeart/2008/layout/LinedList"/>
    <dgm:cxn modelId="{B020945E-EC09-4A68-8FBD-B9B509015416}" type="presParOf" srcId="{02D6AFFB-BC00-408A-BB8E-EF56EA695AFF}" destId="{75F98C93-716B-4245-9060-6929B5DC3A6F}" srcOrd="3" destOrd="0" presId="urn:microsoft.com/office/officeart/2008/layout/LinedList"/>
    <dgm:cxn modelId="{2FA71276-ED1C-44FB-A8C9-D75581B842D6}" type="presParOf" srcId="{75F98C93-716B-4245-9060-6929B5DC3A6F}" destId="{6711A9D1-6271-4D3F-ADE9-284C1B021796}" srcOrd="0" destOrd="0" presId="urn:microsoft.com/office/officeart/2008/layout/LinedList"/>
    <dgm:cxn modelId="{98EDECDD-E2A8-4E04-B92C-5DE80B09931A}" type="presParOf" srcId="{75F98C93-716B-4245-9060-6929B5DC3A6F}" destId="{14B63BB2-610B-46A0-8989-F6D5B941FE89}" srcOrd="1" destOrd="0" presId="urn:microsoft.com/office/officeart/2008/layout/LinedList"/>
    <dgm:cxn modelId="{FD1063C0-C260-47E0-AA1C-F421E2662604}" type="presParOf" srcId="{02D6AFFB-BC00-408A-BB8E-EF56EA695AFF}" destId="{56A5D035-3F87-4D22-8128-0E1D654AF7AE}" srcOrd="4" destOrd="0" presId="urn:microsoft.com/office/officeart/2008/layout/LinedList"/>
    <dgm:cxn modelId="{4EB2FBFD-E063-47FC-BD0F-F4DCD99757DA}" type="presParOf" srcId="{02D6AFFB-BC00-408A-BB8E-EF56EA695AFF}" destId="{1CE9A8D5-0CD4-4009-8418-DFB7448D1FD1}" srcOrd="5" destOrd="0" presId="urn:microsoft.com/office/officeart/2008/layout/LinedList"/>
    <dgm:cxn modelId="{727B76AA-9456-45D6-ACAE-873A6279BCF1}" type="presParOf" srcId="{1CE9A8D5-0CD4-4009-8418-DFB7448D1FD1}" destId="{9FD36EC5-B679-4C6E-A3D2-ABAB82CA9806}" srcOrd="0" destOrd="0" presId="urn:microsoft.com/office/officeart/2008/layout/LinedList"/>
    <dgm:cxn modelId="{4AE15E3A-5504-40CE-A02C-75E7988A4557}" type="presParOf" srcId="{1CE9A8D5-0CD4-4009-8418-DFB7448D1FD1}" destId="{A455B337-D8C7-41D0-ACE6-D01155478B45}" srcOrd="1" destOrd="0" presId="urn:microsoft.com/office/officeart/2008/layout/LinedList"/>
    <dgm:cxn modelId="{C96A9A42-2F7D-4E6E-B253-7B4DA3E14A3D}" type="presParOf" srcId="{02D6AFFB-BC00-408A-BB8E-EF56EA695AFF}" destId="{8FC23183-DC8A-4329-9A26-4F4C3BF15017}" srcOrd="6" destOrd="0" presId="urn:microsoft.com/office/officeart/2008/layout/LinedList"/>
    <dgm:cxn modelId="{AB784376-7B77-4529-A7DF-F96F7D942CDC}" type="presParOf" srcId="{02D6AFFB-BC00-408A-BB8E-EF56EA695AFF}" destId="{A749DBBD-53BD-4429-8C1B-548729735EC8}" srcOrd="7" destOrd="0" presId="urn:microsoft.com/office/officeart/2008/layout/LinedList"/>
    <dgm:cxn modelId="{65242E53-D215-4D63-8796-6C4B56BA28AF}" type="presParOf" srcId="{A749DBBD-53BD-4429-8C1B-548729735EC8}" destId="{11476585-0E0A-4902-8F69-43EC43701BF4}" srcOrd="0" destOrd="0" presId="urn:microsoft.com/office/officeart/2008/layout/LinedList"/>
    <dgm:cxn modelId="{23DBA8BD-638D-4173-B3C1-E00C45281C1D}" type="presParOf" srcId="{A749DBBD-53BD-4429-8C1B-548729735EC8}" destId="{67025A79-8042-442C-9361-576ADD38C059}" srcOrd="1" destOrd="0" presId="urn:microsoft.com/office/officeart/2008/layout/LinedList"/>
    <dgm:cxn modelId="{A4B98DE8-79EB-4697-8355-F27EA416BF5C}" type="presParOf" srcId="{02D6AFFB-BC00-408A-BB8E-EF56EA695AFF}" destId="{F035C0DF-742D-4B36-96FE-9E880114D9D9}" srcOrd="8" destOrd="0" presId="urn:microsoft.com/office/officeart/2008/layout/LinedList"/>
    <dgm:cxn modelId="{C73B6B88-689E-4370-AFA2-1A1537FF9CD9}" type="presParOf" srcId="{02D6AFFB-BC00-408A-BB8E-EF56EA695AFF}" destId="{F00867D9-0867-4E44-9784-86AB13A46D97}" srcOrd="9" destOrd="0" presId="urn:microsoft.com/office/officeart/2008/layout/LinedList"/>
    <dgm:cxn modelId="{15370123-F2A7-4F64-A6CE-FA978385355C}" type="presParOf" srcId="{F00867D9-0867-4E44-9784-86AB13A46D97}" destId="{D73C0A99-B3C6-4A05-931F-E4EE86ECCD3C}" srcOrd="0" destOrd="0" presId="urn:microsoft.com/office/officeart/2008/layout/LinedList"/>
    <dgm:cxn modelId="{50BFAF00-752E-4AC9-B564-9391CBEC2150}" type="presParOf" srcId="{F00867D9-0867-4E44-9784-86AB13A46D97}" destId="{3BAD92F6-DD14-4267-9BA9-DC175993D554}" srcOrd="1" destOrd="0" presId="urn:microsoft.com/office/officeart/2008/layout/LinedList"/>
    <dgm:cxn modelId="{0EA9CD26-FF66-4B4B-86C4-13AEDC5E3E4E}" type="presParOf" srcId="{02D6AFFB-BC00-408A-BB8E-EF56EA695AFF}" destId="{73D8C3D6-ACB1-40C7-9525-FB43A7AD42C1}" srcOrd="10" destOrd="0" presId="urn:microsoft.com/office/officeart/2008/layout/LinedList"/>
    <dgm:cxn modelId="{3F072FAA-45E4-47BA-B010-0BE3C37A865A}" type="presParOf" srcId="{02D6AFFB-BC00-408A-BB8E-EF56EA695AFF}" destId="{001327D0-6F91-4F09-9206-C520A9FF2C6D}" srcOrd="11" destOrd="0" presId="urn:microsoft.com/office/officeart/2008/layout/LinedList"/>
    <dgm:cxn modelId="{4B532AAF-5AD1-4E80-83A5-70D16D80C6CD}" type="presParOf" srcId="{001327D0-6F91-4F09-9206-C520A9FF2C6D}" destId="{EF6D3824-B1F8-4B8E-A414-EBDFFE633D33}" srcOrd="0" destOrd="0" presId="urn:microsoft.com/office/officeart/2008/layout/LinedList"/>
    <dgm:cxn modelId="{4FA3F44B-3467-4E71-AB1F-E58B65404C87}" type="presParOf" srcId="{001327D0-6F91-4F09-9206-C520A9FF2C6D}" destId="{41D963E7-8C0A-4459-A274-E6125F538DD5}" srcOrd="1" destOrd="0" presId="urn:microsoft.com/office/officeart/2008/layout/LinedList"/>
    <dgm:cxn modelId="{3BB07CAC-25C9-48B1-A9EB-54B07C1A4057}" type="presParOf" srcId="{02D6AFFB-BC00-408A-BB8E-EF56EA695AFF}" destId="{B1421AEC-18A1-4BF1-8EF4-2F9C3649A112}" srcOrd="12" destOrd="0" presId="urn:microsoft.com/office/officeart/2008/layout/LinedList"/>
    <dgm:cxn modelId="{59278CD8-8048-4ADD-9677-7B1BB8A0F775}" type="presParOf" srcId="{02D6AFFB-BC00-408A-BB8E-EF56EA695AFF}" destId="{6F563B7F-63AB-4AAD-9CA8-21B519FBF5FB}" srcOrd="13" destOrd="0" presId="urn:microsoft.com/office/officeart/2008/layout/LinedList"/>
    <dgm:cxn modelId="{48A35A4B-3831-4478-89EE-DE20C47EACF0}" type="presParOf" srcId="{6F563B7F-63AB-4AAD-9CA8-21B519FBF5FB}" destId="{ABBD8E9F-D654-432A-949C-24B7D779FAE1}" srcOrd="0" destOrd="0" presId="urn:microsoft.com/office/officeart/2008/layout/LinedList"/>
    <dgm:cxn modelId="{B49A7453-93BC-4E4D-AEAB-46F9A844431E}" type="presParOf" srcId="{6F563B7F-63AB-4AAD-9CA8-21B519FBF5FB}" destId="{AFB5EA4C-4183-4684-9E81-CF8F848E826D}" srcOrd="1" destOrd="0" presId="urn:microsoft.com/office/officeart/2008/layout/LinedList"/>
    <dgm:cxn modelId="{A0A640C9-833C-42A6-BDC8-07053F18A428}" type="presParOf" srcId="{02D6AFFB-BC00-408A-BB8E-EF56EA695AFF}" destId="{5C843B53-F52E-4633-8392-2DC0A82F7FC1}" srcOrd="14" destOrd="0" presId="urn:microsoft.com/office/officeart/2008/layout/LinedList"/>
    <dgm:cxn modelId="{8EE7BC38-CEFD-4132-BFCE-9B31CD398C30}" type="presParOf" srcId="{02D6AFFB-BC00-408A-BB8E-EF56EA695AFF}" destId="{7D38A3CB-925D-4F7D-BABD-D1231F473B28}" srcOrd="15" destOrd="0" presId="urn:microsoft.com/office/officeart/2008/layout/LinedList"/>
    <dgm:cxn modelId="{5394ECE0-30C5-4E2E-AC71-258A10D8F43E}" type="presParOf" srcId="{7D38A3CB-925D-4F7D-BABD-D1231F473B28}" destId="{1954C502-79E1-4493-9200-B383332AF183}" srcOrd="0" destOrd="0" presId="urn:microsoft.com/office/officeart/2008/layout/LinedList"/>
    <dgm:cxn modelId="{F78B5FBB-80E2-41DD-B168-BD4AA35F058F}" type="presParOf" srcId="{7D38A3CB-925D-4F7D-BABD-D1231F473B28}" destId="{E192806B-52F2-46AB-9E6A-A5219BD29C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C0BEC3-0306-4602-A15D-A1BB136E43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EE49DB-8ACE-4680-BC20-B4C32067E09F}">
      <dgm:prSet/>
      <dgm:spPr/>
      <dgm:t>
        <a:bodyPr/>
        <a:lstStyle/>
        <a:p>
          <a:pPr rtl="0"/>
          <a:r>
            <a:rPr lang="cs-CZ" dirty="0" err="1"/>
            <a:t>Aference</a:t>
          </a:r>
          <a:r>
            <a:rPr lang="cs-CZ" dirty="0"/>
            <a:t> drážděním proprioreceptorů je pro terapii NEJVÝHODNĚJŠÍ. Proč?</a:t>
          </a:r>
          <a:r>
            <a:rPr lang="cs-CZ" dirty="0">
              <a:latin typeface="Elephant"/>
            </a:rPr>
            <a:t> </a:t>
          </a:r>
          <a:endParaRPr lang="en-US"/>
        </a:p>
      </dgm:t>
    </dgm:pt>
    <dgm:pt modelId="{0D16BB12-A0FB-4B51-B133-F839CBC863E9}" type="parTrans" cxnId="{6BA69281-9FD5-41DB-BB40-77B218DC6312}">
      <dgm:prSet/>
      <dgm:spPr/>
      <dgm:t>
        <a:bodyPr/>
        <a:lstStyle/>
        <a:p>
          <a:endParaRPr lang="en-US"/>
        </a:p>
      </dgm:t>
    </dgm:pt>
    <dgm:pt modelId="{64F1E5CE-FD21-4225-9447-350A96183541}" type="sibTrans" cxnId="{6BA69281-9FD5-41DB-BB40-77B218DC6312}">
      <dgm:prSet/>
      <dgm:spPr/>
      <dgm:t>
        <a:bodyPr/>
        <a:lstStyle/>
        <a:p>
          <a:endParaRPr lang="en-US"/>
        </a:p>
      </dgm:t>
    </dgm:pt>
    <dgm:pt modelId="{4D8F5BE3-33F7-48D8-A86D-1387C2016415}">
      <dgm:prSet/>
      <dgm:spPr/>
      <dgm:t>
        <a:bodyPr/>
        <a:lstStyle/>
        <a:p>
          <a:r>
            <a:rPr lang="cs-CZ" dirty="0"/>
            <a:t>tyto receptory prakticky neznají adaptaci! </a:t>
          </a:r>
          <a:endParaRPr lang="en-US" dirty="0"/>
        </a:p>
      </dgm:t>
    </dgm:pt>
    <dgm:pt modelId="{D125C678-299D-4300-982C-0572B340D5A2}" type="parTrans" cxnId="{E73FC744-0FA3-47F2-9FFD-02E4E30DBE22}">
      <dgm:prSet/>
      <dgm:spPr/>
      <dgm:t>
        <a:bodyPr/>
        <a:lstStyle/>
        <a:p>
          <a:endParaRPr lang="en-US"/>
        </a:p>
      </dgm:t>
    </dgm:pt>
    <dgm:pt modelId="{472FF18B-93F6-47D8-B032-A09D4A2E9987}" type="sibTrans" cxnId="{E73FC744-0FA3-47F2-9FFD-02E4E30DBE22}">
      <dgm:prSet/>
      <dgm:spPr/>
      <dgm:t>
        <a:bodyPr/>
        <a:lstStyle/>
        <a:p>
          <a:endParaRPr lang="en-US"/>
        </a:p>
      </dgm:t>
    </dgm:pt>
    <dgm:pt modelId="{1EFCE9F3-9E37-46F0-BDDE-C2FEF747F07F}">
      <dgm:prSet/>
      <dgm:spPr/>
      <dgm:t>
        <a:bodyPr/>
        <a:lstStyle/>
        <a:p>
          <a:pPr rtl="0"/>
          <a:r>
            <a:rPr lang="cs-CZ" dirty="0"/>
            <a:t>Nejvíce proprioreceptorů je v autochtonní muskulatuře</a:t>
          </a:r>
          <a:r>
            <a:rPr lang="cs-CZ" dirty="0">
              <a:solidFill>
                <a:schemeClr val="bg1"/>
              </a:solidFill>
              <a:latin typeface="Elephant"/>
            </a:rPr>
            <a:t> </a:t>
          </a:r>
          <a:r>
            <a:rPr lang="cs-CZ" b="1" dirty="0">
              <a:solidFill>
                <a:schemeClr val="bg1"/>
              </a:solidFill>
            </a:rPr>
            <a:t>→</a:t>
          </a:r>
          <a:r>
            <a:rPr lang="cs-CZ" dirty="0">
              <a:latin typeface="Elephant"/>
            </a:rPr>
            <a:t> </a:t>
          </a:r>
          <a:r>
            <a:rPr lang="cs-CZ" dirty="0" err="1"/>
            <a:t>aference</a:t>
          </a:r>
          <a:r>
            <a:rPr lang="cs-CZ" dirty="0"/>
            <a:t> z oblasti osového orgánu je při terapii rozhodující!</a:t>
          </a:r>
          <a:endParaRPr lang="en-US" dirty="0"/>
        </a:p>
      </dgm:t>
    </dgm:pt>
    <dgm:pt modelId="{446E86CF-C8A1-43E5-AB46-173BDFEF8EB0}" type="parTrans" cxnId="{36B0CBB6-E50D-49C6-B111-4C7990B97CCA}">
      <dgm:prSet/>
      <dgm:spPr/>
      <dgm:t>
        <a:bodyPr/>
        <a:lstStyle/>
        <a:p>
          <a:endParaRPr lang="en-US"/>
        </a:p>
      </dgm:t>
    </dgm:pt>
    <dgm:pt modelId="{F11D77BF-0986-4C5F-92DA-5E5F81D6BA31}" type="sibTrans" cxnId="{36B0CBB6-E50D-49C6-B111-4C7990B97CCA}">
      <dgm:prSet/>
      <dgm:spPr/>
      <dgm:t>
        <a:bodyPr/>
        <a:lstStyle/>
        <a:p>
          <a:endParaRPr lang="en-US"/>
        </a:p>
      </dgm:t>
    </dgm:pt>
    <dgm:pt modelId="{6080AC12-A2B0-487E-80BF-49F81F537FA1}">
      <dgm:prSet/>
      <dgm:spPr/>
      <dgm:t>
        <a:bodyPr/>
        <a:lstStyle/>
        <a:p>
          <a:r>
            <a:rPr lang="cs-CZ" dirty="0"/>
            <a:t>Principem terapie je terapeutem vytvářený cílený tlak na pacienta ležícího v poloze na zádech, na břiše nebo na boku. Tyto podněty mají za následek dva pohybové komplexy: reflexní plazení (v leže) a reflexní otáčení (končí při pohybu na všech čtyřech).  Zároveň tímto dostávají jasný impulz všechny motorické pohyby objevující se u člověka v rámci vývoje: uchopování, otáčení, lezení, vertikalizace a chůze.</a:t>
          </a:r>
          <a:endParaRPr lang="en-US" dirty="0"/>
        </a:p>
      </dgm:t>
    </dgm:pt>
    <dgm:pt modelId="{58B5A3A5-BC4C-46F2-A79E-A810E3E98BF1}" type="parTrans" cxnId="{F92CAC3B-5328-4D57-AE8A-DB8DC2D2CABA}">
      <dgm:prSet/>
      <dgm:spPr/>
      <dgm:t>
        <a:bodyPr/>
        <a:lstStyle/>
        <a:p>
          <a:endParaRPr lang="en-US"/>
        </a:p>
      </dgm:t>
    </dgm:pt>
    <dgm:pt modelId="{5070D047-17EC-4577-BEB7-AEB798D23370}" type="sibTrans" cxnId="{F92CAC3B-5328-4D57-AE8A-DB8DC2D2CABA}">
      <dgm:prSet/>
      <dgm:spPr/>
      <dgm:t>
        <a:bodyPr/>
        <a:lstStyle/>
        <a:p>
          <a:endParaRPr lang="en-US"/>
        </a:p>
      </dgm:t>
    </dgm:pt>
    <dgm:pt modelId="{F8DD92E7-F144-4C7E-9827-72F52267D2F6}" type="pres">
      <dgm:prSet presAssocID="{3CC0BEC3-0306-4602-A15D-A1BB136E43E3}" presName="linear" presStyleCnt="0">
        <dgm:presLayoutVars>
          <dgm:animLvl val="lvl"/>
          <dgm:resizeHandles val="exact"/>
        </dgm:presLayoutVars>
      </dgm:prSet>
      <dgm:spPr/>
    </dgm:pt>
    <dgm:pt modelId="{F3133D9B-153D-49BB-9F20-4A41A6DD2CF2}" type="pres">
      <dgm:prSet presAssocID="{D1EE49DB-8ACE-4680-BC20-B4C32067E0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D26273-7E4B-41EF-9094-E2617A2485BB}" type="pres">
      <dgm:prSet presAssocID="{64F1E5CE-FD21-4225-9447-350A96183541}" presName="spacer" presStyleCnt="0"/>
      <dgm:spPr/>
    </dgm:pt>
    <dgm:pt modelId="{FDDAFF1D-7D5B-4431-89B6-41A2DB3E1A25}" type="pres">
      <dgm:prSet presAssocID="{4D8F5BE3-33F7-48D8-A86D-1387C20164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1C6524-1EF5-47CE-A4E5-34F2E3A45DF0}" type="pres">
      <dgm:prSet presAssocID="{472FF18B-93F6-47D8-B032-A09D4A2E9987}" presName="spacer" presStyleCnt="0"/>
      <dgm:spPr/>
    </dgm:pt>
    <dgm:pt modelId="{3D3E6E2A-965C-4E63-9E49-3A3D0A251615}" type="pres">
      <dgm:prSet presAssocID="{1EFCE9F3-9E37-46F0-BDDE-C2FEF747F0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53A804-F57A-468C-8291-658AD0C613D3}" type="pres">
      <dgm:prSet presAssocID="{F11D77BF-0986-4C5F-92DA-5E5F81D6BA31}" presName="spacer" presStyleCnt="0"/>
      <dgm:spPr/>
    </dgm:pt>
    <dgm:pt modelId="{06621E60-FF63-4E13-94F8-6C03A30EA3D5}" type="pres">
      <dgm:prSet presAssocID="{6080AC12-A2B0-487E-80BF-49F81F537F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59F80E-25E7-4112-B870-BB5A6B413190}" type="presOf" srcId="{3CC0BEC3-0306-4602-A15D-A1BB136E43E3}" destId="{F8DD92E7-F144-4C7E-9827-72F52267D2F6}" srcOrd="0" destOrd="0" presId="urn:microsoft.com/office/officeart/2005/8/layout/vList2"/>
    <dgm:cxn modelId="{F92CAC3B-5328-4D57-AE8A-DB8DC2D2CABA}" srcId="{3CC0BEC3-0306-4602-A15D-A1BB136E43E3}" destId="{6080AC12-A2B0-487E-80BF-49F81F537FA1}" srcOrd="3" destOrd="0" parTransId="{58B5A3A5-BC4C-46F2-A79E-A810E3E98BF1}" sibTransId="{5070D047-17EC-4577-BEB7-AEB798D23370}"/>
    <dgm:cxn modelId="{E73FC744-0FA3-47F2-9FFD-02E4E30DBE22}" srcId="{3CC0BEC3-0306-4602-A15D-A1BB136E43E3}" destId="{4D8F5BE3-33F7-48D8-A86D-1387C2016415}" srcOrd="1" destOrd="0" parTransId="{D125C678-299D-4300-982C-0572B340D5A2}" sibTransId="{472FF18B-93F6-47D8-B032-A09D4A2E9987}"/>
    <dgm:cxn modelId="{2CD7DA4C-5DB2-4665-9666-CEDB3272F0AE}" type="presOf" srcId="{1EFCE9F3-9E37-46F0-BDDE-C2FEF747F07F}" destId="{3D3E6E2A-965C-4E63-9E49-3A3D0A251615}" srcOrd="0" destOrd="0" presId="urn:microsoft.com/office/officeart/2005/8/layout/vList2"/>
    <dgm:cxn modelId="{26C0057C-01DC-40FE-809B-7608ECFB63C9}" type="presOf" srcId="{4D8F5BE3-33F7-48D8-A86D-1387C2016415}" destId="{FDDAFF1D-7D5B-4431-89B6-41A2DB3E1A25}" srcOrd="0" destOrd="0" presId="urn:microsoft.com/office/officeart/2005/8/layout/vList2"/>
    <dgm:cxn modelId="{6BA69281-9FD5-41DB-BB40-77B218DC6312}" srcId="{3CC0BEC3-0306-4602-A15D-A1BB136E43E3}" destId="{D1EE49DB-8ACE-4680-BC20-B4C32067E09F}" srcOrd="0" destOrd="0" parTransId="{0D16BB12-A0FB-4B51-B133-F839CBC863E9}" sibTransId="{64F1E5CE-FD21-4225-9447-350A96183541}"/>
    <dgm:cxn modelId="{36B0CBB6-E50D-49C6-B111-4C7990B97CCA}" srcId="{3CC0BEC3-0306-4602-A15D-A1BB136E43E3}" destId="{1EFCE9F3-9E37-46F0-BDDE-C2FEF747F07F}" srcOrd="2" destOrd="0" parTransId="{446E86CF-C8A1-43E5-AB46-173BDFEF8EB0}" sibTransId="{F11D77BF-0986-4C5F-92DA-5E5F81D6BA31}"/>
    <dgm:cxn modelId="{CE3717C5-E3DA-4C0A-BF7A-E240A7F32910}" type="presOf" srcId="{6080AC12-A2B0-487E-80BF-49F81F537FA1}" destId="{06621E60-FF63-4E13-94F8-6C03A30EA3D5}" srcOrd="0" destOrd="0" presId="urn:microsoft.com/office/officeart/2005/8/layout/vList2"/>
    <dgm:cxn modelId="{A3C518FB-785E-45D6-81E4-7356081839BE}" type="presOf" srcId="{D1EE49DB-8ACE-4680-BC20-B4C32067E09F}" destId="{F3133D9B-153D-49BB-9F20-4A41A6DD2CF2}" srcOrd="0" destOrd="0" presId="urn:microsoft.com/office/officeart/2005/8/layout/vList2"/>
    <dgm:cxn modelId="{E03514E3-574D-4021-8820-D90D82BD61CF}" type="presParOf" srcId="{F8DD92E7-F144-4C7E-9827-72F52267D2F6}" destId="{F3133D9B-153D-49BB-9F20-4A41A6DD2CF2}" srcOrd="0" destOrd="0" presId="urn:microsoft.com/office/officeart/2005/8/layout/vList2"/>
    <dgm:cxn modelId="{1B912BC3-5C40-4F86-A93B-F797F70F34C1}" type="presParOf" srcId="{F8DD92E7-F144-4C7E-9827-72F52267D2F6}" destId="{A6D26273-7E4B-41EF-9094-E2617A2485BB}" srcOrd="1" destOrd="0" presId="urn:microsoft.com/office/officeart/2005/8/layout/vList2"/>
    <dgm:cxn modelId="{AB02A818-037E-4923-8C6F-BBCD62DCDCBE}" type="presParOf" srcId="{F8DD92E7-F144-4C7E-9827-72F52267D2F6}" destId="{FDDAFF1D-7D5B-4431-89B6-41A2DB3E1A25}" srcOrd="2" destOrd="0" presId="urn:microsoft.com/office/officeart/2005/8/layout/vList2"/>
    <dgm:cxn modelId="{E53F336F-73AD-4001-9A2F-6CF6DADCA010}" type="presParOf" srcId="{F8DD92E7-F144-4C7E-9827-72F52267D2F6}" destId="{251C6524-1EF5-47CE-A4E5-34F2E3A45DF0}" srcOrd="3" destOrd="0" presId="urn:microsoft.com/office/officeart/2005/8/layout/vList2"/>
    <dgm:cxn modelId="{863C8771-51E6-4742-8765-536063A2E9CA}" type="presParOf" srcId="{F8DD92E7-F144-4C7E-9827-72F52267D2F6}" destId="{3D3E6E2A-965C-4E63-9E49-3A3D0A251615}" srcOrd="4" destOrd="0" presId="urn:microsoft.com/office/officeart/2005/8/layout/vList2"/>
    <dgm:cxn modelId="{266EE7A6-4616-4744-8204-1D482CDC989A}" type="presParOf" srcId="{F8DD92E7-F144-4C7E-9827-72F52267D2F6}" destId="{5553A804-F57A-468C-8291-658AD0C613D3}" srcOrd="5" destOrd="0" presId="urn:microsoft.com/office/officeart/2005/8/layout/vList2"/>
    <dgm:cxn modelId="{950C3EF3-EC72-4F19-B15C-23CF6C1F8050}" type="presParOf" srcId="{F8DD92E7-F144-4C7E-9827-72F52267D2F6}" destId="{06621E60-FF63-4E13-94F8-6C03A30EA3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D1C1C-6F5E-423C-8BE5-88E88982E3A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C25FD41-3CB0-4980-9B91-C3D75297514F}">
      <dgm:prSet/>
      <dgm:spPr/>
      <dgm:t>
        <a:bodyPr/>
        <a:lstStyle/>
        <a:p>
          <a:r>
            <a:rPr lang="cs-CZ"/>
            <a:t>10 dní po očkování polio proti dětské přenosné obrně</a:t>
          </a:r>
          <a:endParaRPr lang="en-US"/>
        </a:p>
      </dgm:t>
    </dgm:pt>
    <dgm:pt modelId="{81DF5B99-DAF1-4E60-AB9B-8735820A7753}" type="parTrans" cxnId="{92C828B0-E474-47F4-BD48-25A36F783982}">
      <dgm:prSet/>
      <dgm:spPr/>
      <dgm:t>
        <a:bodyPr/>
        <a:lstStyle/>
        <a:p>
          <a:endParaRPr lang="en-US"/>
        </a:p>
      </dgm:t>
    </dgm:pt>
    <dgm:pt modelId="{667C2AF9-A3A3-4C65-9399-B3568DD0AB4B}" type="sibTrans" cxnId="{92C828B0-E474-47F4-BD48-25A36F783982}">
      <dgm:prSet/>
      <dgm:spPr/>
      <dgm:t>
        <a:bodyPr/>
        <a:lstStyle/>
        <a:p>
          <a:endParaRPr lang="en-US"/>
        </a:p>
      </dgm:t>
    </dgm:pt>
    <dgm:pt modelId="{42EC4D3C-8B1F-4167-9953-3DF275A982F9}">
      <dgm:prSet/>
      <dgm:spPr/>
      <dgm:t>
        <a:bodyPr/>
        <a:lstStyle/>
        <a:p>
          <a:r>
            <a:rPr lang="cs-CZ"/>
            <a:t>Vysoké dávky kortikoidů</a:t>
          </a:r>
          <a:endParaRPr lang="en-US"/>
        </a:p>
      </dgm:t>
    </dgm:pt>
    <dgm:pt modelId="{8ABC4031-2671-4109-9D77-C293DD688351}" type="parTrans" cxnId="{F2854610-F35A-4735-B70B-39A28C941051}">
      <dgm:prSet/>
      <dgm:spPr/>
      <dgm:t>
        <a:bodyPr/>
        <a:lstStyle/>
        <a:p>
          <a:endParaRPr lang="en-US"/>
        </a:p>
      </dgm:t>
    </dgm:pt>
    <dgm:pt modelId="{0EEC10E5-A368-4F33-B6DB-6AA5247876B3}" type="sibTrans" cxnId="{F2854610-F35A-4735-B70B-39A28C941051}">
      <dgm:prSet/>
      <dgm:spPr/>
      <dgm:t>
        <a:bodyPr/>
        <a:lstStyle/>
        <a:p>
          <a:endParaRPr lang="en-US"/>
        </a:p>
      </dgm:t>
    </dgm:pt>
    <dgm:pt modelId="{4492CEA0-72EA-441D-857D-80FDB204E92A}">
      <dgm:prSet/>
      <dgm:spPr/>
      <dgm:t>
        <a:bodyPr/>
        <a:lstStyle/>
        <a:p>
          <a:r>
            <a:rPr lang="cs-CZ"/>
            <a:t>Těžké mentální stavy, prvky autismu v projevu dítěte</a:t>
          </a:r>
          <a:endParaRPr lang="en-US"/>
        </a:p>
      </dgm:t>
    </dgm:pt>
    <dgm:pt modelId="{A4B020BE-B24B-4A12-8008-0F0BAAB274E7}" type="parTrans" cxnId="{6AA53AFF-16EA-436D-BA7C-62632A5DB5F4}">
      <dgm:prSet/>
      <dgm:spPr/>
      <dgm:t>
        <a:bodyPr/>
        <a:lstStyle/>
        <a:p>
          <a:endParaRPr lang="en-US"/>
        </a:p>
      </dgm:t>
    </dgm:pt>
    <dgm:pt modelId="{DD6A260E-9AD4-4C24-BAE5-96320710FD54}" type="sibTrans" cxnId="{6AA53AFF-16EA-436D-BA7C-62632A5DB5F4}">
      <dgm:prSet/>
      <dgm:spPr/>
      <dgm:t>
        <a:bodyPr/>
        <a:lstStyle/>
        <a:p>
          <a:endParaRPr lang="en-US"/>
        </a:p>
      </dgm:t>
    </dgm:pt>
    <dgm:pt modelId="{D0229B48-A3CB-4D7F-BDA9-0A0D8CF926F1}">
      <dgm:prSet/>
      <dgm:spPr/>
      <dgm:t>
        <a:bodyPr/>
        <a:lstStyle/>
        <a:p>
          <a:r>
            <a:rPr lang="cs-CZ"/>
            <a:t>Akutní onemocnění a teplota nad 38°C</a:t>
          </a:r>
          <a:endParaRPr lang="en-US"/>
        </a:p>
      </dgm:t>
    </dgm:pt>
    <dgm:pt modelId="{09BF9360-5CAA-41BC-8A6E-D3775C43658E}" type="parTrans" cxnId="{9ED7A76D-B419-475D-9C48-F6ED1C75412A}">
      <dgm:prSet/>
      <dgm:spPr/>
      <dgm:t>
        <a:bodyPr/>
        <a:lstStyle/>
        <a:p>
          <a:endParaRPr lang="en-US"/>
        </a:p>
      </dgm:t>
    </dgm:pt>
    <dgm:pt modelId="{808F682B-52A7-4612-B6F5-76451974394D}" type="sibTrans" cxnId="{9ED7A76D-B419-475D-9C48-F6ED1C75412A}">
      <dgm:prSet/>
      <dgm:spPr/>
      <dgm:t>
        <a:bodyPr/>
        <a:lstStyle/>
        <a:p>
          <a:endParaRPr lang="en-US"/>
        </a:p>
      </dgm:t>
    </dgm:pt>
    <dgm:pt modelId="{A69285E5-5D4F-4C20-9FF9-9D100F7DE54C}">
      <dgm:prSet/>
      <dgm:spPr/>
      <dgm:t>
        <a:bodyPr/>
        <a:lstStyle/>
        <a:p>
          <a:r>
            <a:rPr lang="cs-CZ"/>
            <a:t>Průjmové onemocnění, zvracení</a:t>
          </a:r>
          <a:endParaRPr lang="en-US"/>
        </a:p>
      </dgm:t>
    </dgm:pt>
    <dgm:pt modelId="{A8F0B14A-428A-465C-9E75-7859D03160A3}" type="parTrans" cxnId="{EC7AB5FD-6378-4FDE-9193-E6A63030DCDB}">
      <dgm:prSet/>
      <dgm:spPr/>
      <dgm:t>
        <a:bodyPr/>
        <a:lstStyle/>
        <a:p>
          <a:endParaRPr lang="en-US"/>
        </a:p>
      </dgm:t>
    </dgm:pt>
    <dgm:pt modelId="{DB51A4AF-1D59-4B69-9425-B6CC1758E441}" type="sibTrans" cxnId="{EC7AB5FD-6378-4FDE-9193-E6A63030DCDB}">
      <dgm:prSet/>
      <dgm:spPr/>
      <dgm:t>
        <a:bodyPr/>
        <a:lstStyle/>
        <a:p>
          <a:endParaRPr lang="en-US"/>
        </a:p>
      </dgm:t>
    </dgm:pt>
    <dgm:pt modelId="{500CF6A9-1D6D-4F7B-B9DF-34F36BE33872}">
      <dgm:prSet/>
      <dgm:spPr/>
      <dgm:t>
        <a:bodyPr/>
        <a:lstStyle/>
        <a:p>
          <a:r>
            <a:rPr lang="cs-CZ"/>
            <a:t>CAVE! Epileptické záchvaty NEJSOU KI! Naopak po aplikaci VRL dochází k jejich snížení až vymizení.</a:t>
          </a:r>
          <a:endParaRPr lang="en-US"/>
        </a:p>
      </dgm:t>
    </dgm:pt>
    <dgm:pt modelId="{8811579D-59AD-4411-AF0A-042A717DFF42}" type="parTrans" cxnId="{527DA670-5F18-4E83-830A-1C61FD357AFF}">
      <dgm:prSet/>
      <dgm:spPr/>
      <dgm:t>
        <a:bodyPr/>
        <a:lstStyle/>
        <a:p>
          <a:endParaRPr lang="en-US"/>
        </a:p>
      </dgm:t>
    </dgm:pt>
    <dgm:pt modelId="{DB361443-3377-481D-B1F2-D5F383A23F92}" type="sibTrans" cxnId="{527DA670-5F18-4E83-830A-1C61FD357AFF}">
      <dgm:prSet/>
      <dgm:spPr/>
      <dgm:t>
        <a:bodyPr/>
        <a:lstStyle/>
        <a:p>
          <a:endParaRPr lang="en-US"/>
        </a:p>
      </dgm:t>
    </dgm:pt>
    <dgm:pt modelId="{6018F8B8-057D-4929-A28D-BE9200CFB2E4}" type="pres">
      <dgm:prSet presAssocID="{CF8D1C1C-6F5E-423C-8BE5-88E88982E3A6}" presName="Name0" presStyleCnt="0">
        <dgm:presLayoutVars>
          <dgm:dir/>
          <dgm:animLvl val="lvl"/>
          <dgm:resizeHandles val="exact"/>
        </dgm:presLayoutVars>
      </dgm:prSet>
      <dgm:spPr/>
    </dgm:pt>
    <dgm:pt modelId="{3FA24289-367F-4F8B-BD09-292DBFDA4BFD}" type="pres">
      <dgm:prSet presAssocID="{AC25FD41-3CB0-4980-9B91-C3D75297514F}" presName="linNode" presStyleCnt="0"/>
      <dgm:spPr/>
    </dgm:pt>
    <dgm:pt modelId="{E8E2BA35-5D07-43D6-9967-AD2C580A8B1E}" type="pres">
      <dgm:prSet presAssocID="{AC25FD41-3CB0-4980-9B91-C3D75297514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B9A85657-5239-4E24-B168-828C0359CF66}" type="pres">
      <dgm:prSet presAssocID="{667C2AF9-A3A3-4C65-9399-B3568DD0AB4B}" presName="sp" presStyleCnt="0"/>
      <dgm:spPr/>
    </dgm:pt>
    <dgm:pt modelId="{2428279A-6F49-4308-962C-0FB8B95F4DEF}" type="pres">
      <dgm:prSet presAssocID="{42EC4D3C-8B1F-4167-9953-3DF275A982F9}" presName="linNode" presStyleCnt="0"/>
      <dgm:spPr/>
    </dgm:pt>
    <dgm:pt modelId="{EA36A33F-E29D-42CA-AB6B-4803F856B336}" type="pres">
      <dgm:prSet presAssocID="{42EC4D3C-8B1F-4167-9953-3DF275A982F9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6C7DF0A-201A-4AE9-8437-84B99A349155}" type="pres">
      <dgm:prSet presAssocID="{0EEC10E5-A368-4F33-B6DB-6AA5247876B3}" presName="sp" presStyleCnt="0"/>
      <dgm:spPr/>
    </dgm:pt>
    <dgm:pt modelId="{7FD0E4A4-E23D-44AD-A213-468B12354EAC}" type="pres">
      <dgm:prSet presAssocID="{4492CEA0-72EA-441D-857D-80FDB204E92A}" presName="linNode" presStyleCnt="0"/>
      <dgm:spPr/>
    </dgm:pt>
    <dgm:pt modelId="{2676F70F-B637-4153-AB74-B5F16E5E49F1}" type="pres">
      <dgm:prSet presAssocID="{4492CEA0-72EA-441D-857D-80FDB204E92A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A8AC2F5-B193-4A16-B1A9-686A1E829A5C}" type="pres">
      <dgm:prSet presAssocID="{DD6A260E-9AD4-4C24-BAE5-96320710FD54}" presName="sp" presStyleCnt="0"/>
      <dgm:spPr/>
    </dgm:pt>
    <dgm:pt modelId="{208D1DC3-0AE4-42D8-8F27-2B30ED3E44D8}" type="pres">
      <dgm:prSet presAssocID="{D0229B48-A3CB-4D7F-BDA9-0A0D8CF926F1}" presName="linNode" presStyleCnt="0"/>
      <dgm:spPr/>
    </dgm:pt>
    <dgm:pt modelId="{ACE6AF19-DFFF-4F19-BB62-E7B3BFFCE6EE}" type="pres">
      <dgm:prSet presAssocID="{D0229B48-A3CB-4D7F-BDA9-0A0D8CF926F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E27E5DB-1A48-429C-AA55-6DF1ED88155E}" type="pres">
      <dgm:prSet presAssocID="{808F682B-52A7-4612-B6F5-76451974394D}" presName="sp" presStyleCnt="0"/>
      <dgm:spPr/>
    </dgm:pt>
    <dgm:pt modelId="{3C57307E-04F4-4F83-AB83-CFB51FD188D5}" type="pres">
      <dgm:prSet presAssocID="{A69285E5-5D4F-4C20-9FF9-9D100F7DE54C}" presName="linNode" presStyleCnt="0"/>
      <dgm:spPr/>
    </dgm:pt>
    <dgm:pt modelId="{C1B8E593-2D80-48FF-94AB-80230F2CB609}" type="pres">
      <dgm:prSet presAssocID="{A69285E5-5D4F-4C20-9FF9-9D100F7DE54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078CD39-CD5C-4188-A18F-4F9A1C930F8F}" type="pres">
      <dgm:prSet presAssocID="{DB51A4AF-1D59-4B69-9425-B6CC1758E441}" presName="sp" presStyleCnt="0"/>
      <dgm:spPr/>
    </dgm:pt>
    <dgm:pt modelId="{2197E8EE-2CFD-4EB6-8759-1C5783FDB171}" type="pres">
      <dgm:prSet presAssocID="{500CF6A9-1D6D-4F7B-B9DF-34F36BE33872}" presName="linNode" presStyleCnt="0"/>
      <dgm:spPr/>
    </dgm:pt>
    <dgm:pt modelId="{2419FF93-710C-4EE3-8A5C-3F87BF946237}" type="pres">
      <dgm:prSet presAssocID="{500CF6A9-1D6D-4F7B-B9DF-34F36BE33872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F2854610-F35A-4735-B70B-39A28C941051}" srcId="{CF8D1C1C-6F5E-423C-8BE5-88E88982E3A6}" destId="{42EC4D3C-8B1F-4167-9953-3DF275A982F9}" srcOrd="1" destOrd="0" parTransId="{8ABC4031-2671-4109-9D77-C293DD688351}" sibTransId="{0EEC10E5-A368-4F33-B6DB-6AA5247876B3}"/>
    <dgm:cxn modelId="{E2D90011-9C32-4312-AC8F-B36863682658}" type="presOf" srcId="{4492CEA0-72EA-441D-857D-80FDB204E92A}" destId="{2676F70F-B637-4153-AB74-B5F16E5E49F1}" srcOrd="0" destOrd="0" presId="urn:microsoft.com/office/officeart/2005/8/layout/vList5"/>
    <dgm:cxn modelId="{12E8E63E-97B5-44F4-8C59-4846CF19A4AA}" type="presOf" srcId="{500CF6A9-1D6D-4F7B-B9DF-34F36BE33872}" destId="{2419FF93-710C-4EE3-8A5C-3F87BF946237}" srcOrd="0" destOrd="0" presId="urn:microsoft.com/office/officeart/2005/8/layout/vList5"/>
    <dgm:cxn modelId="{F9A85E5B-51DC-4BDB-B0BD-506B9C1D170F}" type="presOf" srcId="{42EC4D3C-8B1F-4167-9953-3DF275A982F9}" destId="{EA36A33F-E29D-42CA-AB6B-4803F856B336}" srcOrd="0" destOrd="0" presId="urn:microsoft.com/office/officeart/2005/8/layout/vList5"/>
    <dgm:cxn modelId="{D544785E-BA66-446D-9003-592C5C9F59F3}" type="presOf" srcId="{A69285E5-5D4F-4C20-9FF9-9D100F7DE54C}" destId="{C1B8E593-2D80-48FF-94AB-80230F2CB609}" srcOrd="0" destOrd="0" presId="urn:microsoft.com/office/officeart/2005/8/layout/vList5"/>
    <dgm:cxn modelId="{9ED7A76D-B419-475D-9C48-F6ED1C75412A}" srcId="{CF8D1C1C-6F5E-423C-8BE5-88E88982E3A6}" destId="{D0229B48-A3CB-4D7F-BDA9-0A0D8CF926F1}" srcOrd="3" destOrd="0" parTransId="{09BF9360-5CAA-41BC-8A6E-D3775C43658E}" sibTransId="{808F682B-52A7-4612-B6F5-76451974394D}"/>
    <dgm:cxn modelId="{130A7C4E-DAD2-4883-B9CE-D369A1FDAFB2}" type="presOf" srcId="{CF8D1C1C-6F5E-423C-8BE5-88E88982E3A6}" destId="{6018F8B8-057D-4929-A28D-BE9200CFB2E4}" srcOrd="0" destOrd="0" presId="urn:microsoft.com/office/officeart/2005/8/layout/vList5"/>
    <dgm:cxn modelId="{527DA670-5F18-4E83-830A-1C61FD357AFF}" srcId="{CF8D1C1C-6F5E-423C-8BE5-88E88982E3A6}" destId="{500CF6A9-1D6D-4F7B-B9DF-34F36BE33872}" srcOrd="5" destOrd="0" parTransId="{8811579D-59AD-4411-AF0A-042A717DFF42}" sibTransId="{DB361443-3377-481D-B1F2-D5F383A23F92}"/>
    <dgm:cxn modelId="{92C828B0-E474-47F4-BD48-25A36F783982}" srcId="{CF8D1C1C-6F5E-423C-8BE5-88E88982E3A6}" destId="{AC25FD41-3CB0-4980-9B91-C3D75297514F}" srcOrd="0" destOrd="0" parTransId="{81DF5B99-DAF1-4E60-AB9B-8735820A7753}" sibTransId="{667C2AF9-A3A3-4C65-9399-B3568DD0AB4B}"/>
    <dgm:cxn modelId="{A014D4DB-0371-4536-A6EA-B0963A45AA23}" type="presOf" srcId="{D0229B48-A3CB-4D7F-BDA9-0A0D8CF926F1}" destId="{ACE6AF19-DFFF-4F19-BB62-E7B3BFFCE6EE}" srcOrd="0" destOrd="0" presId="urn:microsoft.com/office/officeart/2005/8/layout/vList5"/>
    <dgm:cxn modelId="{B94913F0-428E-45C9-A80D-53D755669786}" type="presOf" srcId="{AC25FD41-3CB0-4980-9B91-C3D75297514F}" destId="{E8E2BA35-5D07-43D6-9967-AD2C580A8B1E}" srcOrd="0" destOrd="0" presId="urn:microsoft.com/office/officeart/2005/8/layout/vList5"/>
    <dgm:cxn modelId="{EC7AB5FD-6378-4FDE-9193-E6A63030DCDB}" srcId="{CF8D1C1C-6F5E-423C-8BE5-88E88982E3A6}" destId="{A69285E5-5D4F-4C20-9FF9-9D100F7DE54C}" srcOrd="4" destOrd="0" parTransId="{A8F0B14A-428A-465C-9E75-7859D03160A3}" sibTransId="{DB51A4AF-1D59-4B69-9425-B6CC1758E441}"/>
    <dgm:cxn modelId="{6AA53AFF-16EA-436D-BA7C-62632A5DB5F4}" srcId="{CF8D1C1C-6F5E-423C-8BE5-88E88982E3A6}" destId="{4492CEA0-72EA-441D-857D-80FDB204E92A}" srcOrd="2" destOrd="0" parTransId="{A4B020BE-B24B-4A12-8008-0F0BAAB274E7}" sibTransId="{DD6A260E-9AD4-4C24-BAE5-96320710FD54}"/>
    <dgm:cxn modelId="{5E5E4BB6-D9B5-4232-AF18-C4A0CB3CF228}" type="presParOf" srcId="{6018F8B8-057D-4929-A28D-BE9200CFB2E4}" destId="{3FA24289-367F-4F8B-BD09-292DBFDA4BFD}" srcOrd="0" destOrd="0" presId="urn:microsoft.com/office/officeart/2005/8/layout/vList5"/>
    <dgm:cxn modelId="{373AB2AD-BA2C-4C12-B769-BE68918BE932}" type="presParOf" srcId="{3FA24289-367F-4F8B-BD09-292DBFDA4BFD}" destId="{E8E2BA35-5D07-43D6-9967-AD2C580A8B1E}" srcOrd="0" destOrd="0" presId="urn:microsoft.com/office/officeart/2005/8/layout/vList5"/>
    <dgm:cxn modelId="{5E53ACF6-55CE-44B8-97DB-0C8565FA6BF9}" type="presParOf" srcId="{6018F8B8-057D-4929-A28D-BE9200CFB2E4}" destId="{B9A85657-5239-4E24-B168-828C0359CF66}" srcOrd="1" destOrd="0" presId="urn:microsoft.com/office/officeart/2005/8/layout/vList5"/>
    <dgm:cxn modelId="{2F060671-6D4A-48E2-8680-0BE37EBD39FF}" type="presParOf" srcId="{6018F8B8-057D-4929-A28D-BE9200CFB2E4}" destId="{2428279A-6F49-4308-962C-0FB8B95F4DEF}" srcOrd="2" destOrd="0" presId="urn:microsoft.com/office/officeart/2005/8/layout/vList5"/>
    <dgm:cxn modelId="{CE6B5C02-86CA-4C84-95A6-650D642B1705}" type="presParOf" srcId="{2428279A-6F49-4308-962C-0FB8B95F4DEF}" destId="{EA36A33F-E29D-42CA-AB6B-4803F856B336}" srcOrd="0" destOrd="0" presId="urn:microsoft.com/office/officeart/2005/8/layout/vList5"/>
    <dgm:cxn modelId="{B860FC31-6A58-47B4-A71D-C0D73F2F48CF}" type="presParOf" srcId="{6018F8B8-057D-4929-A28D-BE9200CFB2E4}" destId="{96C7DF0A-201A-4AE9-8437-84B99A349155}" srcOrd="3" destOrd="0" presId="urn:microsoft.com/office/officeart/2005/8/layout/vList5"/>
    <dgm:cxn modelId="{2EE1AB23-8FCD-492B-9BC9-90832D840F97}" type="presParOf" srcId="{6018F8B8-057D-4929-A28D-BE9200CFB2E4}" destId="{7FD0E4A4-E23D-44AD-A213-468B12354EAC}" srcOrd="4" destOrd="0" presId="urn:microsoft.com/office/officeart/2005/8/layout/vList5"/>
    <dgm:cxn modelId="{45EBA975-4BB5-4A24-A5E6-5C1A76DCD916}" type="presParOf" srcId="{7FD0E4A4-E23D-44AD-A213-468B12354EAC}" destId="{2676F70F-B637-4153-AB74-B5F16E5E49F1}" srcOrd="0" destOrd="0" presId="urn:microsoft.com/office/officeart/2005/8/layout/vList5"/>
    <dgm:cxn modelId="{008F27DD-6006-444B-810F-8706BE599717}" type="presParOf" srcId="{6018F8B8-057D-4929-A28D-BE9200CFB2E4}" destId="{CA8AC2F5-B193-4A16-B1A9-686A1E829A5C}" srcOrd="5" destOrd="0" presId="urn:microsoft.com/office/officeart/2005/8/layout/vList5"/>
    <dgm:cxn modelId="{E0541CA9-055C-4525-8DE1-B25A959A6927}" type="presParOf" srcId="{6018F8B8-057D-4929-A28D-BE9200CFB2E4}" destId="{208D1DC3-0AE4-42D8-8F27-2B30ED3E44D8}" srcOrd="6" destOrd="0" presId="urn:microsoft.com/office/officeart/2005/8/layout/vList5"/>
    <dgm:cxn modelId="{AA7343C2-949C-432D-98B4-E922F6082B88}" type="presParOf" srcId="{208D1DC3-0AE4-42D8-8F27-2B30ED3E44D8}" destId="{ACE6AF19-DFFF-4F19-BB62-E7B3BFFCE6EE}" srcOrd="0" destOrd="0" presId="urn:microsoft.com/office/officeart/2005/8/layout/vList5"/>
    <dgm:cxn modelId="{E3AA4E1C-DAD7-43D7-BFBF-F849BC9D1417}" type="presParOf" srcId="{6018F8B8-057D-4929-A28D-BE9200CFB2E4}" destId="{0E27E5DB-1A48-429C-AA55-6DF1ED88155E}" srcOrd="7" destOrd="0" presId="urn:microsoft.com/office/officeart/2005/8/layout/vList5"/>
    <dgm:cxn modelId="{393BFC12-46FF-4595-8168-170243C6B12A}" type="presParOf" srcId="{6018F8B8-057D-4929-A28D-BE9200CFB2E4}" destId="{3C57307E-04F4-4F83-AB83-CFB51FD188D5}" srcOrd="8" destOrd="0" presId="urn:microsoft.com/office/officeart/2005/8/layout/vList5"/>
    <dgm:cxn modelId="{4ED6FEB4-0883-48B8-9118-EC7C5BD26C89}" type="presParOf" srcId="{3C57307E-04F4-4F83-AB83-CFB51FD188D5}" destId="{C1B8E593-2D80-48FF-94AB-80230F2CB609}" srcOrd="0" destOrd="0" presId="urn:microsoft.com/office/officeart/2005/8/layout/vList5"/>
    <dgm:cxn modelId="{ED0D5DB4-398C-4489-9850-DE2A97FBCB82}" type="presParOf" srcId="{6018F8B8-057D-4929-A28D-BE9200CFB2E4}" destId="{F078CD39-CD5C-4188-A18F-4F9A1C930F8F}" srcOrd="9" destOrd="0" presId="urn:microsoft.com/office/officeart/2005/8/layout/vList5"/>
    <dgm:cxn modelId="{156266CF-4368-487A-967A-6A3253DFCBC1}" type="presParOf" srcId="{6018F8B8-057D-4929-A28D-BE9200CFB2E4}" destId="{2197E8EE-2CFD-4EB6-8759-1C5783FDB171}" srcOrd="10" destOrd="0" presId="urn:microsoft.com/office/officeart/2005/8/layout/vList5"/>
    <dgm:cxn modelId="{92B8C2DA-8566-4B83-897D-75A2E5B29201}" type="presParOf" srcId="{2197E8EE-2CFD-4EB6-8759-1C5783FDB171}" destId="{2419FF93-710C-4EE3-8A5C-3F87BF9462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A4317-DCBA-4CB6-8864-C876000A04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C497B6-CC03-48EF-B337-3B11C308B4FD}">
      <dgm:prSet/>
      <dgm:spPr/>
      <dgm:t>
        <a:bodyPr/>
        <a:lstStyle/>
        <a:p>
          <a:r>
            <a:rPr lang="cs-CZ"/>
            <a:t>ONTOGENEZE NAPŘÍMENÍ (ROTABILITY) OSOVÉHO ORGÁNU</a:t>
          </a:r>
          <a:endParaRPr lang="en-US"/>
        </a:p>
      </dgm:t>
    </dgm:pt>
    <dgm:pt modelId="{1B1469CD-07DC-4505-B0F8-BBC356BD5FFA}" type="parTrans" cxnId="{E09F9588-61F8-47CE-8066-48A3920D8803}">
      <dgm:prSet/>
      <dgm:spPr/>
      <dgm:t>
        <a:bodyPr/>
        <a:lstStyle/>
        <a:p>
          <a:endParaRPr lang="en-US"/>
        </a:p>
      </dgm:t>
    </dgm:pt>
    <dgm:pt modelId="{128889E2-8D4D-4FF3-B06A-AF86F439C2D5}" type="sibTrans" cxnId="{E09F9588-61F8-47CE-8066-48A3920D8803}">
      <dgm:prSet/>
      <dgm:spPr/>
      <dgm:t>
        <a:bodyPr/>
        <a:lstStyle/>
        <a:p>
          <a:endParaRPr lang="en-US"/>
        </a:p>
      </dgm:t>
    </dgm:pt>
    <dgm:pt modelId="{011E40B7-8254-44B1-AE4C-8011DC6F7411}">
      <dgm:prSet/>
      <dgm:spPr/>
      <dgm:t>
        <a:bodyPr/>
        <a:lstStyle/>
        <a:p>
          <a:r>
            <a:rPr lang="cs-CZ"/>
            <a:t>ONTOGENEZE ÚCHOPOVÝCH FUNKCÍ HORNÍCH KONČETIN</a:t>
          </a:r>
          <a:endParaRPr lang="en-US"/>
        </a:p>
      </dgm:t>
    </dgm:pt>
    <dgm:pt modelId="{62DE8A8C-0AF4-4769-9848-FD3E05702A38}" type="parTrans" cxnId="{7C2802B5-3517-411D-A43C-9FB07CDA8B91}">
      <dgm:prSet/>
      <dgm:spPr/>
      <dgm:t>
        <a:bodyPr/>
        <a:lstStyle/>
        <a:p>
          <a:endParaRPr lang="en-US"/>
        </a:p>
      </dgm:t>
    </dgm:pt>
    <dgm:pt modelId="{3DB38731-8D98-4459-9513-BB30C36FD936}" type="sibTrans" cxnId="{7C2802B5-3517-411D-A43C-9FB07CDA8B91}">
      <dgm:prSet/>
      <dgm:spPr/>
      <dgm:t>
        <a:bodyPr/>
        <a:lstStyle/>
        <a:p>
          <a:endParaRPr lang="en-US"/>
        </a:p>
      </dgm:t>
    </dgm:pt>
    <dgm:pt modelId="{0B430422-5A41-47D6-9EC9-B78C3267D107}">
      <dgm:prSet/>
      <dgm:spPr/>
      <dgm:t>
        <a:bodyPr/>
        <a:lstStyle/>
        <a:p>
          <a:r>
            <a:rPr lang="cs-CZ"/>
            <a:t>ONTOGENEZE OPĚRNÉ FUNKCE DOLNÍ KONČETINY</a:t>
          </a:r>
          <a:endParaRPr lang="en-US"/>
        </a:p>
      </dgm:t>
    </dgm:pt>
    <dgm:pt modelId="{E17E3805-43F4-4331-B54A-1EF119703D2D}" type="parTrans" cxnId="{1A72497C-CF8F-41C7-84ED-83BA43E2C082}">
      <dgm:prSet/>
      <dgm:spPr/>
      <dgm:t>
        <a:bodyPr/>
        <a:lstStyle/>
        <a:p>
          <a:endParaRPr lang="en-US"/>
        </a:p>
      </dgm:t>
    </dgm:pt>
    <dgm:pt modelId="{AA027C10-799B-4F75-8E55-9ED79B7A94B8}" type="sibTrans" cxnId="{1A72497C-CF8F-41C7-84ED-83BA43E2C082}">
      <dgm:prSet/>
      <dgm:spPr/>
      <dgm:t>
        <a:bodyPr/>
        <a:lstStyle/>
        <a:p>
          <a:endParaRPr lang="en-US"/>
        </a:p>
      </dgm:t>
    </dgm:pt>
    <dgm:pt modelId="{480CF0C3-9D33-4D23-852D-48837C198065}">
      <dgm:prSet/>
      <dgm:spPr/>
      <dgm:t>
        <a:bodyPr/>
        <a:lstStyle/>
        <a:p>
          <a:r>
            <a:rPr lang="cs-CZ"/>
            <a:t>ONTOGENEZE DECHOVÝCH FUNKCÍ</a:t>
          </a:r>
          <a:endParaRPr lang="en-US"/>
        </a:p>
      </dgm:t>
    </dgm:pt>
    <dgm:pt modelId="{AB4A1293-11AD-484D-9311-8002A2031614}" type="parTrans" cxnId="{2425F625-E8A6-4973-A291-AB6DF070F2EB}">
      <dgm:prSet/>
      <dgm:spPr/>
      <dgm:t>
        <a:bodyPr/>
        <a:lstStyle/>
        <a:p>
          <a:endParaRPr lang="en-US"/>
        </a:p>
      </dgm:t>
    </dgm:pt>
    <dgm:pt modelId="{46AAE637-38DA-4192-A198-059D33497335}" type="sibTrans" cxnId="{2425F625-E8A6-4973-A291-AB6DF070F2EB}">
      <dgm:prSet/>
      <dgm:spPr/>
      <dgm:t>
        <a:bodyPr/>
        <a:lstStyle/>
        <a:p>
          <a:endParaRPr lang="en-US"/>
        </a:p>
      </dgm:t>
    </dgm:pt>
    <dgm:pt modelId="{173A77DB-DFC1-4275-917B-510DC9AAD36A}" type="pres">
      <dgm:prSet presAssocID="{9FCA4317-DCBA-4CB6-8864-C876000A0449}" presName="vert0" presStyleCnt="0">
        <dgm:presLayoutVars>
          <dgm:dir/>
          <dgm:animOne val="branch"/>
          <dgm:animLvl val="lvl"/>
        </dgm:presLayoutVars>
      </dgm:prSet>
      <dgm:spPr/>
    </dgm:pt>
    <dgm:pt modelId="{A227822F-A55B-49EF-8831-2D371415A59E}" type="pres">
      <dgm:prSet presAssocID="{00C497B6-CC03-48EF-B337-3B11C308B4FD}" presName="thickLine" presStyleLbl="alignNode1" presStyleIdx="0" presStyleCnt="4"/>
      <dgm:spPr/>
    </dgm:pt>
    <dgm:pt modelId="{97CD0C6B-A569-47DB-8057-C977CECF489D}" type="pres">
      <dgm:prSet presAssocID="{00C497B6-CC03-48EF-B337-3B11C308B4FD}" presName="horz1" presStyleCnt="0"/>
      <dgm:spPr/>
    </dgm:pt>
    <dgm:pt modelId="{AE6AAFA7-B9F2-4DA7-A2FD-411F6CB5AD77}" type="pres">
      <dgm:prSet presAssocID="{00C497B6-CC03-48EF-B337-3B11C308B4FD}" presName="tx1" presStyleLbl="revTx" presStyleIdx="0" presStyleCnt="4"/>
      <dgm:spPr/>
    </dgm:pt>
    <dgm:pt modelId="{6806E0C7-5073-4AF7-BB81-B577BF044F1C}" type="pres">
      <dgm:prSet presAssocID="{00C497B6-CC03-48EF-B337-3B11C308B4FD}" presName="vert1" presStyleCnt="0"/>
      <dgm:spPr/>
    </dgm:pt>
    <dgm:pt modelId="{28AA2A67-BA02-4706-99EC-31EC77B35A31}" type="pres">
      <dgm:prSet presAssocID="{011E40B7-8254-44B1-AE4C-8011DC6F7411}" presName="thickLine" presStyleLbl="alignNode1" presStyleIdx="1" presStyleCnt="4"/>
      <dgm:spPr/>
    </dgm:pt>
    <dgm:pt modelId="{ACB61CFE-A7EC-43E9-98D6-51797E7ACCF0}" type="pres">
      <dgm:prSet presAssocID="{011E40B7-8254-44B1-AE4C-8011DC6F7411}" presName="horz1" presStyleCnt="0"/>
      <dgm:spPr/>
    </dgm:pt>
    <dgm:pt modelId="{D6D49A6E-E814-42C8-BB4C-2C4998E5D1C8}" type="pres">
      <dgm:prSet presAssocID="{011E40B7-8254-44B1-AE4C-8011DC6F7411}" presName="tx1" presStyleLbl="revTx" presStyleIdx="1" presStyleCnt="4"/>
      <dgm:spPr/>
    </dgm:pt>
    <dgm:pt modelId="{E57E40EA-E5F8-4CF6-B4F6-1DE1276DE93A}" type="pres">
      <dgm:prSet presAssocID="{011E40B7-8254-44B1-AE4C-8011DC6F7411}" presName="vert1" presStyleCnt="0"/>
      <dgm:spPr/>
    </dgm:pt>
    <dgm:pt modelId="{3A33BA2F-0E80-496B-827F-069EA78B10E0}" type="pres">
      <dgm:prSet presAssocID="{0B430422-5A41-47D6-9EC9-B78C3267D107}" presName="thickLine" presStyleLbl="alignNode1" presStyleIdx="2" presStyleCnt="4"/>
      <dgm:spPr/>
    </dgm:pt>
    <dgm:pt modelId="{59152B51-0C4E-441C-BD7C-2118C06D4321}" type="pres">
      <dgm:prSet presAssocID="{0B430422-5A41-47D6-9EC9-B78C3267D107}" presName="horz1" presStyleCnt="0"/>
      <dgm:spPr/>
    </dgm:pt>
    <dgm:pt modelId="{9FC44D8A-3A4A-4E94-A3B3-079FCE8D26F7}" type="pres">
      <dgm:prSet presAssocID="{0B430422-5A41-47D6-9EC9-B78C3267D107}" presName="tx1" presStyleLbl="revTx" presStyleIdx="2" presStyleCnt="4"/>
      <dgm:spPr/>
    </dgm:pt>
    <dgm:pt modelId="{9E59D4E7-8F7E-4B6B-B420-EF00ECE130BB}" type="pres">
      <dgm:prSet presAssocID="{0B430422-5A41-47D6-9EC9-B78C3267D107}" presName="vert1" presStyleCnt="0"/>
      <dgm:spPr/>
    </dgm:pt>
    <dgm:pt modelId="{E7D6FA78-C209-4709-B242-E3FA1B926273}" type="pres">
      <dgm:prSet presAssocID="{480CF0C3-9D33-4D23-852D-48837C198065}" presName="thickLine" presStyleLbl="alignNode1" presStyleIdx="3" presStyleCnt="4"/>
      <dgm:spPr/>
    </dgm:pt>
    <dgm:pt modelId="{23A9029A-3E03-4EDD-9EE7-F0D58B460383}" type="pres">
      <dgm:prSet presAssocID="{480CF0C3-9D33-4D23-852D-48837C198065}" presName="horz1" presStyleCnt="0"/>
      <dgm:spPr/>
    </dgm:pt>
    <dgm:pt modelId="{E40E28B9-1BB2-42E9-9D1B-C5D9C2EE0641}" type="pres">
      <dgm:prSet presAssocID="{480CF0C3-9D33-4D23-852D-48837C198065}" presName="tx1" presStyleLbl="revTx" presStyleIdx="3" presStyleCnt="4"/>
      <dgm:spPr/>
    </dgm:pt>
    <dgm:pt modelId="{3F50DE38-F90C-460B-8A73-48A9C5341D2D}" type="pres">
      <dgm:prSet presAssocID="{480CF0C3-9D33-4D23-852D-48837C198065}" presName="vert1" presStyleCnt="0"/>
      <dgm:spPr/>
    </dgm:pt>
  </dgm:ptLst>
  <dgm:cxnLst>
    <dgm:cxn modelId="{AECCE70B-EF71-42FC-939E-F7987C0101CF}" type="presOf" srcId="{480CF0C3-9D33-4D23-852D-48837C198065}" destId="{E40E28B9-1BB2-42E9-9D1B-C5D9C2EE0641}" srcOrd="0" destOrd="0" presId="urn:microsoft.com/office/officeart/2008/layout/LinedList"/>
    <dgm:cxn modelId="{2425F625-E8A6-4973-A291-AB6DF070F2EB}" srcId="{9FCA4317-DCBA-4CB6-8864-C876000A0449}" destId="{480CF0C3-9D33-4D23-852D-48837C198065}" srcOrd="3" destOrd="0" parTransId="{AB4A1293-11AD-484D-9311-8002A2031614}" sibTransId="{46AAE637-38DA-4192-A198-059D33497335}"/>
    <dgm:cxn modelId="{1DD7054D-9BEE-446E-AD18-DDE1FE6BBCE2}" type="presOf" srcId="{011E40B7-8254-44B1-AE4C-8011DC6F7411}" destId="{D6D49A6E-E814-42C8-BB4C-2C4998E5D1C8}" srcOrd="0" destOrd="0" presId="urn:microsoft.com/office/officeart/2008/layout/LinedList"/>
    <dgm:cxn modelId="{43932B4D-6D16-4745-81BD-6602761DEADE}" type="presOf" srcId="{00C497B6-CC03-48EF-B337-3B11C308B4FD}" destId="{AE6AAFA7-B9F2-4DA7-A2FD-411F6CB5AD77}" srcOrd="0" destOrd="0" presId="urn:microsoft.com/office/officeart/2008/layout/LinedList"/>
    <dgm:cxn modelId="{252D3E73-1EF4-4835-9AD3-DACF105B0C7F}" type="presOf" srcId="{9FCA4317-DCBA-4CB6-8864-C876000A0449}" destId="{173A77DB-DFC1-4275-917B-510DC9AAD36A}" srcOrd="0" destOrd="0" presId="urn:microsoft.com/office/officeart/2008/layout/LinedList"/>
    <dgm:cxn modelId="{1A72497C-CF8F-41C7-84ED-83BA43E2C082}" srcId="{9FCA4317-DCBA-4CB6-8864-C876000A0449}" destId="{0B430422-5A41-47D6-9EC9-B78C3267D107}" srcOrd="2" destOrd="0" parTransId="{E17E3805-43F4-4331-B54A-1EF119703D2D}" sibTransId="{AA027C10-799B-4F75-8E55-9ED79B7A94B8}"/>
    <dgm:cxn modelId="{E09F9588-61F8-47CE-8066-48A3920D8803}" srcId="{9FCA4317-DCBA-4CB6-8864-C876000A0449}" destId="{00C497B6-CC03-48EF-B337-3B11C308B4FD}" srcOrd="0" destOrd="0" parTransId="{1B1469CD-07DC-4505-B0F8-BBC356BD5FFA}" sibTransId="{128889E2-8D4D-4FF3-B06A-AF86F439C2D5}"/>
    <dgm:cxn modelId="{7C2802B5-3517-411D-A43C-9FB07CDA8B91}" srcId="{9FCA4317-DCBA-4CB6-8864-C876000A0449}" destId="{011E40B7-8254-44B1-AE4C-8011DC6F7411}" srcOrd="1" destOrd="0" parTransId="{62DE8A8C-0AF4-4769-9848-FD3E05702A38}" sibTransId="{3DB38731-8D98-4459-9513-BB30C36FD936}"/>
    <dgm:cxn modelId="{833D58FE-186F-4412-AE20-FD4B7C598784}" type="presOf" srcId="{0B430422-5A41-47D6-9EC9-B78C3267D107}" destId="{9FC44D8A-3A4A-4E94-A3B3-079FCE8D26F7}" srcOrd="0" destOrd="0" presId="urn:microsoft.com/office/officeart/2008/layout/LinedList"/>
    <dgm:cxn modelId="{3C89B029-D2A4-4CDE-8A52-0ACC672106C1}" type="presParOf" srcId="{173A77DB-DFC1-4275-917B-510DC9AAD36A}" destId="{A227822F-A55B-49EF-8831-2D371415A59E}" srcOrd="0" destOrd="0" presId="urn:microsoft.com/office/officeart/2008/layout/LinedList"/>
    <dgm:cxn modelId="{8AC8AA80-0D33-497F-825C-406C7D529FCD}" type="presParOf" srcId="{173A77DB-DFC1-4275-917B-510DC9AAD36A}" destId="{97CD0C6B-A569-47DB-8057-C977CECF489D}" srcOrd="1" destOrd="0" presId="urn:microsoft.com/office/officeart/2008/layout/LinedList"/>
    <dgm:cxn modelId="{BAFEBA00-CE8A-4150-9C44-332E13624FCA}" type="presParOf" srcId="{97CD0C6B-A569-47DB-8057-C977CECF489D}" destId="{AE6AAFA7-B9F2-4DA7-A2FD-411F6CB5AD77}" srcOrd="0" destOrd="0" presId="urn:microsoft.com/office/officeart/2008/layout/LinedList"/>
    <dgm:cxn modelId="{21E32FD6-A220-4C54-B016-115DB44C1AD8}" type="presParOf" srcId="{97CD0C6B-A569-47DB-8057-C977CECF489D}" destId="{6806E0C7-5073-4AF7-BB81-B577BF044F1C}" srcOrd="1" destOrd="0" presId="urn:microsoft.com/office/officeart/2008/layout/LinedList"/>
    <dgm:cxn modelId="{7085D820-08FC-4CBD-A375-00971DF277A2}" type="presParOf" srcId="{173A77DB-DFC1-4275-917B-510DC9AAD36A}" destId="{28AA2A67-BA02-4706-99EC-31EC77B35A31}" srcOrd="2" destOrd="0" presId="urn:microsoft.com/office/officeart/2008/layout/LinedList"/>
    <dgm:cxn modelId="{9D8D5D3F-3DA1-46EC-9BAB-6BD8A7CC954C}" type="presParOf" srcId="{173A77DB-DFC1-4275-917B-510DC9AAD36A}" destId="{ACB61CFE-A7EC-43E9-98D6-51797E7ACCF0}" srcOrd="3" destOrd="0" presId="urn:microsoft.com/office/officeart/2008/layout/LinedList"/>
    <dgm:cxn modelId="{A05B3049-861B-4526-B891-2D5C6C93EDF1}" type="presParOf" srcId="{ACB61CFE-A7EC-43E9-98D6-51797E7ACCF0}" destId="{D6D49A6E-E814-42C8-BB4C-2C4998E5D1C8}" srcOrd="0" destOrd="0" presId="urn:microsoft.com/office/officeart/2008/layout/LinedList"/>
    <dgm:cxn modelId="{16162E1A-B606-4D66-9AC6-2477173E8689}" type="presParOf" srcId="{ACB61CFE-A7EC-43E9-98D6-51797E7ACCF0}" destId="{E57E40EA-E5F8-4CF6-B4F6-1DE1276DE93A}" srcOrd="1" destOrd="0" presId="urn:microsoft.com/office/officeart/2008/layout/LinedList"/>
    <dgm:cxn modelId="{12276AE4-15CF-4B46-B658-8CD3734052B7}" type="presParOf" srcId="{173A77DB-DFC1-4275-917B-510DC9AAD36A}" destId="{3A33BA2F-0E80-496B-827F-069EA78B10E0}" srcOrd="4" destOrd="0" presId="urn:microsoft.com/office/officeart/2008/layout/LinedList"/>
    <dgm:cxn modelId="{E02C7339-B154-4AAC-9868-BAE33E6A5C49}" type="presParOf" srcId="{173A77DB-DFC1-4275-917B-510DC9AAD36A}" destId="{59152B51-0C4E-441C-BD7C-2118C06D4321}" srcOrd="5" destOrd="0" presId="urn:microsoft.com/office/officeart/2008/layout/LinedList"/>
    <dgm:cxn modelId="{E178F01A-413D-4A9C-A48D-506BA2343888}" type="presParOf" srcId="{59152B51-0C4E-441C-BD7C-2118C06D4321}" destId="{9FC44D8A-3A4A-4E94-A3B3-079FCE8D26F7}" srcOrd="0" destOrd="0" presId="urn:microsoft.com/office/officeart/2008/layout/LinedList"/>
    <dgm:cxn modelId="{101A0478-43CC-4F8B-A003-14B947CACD34}" type="presParOf" srcId="{59152B51-0C4E-441C-BD7C-2118C06D4321}" destId="{9E59D4E7-8F7E-4B6B-B420-EF00ECE130BB}" srcOrd="1" destOrd="0" presId="urn:microsoft.com/office/officeart/2008/layout/LinedList"/>
    <dgm:cxn modelId="{32C20BC0-4C7D-4793-88A1-A893A2A43C17}" type="presParOf" srcId="{173A77DB-DFC1-4275-917B-510DC9AAD36A}" destId="{E7D6FA78-C209-4709-B242-E3FA1B926273}" srcOrd="6" destOrd="0" presId="urn:microsoft.com/office/officeart/2008/layout/LinedList"/>
    <dgm:cxn modelId="{C28F3035-E134-44FF-82E9-340506400C9A}" type="presParOf" srcId="{173A77DB-DFC1-4275-917B-510DC9AAD36A}" destId="{23A9029A-3E03-4EDD-9EE7-F0D58B460383}" srcOrd="7" destOrd="0" presId="urn:microsoft.com/office/officeart/2008/layout/LinedList"/>
    <dgm:cxn modelId="{84F6680D-174D-4336-99CD-C07C943589CB}" type="presParOf" srcId="{23A9029A-3E03-4EDD-9EE7-F0D58B460383}" destId="{E40E28B9-1BB2-42E9-9D1B-C5D9C2EE0641}" srcOrd="0" destOrd="0" presId="urn:microsoft.com/office/officeart/2008/layout/LinedList"/>
    <dgm:cxn modelId="{AB920B29-3BF0-47DC-8AAE-6882A023DA95}" type="presParOf" srcId="{23A9029A-3E03-4EDD-9EE7-F0D58B460383}" destId="{3F50DE38-F90C-460B-8A73-48A9C5341D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2CCA7-07D8-414A-AD81-7E4EA9F7EF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21EC69-D4FE-42C4-B75F-5B650B4ACD8B}">
      <dgm:prSet/>
      <dgm:spPr/>
      <dgm:t>
        <a:bodyPr/>
        <a:lstStyle/>
        <a:p>
          <a:r>
            <a:rPr lang="cs-CZ" b="1"/>
            <a:t>Novorozenec: asymetrie, holokineze, bez napřímení páteře a diferenciace</a:t>
          </a:r>
          <a:endParaRPr lang="en-US"/>
        </a:p>
      </dgm:t>
    </dgm:pt>
    <dgm:pt modelId="{AA9467C7-79DA-469F-88BA-BE4094C9D73E}" type="parTrans" cxnId="{B64D3CC7-639C-40AF-98ED-DBB9270388D5}">
      <dgm:prSet/>
      <dgm:spPr/>
      <dgm:t>
        <a:bodyPr/>
        <a:lstStyle/>
        <a:p>
          <a:endParaRPr lang="en-US"/>
        </a:p>
      </dgm:t>
    </dgm:pt>
    <dgm:pt modelId="{62E84CE8-2540-46C4-A28B-E91EFE5DC47E}" type="sibTrans" cxnId="{B64D3CC7-639C-40AF-98ED-DBB9270388D5}">
      <dgm:prSet/>
      <dgm:spPr/>
      <dgm:t>
        <a:bodyPr/>
        <a:lstStyle/>
        <a:p>
          <a:endParaRPr lang="en-US"/>
        </a:p>
      </dgm:t>
    </dgm:pt>
    <dgm:pt modelId="{0FE1A835-4653-4452-A8D0-6CFA1B93D6E7}">
      <dgm:prSet/>
      <dgm:spPr/>
      <dgm:t>
        <a:bodyPr/>
        <a:lstStyle/>
        <a:p>
          <a:r>
            <a:rPr lang="cs-CZ" b="1"/>
            <a:t>3. měsíc: rotabilita do střední Thp, izolovaný pohyb očí a hlavy do 30° R</a:t>
          </a:r>
          <a:endParaRPr lang="en-US"/>
        </a:p>
      </dgm:t>
    </dgm:pt>
    <dgm:pt modelId="{B5950013-7B41-4F58-9583-280E68219E72}" type="parTrans" cxnId="{AAB1878D-61D9-42E4-BDEF-5763284294B5}">
      <dgm:prSet/>
      <dgm:spPr/>
      <dgm:t>
        <a:bodyPr/>
        <a:lstStyle/>
        <a:p>
          <a:endParaRPr lang="en-US"/>
        </a:p>
      </dgm:t>
    </dgm:pt>
    <dgm:pt modelId="{12564704-4225-4A3D-A077-ACBA0E522E1E}" type="sibTrans" cxnId="{AAB1878D-61D9-42E4-BDEF-5763284294B5}">
      <dgm:prSet/>
      <dgm:spPr/>
      <dgm:t>
        <a:bodyPr/>
        <a:lstStyle/>
        <a:p>
          <a:endParaRPr lang="en-US"/>
        </a:p>
      </dgm:t>
    </dgm:pt>
    <dgm:pt modelId="{192B188F-943A-4183-9CF7-999005921758}">
      <dgm:prSet/>
      <dgm:spPr/>
      <dgm:t>
        <a:bodyPr/>
        <a:lstStyle/>
        <a:p>
          <a:r>
            <a:rPr lang="cs-CZ" b="1"/>
            <a:t>4,5. měsíc: napřímení do ThL přechodu, zkřížený model, rozvoj úchopu přes střed, otočení na bok</a:t>
          </a:r>
          <a:endParaRPr lang="en-US"/>
        </a:p>
      </dgm:t>
    </dgm:pt>
    <dgm:pt modelId="{CFC8303F-745D-4129-A4B2-CA73FB0B6F22}" type="parTrans" cxnId="{F3EEAF92-E7E6-4990-99C9-65B195936FB0}">
      <dgm:prSet/>
      <dgm:spPr/>
      <dgm:t>
        <a:bodyPr/>
        <a:lstStyle/>
        <a:p>
          <a:endParaRPr lang="en-US"/>
        </a:p>
      </dgm:t>
    </dgm:pt>
    <dgm:pt modelId="{CBBF94ED-F4AA-45ED-9E6C-09F0E1B582C6}" type="sibTrans" cxnId="{F3EEAF92-E7E6-4990-99C9-65B195936FB0}">
      <dgm:prSet/>
      <dgm:spPr/>
      <dgm:t>
        <a:bodyPr/>
        <a:lstStyle/>
        <a:p>
          <a:endParaRPr lang="en-US"/>
        </a:p>
      </dgm:t>
    </dgm:pt>
    <dgm:pt modelId="{BB05CA12-D4C1-4CD2-AE5B-9AEC989A0188}">
      <dgm:prSet/>
      <dgm:spPr/>
      <dgm:t>
        <a:bodyPr/>
        <a:lstStyle/>
        <a:p>
          <a:r>
            <a:rPr lang="cs-CZ" b="1"/>
            <a:t>6. měsíc: celá páteř schopna R, otočení ze Z na B, radiální úchop</a:t>
          </a:r>
          <a:endParaRPr lang="en-US"/>
        </a:p>
      </dgm:t>
    </dgm:pt>
    <dgm:pt modelId="{AA01F9C6-F2CE-45F1-8E1E-689696A6C0ED}" type="parTrans" cxnId="{792ABB39-9D6C-4E03-BF4C-212CF191BC07}">
      <dgm:prSet/>
      <dgm:spPr/>
      <dgm:t>
        <a:bodyPr/>
        <a:lstStyle/>
        <a:p>
          <a:endParaRPr lang="en-US"/>
        </a:p>
      </dgm:t>
    </dgm:pt>
    <dgm:pt modelId="{7CB8993B-7D03-4999-88CF-B3D97B7D858A}" type="sibTrans" cxnId="{792ABB39-9D6C-4E03-BF4C-212CF191BC07}">
      <dgm:prSet/>
      <dgm:spPr/>
      <dgm:t>
        <a:bodyPr/>
        <a:lstStyle/>
        <a:p>
          <a:endParaRPr lang="en-US"/>
        </a:p>
      </dgm:t>
    </dgm:pt>
    <dgm:pt modelId="{5B7861C2-E2CE-4F16-A846-B992A2EEAEEB}">
      <dgm:prSet/>
      <dgm:spPr/>
      <dgm:t>
        <a:bodyPr/>
        <a:lstStyle/>
        <a:p>
          <a:r>
            <a:rPr lang="cs-CZ" b="1"/>
            <a:t>7,5. měsíc: vertikalizace trupu ve frontální rovině (šikmý sed)</a:t>
          </a:r>
          <a:endParaRPr lang="en-US"/>
        </a:p>
      </dgm:t>
    </dgm:pt>
    <dgm:pt modelId="{D0E71BF0-CC2D-4892-B34A-6E25A99FDB0B}" type="parTrans" cxnId="{115F89C6-9070-4C71-92BF-F6747CB66F5A}">
      <dgm:prSet/>
      <dgm:spPr/>
      <dgm:t>
        <a:bodyPr/>
        <a:lstStyle/>
        <a:p>
          <a:endParaRPr lang="en-US"/>
        </a:p>
      </dgm:t>
    </dgm:pt>
    <dgm:pt modelId="{3A2026C3-F2AE-4B95-A4CB-8D479D279F24}" type="sibTrans" cxnId="{115F89C6-9070-4C71-92BF-F6747CB66F5A}">
      <dgm:prSet/>
      <dgm:spPr/>
      <dgm:t>
        <a:bodyPr/>
        <a:lstStyle/>
        <a:p>
          <a:endParaRPr lang="en-US"/>
        </a:p>
      </dgm:t>
    </dgm:pt>
    <dgm:pt modelId="{D830F72E-AF64-41E6-A166-6C859B4F79D0}">
      <dgm:prSet/>
      <dgm:spPr/>
      <dgm:t>
        <a:bodyPr/>
        <a:lstStyle/>
        <a:p>
          <a:r>
            <a:rPr lang="cs-CZ" b="1"/>
            <a:t>9. měsíc: vertikalizace do vzpřímeného stoje</a:t>
          </a:r>
          <a:endParaRPr lang="en-US"/>
        </a:p>
      </dgm:t>
    </dgm:pt>
    <dgm:pt modelId="{79CAB27A-203B-446C-922F-6943A1BF3B8B}" type="parTrans" cxnId="{750B3E43-7816-4FF1-B601-CAE4685D9CD0}">
      <dgm:prSet/>
      <dgm:spPr/>
      <dgm:t>
        <a:bodyPr/>
        <a:lstStyle/>
        <a:p>
          <a:endParaRPr lang="en-US"/>
        </a:p>
      </dgm:t>
    </dgm:pt>
    <dgm:pt modelId="{7C3562FB-82A7-42CA-B8E7-3404AE887BBE}" type="sibTrans" cxnId="{750B3E43-7816-4FF1-B601-CAE4685D9CD0}">
      <dgm:prSet/>
      <dgm:spPr/>
      <dgm:t>
        <a:bodyPr/>
        <a:lstStyle/>
        <a:p>
          <a:endParaRPr lang="en-US"/>
        </a:p>
      </dgm:t>
    </dgm:pt>
    <dgm:pt modelId="{D7327D94-BD8F-4916-91FA-5787C6AC04E1}" type="pres">
      <dgm:prSet presAssocID="{E352CCA7-07D8-414A-AD81-7E4EA9F7EFD5}" presName="vert0" presStyleCnt="0">
        <dgm:presLayoutVars>
          <dgm:dir/>
          <dgm:animOne val="branch"/>
          <dgm:animLvl val="lvl"/>
        </dgm:presLayoutVars>
      </dgm:prSet>
      <dgm:spPr/>
    </dgm:pt>
    <dgm:pt modelId="{2695439F-64B7-41FD-A8A2-04716937716E}" type="pres">
      <dgm:prSet presAssocID="{3421EC69-D4FE-42C4-B75F-5B650B4ACD8B}" presName="thickLine" presStyleLbl="alignNode1" presStyleIdx="0" presStyleCnt="6"/>
      <dgm:spPr/>
    </dgm:pt>
    <dgm:pt modelId="{32668D96-65D8-4AC6-B5BD-E45972DDCBEF}" type="pres">
      <dgm:prSet presAssocID="{3421EC69-D4FE-42C4-B75F-5B650B4ACD8B}" presName="horz1" presStyleCnt="0"/>
      <dgm:spPr/>
    </dgm:pt>
    <dgm:pt modelId="{F8D67001-B9A5-4462-92ED-CEB52695241A}" type="pres">
      <dgm:prSet presAssocID="{3421EC69-D4FE-42C4-B75F-5B650B4ACD8B}" presName="tx1" presStyleLbl="revTx" presStyleIdx="0" presStyleCnt="6"/>
      <dgm:spPr/>
    </dgm:pt>
    <dgm:pt modelId="{7DAF70DD-DF4A-467B-9739-9F69D2380980}" type="pres">
      <dgm:prSet presAssocID="{3421EC69-D4FE-42C4-B75F-5B650B4ACD8B}" presName="vert1" presStyleCnt="0"/>
      <dgm:spPr/>
    </dgm:pt>
    <dgm:pt modelId="{472EB015-9A5F-42D4-B7BA-ADB55EF05C4C}" type="pres">
      <dgm:prSet presAssocID="{0FE1A835-4653-4452-A8D0-6CFA1B93D6E7}" presName="thickLine" presStyleLbl="alignNode1" presStyleIdx="1" presStyleCnt="6"/>
      <dgm:spPr/>
    </dgm:pt>
    <dgm:pt modelId="{DAEA8AC4-BFA7-4A1F-84CF-BA1995CD016F}" type="pres">
      <dgm:prSet presAssocID="{0FE1A835-4653-4452-A8D0-6CFA1B93D6E7}" presName="horz1" presStyleCnt="0"/>
      <dgm:spPr/>
    </dgm:pt>
    <dgm:pt modelId="{67F59262-F8E1-4B8C-B8D3-4C35A17A100D}" type="pres">
      <dgm:prSet presAssocID="{0FE1A835-4653-4452-A8D0-6CFA1B93D6E7}" presName="tx1" presStyleLbl="revTx" presStyleIdx="1" presStyleCnt="6"/>
      <dgm:spPr/>
    </dgm:pt>
    <dgm:pt modelId="{418F3233-F0B2-43A8-B755-F9394FE1E339}" type="pres">
      <dgm:prSet presAssocID="{0FE1A835-4653-4452-A8D0-6CFA1B93D6E7}" presName="vert1" presStyleCnt="0"/>
      <dgm:spPr/>
    </dgm:pt>
    <dgm:pt modelId="{C7FF86B4-E876-4C20-B237-E35A4F511ADA}" type="pres">
      <dgm:prSet presAssocID="{192B188F-943A-4183-9CF7-999005921758}" presName="thickLine" presStyleLbl="alignNode1" presStyleIdx="2" presStyleCnt="6"/>
      <dgm:spPr/>
    </dgm:pt>
    <dgm:pt modelId="{952E9117-0121-433F-A823-5DA64C6A8A05}" type="pres">
      <dgm:prSet presAssocID="{192B188F-943A-4183-9CF7-999005921758}" presName="horz1" presStyleCnt="0"/>
      <dgm:spPr/>
    </dgm:pt>
    <dgm:pt modelId="{42CB44CC-A4FE-44F0-8836-1BFC636C0C2B}" type="pres">
      <dgm:prSet presAssocID="{192B188F-943A-4183-9CF7-999005921758}" presName="tx1" presStyleLbl="revTx" presStyleIdx="2" presStyleCnt="6"/>
      <dgm:spPr/>
    </dgm:pt>
    <dgm:pt modelId="{0FEE1508-2E25-4F11-9DD9-2C7DAF73F31F}" type="pres">
      <dgm:prSet presAssocID="{192B188F-943A-4183-9CF7-999005921758}" presName="vert1" presStyleCnt="0"/>
      <dgm:spPr/>
    </dgm:pt>
    <dgm:pt modelId="{88F706F8-885A-45DE-AC31-5422D0947D9E}" type="pres">
      <dgm:prSet presAssocID="{BB05CA12-D4C1-4CD2-AE5B-9AEC989A0188}" presName="thickLine" presStyleLbl="alignNode1" presStyleIdx="3" presStyleCnt="6"/>
      <dgm:spPr/>
    </dgm:pt>
    <dgm:pt modelId="{1A167153-D16E-44DE-9FDE-E791713E9541}" type="pres">
      <dgm:prSet presAssocID="{BB05CA12-D4C1-4CD2-AE5B-9AEC989A0188}" presName="horz1" presStyleCnt="0"/>
      <dgm:spPr/>
    </dgm:pt>
    <dgm:pt modelId="{E6B3837E-B6DC-402C-BDD0-069F6132125D}" type="pres">
      <dgm:prSet presAssocID="{BB05CA12-D4C1-4CD2-AE5B-9AEC989A0188}" presName="tx1" presStyleLbl="revTx" presStyleIdx="3" presStyleCnt="6"/>
      <dgm:spPr/>
    </dgm:pt>
    <dgm:pt modelId="{4C9D285F-AFA8-43FE-B34D-07DE8795777D}" type="pres">
      <dgm:prSet presAssocID="{BB05CA12-D4C1-4CD2-AE5B-9AEC989A0188}" presName="vert1" presStyleCnt="0"/>
      <dgm:spPr/>
    </dgm:pt>
    <dgm:pt modelId="{5C604156-3309-409B-A1C9-5F619EFFAE3F}" type="pres">
      <dgm:prSet presAssocID="{5B7861C2-E2CE-4F16-A846-B992A2EEAEEB}" presName="thickLine" presStyleLbl="alignNode1" presStyleIdx="4" presStyleCnt="6"/>
      <dgm:spPr/>
    </dgm:pt>
    <dgm:pt modelId="{A6BAEA28-8730-4FF8-BC44-9DF2BE177BDF}" type="pres">
      <dgm:prSet presAssocID="{5B7861C2-E2CE-4F16-A846-B992A2EEAEEB}" presName="horz1" presStyleCnt="0"/>
      <dgm:spPr/>
    </dgm:pt>
    <dgm:pt modelId="{2F0498CB-5236-48FA-8964-2958C75F7BDC}" type="pres">
      <dgm:prSet presAssocID="{5B7861C2-E2CE-4F16-A846-B992A2EEAEEB}" presName="tx1" presStyleLbl="revTx" presStyleIdx="4" presStyleCnt="6"/>
      <dgm:spPr/>
    </dgm:pt>
    <dgm:pt modelId="{9D4777B8-18A1-4A13-8C83-2B5377D7D9D6}" type="pres">
      <dgm:prSet presAssocID="{5B7861C2-E2CE-4F16-A846-B992A2EEAEEB}" presName="vert1" presStyleCnt="0"/>
      <dgm:spPr/>
    </dgm:pt>
    <dgm:pt modelId="{69157EC2-676D-4E87-B7AE-0EF7B8CCAF85}" type="pres">
      <dgm:prSet presAssocID="{D830F72E-AF64-41E6-A166-6C859B4F79D0}" presName="thickLine" presStyleLbl="alignNode1" presStyleIdx="5" presStyleCnt="6"/>
      <dgm:spPr/>
    </dgm:pt>
    <dgm:pt modelId="{720F1037-DC31-4C8D-B023-D0C5F970267A}" type="pres">
      <dgm:prSet presAssocID="{D830F72E-AF64-41E6-A166-6C859B4F79D0}" presName="horz1" presStyleCnt="0"/>
      <dgm:spPr/>
    </dgm:pt>
    <dgm:pt modelId="{5AFEDEB4-2E1A-4CCB-BE4A-728A48CDB57A}" type="pres">
      <dgm:prSet presAssocID="{D830F72E-AF64-41E6-A166-6C859B4F79D0}" presName="tx1" presStyleLbl="revTx" presStyleIdx="5" presStyleCnt="6"/>
      <dgm:spPr/>
    </dgm:pt>
    <dgm:pt modelId="{FEE73DBF-F7D0-414A-95BA-1A3D9FBD5807}" type="pres">
      <dgm:prSet presAssocID="{D830F72E-AF64-41E6-A166-6C859B4F79D0}" presName="vert1" presStyleCnt="0"/>
      <dgm:spPr/>
    </dgm:pt>
  </dgm:ptLst>
  <dgm:cxnLst>
    <dgm:cxn modelId="{ECE63021-6276-4E8B-92FC-8AF17018E908}" type="presOf" srcId="{BB05CA12-D4C1-4CD2-AE5B-9AEC989A0188}" destId="{E6B3837E-B6DC-402C-BDD0-069F6132125D}" srcOrd="0" destOrd="0" presId="urn:microsoft.com/office/officeart/2008/layout/LinedList"/>
    <dgm:cxn modelId="{8FBFA32E-4388-4470-9143-F454DC2E4AE0}" type="presOf" srcId="{E352CCA7-07D8-414A-AD81-7E4EA9F7EFD5}" destId="{D7327D94-BD8F-4916-91FA-5787C6AC04E1}" srcOrd="0" destOrd="0" presId="urn:microsoft.com/office/officeart/2008/layout/LinedList"/>
    <dgm:cxn modelId="{792ABB39-9D6C-4E03-BF4C-212CF191BC07}" srcId="{E352CCA7-07D8-414A-AD81-7E4EA9F7EFD5}" destId="{BB05CA12-D4C1-4CD2-AE5B-9AEC989A0188}" srcOrd="3" destOrd="0" parTransId="{AA01F9C6-F2CE-45F1-8E1E-689696A6C0ED}" sibTransId="{7CB8993B-7D03-4999-88CF-B3D97B7D858A}"/>
    <dgm:cxn modelId="{750B3E43-7816-4FF1-B601-CAE4685D9CD0}" srcId="{E352CCA7-07D8-414A-AD81-7E4EA9F7EFD5}" destId="{D830F72E-AF64-41E6-A166-6C859B4F79D0}" srcOrd="5" destOrd="0" parTransId="{79CAB27A-203B-446C-922F-6943A1BF3B8B}" sibTransId="{7C3562FB-82A7-42CA-B8E7-3404AE887BBE}"/>
    <dgm:cxn modelId="{92748249-3600-4064-A936-1FF113A0D368}" type="presOf" srcId="{5B7861C2-E2CE-4F16-A846-B992A2EEAEEB}" destId="{2F0498CB-5236-48FA-8964-2958C75F7BDC}" srcOrd="0" destOrd="0" presId="urn:microsoft.com/office/officeart/2008/layout/LinedList"/>
    <dgm:cxn modelId="{E33DBD88-1195-46F2-A435-37BEB29DC4D6}" type="presOf" srcId="{192B188F-943A-4183-9CF7-999005921758}" destId="{42CB44CC-A4FE-44F0-8836-1BFC636C0C2B}" srcOrd="0" destOrd="0" presId="urn:microsoft.com/office/officeart/2008/layout/LinedList"/>
    <dgm:cxn modelId="{AAB1878D-61D9-42E4-BDEF-5763284294B5}" srcId="{E352CCA7-07D8-414A-AD81-7E4EA9F7EFD5}" destId="{0FE1A835-4653-4452-A8D0-6CFA1B93D6E7}" srcOrd="1" destOrd="0" parTransId="{B5950013-7B41-4F58-9583-280E68219E72}" sibTransId="{12564704-4225-4A3D-A077-ACBA0E522E1E}"/>
    <dgm:cxn modelId="{F3EEAF92-E7E6-4990-99C9-65B195936FB0}" srcId="{E352CCA7-07D8-414A-AD81-7E4EA9F7EFD5}" destId="{192B188F-943A-4183-9CF7-999005921758}" srcOrd="2" destOrd="0" parTransId="{CFC8303F-745D-4129-A4B2-CA73FB0B6F22}" sibTransId="{CBBF94ED-F4AA-45ED-9E6C-09F0E1B582C6}"/>
    <dgm:cxn modelId="{C8D683A7-36D1-40FA-A5D2-D6752A73E202}" type="presOf" srcId="{3421EC69-D4FE-42C4-B75F-5B650B4ACD8B}" destId="{F8D67001-B9A5-4462-92ED-CEB52695241A}" srcOrd="0" destOrd="0" presId="urn:microsoft.com/office/officeart/2008/layout/LinedList"/>
    <dgm:cxn modelId="{115F89C6-9070-4C71-92BF-F6747CB66F5A}" srcId="{E352CCA7-07D8-414A-AD81-7E4EA9F7EFD5}" destId="{5B7861C2-E2CE-4F16-A846-B992A2EEAEEB}" srcOrd="4" destOrd="0" parTransId="{D0E71BF0-CC2D-4892-B34A-6E25A99FDB0B}" sibTransId="{3A2026C3-F2AE-4B95-A4CB-8D479D279F24}"/>
    <dgm:cxn modelId="{B64D3CC7-639C-40AF-98ED-DBB9270388D5}" srcId="{E352CCA7-07D8-414A-AD81-7E4EA9F7EFD5}" destId="{3421EC69-D4FE-42C4-B75F-5B650B4ACD8B}" srcOrd="0" destOrd="0" parTransId="{AA9467C7-79DA-469F-88BA-BE4094C9D73E}" sibTransId="{62E84CE8-2540-46C4-A28B-E91EFE5DC47E}"/>
    <dgm:cxn modelId="{E3C1ABCD-4619-465D-BF7A-69C6AB50EFB3}" type="presOf" srcId="{D830F72E-AF64-41E6-A166-6C859B4F79D0}" destId="{5AFEDEB4-2E1A-4CCB-BE4A-728A48CDB57A}" srcOrd="0" destOrd="0" presId="urn:microsoft.com/office/officeart/2008/layout/LinedList"/>
    <dgm:cxn modelId="{F7C543D1-A005-4E9F-A3FF-0764985A8503}" type="presOf" srcId="{0FE1A835-4653-4452-A8D0-6CFA1B93D6E7}" destId="{67F59262-F8E1-4B8C-B8D3-4C35A17A100D}" srcOrd="0" destOrd="0" presId="urn:microsoft.com/office/officeart/2008/layout/LinedList"/>
    <dgm:cxn modelId="{645F7E99-3CD5-4666-8E09-5AB051EDAAFA}" type="presParOf" srcId="{D7327D94-BD8F-4916-91FA-5787C6AC04E1}" destId="{2695439F-64B7-41FD-A8A2-04716937716E}" srcOrd="0" destOrd="0" presId="urn:microsoft.com/office/officeart/2008/layout/LinedList"/>
    <dgm:cxn modelId="{57CE7036-472E-4496-B289-8A7DA5B6B222}" type="presParOf" srcId="{D7327D94-BD8F-4916-91FA-5787C6AC04E1}" destId="{32668D96-65D8-4AC6-B5BD-E45972DDCBEF}" srcOrd="1" destOrd="0" presId="urn:microsoft.com/office/officeart/2008/layout/LinedList"/>
    <dgm:cxn modelId="{0A3BD243-0088-4A7B-8554-A1900FC773A5}" type="presParOf" srcId="{32668D96-65D8-4AC6-B5BD-E45972DDCBEF}" destId="{F8D67001-B9A5-4462-92ED-CEB52695241A}" srcOrd="0" destOrd="0" presId="urn:microsoft.com/office/officeart/2008/layout/LinedList"/>
    <dgm:cxn modelId="{1F6DEEBE-54DE-4B92-BAE4-CE07E3AA2A70}" type="presParOf" srcId="{32668D96-65D8-4AC6-B5BD-E45972DDCBEF}" destId="{7DAF70DD-DF4A-467B-9739-9F69D2380980}" srcOrd="1" destOrd="0" presId="urn:microsoft.com/office/officeart/2008/layout/LinedList"/>
    <dgm:cxn modelId="{A5388D01-5C7C-4F25-88D6-D33B28EDF4F9}" type="presParOf" srcId="{D7327D94-BD8F-4916-91FA-5787C6AC04E1}" destId="{472EB015-9A5F-42D4-B7BA-ADB55EF05C4C}" srcOrd="2" destOrd="0" presId="urn:microsoft.com/office/officeart/2008/layout/LinedList"/>
    <dgm:cxn modelId="{BBA226C7-C236-4A70-A0F5-E9AFB77DE606}" type="presParOf" srcId="{D7327D94-BD8F-4916-91FA-5787C6AC04E1}" destId="{DAEA8AC4-BFA7-4A1F-84CF-BA1995CD016F}" srcOrd="3" destOrd="0" presId="urn:microsoft.com/office/officeart/2008/layout/LinedList"/>
    <dgm:cxn modelId="{3640D860-25DF-4A0E-BBEB-E4BEC7A40767}" type="presParOf" srcId="{DAEA8AC4-BFA7-4A1F-84CF-BA1995CD016F}" destId="{67F59262-F8E1-4B8C-B8D3-4C35A17A100D}" srcOrd="0" destOrd="0" presId="urn:microsoft.com/office/officeart/2008/layout/LinedList"/>
    <dgm:cxn modelId="{8E18DA29-5405-438E-B291-5C0ABFC74F5B}" type="presParOf" srcId="{DAEA8AC4-BFA7-4A1F-84CF-BA1995CD016F}" destId="{418F3233-F0B2-43A8-B755-F9394FE1E339}" srcOrd="1" destOrd="0" presId="urn:microsoft.com/office/officeart/2008/layout/LinedList"/>
    <dgm:cxn modelId="{665682ED-9BAC-4FC5-B960-B9F631985814}" type="presParOf" srcId="{D7327D94-BD8F-4916-91FA-5787C6AC04E1}" destId="{C7FF86B4-E876-4C20-B237-E35A4F511ADA}" srcOrd="4" destOrd="0" presId="urn:microsoft.com/office/officeart/2008/layout/LinedList"/>
    <dgm:cxn modelId="{C88C39F8-823C-485B-84D0-42B76E561981}" type="presParOf" srcId="{D7327D94-BD8F-4916-91FA-5787C6AC04E1}" destId="{952E9117-0121-433F-A823-5DA64C6A8A05}" srcOrd="5" destOrd="0" presId="urn:microsoft.com/office/officeart/2008/layout/LinedList"/>
    <dgm:cxn modelId="{4F325CD4-D732-418A-A940-618D1D4736F0}" type="presParOf" srcId="{952E9117-0121-433F-A823-5DA64C6A8A05}" destId="{42CB44CC-A4FE-44F0-8836-1BFC636C0C2B}" srcOrd="0" destOrd="0" presId="urn:microsoft.com/office/officeart/2008/layout/LinedList"/>
    <dgm:cxn modelId="{6C1EEF92-BA5D-45B6-8D00-68571D84D317}" type="presParOf" srcId="{952E9117-0121-433F-A823-5DA64C6A8A05}" destId="{0FEE1508-2E25-4F11-9DD9-2C7DAF73F31F}" srcOrd="1" destOrd="0" presId="urn:microsoft.com/office/officeart/2008/layout/LinedList"/>
    <dgm:cxn modelId="{D7B5DB99-20D8-469B-BAD7-ECAC94669051}" type="presParOf" srcId="{D7327D94-BD8F-4916-91FA-5787C6AC04E1}" destId="{88F706F8-885A-45DE-AC31-5422D0947D9E}" srcOrd="6" destOrd="0" presId="urn:microsoft.com/office/officeart/2008/layout/LinedList"/>
    <dgm:cxn modelId="{9A3CD3E9-FABF-4425-B14E-FA82DE762FC6}" type="presParOf" srcId="{D7327D94-BD8F-4916-91FA-5787C6AC04E1}" destId="{1A167153-D16E-44DE-9FDE-E791713E9541}" srcOrd="7" destOrd="0" presId="urn:microsoft.com/office/officeart/2008/layout/LinedList"/>
    <dgm:cxn modelId="{9CEE850F-ED6B-4780-90DF-7028419E9BE9}" type="presParOf" srcId="{1A167153-D16E-44DE-9FDE-E791713E9541}" destId="{E6B3837E-B6DC-402C-BDD0-069F6132125D}" srcOrd="0" destOrd="0" presId="urn:microsoft.com/office/officeart/2008/layout/LinedList"/>
    <dgm:cxn modelId="{8C1DA5CB-6AD9-4A9F-9C3E-F11F128CF77C}" type="presParOf" srcId="{1A167153-D16E-44DE-9FDE-E791713E9541}" destId="{4C9D285F-AFA8-43FE-B34D-07DE8795777D}" srcOrd="1" destOrd="0" presId="urn:microsoft.com/office/officeart/2008/layout/LinedList"/>
    <dgm:cxn modelId="{4944AD8E-CF0B-4255-8465-8197E7C8EC93}" type="presParOf" srcId="{D7327D94-BD8F-4916-91FA-5787C6AC04E1}" destId="{5C604156-3309-409B-A1C9-5F619EFFAE3F}" srcOrd="8" destOrd="0" presId="urn:microsoft.com/office/officeart/2008/layout/LinedList"/>
    <dgm:cxn modelId="{5C980DFE-EC9C-42AF-A53D-FCF88029350F}" type="presParOf" srcId="{D7327D94-BD8F-4916-91FA-5787C6AC04E1}" destId="{A6BAEA28-8730-4FF8-BC44-9DF2BE177BDF}" srcOrd="9" destOrd="0" presId="urn:microsoft.com/office/officeart/2008/layout/LinedList"/>
    <dgm:cxn modelId="{B8F0C973-EDD2-4E5C-AF29-FE7289476FFF}" type="presParOf" srcId="{A6BAEA28-8730-4FF8-BC44-9DF2BE177BDF}" destId="{2F0498CB-5236-48FA-8964-2958C75F7BDC}" srcOrd="0" destOrd="0" presId="urn:microsoft.com/office/officeart/2008/layout/LinedList"/>
    <dgm:cxn modelId="{909D3936-96E7-488C-B42D-34D7667C855B}" type="presParOf" srcId="{A6BAEA28-8730-4FF8-BC44-9DF2BE177BDF}" destId="{9D4777B8-18A1-4A13-8C83-2B5377D7D9D6}" srcOrd="1" destOrd="0" presId="urn:microsoft.com/office/officeart/2008/layout/LinedList"/>
    <dgm:cxn modelId="{3FC4E1CA-DF50-4D22-B69A-8E8FD895C8DD}" type="presParOf" srcId="{D7327D94-BD8F-4916-91FA-5787C6AC04E1}" destId="{69157EC2-676D-4E87-B7AE-0EF7B8CCAF85}" srcOrd="10" destOrd="0" presId="urn:microsoft.com/office/officeart/2008/layout/LinedList"/>
    <dgm:cxn modelId="{98E91DD5-5202-4497-87C4-C5C10F73AB3D}" type="presParOf" srcId="{D7327D94-BD8F-4916-91FA-5787C6AC04E1}" destId="{720F1037-DC31-4C8D-B023-D0C5F970267A}" srcOrd="11" destOrd="0" presId="urn:microsoft.com/office/officeart/2008/layout/LinedList"/>
    <dgm:cxn modelId="{A56BEE56-DA7E-425A-A3F8-53A64C2C0AD7}" type="presParOf" srcId="{720F1037-DC31-4C8D-B023-D0C5F970267A}" destId="{5AFEDEB4-2E1A-4CCB-BE4A-728A48CDB57A}" srcOrd="0" destOrd="0" presId="urn:microsoft.com/office/officeart/2008/layout/LinedList"/>
    <dgm:cxn modelId="{5B76995D-2295-4F3A-B054-404DBE75C500}" type="presParOf" srcId="{720F1037-DC31-4C8D-B023-D0C5F970267A}" destId="{FEE73DBF-F7D0-414A-95BA-1A3D9FBD58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701B09-10B6-46B7-9201-2378E365C0A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51F071F-3BA6-490E-90FC-ACDF01F1FE46}">
      <dgm:prSet/>
      <dgm:spPr/>
      <dgm:t>
        <a:bodyPr/>
        <a:lstStyle/>
        <a:p>
          <a:r>
            <a:rPr lang="cs-CZ" b="1"/>
            <a:t>Novorozenec: reflexní úchop</a:t>
          </a:r>
          <a:endParaRPr lang="en-US"/>
        </a:p>
      </dgm:t>
    </dgm:pt>
    <dgm:pt modelId="{806E4BCD-A7E9-4CB6-AFDD-A949738909E9}" type="parTrans" cxnId="{C8D589DA-A055-4D9F-A6B2-891D2FA0215D}">
      <dgm:prSet/>
      <dgm:spPr/>
      <dgm:t>
        <a:bodyPr/>
        <a:lstStyle/>
        <a:p>
          <a:endParaRPr lang="en-US"/>
        </a:p>
      </dgm:t>
    </dgm:pt>
    <dgm:pt modelId="{8AFCD266-2AD8-4E68-949F-1762C2653FF1}" type="sibTrans" cxnId="{C8D589DA-A055-4D9F-A6B2-891D2FA0215D}">
      <dgm:prSet/>
      <dgm:spPr/>
      <dgm:t>
        <a:bodyPr/>
        <a:lstStyle/>
        <a:p>
          <a:endParaRPr lang="en-US"/>
        </a:p>
      </dgm:t>
    </dgm:pt>
    <dgm:pt modelId="{00C819F0-0BBC-43B4-8894-8A6A39637B16}">
      <dgm:prSet/>
      <dgm:spPr/>
      <dgm:t>
        <a:bodyPr/>
        <a:lstStyle/>
        <a:p>
          <a:r>
            <a:rPr lang="cs-CZ" b="1"/>
            <a:t>3. měsíc: napřímení CThp → medio-kaudální posun lopatky → koaktivace ZR a ADD - opora o oba lokty → povolení pěsti</a:t>
          </a:r>
          <a:endParaRPr lang="en-US"/>
        </a:p>
      </dgm:t>
    </dgm:pt>
    <dgm:pt modelId="{C29EE549-8985-4E62-A79A-209B0B6D14D8}" type="parTrans" cxnId="{16CA3DBE-66E5-494B-946A-914AB91DE17D}">
      <dgm:prSet/>
      <dgm:spPr/>
      <dgm:t>
        <a:bodyPr/>
        <a:lstStyle/>
        <a:p>
          <a:endParaRPr lang="en-US"/>
        </a:p>
      </dgm:t>
    </dgm:pt>
    <dgm:pt modelId="{891F374A-1C82-4459-A740-57F5648FEC17}" type="sibTrans" cxnId="{16CA3DBE-66E5-494B-946A-914AB91DE17D}">
      <dgm:prSet/>
      <dgm:spPr/>
      <dgm:t>
        <a:bodyPr/>
        <a:lstStyle/>
        <a:p>
          <a:endParaRPr lang="en-US"/>
        </a:p>
      </dgm:t>
    </dgm:pt>
    <dgm:pt modelId="{F7BD4551-5001-47FC-A627-48FB742DD045}">
      <dgm:prSet/>
      <dgm:spPr/>
      <dgm:t>
        <a:bodyPr/>
        <a:lstStyle/>
        <a:p>
          <a:r>
            <a:rPr lang="cs-CZ" b="1"/>
            <a:t>4. měsíc: laterální (ulnární) úchop</a:t>
          </a:r>
          <a:endParaRPr lang="en-US"/>
        </a:p>
      </dgm:t>
    </dgm:pt>
    <dgm:pt modelId="{7927B230-395F-487A-A1FC-53CDFD1AF5ED}" type="parTrans" cxnId="{FC8A6873-DA27-477D-833B-F377AA60ED57}">
      <dgm:prSet/>
      <dgm:spPr/>
      <dgm:t>
        <a:bodyPr/>
        <a:lstStyle/>
        <a:p>
          <a:endParaRPr lang="en-US"/>
        </a:p>
      </dgm:t>
    </dgm:pt>
    <dgm:pt modelId="{E089179D-0940-4D88-A5FC-4596CA4E70A8}" type="sibTrans" cxnId="{FC8A6873-DA27-477D-833B-F377AA60ED57}">
      <dgm:prSet/>
      <dgm:spPr/>
      <dgm:t>
        <a:bodyPr/>
        <a:lstStyle/>
        <a:p>
          <a:endParaRPr lang="en-US"/>
        </a:p>
      </dgm:t>
    </dgm:pt>
    <dgm:pt modelId="{7254A7A6-4537-4D4B-AF3B-B2B2CBA0D2BC}">
      <dgm:prSet/>
      <dgm:spPr/>
      <dgm:t>
        <a:bodyPr/>
        <a:lstStyle/>
        <a:p>
          <a:r>
            <a:rPr lang="cs-CZ" b="1"/>
            <a:t>4,5. měsíc: zkřížený model (opora o jeden loket) → úchop přes střední linii</a:t>
          </a:r>
          <a:endParaRPr lang="en-US"/>
        </a:p>
      </dgm:t>
    </dgm:pt>
    <dgm:pt modelId="{A13989C3-F668-442F-A651-231FCB43E57F}" type="parTrans" cxnId="{E279163F-9A8D-43FA-A85E-0BE90658AC12}">
      <dgm:prSet/>
      <dgm:spPr/>
      <dgm:t>
        <a:bodyPr/>
        <a:lstStyle/>
        <a:p>
          <a:endParaRPr lang="en-US"/>
        </a:p>
      </dgm:t>
    </dgm:pt>
    <dgm:pt modelId="{A2E70289-2B6D-4496-8965-0AB72931D5B1}" type="sibTrans" cxnId="{E279163F-9A8D-43FA-A85E-0BE90658AC12}">
      <dgm:prSet/>
      <dgm:spPr/>
      <dgm:t>
        <a:bodyPr/>
        <a:lstStyle/>
        <a:p>
          <a:endParaRPr lang="en-US"/>
        </a:p>
      </dgm:t>
    </dgm:pt>
    <dgm:pt modelId="{92E5DB02-9B19-4DF8-9DE6-27ECCDD395DC}">
      <dgm:prSet/>
      <dgm:spPr/>
      <dgm:t>
        <a:bodyPr/>
        <a:lstStyle/>
        <a:p>
          <a:r>
            <a:rPr lang="cs-CZ" b="1"/>
            <a:t>5. měsíc: izolovaná supinace-pronace předloktí</a:t>
          </a:r>
          <a:endParaRPr lang="en-US"/>
        </a:p>
      </dgm:t>
    </dgm:pt>
    <dgm:pt modelId="{AAED5CAD-89E9-4C3A-BD4E-C995EEC88FAC}" type="parTrans" cxnId="{3E3602D1-5259-468C-9056-FD0D722300EC}">
      <dgm:prSet/>
      <dgm:spPr/>
      <dgm:t>
        <a:bodyPr/>
        <a:lstStyle/>
        <a:p>
          <a:endParaRPr lang="en-US"/>
        </a:p>
      </dgm:t>
    </dgm:pt>
    <dgm:pt modelId="{B7ABD8D5-FB4B-4478-9059-7FC71A2DDF23}" type="sibTrans" cxnId="{3E3602D1-5259-468C-9056-FD0D722300EC}">
      <dgm:prSet/>
      <dgm:spPr/>
      <dgm:t>
        <a:bodyPr/>
        <a:lstStyle/>
        <a:p>
          <a:endParaRPr lang="en-US"/>
        </a:p>
      </dgm:t>
    </dgm:pt>
    <dgm:pt modelId="{46351424-2404-4B22-BF0F-FC7EE739F629}">
      <dgm:prSet/>
      <dgm:spPr/>
      <dgm:t>
        <a:bodyPr/>
        <a:lstStyle/>
        <a:p>
          <a:r>
            <a:rPr lang="cs-CZ" b="1"/>
            <a:t>6. měsíc: opora o rozvinuté dlaně na extendovaných HKK, dokončen radiální úchop</a:t>
          </a:r>
          <a:endParaRPr lang="en-US"/>
        </a:p>
      </dgm:t>
    </dgm:pt>
    <dgm:pt modelId="{9C908A2C-DBB1-4E63-A3B8-3C9D917B4B20}" type="parTrans" cxnId="{063B33FB-B63F-4378-B159-71D5175D298E}">
      <dgm:prSet/>
      <dgm:spPr/>
      <dgm:t>
        <a:bodyPr/>
        <a:lstStyle/>
        <a:p>
          <a:endParaRPr lang="en-US"/>
        </a:p>
      </dgm:t>
    </dgm:pt>
    <dgm:pt modelId="{60BC4942-0DA4-49B9-B3B8-558B05C69743}" type="sibTrans" cxnId="{063B33FB-B63F-4378-B159-71D5175D298E}">
      <dgm:prSet/>
      <dgm:spPr/>
      <dgm:t>
        <a:bodyPr/>
        <a:lstStyle/>
        <a:p>
          <a:endParaRPr lang="en-US"/>
        </a:p>
      </dgm:t>
    </dgm:pt>
    <dgm:pt modelId="{F5B65F89-BBB7-41E5-851F-E0167DB64AB9}">
      <dgm:prSet/>
      <dgm:spPr/>
      <dgm:t>
        <a:bodyPr/>
        <a:lstStyle/>
        <a:p>
          <a:r>
            <a:rPr lang="cs-CZ" b="1"/>
            <a:t>7,5. měsíc: opora o jednu extendovanou HK, pinzetový úchop</a:t>
          </a:r>
          <a:endParaRPr lang="en-US"/>
        </a:p>
      </dgm:t>
    </dgm:pt>
    <dgm:pt modelId="{EA2A1250-A699-4AD4-A848-278F370F88F5}" type="parTrans" cxnId="{D6393110-934A-45BA-AFFA-39AF1533BEBE}">
      <dgm:prSet/>
      <dgm:spPr/>
      <dgm:t>
        <a:bodyPr/>
        <a:lstStyle/>
        <a:p>
          <a:endParaRPr lang="en-US"/>
        </a:p>
      </dgm:t>
    </dgm:pt>
    <dgm:pt modelId="{26B35AE4-47AF-45E8-A813-FF5BF67052C0}" type="sibTrans" cxnId="{D6393110-934A-45BA-AFFA-39AF1533BEBE}">
      <dgm:prSet/>
      <dgm:spPr/>
      <dgm:t>
        <a:bodyPr/>
        <a:lstStyle/>
        <a:p>
          <a:endParaRPr lang="en-US"/>
        </a:p>
      </dgm:t>
    </dgm:pt>
    <dgm:pt modelId="{37966029-69AC-4595-AE1E-77B603803B33}">
      <dgm:prSet/>
      <dgm:spPr/>
      <dgm:t>
        <a:bodyPr/>
        <a:lstStyle/>
        <a:p>
          <a:r>
            <a:rPr lang="cs-CZ" b="1"/>
            <a:t>8. měsíc: kleštičkový úchop</a:t>
          </a:r>
          <a:endParaRPr lang="en-US"/>
        </a:p>
      </dgm:t>
    </dgm:pt>
    <dgm:pt modelId="{335D2AEA-E44D-468E-90F7-40879DBBB3B7}" type="parTrans" cxnId="{EAEBED0D-A592-4914-913E-C014D9476651}">
      <dgm:prSet/>
      <dgm:spPr/>
      <dgm:t>
        <a:bodyPr/>
        <a:lstStyle/>
        <a:p>
          <a:endParaRPr lang="en-US"/>
        </a:p>
      </dgm:t>
    </dgm:pt>
    <dgm:pt modelId="{96D75EC3-4F25-48B2-8F39-D617AC69F42B}" type="sibTrans" cxnId="{EAEBED0D-A592-4914-913E-C014D9476651}">
      <dgm:prSet/>
      <dgm:spPr/>
      <dgm:t>
        <a:bodyPr/>
        <a:lstStyle/>
        <a:p>
          <a:endParaRPr lang="en-US"/>
        </a:p>
      </dgm:t>
    </dgm:pt>
    <dgm:pt modelId="{A5E9541A-2D26-4BD6-A98B-47079D6414E8}" type="pres">
      <dgm:prSet presAssocID="{89701B09-10B6-46B7-9201-2378E365C0A4}" presName="vert0" presStyleCnt="0">
        <dgm:presLayoutVars>
          <dgm:dir/>
          <dgm:animOne val="branch"/>
          <dgm:animLvl val="lvl"/>
        </dgm:presLayoutVars>
      </dgm:prSet>
      <dgm:spPr/>
    </dgm:pt>
    <dgm:pt modelId="{61BDD914-3DA1-41E9-AD12-AAEA2EA06DAD}" type="pres">
      <dgm:prSet presAssocID="{051F071F-3BA6-490E-90FC-ACDF01F1FE46}" presName="thickLine" presStyleLbl="alignNode1" presStyleIdx="0" presStyleCnt="8"/>
      <dgm:spPr/>
    </dgm:pt>
    <dgm:pt modelId="{D3FFDBE5-CFB8-448E-9B77-BEA4455335AE}" type="pres">
      <dgm:prSet presAssocID="{051F071F-3BA6-490E-90FC-ACDF01F1FE46}" presName="horz1" presStyleCnt="0"/>
      <dgm:spPr/>
    </dgm:pt>
    <dgm:pt modelId="{004945C6-D40F-415D-BF58-0BEF9CA3457E}" type="pres">
      <dgm:prSet presAssocID="{051F071F-3BA6-490E-90FC-ACDF01F1FE46}" presName="tx1" presStyleLbl="revTx" presStyleIdx="0" presStyleCnt="8"/>
      <dgm:spPr/>
    </dgm:pt>
    <dgm:pt modelId="{96B2CC10-F437-4EB4-921A-989EC1F1AA25}" type="pres">
      <dgm:prSet presAssocID="{051F071F-3BA6-490E-90FC-ACDF01F1FE46}" presName="vert1" presStyleCnt="0"/>
      <dgm:spPr/>
    </dgm:pt>
    <dgm:pt modelId="{42576EC7-E510-4036-B2EB-344C35286023}" type="pres">
      <dgm:prSet presAssocID="{00C819F0-0BBC-43B4-8894-8A6A39637B16}" presName="thickLine" presStyleLbl="alignNode1" presStyleIdx="1" presStyleCnt="8"/>
      <dgm:spPr/>
    </dgm:pt>
    <dgm:pt modelId="{E2017D31-2D01-40FE-93E4-7A3C973FC319}" type="pres">
      <dgm:prSet presAssocID="{00C819F0-0BBC-43B4-8894-8A6A39637B16}" presName="horz1" presStyleCnt="0"/>
      <dgm:spPr/>
    </dgm:pt>
    <dgm:pt modelId="{A1DD96F3-42C5-431E-96A3-5CB2685197AC}" type="pres">
      <dgm:prSet presAssocID="{00C819F0-0BBC-43B4-8894-8A6A39637B16}" presName="tx1" presStyleLbl="revTx" presStyleIdx="1" presStyleCnt="8"/>
      <dgm:spPr/>
    </dgm:pt>
    <dgm:pt modelId="{EA24F2AD-AA5C-4F56-8A1E-204E0E58C4C4}" type="pres">
      <dgm:prSet presAssocID="{00C819F0-0BBC-43B4-8894-8A6A39637B16}" presName="vert1" presStyleCnt="0"/>
      <dgm:spPr/>
    </dgm:pt>
    <dgm:pt modelId="{B74AEE45-0A6C-4600-8371-936AF8D6C86A}" type="pres">
      <dgm:prSet presAssocID="{F7BD4551-5001-47FC-A627-48FB742DD045}" presName="thickLine" presStyleLbl="alignNode1" presStyleIdx="2" presStyleCnt="8"/>
      <dgm:spPr/>
    </dgm:pt>
    <dgm:pt modelId="{5EBD43C8-7307-4A97-AFE2-40546ABAE331}" type="pres">
      <dgm:prSet presAssocID="{F7BD4551-5001-47FC-A627-48FB742DD045}" presName="horz1" presStyleCnt="0"/>
      <dgm:spPr/>
    </dgm:pt>
    <dgm:pt modelId="{4348749C-A20B-4D9D-95BD-E3F03A7C45DC}" type="pres">
      <dgm:prSet presAssocID="{F7BD4551-5001-47FC-A627-48FB742DD045}" presName="tx1" presStyleLbl="revTx" presStyleIdx="2" presStyleCnt="8"/>
      <dgm:spPr/>
    </dgm:pt>
    <dgm:pt modelId="{9A93AED0-2AB7-434D-B339-22680C178949}" type="pres">
      <dgm:prSet presAssocID="{F7BD4551-5001-47FC-A627-48FB742DD045}" presName="vert1" presStyleCnt="0"/>
      <dgm:spPr/>
    </dgm:pt>
    <dgm:pt modelId="{38486BB7-5777-4F9A-98A0-0E04A62BF5E9}" type="pres">
      <dgm:prSet presAssocID="{7254A7A6-4537-4D4B-AF3B-B2B2CBA0D2BC}" presName="thickLine" presStyleLbl="alignNode1" presStyleIdx="3" presStyleCnt="8"/>
      <dgm:spPr/>
    </dgm:pt>
    <dgm:pt modelId="{BB163B4A-8E5A-43D2-B798-842E15A8F302}" type="pres">
      <dgm:prSet presAssocID="{7254A7A6-4537-4D4B-AF3B-B2B2CBA0D2BC}" presName="horz1" presStyleCnt="0"/>
      <dgm:spPr/>
    </dgm:pt>
    <dgm:pt modelId="{BC6D343F-4817-4927-873A-6CB81512FC4C}" type="pres">
      <dgm:prSet presAssocID="{7254A7A6-4537-4D4B-AF3B-B2B2CBA0D2BC}" presName="tx1" presStyleLbl="revTx" presStyleIdx="3" presStyleCnt="8"/>
      <dgm:spPr/>
    </dgm:pt>
    <dgm:pt modelId="{32D64161-4DF6-4125-90A5-1DD9F60F87BA}" type="pres">
      <dgm:prSet presAssocID="{7254A7A6-4537-4D4B-AF3B-B2B2CBA0D2BC}" presName="vert1" presStyleCnt="0"/>
      <dgm:spPr/>
    </dgm:pt>
    <dgm:pt modelId="{6E977BD2-76F2-40AC-9F4C-19C57A05744D}" type="pres">
      <dgm:prSet presAssocID="{92E5DB02-9B19-4DF8-9DE6-27ECCDD395DC}" presName="thickLine" presStyleLbl="alignNode1" presStyleIdx="4" presStyleCnt="8"/>
      <dgm:spPr/>
    </dgm:pt>
    <dgm:pt modelId="{BE63D012-83E5-466E-B8CF-8DFB43386B62}" type="pres">
      <dgm:prSet presAssocID="{92E5DB02-9B19-4DF8-9DE6-27ECCDD395DC}" presName="horz1" presStyleCnt="0"/>
      <dgm:spPr/>
    </dgm:pt>
    <dgm:pt modelId="{6E3F6619-29A5-4524-AF78-07150DEC80DB}" type="pres">
      <dgm:prSet presAssocID="{92E5DB02-9B19-4DF8-9DE6-27ECCDD395DC}" presName="tx1" presStyleLbl="revTx" presStyleIdx="4" presStyleCnt="8"/>
      <dgm:spPr/>
    </dgm:pt>
    <dgm:pt modelId="{45BFB386-63BD-4D09-BCB3-77756417D3C7}" type="pres">
      <dgm:prSet presAssocID="{92E5DB02-9B19-4DF8-9DE6-27ECCDD395DC}" presName="vert1" presStyleCnt="0"/>
      <dgm:spPr/>
    </dgm:pt>
    <dgm:pt modelId="{C587B5E0-17D9-4338-A6D5-EE747BA3D0A5}" type="pres">
      <dgm:prSet presAssocID="{46351424-2404-4B22-BF0F-FC7EE739F629}" presName="thickLine" presStyleLbl="alignNode1" presStyleIdx="5" presStyleCnt="8"/>
      <dgm:spPr/>
    </dgm:pt>
    <dgm:pt modelId="{7096F0D1-3995-450E-819B-1C037CE2B327}" type="pres">
      <dgm:prSet presAssocID="{46351424-2404-4B22-BF0F-FC7EE739F629}" presName="horz1" presStyleCnt="0"/>
      <dgm:spPr/>
    </dgm:pt>
    <dgm:pt modelId="{B24D6171-52CE-4F7E-B825-32EE031E89EE}" type="pres">
      <dgm:prSet presAssocID="{46351424-2404-4B22-BF0F-FC7EE739F629}" presName="tx1" presStyleLbl="revTx" presStyleIdx="5" presStyleCnt="8"/>
      <dgm:spPr/>
    </dgm:pt>
    <dgm:pt modelId="{C1AEC024-1250-43AA-8F43-7252D52C60B0}" type="pres">
      <dgm:prSet presAssocID="{46351424-2404-4B22-BF0F-FC7EE739F629}" presName="vert1" presStyleCnt="0"/>
      <dgm:spPr/>
    </dgm:pt>
    <dgm:pt modelId="{80D6B173-F3F5-4095-B6E5-3EFC89E13FE0}" type="pres">
      <dgm:prSet presAssocID="{F5B65F89-BBB7-41E5-851F-E0167DB64AB9}" presName="thickLine" presStyleLbl="alignNode1" presStyleIdx="6" presStyleCnt="8"/>
      <dgm:spPr/>
    </dgm:pt>
    <dgm:pt modelId="{06E161AA-E9AB-4004-978A-5FAE7932193A}" type="pres">
      <dgm:prSet presAssocID="{F5B65F89-BBB7-41E5-851F-E0167DB64AB9}" presName="horz1" presStyleCnt="0"/>
      <dgm:spPr/>
    </dgm:pt>
    <dgm:pt modelId="{B3CB8A1C-89A3-4CD9-A2E6-CBC615FC6DE3}" type="pres">
      <dgm:prSet presAssocID="{F5B65F89-BBB7-41E5-851F-E0167DB64AB9}" presName="tx1" presStyleLbl="revTx" presStyleIdx="6" presStyleCnt="8"/>
      <dgm:spPr/>
    </dgm:pt>
    <dgm:pt modelId="{D7883FB1-E1D1-4735-B5B4-F569B27DCC07}" type="pres">
      <dgm:prSet presAssocID="{F5B65F89-BBB7-41E5-851F-E0167DB64AB9}" presName="vert1" presStyleCnt="0"/>
      <dgm:spPr/>
    </dgm:pt>
    <dgm:pt modelId="{1FB7CE9D-17E5-4065-84D7-6E46F5222A74}" type="pres">
      <dgm:prSet presAssocID="{37966029-69AC-4595-AE1E-77B603803B33}" presName="thickLine" presStyleLbl="alignNode1" presStyleIdx="7" presStyleCnt="8"/>
      <dgm:spPr/>
    </dgm:pt>
    <dgm:pt modelId="{337E7F69-BE18-4469-A5B8-272D0010015D}" type="pres">
      <dgm:prSet presAssocID="{37966029-69AC-4595-AE1E-77B603803B33}" presName="horz1" presStyleCnt="0"/>
      <dgm:spPr/>
    </dgm:pt>
    <dgm:pt modelId="{6F548AF5-54FA-444D-A656-8A1135B94F57}" type="pres">
      <dgm:prSet presAssocID="{37966029-69AC-4595-AE1E-77B603803B33}" presName="tx1" presStyleLbl="revTx" presStyleIdx="7" presStyleCnt="8"/>
      <dgm:spPr/>
    </dgm:pt>
    <dgm:pt modelId="{62CA88E2-8712-464B-AC8F-29B004117D7D}" type="pres">
      <dgm:prSet presAssocID="{37966029-69AC-4595-AE1E-77B603803B33}" presName="vert1" presStyleCnt="0"/>
      <dgm:spPr/>
    </dgm:pt>
  </dgm:ptLst>
  <dgm:cxnLst>
    <dgm:cxn modelId="{1571D600-312D-4265-8923-A76CDA9AB43E}" type="presOf" srcId="{00C819F0-0BBC-43B4-8894-8A6A39637B16}" destId="{A1DD96F3-42C5-431E-96A3-5CB2685197AC}" srcOrd="0" destOrd="0" presId="urn:microsoft.com/office/officeart/2008/layout/LinedList"/>
    <dgm:cxn modelId="{1B02B903-1242-47B5-84F8-DC44B6CAD279}" type="presOf" srcId="{46351424-2404-4B22-BF0F-FC7EE739F629}" destId="{B24D6171-52CE-4F7E-B825-32EE031E89EE}" srcOrd="0" destOrd="0" presId="urn:microsoft.com/office/officeart/2008/layout/LinedList"/>
    <dgm:cxn modelId="{EAEBED0D-A592-4914-913E-C014D9476651}" srcId="{89701B09-10B6-46B7-9201-2378E365C0A4}" destId="{37966029-69AC-4595-AE1E-77B603803B33}" srcOrd="7" destOrd="0" parTransId="{335D2AEA-E44D-468E-90F7-40879DBBB3B7}" sibTransId="{96D75EC3-4F25-48B2-8F39-D617AC69F42B}"/>
    <dgm:cxn modelId="{D6393110-934A-45BA-AFFA-39AF1533BEBE}" srcId="{89701B09-10B6-46B7-9201-2378E365C0A4}" destId="{F5B65F89-BBB7-41E5-851F-E0167DB64AB9}" srcOrd="6" destOrd="0" parTransId="{EA2A1250-A699-4AD4-A848-278F370F88F5}" sibTransId="{26B35AE4-47AF-45E8-A813-FF5BF67052C0}"/>
    <dgm:cxn modelId="{83233B1F-F789-424F-A92F-4FC5FB9FCB04}" type="presOf" srcId="{051F071F-3BA6-490E-90FC-ACDF01F1FE46}" destId="{004945C6-D40F-415D-BF58-0BEF9CA3457E}" srcOrd="0" destOrd="0" presId="urn:microsoft.com/office/officeart/2008/layout/LinedList"/>
    <dgm:cxn modelId="{E279163F-9A8D-43FA-A85E-0BE90658AC12}" srcId="{89701B09-10B6-46B7-9201-2378E365C0A4}" destId="{7254A7A6-4537-4D4B-AF3B-B2B2CBA0D2BC}" srcOrd="3" destOrd="0" parTransId="{A13989C3-F668-442F-A651-231FCB43E57F}" sibTransId="{A2E70289-2B6D-4496-8965-0AB72931D5B1}"/>
    <dgm:cxn modelId="{D40E226A-E3DB-4E9A-B564-68AA7343F5B2}" type="presOf" srcId="{7254A7A6-4537-4D4B-AF3B-B2B2CBA0D2BC}" destId="{BC6D343F-4817-4927-873A-6CB81512FC4C}" srcOrd="0" destOrd="0" presId="urn:microsoft.com/office/officeart/2008/layout/LinedList"/>
    <dgm:cxn modelId="{4505A36A-23B0-46A3-B623-2B026B81185D}" type="presOf" srcId="{92E5DB02-9B19-4DF8-9DE6-27ECCDD395DC}" destId="{6E3F6619-29A5-4524-AF78-07150DEC80DB}" srcOrd="0" destOrd="0" presId="urn:microsoft.com/office/officeart/2008/layout/LinedList"/>
    <dgm:cxn modelId="{FC8A6873-DA27-477D-833B-F377AA60ED57}" srcId="{89701B09-10B6-46B7-9201-2378E365C0A4}" destId="{F7BD4551-5001-47FC-A627-48FB742DD045}" srcOrd="2" destOrd="0" parTransId="{7927B230-395F-487A-A1FC-53CDFD1AF5ED}" sibTransId="{E089179D-0940-4D88-A5FC-4596CA4E70A8}"/>
    <dgm:cxn modelId="{E7845B83-DF8E-46B5-9D5B-CFD4597B1E51}" type="presOf" srcId="{89701B09-10B6-46B7-9201-2378E365C0A4}" destId="{A5E9541A-2D26-4BD6-A98B-47079D6414E8}" srcOrd="0" destOrd="0" presId="urn:microsoft.com/office/officeart/2008/layout/LinedList"/>
    <dgm:cxn modelId="{C587A98E-EF5D-41F3-9CC1-7BA45B0F1CF0}" type="presOf" srcId="{F5B65F89-BBB7-41E5-851F-E0167DB64AB9}" destId="{B3CB8A1C-89A3-4CD9-A2E6-CBC615FC6DE3}" srcOrd="0" destOrd="0" presId="urn:microsoft.com/office/officeart/2008/layout/LinedList"/>
    <dgm:cxn modelId="{9B6CB990-1C18-44D8-988F-1D96506CD6D1}" type="presOf" srcId="{F7BD4551-5001-47FC-A627-48FB742DD045}" destId="{4348749C-A20B-4D9D-95BD-E3F03A7C45DC}" srcOrd="0" destOrd="0" presId="urn:microsoft.com/office/officeart/2008/layout/LinedList"/>
    <dgm:cxn modelId="{CCD48FA5-53DF-48F7-B2F4-D0FF86EC5189}" type="presOf" srcId="{37966029-69AC-4595-AE1E-77B603803B33}" destId="{6F548AF5-54FA-444D-A656-8A1135B94F57}" srcOrd="0" destOrd="0" presId="urn:microsoft.com/office/officeart/2008/layout/LinedList"/>
    <dgm:cxn modelId="{16CA3DBE-66E5-494B-946A-914AB91DE17D}" srcId="{89701B09-10B6-46B7-9201-2378E365C0A4}" destId="{00C819F0-0BBC-43B4-8894-8A6A39637B16}" srcOrd="1" destOrd="0" parTransId="{C29EE549-8985-4E62-A79A-209B0B6D14D8}" sibTransId="{891F374A-1C82-4459-A740-57F5648FEC17}"/>
    <dgm:cxn modelId="{3E3602D1-5259-468C-9056-FD0D722300EC}" srcId="{89701B09-10B6-46B7-9201-2378E365C0A4}" destId="{92E5DB02-9B19-4DF8-9DE6-27ECCDD395DC}" srcOrd="4" destOrd="0" parTransId="{AAED5CAD-89E9-4C3A-BD4E-C995EEC88FAC}" sibTransId="{B7ABD8D5-FB4B-4478-9059-7FC71A2DDF23}"/>
    <dgm:cxn modelId="{C8D589DA-A055-4D9F-A6B2-891D2FA0215D}" srcId="{89701B09-10B6-46B7-9201-2378E365C0A4}" destId="{051F071F-3BA6-490E-90FC-ACDF01F1FE46}" srcOrd="0" destOrd="0" parTransId="{806E4BCD-A7E9-4CB6-AFDD-A949738909E9}" sibTransId="{8AFCD266-2AD8-4E68-949F-1762C2653FF1}"/>
    <dgm:cxn modelId="{063B33FB-B63F-4378-B159-71D5175D298E}" srcId="{89701B09-10B6-46B7-9201-2378E365C0A4}" destId="{46351424-2404-4B22-BF0F-FC7EE739F629}" srcOrd="5" destOrd="0" parTransId="{9C908A2C-DBB1-4E63-A3B8-3C9D917B4B20}" sibTransId="{60BC4942-0DA4-49B9-B3B8-558B05C69743}"/>
    <dgm:cxn modelId="{6B02C554-AC5D-4DBD-B7C6-506CC1D88918}" type="presParOf" srcId="{A5E9541A-2D26-4BD6-A98B-47079D6414E8}" destId="{61BDD914-3DA1-41E9-AD12-AAEA2EA06DAD}" srcOrd="0" destOrd="0" presId="urn:microsoft.com/office/officeart/2008/layout/LinedList"/>
    <dgm:cxn modelId="{658DAE3B-D5FD-4337-AFBA-C249CBE502B6}" type="presParOf" srcId="{A5E9541A-2D26-4BD6-A98B-47079D6414E8}" destId="{D3FFDBE5-CFB8-448E-9B77-BEA4455335AE}" srcOrd="1" destOrd="0" presId="urn:microsoft.com/office/officeart/2008/layout/LinedList"/>
    <dgm:cxn modelId="{4DB8FED5-342A-40EC-A09A-96E0E9EE587C}" type="presParOf" srcId="{D3FFDBE5-CFB8-448E-9B77-BEA4455335AE}" destId="{004945C6-D40F-415D-BF58-0BEF9CA3457E}" srcOrd="0" destOrd="0" presId="urn:microsoft.com/office/officeart/2008/layout/LinedList"/>
    <dgm:cxn modelId="{23CCA8D7-FEEC-4D36-9ACA-B55B262C45C4}" type="presParOf" srcId="{D3FFDBE5-CFB8-448E-9B77-BEA4455335AE}" destId="{96B2CC10-F437-4EB4-921A-989EC1F1AA25}" srcOrd="1" destOrd="0" presId="urn:microsoft.com/office/officeart/2008/layout/LinedList"/>
    <dgm:cxn modelId="{FC52FC1D-62BE-422F-9429-C1FE5CD976F0}" type="presParOf" srcId="{A5E9541A-2D26-4BD6-A98B-47079D6414E8}" destId="{42576EC7-E510-4036-B2EB-344C35286023}" srcOrd="2" destOrd="0" presId="urn:microsoft.com/office/officeart/2008/layout/LinedList"/>
    <dgm:cxn modelId="{0E80C3DF-F3FA-43A4-B308-2E6A54CE92A7}" type="presParOf" srcId="{A5E9541A-2D26-4BD6-A98B-47079D6414E8}" destId="{E2017D31-2D01-40FE-93E4-7A3C973FC319}" srcOrd="3" destOrd="0" presId="urn:microsoft.com/office/officeart/2008/layout/LinedList"/>
    <dgm:cxn modelId="{9A6C36E1-C8D4-49E4-8F53-48144E446F7B}" type="presParOf" srcId="{E2017D31-2D01-40FE-93E4-7A3C973FC319}" destId="{A1DD96F3-42C5-431E-96A3-5CB2685197AC}" srcOrd="0" destOrd="0" presId="urn:microsoft.com/office/officeart/2008/layout/LinedList"/>
    <dgm:cxn modelId="{CF766E10-4B3A-4033-98F8-1AC5927CA775}" type="presParOf" srcId="{E2017D31-2D01-40FE-93E4-7A3C973FC319}" destId="{EA24F2AD-AA5C-4F56-8A1E-204E0E58C4C4}" srcOrd="1" destOrd="0" presId="urn:microsoft.com/office/officeart/2008/layout/LinedList"/>
    <dgm:cxn modelId="{492C42CE-1618-426F-9E7E-1BB7503740C8}" type="presParOf" srcId="{A5E9541A-2D26-4BD6-A98B-47079D6414E8}" destId="{B74AEE45-0A6C-4600-8371-936AF8D6C86A}" srcOrd="4" destOrd="0" presId="urn:microsoft.com/office/officeart/2008/layout/LinedList"/>
    <dgm:cxn modelId="{6EE81700-E5F2-48A6-BAE3-612B3F34E7C8}" type="presParOf" srcId="{A5E9541A-2D26-4BD6-A98B-47079D6414E8}" destId="{5EBD43C8-7307-4A97-AFE2-40546ABAE331}" srcOrd="5" destOrd="0" presId="urn:microsoft.com/office/officeart/2008/layout/LinedList"/>
    <dgm:cxn modelId="{A412A4F3-04A4-4CB3-B030-0C6411D116FA}" type="presParOf" srcId="{5EBD43C8-7307-4A97-AFE2-40546ABAE331}" destId="{4348749C-A20B-4D9D-95BD-E3F03A7C45DC}" srcOrd="0" destOrd="0" presId="urn:microsoft.com/office/officeart/2008/layout/LinedList"/>
    <dgm:cxn modelId="{17D5F4FB-6393-42C0-9A9A-5FDEB4495D02}" type="presParOf" srcId="{5EBD43C8-7307-4A97-AFE2-40546ABAE331}" destId="{9A93AED0-2AB7-434D-B339-22680C178949}" srcOrd="1" destOrd="0" presId="urn:microsoft.com/office/officeart/2008/layout/LinedList"/>
    <dgm:cxn modelId="{DE69EE67-F0A9-4EE3-A77B-D2FC0CA345B9}" type="presParOf" srcId="{A5E9541A-2D26-4BD6-A98B-47079D6414E8}" destId="{38486BB7-5777-4F9A-98A0-0E04A62BF5E9}" srcOrd="6" destOrd="0" presId="urn:microsoft.com/office/officeart/2008/layout/LinedList"/>
    <dgm:cxn modelId="{8235FB2C-88A8-4693-93E9-F4B11D7D98EB}" type="presParOf" srcId="{A5E9541A-2D26-4BD6-A98B-47079D6414E8}" destId="{BB163B4A-8E5A-43D2-B798-842E15A8F302}" srcOrd="7" destOrd="0" presId="urn:microsoft.com/office/officeart/2008/layout/LinedList"/>
    <dgm:cxn modelId="{15780EF1-C7DF-403B-89D1-7D830E78D7CB}" type="presParOf" srcId="{BB163B4A-8E5A-43D2-B798-842E15A8F302}" destId="{BC6D343F-4817-4927-873A-6CB81512FC4C}" srcOrd="0" destOrd="0" presId="urn:microsoft.com/office/officeart/2008/layout/LinedList"/>
    <dgm:cxn modelId="{338B90C7-AF77-413A-8F48-98270553753D}" type="presParOf" srcId="{BB163B4A-8E5A-43D2-B798-842E15A8F302}" destId="{32D64161-4DF6-4125-90A5-1DD9F60F87BA}" srcOrd="1" destOrd="0" presId="urn:microsoft.com/office/officeart/2008/layout/LinedList"/>
    <dgm:cxn modelId="{6B4BD189-D6E9-4BD3-9F07-0EAE649B052A}" type="presParOf" srcId="{A5E9541A-2D26-4BD6-A98B-47079D6414E8}" destId="{6E977BD2-76F2-40AC-9F4C-19C57A05744D}" srcOrd="8" destOrd="0" presId="urn:microsoft.com/office/officeart/2008/layout/LinedList"/>
    <dgm:cxn modelId="{DEF1BB75-44F3-4068-B721-B49589645DC9}" type="presParOf" srcId="{A5E9541A-2D26-4BD6-A98B-47079D6414E8}" destId="{BE63D012-83E5-466E-B8CF-8DFB43386B62}" srcOrd="9" destOrd="0" presId="urn:microsoft.com/office/officeart/2008/layout/LinedList"/>
    <dgm:cxn modelId="{24B9171A-4A90-418D-AF96-9590B0913E82}" type="presParOf" srcId="{BE63D012-83E5-466E-B8CF-8DFB43386B62}" destId="{6E3F6619-29A5-4524-AF78-07150DEC80DB}" srcOrd="0" destOrd="0" presId="urn:microsoft.com/office/officeart/2008/layout/LinedList"/>
    <dgm:cxn modelId="{8D92987C-B217-48BF-A9E6-3A03F31B813A}" type="presParOf" srcId="{BE63D012-83E5-466E-B8CF-8DFB43386B62}" destId="{45BFB386-63BD-4D09-BCB3-77756417D3C7}" srcOrd="1" destOrd="0" presId="urn:microsoft.com/office/officeart/2008/layout/LinedList"/>
    <dgm:cxn modelId="{D54BAB0D-5F1E-4314-8548-6C1B1AC82918}" type="presParOf" srcId="{A5E9541A-2D26-4BD6-A98B-47079D6414E8}" destId="{C587B5E0-17D9-4338-A6D5-EE747BA3D0A5}" srcOrd="10" destOrd="0" presId="urn:microsoft.com/office/officeart/2008/layout/LinedList"/>
    <dgm:cxn modelId="{E3C3D461-D474-41C9-8E4D-1361D025C9F0}" type="presParOf" srcId="{A5E9541A-2D26-4BD6-A98B-47079D6414E8}" destId="{7096F0D1-3995-450E-819B-1C037CE2B327}" srcOrd="11" destOrd="0" presId="urn:microsoft.com/office/officeart/2008/layout/LinedList"/>
    <dgm:cxn modelId="{5A20B2BB-A2DA-4293-8ED1-E83FCA2189BF}" type="presParOf" srcId="{7096F0D1-3995-450E-819B-1C037CE2B327}" destId="{B24D6171-52CE-4F7E-B825-32EE031E89EE}" srcOrd="0" destOrd="0" presId="urn:microsoft.com/office/officeart/2008/layout/LinedList"/>
    <dgm:cxn modelId="{8F77E9D7-8C2B-4C22-AB18-AD666E6A648D}" type="presParOf" srcId="{7096F0D1-3995-450E-819B-1C037CE2B327}" destId="{C1AEC024-1250-43AA-8F43-7252D52C60B0}" srcOrd="1" destOrd="0" presId="urn:microsoft.com/office/officeart/2008/layout/LinedList"/>
    <dgm:cxn modelId="{C18C5BD4-5893-4925-ACE8-50BB2CC09A51}" type="presParOf" srcId="{A5E9541A-2D26-4BD6-A98B-47079D6414E8}" destId="{80D6B173-F3F5-4095-B6E5-3EFC89E13FE0}" srcOrd="12" destOrd="0" presId="urn:microsoft.com/office/officeart/2008/layout/LinedList"/>
    <dgm:cxn modelId="{C08E2F5B-5AAF-4BF5-8802-F17F3DFF6A79}" type="presParOf" srcId="{A5E9541A-2D26-4BD6-A98B-47079D6414E8}" destId="{06E161AA-E9AB-4004-978A-5FAE7932193A}" srcOrd="13" destOrd="0" presId="urn:microsoft.com/office/officeart/2008/layout/LinedList"/>
    <dgm:cxn modelId="{14374DF8-49A0-49AE-BC3B-F46F0E0ECC6C}" type="presParOf" srcId="{06E161AA-E9AB-4004-978A-5FAE7932193A}" destId="{B3CB8A1C-89A3-4CD9-A2E6-CBC615FC6DE3}" srcOrd="0" destOrd="0" presId="urn:microsoft.com/office/officeart/2008/layout/LinedList"/>
    <dgm:cxn modelId="{3E078972-4B40-4BD7-A19A-55DF2DFD54B3}" type="presParOf" srcId="{06E161AA-E9AB-4004-978A-5FAE7932193A}" destId="{D7883FB1-E1D1-4735-B5B4-F569B27DCC07}" srcOrd="1" destOrd="0" presId="urn:microsoft.com/office/officeart/2008/layout/LinedList"/>
    <dgm:cxn modelId="{2244E708-C344-4156-9F48-69CBBA21E077}" type="presParOf" srcId="{A5E9541A-2D26-4BD6-A98B-47079D6414E8}" destId="{1FB7CE9D-17E5-4065-84D7-6E46F5222A74}" srcOrd="14" destOrd="0" presId="urn:microsoft.com/office/officeart/2008/layout/LinedList"/>
    <dgm:cxn modelId="{D8D76D83-3624-4BE0-A2A4-3785E1FD1BC1}" type="presParOf" srcId="{A5E9541A-2D26-4BD6-A98B-47079D6414E8}" destId="{337E7F69-BE18-4469-A5B8-272D0010015D}" srcOrd="15" destOrd="0" presId="urn:microsoft.com/office/officeart/2008/layout/LinedList"/>
    <dgm:cxn modelId="{8A504A5B-9B27-472C-8978-42CDEF08A578}" type="presParOf" srcId="{337E7F69-BE18-4469-A5B8-272D0010015D}" destId="{6F548AF5-54FA-444D-A656-8A1135B94F57}" srcOrd="0" destOrd="0" presId="urn:microsoft.com/office/officeart/2008/layout/LinedList"/>
    <dgm:cxn modelId="{F693AEC9-FBCD-4B88-81B9-4D892A629A5F}" type="presParOf" srcId="{337E7F69-BE18-4469-A5B8-272D0010015D}" destId="{62CA88E2-8712-464B-AC8F-29B004117D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1465EA-4170-43E2-B2D1-A2FE60B2CB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3E7CEE-FBBF-4D55-81D4-A59DEDFAFD1B}">
      <dgm:prSet/>
      <dgm:spPr/>
      <dgm:t>
        <a:bodyPr/>
        <a:lstStyle/>
        <a:p>
          <a:r>
            <a:rPr lang="cs-CZ" b="1"/>
            <a:t>KRANIO-KAUDÁLNÍ, PROXIMO-DISTÁLNÍ SMĚR VÝVOJE:</a:t>
          </a:r>
          <a:endParaRPr lang="en-US"/>
        </a:p>
      </dgm:t>
    </dgm:pt>
    <dgm:pt modelId="{53E0246A-3613-4EB8-8305-F6BDEDFE8448}" type="parTrans" cxnId="{74EE79B1-7F22-4AD4-A0F9-7C3A9D5461AE}">
      <dgm:prSet/>
      <dgm:spPr/>
      <dgm:t>
        <a:bodyPr/>
        <a:lstStyle/>
        <a:p>
          <a:endParaRPr lang="en-US"/>
        </a:p>
      </dgm:t>
    </dgm:pt>
    <dgm:pt modelId="{72D4E7BC-2144-47F7-9618-D6E936DCF63D}" type="sibTrans" cxnId="{74EE79B1-7F22-4AD4-A0F9-7C3A9D5461AE}">
      <dgm:prSet/>
      <dgm:spPr/>
      <dgm:t>
        <a:bodyPr/>
        <a:lstStyle/>
        <a:p>
          <a:endParaRPr lang="en-US"/>
        </a:p>
      </dgm:t>
    </dgm:pt>
    <dgm:pt modelId="{A9AD7A7B-D2EB-4839-B988-5B9D42F63808}">
      <dgm:prSet/>
      <dgm:spPr/>
      <dgm:t>
        <a:bodyPr/>
        <a:lstStyle/>
        <a:p>
          <a:r>
            <a:rPr lang="cs-CZ" b="1"/>
            <a:t>Platí v embryogenezi, ontogenezi, vývoj proximálních částí dřív než distálních</a:t>
          </a:r>
          <a:endParaRPr lang="en-US"/>
        </a:p>
      </dgm:t>
    </dgm:pt>
    <dgm:pt modelId="{0E96EB9D-0E5F-4D72-B519-775F7B907872}" type="parTrans" cxnId="{F0DAD1A0-2500-4E09-BDB4-0E7B28177FED}">
      <dgm:prSet/>
      <dgm:spPr/>
      <dgm:t>
        <a:bodyPr/>
        <a:lstStyle/>
        <a:p>
          <a:endParaRPr lang="en-US"/>
        </a:p>
      </dgm:t>
    </dgm:pt>
    <dgm:pt modelId="{BE6676B0-6712-4726-AC26-17E021093F47}" type="sibTrans" cxnId="{F0DAD1A0-2500-4E09-BDB4-0E7B28177FED}">
      <dgm:prSet/>
      <dgm:spPr/>
      <dgm:t>
        <a:bodyPr/>
        <a:lstStyle/>
        <a:p>
          <a:endParaRPr lang="en-US"/>
        </a:p>
      </dgm:t>
    </dgm:pt>
    <dgm:pt modelId="{CFCA5447-149B-40B7-8824-05902D674E82}">
      <dgm:prSet/>
      <dgm:spPr/>
      <dgm:t>
        <a:bodyPr/>
        <a:lstStyle/>
        <a:p>
          <a:r>
            <a:rPr lang="cs-CZ" b="1"/>
            <a:t>VÝVOJOVĚ MLADŠÍ SYSTÉMY JSOU "ZRANITELNĚJŠÍ" NEŽ VÝVOJOVĚ STARŠÍ</a:t>
          </a:r>
          <a:endParaRPr lang="en-US"/>
        </a:p>
      </dgm:t>
    </dgm:pt>
    <dgm:pt modelId="{C64C174D-0654-4ED7-BA6B-D1FE9B061C69}" type="parTrans" cxnId="{D24FD4FD-C843-4B98-9FE3-8AB70A6CF3BA}">
      <dgm:prSet/>
      <dgm:spPr/>
      <dgm:t>
        <a:bodyPr/>
        <a:lstStyle/>
        <a:p>
          <a:endParaRPr lang="en-US"/>
        </a:p>
      </dgm:t>
    </dgm:pt>
    <dgm:pt modelId="{A4AA1E16-D942-449F-B8A9-7F3C3788055D}" type="sibTrans" cxnId="{D24FD4FD-C843-4B98-9FE3-8AB70A6CF3BA}">
      <dgm:prSet/>
      <dgm:spPr/>
      <dgm:t>
        <a:bodyPr/>
        <a:lstStyle/>
        <a:p>
          <a:endParaRPr lang="en-US"/>
        </a:p>
      </dgm:t>
    </dgm:pt>
    <dgm:pt modelId="{33709A73-CDB2-4B04-9332-DC663A0B6599}">
      <dgm:prSet/>
      <dgm:spPr/>
      <dgm:t>
        <a:bodyPr/>
        <a:lstStyle/>
        <a:p>
          <a:r>
            <a:rPr lang="cs-CZ" b="1"/>
            <a:t>Fázický svalový systém - tendence k útlumu = směr k novorozenecké postuře</a:t>
          </a:r>
          <a:endParaRPr lang="en-US"/>
        </a:p>
      </dgm:t>
    </dgm:pt>
    <dgm:pt modelId="{56EE2281-F9BB-438A-B970-F6DA5C62D1FE}" type="parTrans" cxnId="{4C60F079-BD45-4C76-B7F9-EC9483EA3760}">
      <dgm:prSet/>
      <dgm:spPr/>
      <dgm:t>
        <a:bodyPr/>
        <a:lstStyle/>
        <a:p>
          <a:endParaRPr lang="en-US"/>
        </a:p>
      </dgm:t>
    </dgm:pt>
    <dgm:pt modelId="{D64BF666-4372-4A66-95AE-F8490D776007}" type="sibTrans" cxnId="{4C60F079-BD45-4C76-B7F9-EC9483EA3760}">
      <dgm:prSet/>
      <dgm:spPr/>
      <dgm:t>
        <a:bodyPr/>
        <a:lstStyle/>
        <a:p>
          <a:endParaRPr lang="en-US"/>
        </a:p>
      </dgm:t>
    </dgm:pt>
    <dgm:pt modelId="{08188FA7-A6C4-430E-A8BC-55891A8DDE6F}">
      <dgm:prSet/>
      <dgm:spPr/>
      <dgm:t>
        <a:bodyPr/>
        <a:lstStyle/>
        <a:p>
          <a:r>
            <a:rPr lang="cs-CZ" b="1"/>
            <a:t>RESPEKTOVÁNÍ FORMOVÁNÍ POSTURY BĚHEM ONTOGENEZE</a:t>
          </a:r>
          <a:endParaRPr lang="en-US"/>
        </a:p>
      </dgm:t>
    </dgm:pt>
    <dgm:pt modelId="{07946102-E802-4BFA-885F-82C7052F6D4B}" type="parTrans" cxnId="{D3A1F217-4FE9-4F2B-8292-71E40F0C9FFF}">
      <dgm:prSet/>
      <dgm:spPr/>
      <dgm:t>
        <a:bodyPr/>
        <a:lstStyle/>
        <a:p>
          <a:endParaRPr lang="en-US"/>
        </a:p>
      </dgm:t>
    </dgm:pt>
    <dgm:pt modelId="{D839C6FB-6B04-45F8-9018-6E9DCB8B0129}" type="sibTrans" cxnId="{D3A1F217-4FE9-4F2B-8292-71E40F0C9FFF}">
      <dgm:prSet/>
      <dgm:spPr/>
      <dgm:t>
        <a:bodyPr/>
        <a:lstStyle/>
        <a:p>
          <a:endParaRPr lang="en-US"/>
        </a:p>
      </dgm:t>
    </dgm:pt>
    <dgm:pt modelId="{43AF32A8-7402-4E54-BBCF-C2601DFE6516}">
      <dgm:prSet/>
      <dgm:spPr/>
      <dgm:t>
        <a:bodyPr/>
        <a:lstStyle/>
        <a:p>
          <a:r>
            <a:rPr lang="cs-CZ" b="1"/>
            <a:t>Opoře o extendovanou HK předchází vývojově starší opora o loket, </a:t>
          </a:r>
          <a:endParaRPr lang="en-US"/>
        </a:p>
      </dgm:t>
    </dgm:pt>
    <dgm:pt modelId="{682EC430-0929-4F81-AE8A-7A25D15C3880}" type="parTrans" cxnId="{10CCD54F-4D29-4F4C-9D0E-CDBB7A291311}">
      <dgm:prSet/>
      <dgm:spPr/>
      <dgm:t>
        <a:bodyPr/>
        <a:lstStyle/>
        <a:p>
          <a:endParaRPr lang="en-US"/>
        </a:p>
      </dgm:t>
    </dgm:pt>
    <dgm:pt modelId="{9A402A95-A018-4313-8421-18DFA84D1E96}" type="sibTrans" cxnId="{10CCD54F-4D29-4F4C-9D0E-CDBB7A291311}">
      <dgm:prSet/>
      <dgm:spPr/>
      <dgm:t>
        <a:bodyPr/>
        <a:lstStyle/>
        <a:p>
          <a:endParaRPr lang="en-US"/>
        </a:p>
      </dgm:t>
    </dgm:pt>
    <dgm:pt modelId="{E2C6F3C5-E582-4AC4-B0A0-5CABD41EA205}">
      <dgm:prSet/>
      <dgm:spPr/>
      <dgm:t>
        <a:bodyPr/>
        <a:lstStyle/>
        <a:p>
          <a:r>
            <a:rPr lang="cs-CZ" b="1"/>
            <a:t>akrální dynamice HK předchází napřímení Thp, medio-kaudální pozice lopatky, vyvážená koaktivace ZR a Add pletence, opora o loket...</a:t>
          </a:r>
          <a:endParaRPr lang="en-US"/>
        </a:p>
      </dgm:t>
    </dgm:pt>
    <dgm:pt modelId="{5DF2D05C-6A39-4CEB-9438-BD13A92A23D9}" type="parTrans" cxnId="{CF87FECC-AAD6-4FAE-B8DF-E4D425D0FFE4}">
      <dgm:prSet/>
      <dgm:spPr/>
      <dgm:t>
        <a:bodyPr/>
        <a:lstStyle/>
        <a:p>
          <a:endParaRPr lang="en-US"/>
        </a:p>
      </dgm:t>
    </dgm:pt>
    <dgm:pt modelId="{1246AD94-1540-49A9-9E4D-2F0C35577D38}" type="sibTrans" cxnId="{CF87FECC-AAD6-4FAE-B8DF-E4D425D0FFE4}">
      <dgm:prSet/>
      <dgm:spPr/>
      <dgm:t>
        <a:bodyPr/>
        <a:lstStyle/>
        <a:p>
          <a:endParaRPr lang="en-US"/>
        </a:p>
      </dgm:t>
    </dgm:pt>
    <dgm:pt modelId="{547D9F7E-EB2A-4E00-BFF8-2ABF397125EB}">
      <dgm:prSet/>
      <dgm:spPr/>
      <dgm:t>
        <a:bodyPr/>
        <a:lstStyle/>
        <a:p>
          <a:r>
            <a:rPr lang="cs-CZ" b="1"/>
            <a:t>Kontrola a stabilizace hlavy s Cp dříve než trupu a končetin...</a:t>
          </a:r>
          <a:endParaRPr lang="en-US"/>
        </a:p>
      </dgm:t>
    </dgm:pt>
    <dgm:pt modelId="{A5E414F0-9F9B-4E8F-AAEB-A3EDCB84F874}" type="parTrans" cxnId="{C64C9DDE-390D-46A4-8663-B96ACF380FD7}">
      <dgm:prSet/>
      <dgm:spPr/>
      <dgm:t>
        <a:bodyPr/>
        <a:lstStyle/>
        <a:p>
          <a:endParaRPr lang="en-US"/>
        </a:p>
      </dgm:t>
    </dgm:pt>
    <dgm:pt modelId="{DC97E21D-3D8E-41A4-A089-16C266CCD792}" type="sibTrans" cxnId="{C64C9DDE-390D-46A4-8663-B96ACF380FD7}">
      <dgm:prSet/>
      <dgm:spPr/>
      <dgm:t>
        <a:bodyPr/>
        <a:lstStyle/>
        <a:p>
          <a:endParaRPr lang="en-US"/>
        </a:p>
      </dgm:t>
    </dgm:pt>
    <dgm:pt modelId="{5AAB26AC-0C6E-4805-B868-241802D63081}">
      <dgm:prSet/>
      <dgm:spPr/>
      <dgm:t>
        <a:bodyPr/>
        <a:lstStyle/>
        <a:p>
          <a:r>
            <a:rPr lang="cs-CZ" b="1"/>
            <a:t>STABILITA (POSTURÁLNÍ JISTOTA) → CÍLENÁ DYNAMIKA</a:t>
          </a:r>
          <a:endParaRPr lang="en-US"/>
        </a:p>
      </dgm:t>
    </dgm:pt>
    <dgm:pt modelId="{9CA980E2-F5AB-4846-8BE5-6BBF9B7D9ADD}" type="parTrans" cxnId="{51876844-68DF-42F6-9D6C-A9E2B7C0D677}">
      <dgm:prSet/>
      <dgm:spPr/>
      <dgm:t>
        <a:bodyPr/>
        <a:lstStyle/>
        <a:p>
          <a:endParaRPr lang="en-US"/>
        </a:p>
      </dgm:t>
    </dgm:pt>
    <dgm:pt modelId="{CCC8BAA9-2B54-4452-A6EC-35404CBEC111}" type="sibTrans" cxnId="{51876844-68DF-42F6-9D6C-A9E2B7C0D677}">
      <dgm:prSet/>
      <dgm:spPr/>
      <dgm:t>
        <a:bodyPr/>
        <a:lstStyle/>
        <a:p>
          <a:endParaRPr lang="en-US"/>
        </a:p>
      </dgm:t>
    </dgm:pt>
    <dgm:pt modelId="{CEFFAC4D-C12C-4338-985E-CAB855102752}">
      <dgm:prSet/>
      <dgm:spPr/>
      <dgm:t>
        <a:bodyPr/>
        <a:lstStyle/>
        <a:p>
          <a:r>
            <a:rPr lang="cs-CZ" b="1"/>
            <a:t>Magnus: "Poloha provází pohyb jako stín."</a:t>
          </a:r>
          <a:endParaRPr lang="en-US"/>
        </a:p>
      </dgm:t>
    </dgm:pt>
    <dgm:pt modelId="{8D529DAF-2C77-4948-A1E4-A4AA9A4F6EED}" type="parTrans" cxnId="{5DD6A9A6-8844-41C2-AF6F-29DC1B5153BD}">
      <dgm:prSet/>
      <dgm:spPr/>
      <dgm:t>
        <a:bodyPr/>
        <a:lstStyle/>
        <a:p>
          <a:endParaRPr lang="en-US"/>
        </a:p>
      </dgm:t>
    </dgm:pt>
    <dgm:pt modelId="{A037D383-16F5-4F37-9169-35C0AB186E0E}" type="sibTrans" cxnId="{5DD6A9A6-8844-41C2-AF6F-29DC1B5153BD}">
      <dgm:prSet/>
      <dgm:spPr/>
      <dgm:t>
        <a:bodyPr/>
        <a:lstStyle/>
        <a:p>
          <a:endParaRPr lang="en-US"/>
        </a:p>
      </dgm:t>
    </dgm:pt>
    <dgm:pt modelId="{E98D104E-F10A-4674-8E78-DC8DE2F287AE}">
      <dgm:prSet/>
      <dgm:spPr/>
      <dgm:t>
        <a:bodyPr/>
        <a:lstStyle/>
        <a:p>
          <a:r>
            <a:rPr lang="cs-CZ" b="1"/>
            <a:t>NAPŘÍMENÍ PÁTEŘE → OPĚRNÁ FUNKCE → FÁZICKÁ FUNKCE (DIFERENCIACE FUNKCE SVALŮ) → IZOLOVANÝ (SELEKTIVNÍ) KOORDINOVANÝ POHYB</a:t>
          </a:r>
          <a:endParaRPr lang="en-US"/>
        </a:p>
      </dgm:t>
    </dgm:pt>
    <dgm:pt modelId="{91729AAC-C143-414A-9CA5-BA8C08E0D451}" type="parTrans" cxnId="{93CBEF56-9462-4BAA-9131-4B97031AB245}">
      <dgm:prSet/>
      <dgm:spPr/>
      <dgm:t>
        <a:bodyPr/>
        <a:lstStyle/>
        <a:p>
          <a:endParaRPr lang="en-US"/>
        </a:p>
      </dgm:t>
    </dgm:pt>
    <dgm:pt modelId="{7DF82DAF-8FC8-442D-BEB0-813E38B9CAB0}" type="sibTrans" cxnId="{93CBEF56-9462-4BAA-9131-4B97031AB245}">
      <dgm:prSet/>
      <dgm:spPr/>
      <dgm:t>
        <a:bodyPr/>
        <a:lstStyle/>
        <a:p>
          <a:endParaRPr lang="en-US"/>
        </a:p>
      </dgm:t>
    </dgm:pt>
    <dgm:pt modelId="{BCF838CF-BF09-4CC2-9351-67E89D705658}">
      <dgm:prSet/>
      <dgm:spPr/>
      <dgm:t>
        <a:bodyPr/>
        <a:lstStyle/>
        <a:p>
          <a:r>
            <a:rPr lang="cs-CZ" b="1"/>
            <a:t>VERTIKALIZACE A BIPEDÁLNÍ LOKOMOCE → ROZVOJ JEMNÉ MOTORIKY RUKY A ARTIKULACE</a:t>
          </a:r>
          <a:endParaRPr lang="en-US"/>
        </a:p>
      </dgm:t>
    </dgm:pt>
    <dgm:pt modelId="{9A89241C-D177-4700-8735-97C354911E61}" type="parTrans" cxnId="{758E2124-941B-4E4D-8A52-F9F8F386B681}">
      <dgm:prSet/>
      <dgm:spPr/>
      <dgm:t>
        <a:bodyPr/>
        <a:lstStyle/>
        <a:p>
          <a:endParaRPr lang="en-US"/>
        </a:p>
      </dgm:t>
    </dgm:pt>
    <dgm:pt modelId="{09E0ECC8-7CB3-4219-82C5-92487BB7F5FB}" type="sibTrans" cxnId="{758E2124-941B-4E4D-8A52-F9F8F386B681}">
      <dgm:prSet/>
      <dgm:spPr/>
      <dgm:t>
        <a:bodyPr/>
        <a:lstStyle/>
        <a:p>
          <a:endParaRPr lang="en-US"/>
        </a:p>
      </dgm:t>
    </dgm:pt>
    <dgm:pt modelId="{04D10477-31BB-4072-8B2D-130398FD3D44}">
      <dgm:prSet/>
      <dgm:spPr/>
      <dgm:t>
        <a:bodyPr/>
        <a:lstStyle/>
        <a:p>
          <a:r>
            <a:rPr lang="cs-CZ" b="1"/>
            <a:t>FÁZICKÝ SVALOVÝ SYSTÉM MÁ FORMATIVNÍ VLIV NA DOUTVÁŘENÍ MORFOLOGIE SKELETU</a:t>
          </a:r>
          <a:endParaRPr lang="en-US"/>
        </a:p>
      </dgm:t>
    </dgm:pt>
    <dgm:pt modelId="{F05B8E49-BD6A-4336-98C9-F72606083625}" type="parTrans" cxnId="{9C040C9C-EE8C-46E3-B969-083B19015CF8}">
      <dgm:prSet/>
      <dgm:spPr/>
      <dgm:t>
        <a:bodyPr/>
        <a:lstStyle/>
        <a:p>
          <a:endParaRPr lang="en-US"/>
        </a:p>
      </dgm:t>
    </dgm:pt>
    <dgm:pt modelId="{95013FC2-015E-4AFC-B062-A7C577C6140F}" type="sibTrans" cxnId="{9C040C9C-EE8C-46E3-B969-083B19015CF8}">
      <dgm:prSet/>
      <dgm:spPr/>
      <dgm:t>
        <a:bodyPr/>
        <a:lstStyle/>
        <a:p>
          <a:endParaRPr lang="en-US"/>
        </a:p>
      </dgm:t>
    </dgm:pt>
    <dgm:pt modelId="{6466576F-62DD-4471-ADAC-7661F1D400E8}">
      <dgm:prSet/>
      <dgm:spPr/>
      <dgm:t>
        <a:bodyPr/>
        <a:lstStyle/>
        <a:p>
          <a:r>
            <a:rPr lang="cs-CZ" b="1"/>
            <a:t>Páteř, tvar hrudníku a žeber, angulus inferior scapulae, úhly KYK, tibiální plató, ...</a:t>
          </a:r>
          <a:endParaRPr lang="en-US"/>
        </a:p>
      </dgm:t>
    </dgm:pt>
    <dgm:pt modelId="{7AAD6BDF-C22D-4D51-B1A9-0244A8892DB5}" type="parTrans" cxnId="{EBB5754E-A94B-43F7-9346-F1BF48FC256F}">
      <dgm:prSet/>
      <dgm:spPr/>
      <dgm:t>
        <a:bodyPr/>
        <a:lstStyle/>
        <a:p>
          <a:endParaRPr lang="en-US"/>
        </a:p>
      </dgm:t>
    </dgm:pt>
    <dgm:pt modelId="{79235B37-E434-4C32-BCE8-3A9C0F2E72BA}" type="sibTrans" cxnId="{EBB5754E-A94B-43F7-9346-F1BF48FC256F}">
      <dgm:prSet/>
      <dgm:spPr/>
      <dgm:t>
        <a:bodyPr/>
        <a:lstStyle/>
        <a:p>
          <a:endParaRPr lang="en-US"/>
        </a:p>
      </dgm:t>
    </dgm:pt>
    <dgm:pt modelId="{20E510FF-A725-481E-9522-ED40CEC298D7}" type="pres">
      <dgm:prSet presAssocID="{CD1465EA-4170-43E2-B2D1-A2FE60B2CBB6}" presName="linear" presStyleCnt="0">
        <dgm:presLayoutVars>
          <dgm:animLvl val="lvl"/>
          <dgm:resizeHandles val="exact"/>
        </dgm:presLayoutVars>
      </dgm:prSet>
      <dgm:spPr/>
    </dgm:pt>
    <dgm:pt modelId="{EBA97542-3AD1-4CBA-B4C1-778C5F1EBBE3}" type="pres">
      <dgm:prSet presAssocID="{BD3E7CEE-FBBF-4D55-81D4-A59DEDFAFD1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4D4A421-E72A-4695-AA98-2EBA9B4C18F9}" type="pres">
      <dgm:prSet presAssocID="{BD3E7CEE-FBBF-4D55-81D4-A59DEDFAFD1B}" presName="childText" presStyleLbl="revTx" presStyleIdx="0" presStyleCnt="5">
        <dgm:presLayoutVars>
          <dgm:bulletEnabled val="1"/>
        </dgm:presLayoutVars>
      </dgm:prSet>
      <dgm:spPr/>
    </dgm:pt>
    <dgm:pt modelId="{E56B4762-7BD0-4E7C-BF65-DE555C4CA799}" type="pres">
      <dgm:prSet presAssocID="{CFCA5447-149B-40B7-8824-05902D674E8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848A048-A2F1-4DA1-9313-E03F99CBC321}" type="pres">
      <dgm:prSet presAssocID="{CFCA5447-149B-40B7-8824-05902D674E82}" presName="childText" presStyleLbl="revTx" presStyleIdx="1" presStyleCnt="5">
        <dgm:presLayoutVars>
          <dgm:bulletEnabled val="1"/>
        </dgm:presLayoutVars>
      </dgm:prSet>
      <dgm:spPr/>
    </dgm:pt>
    <dgm:pt modelId="{6FF56807-1C57-453E-88EF-3B0FB89D4D5E}" type="pres">
      <dgm:prSet presAssocID="{08188FA7-A6C4-430E-A8BC-55891A8DDE6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7052408-976C-4680-9F35-AE73FFA9AA21}" type="pres">
      <dgm:prSet presAssocID="{08188FA7-A6C4-430E-A8BC-55891A8DDE6F}" presName="childText" presStyleLbl="revTx" presStyleIdx="2" presStyleCnt="5">
        <dgm:presLayoutVars>
          <dgm:bulletEnabled val="1"/>
        </dgm:presLayoutVars>
      </dgm:prSet>
      <dgm:spPr/>
    </dgm:pt>
    <dgm:pt modelId="{4187A7E8-C135-4128-938E-D9761FCF7071}" type="pres">
      <dgm:prSet presAssocID="{5AAB26AC-0C6E-4805-B868-241802D6308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07D833-5B5F-4C2E-8E33-09E983DC1CFA}" type="pres">
      <dgm:prSet presAssocID="{5AAB26AC-0C6E-4805-B868-241802D63081}" presName="childText" presStyleLbl="revTx" presStyleIdx="3" presStyleCnt="5">
        <dgm:presLayoutVars>
          <dgm:bulletEnabled val="1"/>
        </dgm:presLayoutVars>
      </dgm:prSet>
      <dgm:spPr/>
    </dgm:pt>
    <dgm:pt modelId="{BE661076-F383-46F2-A637-DE21FBA12763}" type="pres">
      <dgm:prSet presAssocID="{E98D104E-F10A-4674-8E78-DC8DE2F287A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5BCBBB3-9DFC-44B6-9158-AED640767349}" type="pres">
      <dgm:prSet presAssocID="{7DF82DAF-8FC8-442D-BEB0-813E38B9CAB0}" presName="spacer" presStyleCnt="0"/>
      <dgm:spPr/>
    </dgm:pt>
    <dgm:pt modelId="{7ACA30DE-201A-4BF8-A7FD-2F3D11B7279E}" type="pres">
      <dgm:prSet presAssocID="{BCF838CF-BF09-4CC2-9351-67E89D70565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352CDBD-0D35-423C-A1D8-AAAF86E8D8CF}" type="pres">
      <dgm:prSet presAssocID="{09E0ECC8-7CB3-4219-82C5-92487BB7F5FB}" presName="spacer" presStyleCnt="0"/>
      <dgm:spPr/>
    </dgm:pt>
    <dgm:pt modelId="{552949C9-8F2C-4E00-B1CB-198CDB9F0240}" type="pres">
      <dgm:prSet presAssocID="{04D10477-31BB-4072-8B2D-130398FD3D44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C942937-67F2-404A-83F9-4567B2D505AC}" type="pres">
      <dgm:prSet presAssocID="{04D10477-31BB-4072-8B2D-130398FD3D44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D3A1F217-4FE9-4F2B-8292-71E40F0C9FFF}" srcId="{CD1465EA-4170-43E2-B2D1-A2FE60B2CBB6}" destId="{08188FA7-A6C4-430E-A8BC-55891A8DDE6F}" srcOrd="2" destOrd="0" parTransId="{07946102-E802-4BFA-885F-82C7052F6D4B}" sibTransId="{D839C6FB-6B04-45F8-9018-6E9DCB8B0129}"/>
    <dgm:cxn modelId="{758E2124-941B-4E4D-8A52-F9F8F386B681}" srcId="{CD1465EA-4170-43E2-B2D1-A2FE60B2CBB6}" destId="{BCF838CF-BF09-4CC2-9351-67E89D705658}" srcOrd="5" destOrd="0" parTransId="{9A89241C-D177-4700-8735-97C354911E61}" sibTransId="{09E0ECC8-7CB3-4219-82C5-92487BB7F5FB}"/>
    <dgm:cxn modelId="{B9CF2A2F-0CB9-4DB7-A276-27EBFF1B5A04}" type="presOf" srcId="{547D9F7E-EB2A-4E00-BFF8-2ABF397125EB}" destId="{87052408-976C-4680-9F35-AE73FFA9AA21}" srcOrd="0" destOrd="2" presId="urn:microsoft.com/office/officeart/2005/8/layout/vList2"/>
    <dgm:cxn modelId="{51876844-68DF-42F6-9D6C-A9E2B7C0D677}" srcId="{CD1465EA-4170-43E2-B2D1-A2FE60B2CBB6}" destId="{5AAB26AC-0C6E-4805-B868-241802D63081}" srcOrd="3" destOrd="0" parTransId="{9CA980E2-F5AB-4846-8BE5-6BBF9B7D9ADD}" sibTransId="{CCC8BAA9-2B54-4452-A6EC-35404CBEC111}"/>
    <dgm:cxn modelId="{EBB5754E-A94B-43F7-9346-F1BF48FC256F}" srcId="{04D10477-31BB-4072-8B2D-130398FD3D44}" destId="{6466576F-62DD-4471-ADAC-7661F1D400E8}" srcOrd="0" destOrd="0" parTransId="{7AAD6BDF-C22D-4D51-B1A9-0244A8892DB5}" sibTransId="{79235B37-E434-4C32-BCE8-3A9C0F2E72BA}"/>
    <dgm:cxn modelId="{10CCD54F-4D29-4F4C-9D0E-CDBB7A291311}" srcId="{08188FA7-A6C4-430E-A8BC-55891A8DDE6F}" destId="{43AF32A8-7402-4E54-BBCF-C2601DFE6516}" srcOrd="0" destOrd="0" parTransId="{682EC430-0929-4F81-AE8A-7A25D15C3880}" sibTransId="{9A402A95-A018-4313-8421-18DFA84D1E96}"/>
    <dgm:cxn modelId="{889D1971-3788-48E3-9020-869CE42734F0}" type="presOf" srcId="{BCF838CF-BF09-4CC2-9351-67E89D705658}" destId="{7ACA30DE-201A-4BF8-A7FD-2F3D11B7279E}" srcOrd="0" destOrd="0" presId="urn:microsoft.com/office/officeart/2005/8/layout/vList2"/>
    <dgm:cxn modelId="{EE5D3B53-1F1A-454A-9124-0A7B342B64E6}" type="presOf" srcId="{E98D104E-F10A-4674-8E78-DC8DE2F287AE}" destId="{BE661076-F383-46F2-A637-DE21FBA12763}" srcOrd="0" destOrd="0" presId="urn:microsoft.com/office/officeart/2005/8/layout/vList2"/>
    <dgm:cxn modelId="{72378176-946D-47A1-8563-CA89266C8817}" type="presOf" srcId="{04D10477-31BB-4072-8B2D-130398FD3D44}" destId="{552949C9-8F2C-4E00-B1CB-198CDB9F0240}" srcOrd="0" destOrd="0" presId="urn:microsoft.com/office/officeart/2005/8/layout/vList2"/>
    <dgm:cxn modelId="{93CBEF56-9462-4BAA-9131-4B97031AB245}" srcId="{CD1465EA-4170-43E2-B2D1-A2FE60B2CBB6}" destId="{E98D104E-F10A-4674-8E78-DC8DE2F287AE}" srcOrd="4" destOrd="0" parTransId="{91729AAC-C143-414A-9CA5-BA8C08E0D451}" sibTransId="{7DF82DAF-8FC8-442D-BEB0-813E38B9CAB0}"/>
    <dgm:cxn modelId="{4C60F079-BD45-4C76-B7F9-EC9483EA3760}" srcId="{CFCA5447-149B-40B7-8824-05902D674E82}" destId="{33709A73-CDB2-4B04-9332-DC663A0B6599}" srcOrd="0" destOrd="0" parTransId="{56EE2281-F9BB-438A-B970-F6DA5C62D1FE}" sibTransId="{D64BF666-4372-4A66-95AE-F8490D776007}"/>
    <dgm:cxn modelId="{4B892E83-432D-4ABE-80C6-9BE08C5C01AA}" type="presOf" srcId="{6466576F-62DD-4471-ADAC-7661F1D400E8}" destId="{2C942937-67F2-404A-83F9-4567B2D505AC}" srcOrd="0" destOrd="0" presId="urn:microsoft.com/office/officeart/2005/8/layout/vList2"/>
    <dgm:cxn modelId="{C8A29784-B53D-4C22-8508-160103C820A3}" type="presOf" srcId="{43AF32A8-7402-4E54-BBCF-C2601DFE6516}" destId="{87052408-976C-4680-9F35-AE73FFA9AA21}" srcOrd="0" destOrd="0" presId="urn:microsoft.com/office/officeart/2005/8/layout/vList2"/>
    <dgm:cxn modelId="{1B231C86-F001-40AA-9A15-B0D6D053C001}" type="presOf" srcId="{BD3E7CEE-FBBF-4D55-81D4-A59DEDFAFD1B}" destId="{EBA97542-3AD1-4CBA-B4C1-778C5F1EBBE3}" srcOrd="0" destOrd="0" presId="urn:microsoft.com/office/officeart/2005/8/layout/vList2"/>
    <dgm:cxn modelId="{38D43186-7DAE-4867-9BCE-BD4863489358}" type="presOf" srcId="{33709A73-CDB2-4B04-9332-DC663A0B6599}" destId="{0848A048-A2F1-4DA1-9313-E03F99CBC321}" srcOrd="0" destOrd="0" presId="urn:microsoft.com/office/officeart/2005/8/layout/vList2"/>
    <dgm:cxn modelId="{B7439989-E1D5-4230-AF67-5E5039254372}" type="presOf" srcId="{CFCA5447-149B-40B7-8824-05902D674E82}" destId="{E56B4762-7BD0-4E7C-BF65-DE555C4CA799}" srcOrd="0" destOrd="0" presId="urn:microsoft.com/office/officeart/2005/8/layout/vList2"/>
    <dgm:cxn modelId="{BE700B91-83EF-4253-9595-BC18DB80CCCF}" type="presOf" srcId="{CD1465EA-4170-43E2-B2D1-A2FE60B2CBB6}" destId="{20E510FF-A725-481E-9522-ED40CEC298D7}" srcOrd="0" destOrd="0" presId="urn:microsoft.com/office/officeart/2005/8/layout/vList2"/>
    <dgm:cxn modelId="{9C040C9C-EE8C-46E3-B969-083B19015CF8}" srcId="{CD1465EA-4170-43E2-B2D1-A2FE60B2CBB6}" destId="{04D10477-31BB-4072-8B2D-130398FD3D44}" srcOrd="6" destOrd="0" parTransId="{F05B8E49-BD6A-4336-98C9-F72606083625}" sibTransId="{95013FC2-015E-4AFC-B062-A7C577C6140F}"/>
    <dgm:cxn modelId="{F0DAD1A0-2500-4E09-BDB4-0E7B28177FED}" srcId="{BD3E7CEE-FBBF-4D55-81D4-A59DEDFAFD1B}" destId="{A9AD7A7B-D2EB-4839-B988-5B9D42F63808}" srcOrd="0" destOrd="0" parTransId="{0E96EB9D-0E5F-4D72-B519-775F7B907872}" sibTransId="{BE6676B0-6712-4726-AC26-17E021093F47}"/>
    <dgm:cxn modelId="{52308FA1-10B3-40E9-A2FC-E6389D7CF13F}" type="presOf" srcId="{CEFFAC4D-C12C-4338-985E-CAB855102752}" destId="{8A07D833-5B5F-4C2E-8E33-09E983DC1CFA}" srcOrd="0" destOrd="0" presId="urn:microsoft.com/office/officeart/2005/8/layout/vList2"/>
    <dgm:cxn modelId="{5DD6A9A6-8844-41C2-AF6F-29DC1B5153BD}" srcId="{5AAB26AC-0C6E-4805-B868-241802D63081}" destId="{CEFFAC4D-C12C-4338-985E-CAB855102752}" srcOrd="0" destOrd="0" parTransId="{8D529DAF-2C77-4948-A1E4-A4AA9A4F6EED}" sibTransId="{A037D383-16F5-4F37-9169-35C0AB186E0E}"/>
    <dgm:cxn modelId="{383E3CB1-9927-412B-9DDD-484391F786ED}" type="presOf" srcId="{5AAB26AC-0C6E-4805-B868-241802D63081}" destId="{4187A7E8-C135-4128-938E-D9761FCF7071}" srcOrd="0" destOrd="0" presId="urn:microsoft.com/office/officeart/2005/8/layout/vList2"/>
    <dgm:cxn modelId="{74EE79B1-7F22-4AD4-A0F9-7C3A9D5461AE}" srcId="{CD1465EA-4170-43E2-B2D1-A2FE60B2CBB6}" destId="{BD3E7CEE-FBBF-4D55-81D4-A59DEDFAFD1B}" srcOrd="0" destOrd="0" parTransId="{53E0246A-3613-4EB8-8305-F6BDEDFE8448}" sibTransId="{72D4E7BC-2144-47F7-9618-D6E936DCF63D}"/>
    <dgm:cxn modelId="{E6B8AAB5-6239-4142-B24F-1598D9C58C09}" type="presOf" srcId="{A9AD7A7B-D2EB-4839-B988-5B9D42F63808}" destId="{A4D4A421-E72A-4695-AA98-2EBA9B4C18F9}" srcOrd="0" destOrd="0" presId="urn:microsoft.com/office/officeart/2005/8/layout/vList2"/>
    <dgm:cxn modelId="{2D07AFC7-FBD3-4F46-92D5-04F0F62BD7E0}" type="presOf" srcId="{E2C6F3C5-E582-4AC4-B0A0-5CABD41EA205}" destId="{87052408-976C-4680-9F35-AE73FFA9AA21}" srcOrd="0" destOrd="1" presId="urn:microsoft.com/office/officeart/2005/8/layout/vList2"/>
    <dgm:cxn modelId="{CF87FECC-AAD6-4FAE-B8DF-E4D425D0FFE4}" srcId="{08188FA7-A6C4-430E-A8BC-55891A8DDE6F}" destId="{E2C6F3C5-E582-4AC4-B0A0-5CABD41EA205}" srcOrd="1" destOrd="0" parTransId="{5DF2D05C-6A39-4CEB-9438-BD13A92A23D9}" sibTransId="{1246AD94-1540-49A9-9E4D-2F0C35577D38}"/>
    <dgm:cxn modelId="{2FF859DD-19CD-4ABD-B255-9EB88691A86E}" type="presOf" srcId="{08188FA7-A6C4-430E-A8BC-55891A8DDE6F}" destId="{6FF56807-1C57-453E-88EF-3B0FB89D4D5E}" srcOrd="0" destOrd="0" presId="urn:microsoft.com/office/officeart/2005/8/layout/vList2"/>
    <dgm:cxn modelId="{C64C9DDE-390D-46A4-8663-B96ACF380FD7}" srcId="{08188FA7-A6C4-430E-A8BC-55891A8DDE6F}" destId="{547D9F7E-EB2A-4E00-BFF8-2ABF397125EB}" srcOrd="2" destOrd="0" parTransId="{A5E414F0-9F9B-4E8F-AAEB-A3EDCB84F874}" sibTransId="{DC97E21D-3D8E-41A4-A089-16C266CCD792}"/>
    <dgm:cxn modelId="{D24FD4FD-C843-4B98-9FE3-8AB70A6CF3BA}" srcId="{CD1465EA-4170-43E2-B2D1-A2FE60B2CBB6}" destId="{CFCA5447-149B-40B7-8824-05902D674E82}" srcOrd="1" destOrd="0" parTransId="{C64C174D-0654-4ED7-BA6B-D1FE9B061C69}" sibTransId="{A4AA1E16-D942-449F-B8A9-7F3C3788055D}"/>
    <dgm:cxn modelId="{BD25C4D7-7D8F-43C8-92B4-B477C6D9CE0F}" type="presParOf" srcId="{20E510FF-A725-481E-9522-ED40CEC298D7}" destId="{EBA97542-3AD1-4CBA-B4C1-778C5F1EBBE3}" srcOrd="0" destOrd="0" presId="urn:microsoft.com/office/officeart/2005/8/layout/vList2"/>
    <dgm:cxn modelId="{AF956402-BABB-4666-95EB-C3583E5E1E54}" type="presParOf" srcId="{20E510FF-A725-481E-9522-ED40CEC298D7}" destId="{A4D4A421-E72A-4695-AA98-2EBA9B4C18F9}" srcOrd="1" destOrd="0" presId="urn:microsoft.com/office/officeart/2005/8/layout/vList2"/>
    <dgm:cxn modelId="{C9EB90C0-5584-4AFE-8ACE-9A0404EB2944}" type="presParOf" srcId="{20E510FF-A725-481E-9522-ED40CEC298D7}" destId="{E56B4762-7BD0-4E7C-BF65-DE555C4CA799}" srcOrd="2" destOrd="0" presId="urn:microsoft.com/office/officeart/2005/8/layout/vList2"/>
    <dgm:cxn modelId="{AD72EB0C-EFFA-4731-BDB6-8B384C6A5BDD}" type="presParOf" srcId="{20E510FF-A725-481E-9522-ED40CEC298D7}" destId="{0848A048-A2F1-4DA1-9313-E03F99CBC321}" srcOrd="3" destOrd="0" presId="urn:microsoft.com/office/officeart/2005/8/layout/vList2"/>
    <dgm:cxn modelId="{C32E2058-26C5-42EA-8735-7C2F562F28A2}" type="presParOf" srcId="{20E510FF-A725-481E-9522-ED40CEC298D7}" destId="{6FF56807-1C57-453E-88EF-3B0FB89D4D5E}" srcOrd="4" destOrd="0" presId="urn:microsoft.com/office/officeart/2005/8/layout/vList2"/>
    <dgm:cxn modelId="{276EBCC7-D468-42B2-A9B3-DF4173E0A82A}" type="presParOf" srcId="{20E510FF-A725-481E-9522-ED40CEC298D7}" destId="{87052408-976C-4680-9F35-AE73FFA9AA21}" srcOrd="5" destOrd="0" presId="urn:microsoft.com/office/officeart/2005/8/layout/vList2"/>
    <dgm:cxn modelId="{5E021BBA-B7EE-4E6A-93F0-B007B39F6014}" type="presParOf" srcId="{20E510FF-A725-481E-9522-ED40CEC298D7}" destId="{4187A7E8-C135-4128-938E-D9761FCF7071}" srcOrd="6" destOrd="0" presId="urn:microsoft.com/office/officeart/2005/8/layout/vList2"/>
    <dgm:cxn modelId="{C4AA2CE6-5B05-4C61-AE76-66821D528740}" type="presParOf" srcId="{20E510FF-A725-481E-9522-ED40CEC298D7}" destId="{8A07D833-5B5F-4C2E-8E33-09E983DC1CFA}" srcOrd="7" destOrd="0" presId="urn:microsoft.com/office/officeart/2005/8/layout/vList2"/>
    <dgm:cxn modelId="{9117F833-5E75-436C-AEFE-2012F1DBEBBA}" type="presParOf" srcId="{20E510FF-A725-481E-9522-ED40CEC298D7}" destId="{BE661076-F383-46F2-A637-DE21FBA12763}" srcOrd="8" destOrd="0" presId="urn:microsoft.com/office/officeart/2005/8/layout/vList2"/>
    <dgm:cxn modelId="{3C09A6B3-FDAB-47B8-9FD3-EB1845CB8F8B}" type="presParOf" srcId="{20E510FF-A725-481E-9522-ED40CEC298D7}" destId="{85BCBBB3-9DFC-44B6-9158-AED640767349}" srcOrd="9" destOrd="0" presId="urn:microsoft.com/office/officeart/2005/8/layout/vList2"/>
    <dgm:cxn modelId="{0D948410-00C5-4F15-B08E-39D72D5E7F38}" type="presParOf" srcId="{20E510FF-A725-481E-9522-ED40CEC298D7}" destId="{7ACA30DE-201A-4BF8-A7FD-2F3D11B7279E}" srcOrd="10" destOrd="0" presId="urn:microsoft.com/office/officeart/2005/8/layout/vList2"/>
    <dgm:cxn modelId="{6270E3E9-6CBA-48C2-AC49-3D143C8C524B}" type="presParOf" srcId="{20E510FF-A725-481E-9522-ED40CEC298D7}" destId="{E352CDBD-0D35-423C-A1D8-AAAF86E8D8CF}" srcOrd="11" destOrd="0" presId="urn:microsoft.com/office/officeart/2005/8/layout/vList2"/>
    <dgm:cxn modelId="{0B863C43-CAA7-49B4-91CC-F7444165C13D}" type="presParOf" srcId="{20E510FF-A725-481E-9522-ED40CEC298D7}" destId="{552949C9-8F2C-4E00-B1CB-198CDB9F0240}" srcOrd="12" destOrd="0" presId="urn:microsoft.com/office/officeart/2005/8/layout/vList2"/>
    <dgm:cxn modelId="{286D3C1B-BA5A-48F2-B8A5-185597D107BC}" type="presParOf" srcId="{20E510FF-A725-481E-9522-ED40CEC298D7}" destId="{2C942937-67F2-404A-83F9-4567B2D505AC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5BD3F5-910F-4B03-8E40-BC0749FEDB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7BA7C6-C705-4835-B51F-B23D6910DDEE}">
      <dgm:prSet/>
      <dgm:spPr/>
      <dgm:t>
        <a:bodyPr/>
        <a:lstStyle/>
        <a:p>
          <a:r>
            <a:rPr lang="cs-CZ"/>
            <a:t>Posturální aktivita – schopnost zaujmout aktivní vzpřímenou polohu</a:t>
          </a:r>
          <a:endParaRPr lang="en-US"/>
        </a:p>
      </dgm:t>
    </dgm:pt>
    <dgm:pt modelId="{AEF16A08-DC90-4E40-8C04-46FBC70545C5}" type="parTrans" cxnId="{657590B6-53F8-460E-9B52-98080C9CCED2}">
      <dgm:prSet/>
      <dgm:spPr/>
      <dgm:t>
        <a:bodyPr/>
        <a:lstStyle/>
        <a:p>
          <a:endParaRPr lang="en-US"/>
        </a:p>
      </dgm:t>
    </dgm:pt>
    <dgm:pt modelId="{87FCEEB8-BAC6-4B59-BC4A-22E04CA4EF57}" type="sibTrans" cxnId="{657590B6-53F8-460E-9B52-98080C9CCED2}">
      <dgm:prSet/>
      <dgm:spPr/>
      <dgm:t>
        <a:bodyPr/>
        <a:lstStyle/>
        <a:p>
          <a:endParaRPr lang="en-US"/>
        </a:p>
      </dgm:t>
    </dgm:pt>
    <dgm:pt modelId="{3E25C4F9-EBB5-451D-8337-B2D93EE23B49}">
      <dgm:prSet/>
      <dgm:spPr/>
      <dgm:t>
        <a:bodyPr/>
        <a:lstStyle/>
        <a:p>
          <a:r>
            <a:rPr lang="cs-CZ"/>
            <a:t>Posturální reaktivita – schopnost udržet aktivní vzpřímenou polohu + reakce na její změny</a:t>
          </a:r>
          <a:endParaRPr lang="en-US"/>
        </a:p>
      </dgm:t>
    </dgm:pt>
    <dgm:pt modelId="{2211742E-F28A-4163-801E-E2054DD56769}" type="parTrans" cxnId="{8F47688D-1670-48BD-BCAE-962F7ADE075E}">
      <dgm:prSet/>
      <dgm:spPr/>
      <dgm:t>
        <a:bodyPr/>
        <a:lstStyle/>
        <a:p>
          <a:endParaRPr lang="en-US"/>
        </a:p>
      </dgm:t>
    </dgm:pt>
    <dgm:pt modelId="{5C3C57A8-4FF9-467E-824C-1D3847B34900}" type="sibTrans" cxnId="{8F47688D-1670-48BD-BCAE-962F7ADE075E}">
      <dgm:prSet/>
      <dgm:spPr/>
      <dgm:t>
        <a:bodyPr/>
        <a:lstStyle/>
        <a:p>
          <a:endParaRPr lang="en-US"/>
        </a:p>
      </dgm:t>
    </dgm:pt>
    <dgm:pt modelId="{3C0D2737-7434-4D3D-8F04-BF616FFAAC67}">
      <dgm:prSet/>
      <dgm:spPr/>
      <dgm:t>
        <a:bodyPr/>
        <a:lstStyle/>
        <a:p>
          <a:r>
            <a:rPr lang="cs-CZ"/>
            <a:t>Fázická hybnost</a:t>
          </a:r>
          <a:endParaRPr lang="en-US"/>
        </a:p>
      </dgm:t>
    </dgm:pt>
    <dgm:pt modelId="{B9C8DCDD-F94E-44D6-A38A-6DFB18A2BB4F}" type="parTrans" cxnId="{4557078A-60B3-4425-8B69-2F90DF5ACF9A}">
      <dgm:prSet/>
      <dgm:spPr/>
      <dgm:t>
        <a:bodyPr/>
        <a:lstStyle/>
        <a:p>
          <a:endParaRPr lang="en-US"/>
        </a:p>
      </dgm:t>
    </dgm:pt>
    <dgm:pt modelId="{2EE54D9B-3B8C-4544-BDDE-3D28128EF0AA}" type="sibTrans" cxnId="{4557078A-60B3-4425-8B69-2F90DF5ACF9A}">
      <dgm:prSet/>
      <dgm:spPr/>
      <dgm:t>
        <a:bodyPr/>
        <a:lstStyle/>
        <a:p>
          <a:endParaRPr lang="en-US"/>
        </a:p>
      </dgm:t>
    </dgm:pt>
    <dgm:pt modelId="{AAF3597E-A84C-423D-ADA2-FC6E71FD702E}">
      <dgm:prSet/>
      <dgm:spPr/>
      <dgm:t>
        <a:bodyPr/>
        <a:lstStyle/>
        <a:p>
          <a:r>
            <a:rPr lang="cs-CZ"/>
            <a:t>Rozlišujeme polohu pasivní &amp; aktivní</a:t>
          </a:r>
          <a:endParaRPr lang="en-US"/>
        </a:p>
      </dgm:t>
    </dgm:pt>
    <dgm:pt modelId="{76CA9A43-CA25-4559-A01F-331BFE7415F2}" type="parTrans" cxnId="{E6629A20-D6B8-4F28-AF31-C7D45BA8662E}">
      <dgm:prSet/>
      <dgm:spPr/>
      <dgm:t>
        <a:bodyPr/>
        <a:lstStyle/>
        <a:p>
          <a:endParaRPr lang="en-US"/>
        </a:p>
      </dgm:t>
    </dgm:pt>
    <dgm:pt modelId="{E6EFEFC3-C724-4C61-994B-6CC619953CA1}" type="sibTrans" cxnId="{E6629A20-D6B8-4F28-AF31-C7D45BA8662E}">
      <dgm:prSet/>
      <dgm:spPr/>
      <dgm:t>
        <a:bodyPr/>
        <a:lstStyle/>
        <a:p>
          <a:endParaRPr lang="en-US"/>
        </a:p>
      </dgm:t>
    </dgm:pt>
    <dgm:pt modelId="{C20B0601-0411-40A2-BB78-BF7C8DBE4A85}">
      <dgm:prSet/>
      <dgm:spPr/>
      <dgm:t>
        <a:bodyPr/>
        <a:lstStyle/>
        <a:p>
          <a:r>
            <a:rPr lang="cs-CZ"/>
            <a:t>Aktivní = POSTURA</a:t>
          </a:r>
          <a:endParaRPr lang="en-US"/>
        </a:p>
      </dgm:t>
    </dgm:pt>
    <dgm:pt modelId="{84825C20-95B0-40CE-B4B9-8C271A0BF7EC}" type="parTrans" cxnId="{74F62A85-4FBF-44F1-995A-80F066005B99}">
      <dgm:prSet/>
      <dgm:spPr/>
      <dgm:t>
        <a:bodyPr/>
        <a:lstStyle/>
        <a:p>
          <a:endParaRPr lang="en-US"/>
        </a:p>
      </dgm:t>
    </dgm:pt>
    <dgm:pt modelId="{4FAA0256-AF62-44E8-90AB-01D5E10B22AA}" type="sibTrans" cxnId="{74F62A85-4FBF-44F1-995A-80F066005B99}">
      <dgm:prSet/>
      <dgm:spPr/>
      <dgm:t>
        <a:bodyPr/>
        <a:lstStyle/>
        <a:p>
          <a:endParaRPr lang="en-US"/>
        </a:p>
      </dgm:t>
    </dgm:pt>
    <dgm:pt modelId="{9DFF7D98-D98D-44F5-AFF6-2AB8D26EAE77}">
      <dgm:prSet/>
      <dgm:spPr/>
      <dgm:t>
        <a:bodyPr/>
        <a:lstStyle/>
        <a:p>
          <a:r>
            <a:rPr lang="cs-CZ"/>
            <a:t>Anticipace pohybu = ATITUDA</a:t>
          </a:r>
          <a:endParaRPr lang="en-US"/>
        </a:p>
      </dgm:t>
    </dgm:pt>
    <dgm:pt modelId="{F454918C-9A92-4DFC-A0FF-BE7C5F9AC748}" type="parTrans" cxnId="{9DD3F219-5D98-4EBE-B62A-18FC2140F67A}">
      <dgm:prSet/>
      <dgm:spPr/>
      <dgm:t>
        <a:bodyPr/>
        <a:lstStyle/>
        <a:p>
          <a:endParaRPr lang="en-US"/>
        </a:p>
      </dgm:t>
    </dgm:pt>
    <dgm:pt modelId="{323F3E6B-BD68-423F-A176-D471BD5F1A3F}" type="sibTrans" cxnId="{9DD3F219-5D98-4EBE-B62A-18FC2140F67A}">
      <dgm:prSet/>
      <dgm:spPr/>
      <dgm:t>
        <a:bodyPr/>
        <a:lstStyle/>
        <a:p>
          <a:endParaRPr lang="en-US"/>
        </a:p>
      </dgm:t>
    </dgm:pt>
    <dgm:pt modelId="{7FDE4876-972E-4ED4-8173-4DC090684606}">
      <dgm:prSet/>
      <dgm:spPr/>
      <dgm:t>
        <a:bodyPr/>
        <a:lstStyle/>
        <a:p>
          <a:r>
            <a:rPr lang="cs-CZ"/>
            <a:t>Podkladem všech těchto dějů je přiměřený svalový tonus!</a:t>
          </a:r>
          <a:endParaRPr lang="en-US"/>
        </a:p>
      </dgm:t>
    </dgm:pt>
    <dgm:pt modelId="{FBB903C6-F4B8-450B-9679-3CBA879456A0}" type="parTrans" cxnId="{A6855451-9E2E-4FAF-AA84-5ACE037EE029}">
      <dgm:prSet/>
      <dgm:spPr/>
      <dgm:t>
        <a:bodyPr/>
        <a:lstStyle/>
        <a:p>
          <a:endParaRPr lang="en-US"/>
        </a:p>
      </dgm:t>
    </dgm:pt>
    <dgm:pt modelId="{62775CB1-54CC-41A9-AA19-9F3D262CCDE9}" type="sibTrans" cxnId="{A6855451-9E2E-4FAF-AA84-5ACE037EE029}">
      <dgm:prSet/>
      <dgm:spPr/>
      <dgm:t>
        <a:bodyPr/>
        <a:lstStyle/>
        <a:p>
          <a:endParaRPr lang="en-US"/>
        </a:p>
      </dgm:t>
    </dgm:pt>
    <dgm:pt modelId="{31EBF658-EDF3-44B0-B79F-34D3C60711B4}" type="pres">
      <dgm:prSet presAssocID="{865BD3F5-910F-4B03-8E40-BC0749FEDBBE}" presName="linear" presStyleCnt="0">
        <dgm:presLayoutVars>
          <dgm:animLvl val="lvl"/>
          <dgm:resizeHandles val="exact"/>
        </dgm:presLayoutVars>
      </dgm:prSet>
      <dgm:spPr/>
    </dgm:pt>
    <dgm:pt modelId="{173355E5-1212-4306-9AE1-FCBCFFECA9CF}" type="pres">
      <dgm:prSet presAssocID="{F37BA7C6-C705-4835-B51F-B23D6910DD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FB6DF0-BA91-433A-887F-5BC250317DAB}" type="pres">
      <dgm:prSet presAssocID="{87FCEEB8-BAC6-4B59-BC4A-22E04CA4EF57}" presName="spacer" presStyleCnt="0"/>
      <dgm:spPr/>
    </dgm:pt>
    <dgm:pt modelId="{8011E124-AE27-4306-865E-F87FE23983AD}" type="pres">
      <dgm:prSet presAssocID="{3E25C4F9-EBB5-451D-8337-B2D93EE23B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15C71A-E903-475A-AC0D-89482A4A0F4A}" type="pres">
      <dgm:prSet presAssocID="{5C3C57A8-4FF9-467E-824C-1D3847B34900}" presName="spacer" presStyleCnt="0"/>
      <dgm:spPr/>
    </dgm:pt>
    <dgm:pt modelId="{D7386ED4-DB35-4302-B361-3EA02D598FF8}" type="pres">
      <dgm:prSet presAssocID="{3C0D2737-7434-4D3D-8F04-BF616FFAAC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C5FE3D-A9A8-441B-B9BA-2E2A56A1222A}" type="pres">
      <dgm:prSet presAssocID="{2EE54D9B-3B8C-4544-BDDE-3D28128EF0AA}" presName="spacer" presStyleCnt="0"/>
      <dgm:spPr/>
    </dgm:pt>
    <dgm:pt modelId="{364883D5-1FA5-4DDA-A3C0-AFDD8C9737C6}" type="pres">
      <dgm:prSet presAssocID="{AAF3597E-A84C-423D-ADA2-FC6E71FD702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69D9F8E-00A1-488E-A709-E077910C98D2}" type="pres">
      <dgm:prSet presAssocID="{AAF3597E-A84C-423D-ADA2-FC6E71FD70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8EA1215-E905-45DD-B0E9-D83FD717C489}" type="presOf" srcId="{7FDE4876-972E-4ED4-8173-4DC090684606}" destId="{669D9F8E-00A1-488E-A709-E077910C98D2}" srcOrd="0" destOrd="2" presId="urn:microsoft.com/office/officeart/2005/8/layout/vList2"/>
    <dgm:cxn modelId="{9DD3F219-5D98-4EBE-B62A-18FC2140F67A}" srcId="{AAF3597E-A84C-423D-ADA2-FC6E71FD702E}" destId="{9DFF7D98-D98D-44F5-AFF6-2AB8D26EAE77}" srcOrd="1" destOrd="0" parTransId="{F454918C-9A92-4DFC-A0FF-BE7C5F9AC748}" sibTransId="{323F3E6B-BD68-423F-A176-D471BD5F1A3F}"/>
    <dgm:cxn modelId="{E6629A20-D6B8-4F28-AF31-C7D45BA8662E}" srcId="{865BD3F5-910F-4B03-8E40-BC0749FEDBBE}" destId="{AAF3597E-A84C-423D-ADA2-FC6E71FD702E}" srcOrd="3" destOrd="0" parTransId="{76CA9A43-CA25-4559-A01F-331BFE7415F2}" sibTransId="{E6EFEFC3-C724-4C61-994B-6CC619953CA1}"/>
    <dgm:cxn modelId="{A61D1A39-1EFE-4BBF-885D-E4A503B6D56A}" type="presOf" srcId="{865BD3F5-910F-4B03-8E40-BC0749FEDBBE}" destId="{31EBF658-EDF3-44B0-B79F-34D3C60711B4}" srcOrd="0" destOrd="0" presId="urn:microsoft.com/office/officeart/2005/8/layout/vList2"/>
    <dgm:cxn modelId="{27FAA73A-6E9A-40BE-B57C-B9D8A0A46E5E}" type="presOf" srcId="{C20B0601-0411-40A2-BB78-BF7C8DBE4A85}" destId="{669D9F8E-00A1-488E-A709-E077910C98D2}" srcOrd="0" destOrd="0" presId="urn:microsoft.com/office/officeart/2005/8/layout/vList2"/>
    <dgm:cxn modelId="{A6855451-9E2E-4FAF-AA84-5ACE037EE029}" srcId="{AAF3597E-A84C-423D-ADA2-FC6E71FD702E}" destId="{7FDE4876-972E-4ED4-8173-4DC090684606}" srcOrd="2" destOrd="0" parTransId="{FBB903C6-F4B8-450B-9679-3CBA879456A0}" sibTransId="{62775CB1-54CC-41A9-AA19-9F3D262CCDE9}"/>
    <dgm:cxn modelId="{74F62A85-4FBF-44F1-995A-80F066005B99}" srcId="{AAF3597E-A84C-423D-ADA2-FC6E71FD702E}" destId="{C20B0601-0411-40A2-BB78-BF7C8DBE4A85}" srcOrd="0" destOrd="0" parTransId="{84825C20-95B0-40CE-B4B9-8C271A0BF7EC}" sibTransId="{4FAA0256-AF62-44E8-90AB-01D5E10B22AA}"/>
    <dgm:cxn modelId="{6BAA9A89-8F29-48D1-86AD-E3AD61970C9B}" type="presOf" srcId="{F37BA7C6-C705-4835-B51F-B23D6910DDEE}" destId="{173355E5-1212-4306-9AE1-FCBCFFECA9CF}" srcOrd="0" destOrd="0" presId="urn:microsoft.com/office/officeart/2005/8/layout/vList2"/>
    <dgm:cxn modelId="{4557078A-60B3-4425-8B69-2F90DF5ACF9A}" srcId="{865BD3F5-910F-4B03-8E40-BC0749FEDBBE}" destId="{3C0D2737-7434-4D3D-8F04-BF616FFAAC67}" srcOrd="2" destOrd="0" parTransId="{B9C8DCDD-F94E-44D6-A38A-6DFB18A2BB4F}" sibTransId="{2EE54D9B-3B8C-4544-BDDE-3D28128EF0AA}"/>
    <dgm:cxn modelId="{8F47688D-1670-48BD-BCAE-962F7ADE075E}" srcId="{865BD3F5-910F-4B03-8E40-BC0749FEDBBE}" destId="{3E25C4F9-EBB5-451D-8337-B2D93EE23B49}" srcOrd="1" destOrd="0" parTransId="{2211742E-F28A-4163-801E-E2054DD56769}" sibTransId="{5C3C57A8-4FF9-467E-824C-1D3847B34900}"/>
    <dgm:cxn modelId="{F0F2598D-A032-4483-9F0A-826D1A77B148}" type="presOf" srcId="{AAF3597E-A84C-423D-ADA2-FC6E71FD702E}" destId="{364883D5-1FA5-4DDA-A3C0-AFDD8C9737C6}" srcOrd="0" destOrd="0" presId="urn:microsoft.com/office/officeart/2005/8/layout/vList2"/>
    <dgm:cxn modelId="{17F80BB3-403E-4F73-A76A-C49D0EBD6CFF}" type="presOf" srcId="{3E25C4F9-EBB5-451D-8337-B2D93EE23B49}" destId="{8011E124-AE27-4306-865E-F87FE23983AD}" srcOrd="0" destOrd="0" presId="urn:microsoft.com/office/officeart/2005/8/layout/vList2"/>
    <dgm:cxn modelId="{657590B6-53F8-460E-9B52-98080C9CCED2}" srcId="{865BD3F5-910F-4B03-8E40-BC0749FEDBBE}" destId="{F37BA7C6-C705-4835-B51F-B23D6910DDEE}" srcOrd="0" destOrd="0" parTransId="{AEF16A08-DC90-4E40-8C04-46FBC70545C5}" sibTransId="{87FCEEB8-BAC6-4B59-BC4A-22E04CA4EF57}"/>
    <dgm:cxn modelId="{DB29E8E5-242C-4EC9-AA21-5DD60DAF1974}" type="presOf" srcId="{3C0D2737-7434-4D3D-8F04-BF616FFAAC67}" destId="{D7386ED4-DB35-4302-B361-3EA02D598FF8}" srcOrd="0" destOrd="0" presId="urn:microsoft.com/office/officeart/2005/8/layout/vList2"/>
    <dgm:cxn modelId="{CFC164F3-ADF1-402C-A2E0-BBE049856E1E}" type="presOf" srcId="{9DFF7D98-D98D-44F5-AFF6-2AB8D26EAE77}" destId="{669D9F8E-00A1-488E-A709-E077910C98D2}" srcOrd="0" destOrd="1" presId="urn:microsoft.com/office/officeart/2005/8/layout/vList2"/>
    <dgm:cxn modelId="{6D120FEB-6BDB-4AF3-9D95-5E261C3BF373}" type="presParOf" srcId="{31EBF658-EDF3-44B0-B79F-34D3C60711B4}" destId="{173355E5-1212-4306-9AE1-FCBCFFECA9CF}" srcOrd="0" destOrd="0" presId="urn:microsoft.com/office/officeart/2005/8/layout/vList2"/>
    <dgm:cxn modelId="{CE753967-19BE-4365-B457-321388066472}" type="presParOf" srcId="{31EBF658-EDF3-44B0-B79F-34D3C60711B4}" destId="{C9FB6DF0-BA91-433A-887F-5BC250317DAB}" srcOrd="1" destOrd="0" presId="urn:microsoft.com/office/officeart/2005/8/layout/vList2"/>
    <dgm:cxn modelId="{7331DEAD-AF17-476A-ADDB-4376CEA2659F}" type="presParOf" srcId="{31EBF658-EDF3-44B0-B79F-34D3C60711B4}" destId="{8011E124-AE27-4306-865E-F87FE23983AD}" srcOrd="2" destOrd="0" presId="urn:microsoft.com/office/officeart/2005/8/layout/vList2"/>
    <dgm:cxn modelId="{0673EEA5-B580-464D-B8CF-536C877A2213}" type="presParOf" srcId="{31EBF658-EDF3-44B0-B79F-34D3C60711B4}" destId="{8515C71A-E903-475A-AC0D-89482A4A0F4A}" srcOrd="3" destOrd="0" presId="urn:microsoft.com/office/officeart/2005/8/layout/vList2"/>
    <dgm:cxn modelId="{D1D0481F-2D54-40E1-863A-84586051B925}" type="presParOf" srcId="{31EBF658-EDF3-44B0-B79F-34D3C60711B4}" destId="{D7386ED4-DB35-4302-B361-3EA02D598FF8}" srcOrd="4" destOrd="0" presId="urn:microsoft.com/office/officeart/2005/8/layout/vList2"/>
    <dgm:cxn modelId="{AB370516-BC4A-4570-82D0-A80F57E46A33}" type="presParOf" srcId="{31EBF658-EDF3-44B0-B79F-34D3C60711B4}" destId="{A0C5FE3D-A9A8-441B-B9BA-2E2A56A1222A}" srcOrd="5" destOrd="0" presId="urn:microsoft.com/office/officeart/2005/8/layout/vList2"/>
    <dgm:cxn modelId="{F931E4B6-12B5-4153-BCB4-A77027AFDA09}" type="presParOf" srcId="{31EBF658-EDF3-44B0-B79F-34D3C60711B4}" destId="{364883D5-1FA5-4DDA-A3C0-AFDD8C9737C6}" srcOrd="6" destOrd="0" presId="urn:microsoft.com/office/officeart/2005/8/layout/vList2"/>
    <dgm:cxn modelId="{EE25F320-8CAC-42FB-AD08-E219D66F1011}" type="presParOf" srcId="{31EBF658-EDF3-44B0-B79F-34D3C60711B4}" destId="{669D9F8E-00A1-488E-A709-E077910C98D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69699D-636C-4FC0-9026-73A9FE2DE3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2AD9BB-2DD9-41FA-94E5-7BE754B6171E}">
      <dgm:prSet/>
      <dgm:spPr/>
      <dgm:t>
        <a:bodyPr/>
        <a:lstStyle/>
        <a:p>
          <a:r>
            <a:rPr lang="cs-CZ"/>
            <a:t>Hodnotíme vzpřimovací a antigravitační funkce (opora, držení těla, kontrola hlavy = opěrná motorika)</a:t>
          </a:r>
          <a:endParaRPr lang="en-US"/>
        </a:p>
      </dgm:t>
    </dgm:pt>
    <dgm:pt modelId="{F951419E-3A31-4F6B-8232-B7EB099C0B08}" type="parTrans" cxnId="{9D2E42A6-F520-4161-95EB-F5CD2C3731B6}">
      <dgm:prSet/>
      <dgm:spPr/>
      <dgm:t>
        <a:bodyPr/>
        <a:lstStyle/>
        <a:p>
          <a:endParaRPr lang="en-US"/>
        </a:p>
      </dgm:t>
    </dgm:pt>
    <dgm:pt modelId="{8DC346C4-C41E-4389-BC28-02D75D1A9B4A}" type="sibTrans" cxnId="{9D2E42A6-F520-4161-95EB-F5CD2C3731B6}">
      <dgm:prSet/>
      <dgm:spPr/>
      <dgm:t>
        <a:bodyPr/>
        <a:lstStyle/>
        <a:p>
          <a:endParaRPr lang="en-US"/>
        </a:p>
      </dgm:t>
    </dgm:pt>
    <dgm:pt modelId="{5C092FEA-01BC-479C-BEF1-79637713360A}">
      <dgm:prSet/>
      <dgm:spPr/>
      <dgm:t>
        <a:bodyPr/>
        <a:lstStyle/>
        <a:p>
          <a:r>
            <a:rPr lang="cs-CZ"/>
            <a:t>Hodnotíme cílenou fázickou hybnost:</a:t>
          </a:r>
          <a:endParaRPr lang="en-US"/>
        </a:p>
      </dgm:t>
    </dgm:pt>
    <dgm:pt modelId="{84397F07-79E4-4A2E-A8D1-59707AE1C82E}" type="parTrans" cxnId="{2FD4F085-78D7-4594-ABE1-241847ADE341}">
      <dgm:prSet/>
      <dgm:spPr/>
      <dgm:t>
        <a:bodyPr/>
        <a:lstStyle/>
        <a:p>
          <a:endParaRPr lang="en-US"/>
        </a:p>
      </dgm:t>
    </dgm:pt>
    <dgm:pt modelId="{0759435F-F3A7-4575-838F-F74F040E528C}" type="sibTrans" cxnId="{2FD4F085-78D7-4594-ABE1-241847ADE341}">
      <dgm:prSet/>
      <dgm:spPr/>
      <dgm:t>
        <a:bodyPr/>
        <a:lstStyle/>
        <a:p>
          <a:endParaRPr lang="en-US"/>
        </a:p>
      </dgm:t>
    </dgm:pt>
    <dgm:pt modelId="{42192193-B911-433A-B80D-F470457D8ED1}">
      <dgm:prSet/>
      <dgm:spPr/>
      <dgm:t>
        <a:bodyPr/>
        <a:lstStyle/>
        <a:p>
          <a:r>
            <a:rPr lang="cs-CZ"/>
            <a:t>Cílený úchop + jeho kvalita</a:t>
          </a:r>
          <a:endParaRPr lang="en-US"/>
        </a:p>
      </dgm:t>
    </dgm:pt>
    <dgm:pt modelId="{D9983270-47D3-46C2-8E66-AD181C14AB2C}" type="parTrans" cxnId="{E50FF8E6-C497-4752-B769-7022C3D3E953}">
      <dgm:prSet/>
      <dgm:spPr/>
      <dgm:t>
        <a:bodyPr/>
        <a:lstStyle/>
        <a:p>
          <a:endParaRPr lang="en-US"/>
        </a:p>
      </dgm:t>
    </dgm:pt>
    <dgm:pt modelId="{BA98E90A-E28E-405F-BED8-D84406C1A828}" type="sibTrans" cxnId="{E50FF8E6-C497-4752-B769-7022C3D3E953}">
      <dgm:prSet/>
      <dgm:spPr/>
      <dgm:t>
        <a:bodyPr/>
        <a:lstStyle/>
        <a:p>
          <a:endParaRPr lang="en-US"/>
        </a:p>
      </dgm:t>
    </dgm:pt>
    <dgm:pt modelId="{D690424E-DF65-4BEC-A0BF-DC91A7A137FE}">
      <dgm:prSet/>
      <dgm:spPr/>
      <dgm:t>
        <a:bodyPr/>
        <a:lstStyle/>
        <a:p>
          <a:r>
            <a:rPr lang="cs-CZ"/>
            <a:t>Způsob lokomoce = cílená motorika</a:t>
          </a:r>
          <a:endParaRPr lang="en-US"/>
        </a:p>
      </dgm:t>
    </dgm:pt>
    <dgm:pt modelId="{B9E17AD5-2DD3-4CF9-9822-D6AF1E43B774}" type="parTrans" cxnId="{75EB99D8-053C-43B6-8B28-69DC60977910}">
      <dgm:prSet/>
      <dgm:spPr/>
      <dgm:t>
        <a:bodyPr/>
        <a:lstStyle/>
        <a:p>
          <a:endParaRPr lang="en-US"/>
        </a:p>
      </dgm:t>
    </dgm:pt>
    <dgm:pt modelId="{D4BEE2A1-E3B9-49DC-94FD-B1ACEF4F7D98}" type="sibTrans" cxnId="{75EB99D8-053C-43B6-8B28-69DC60977910}">
      <dgm:prSet/>
      <dgm:spPr/>
      <dgm:t>
        <a:bodyPr/>
        <a:lstStyle/>
        <a:p>
          <a:endParaRPr lang="en-US"/>
        </a:p>
      </dgm:t>
    </dgm:pt>
    <dgm:pt modelId="{227AEA1D-E6FA-4F95-876D-45A884390933}">
      <dgm:prSet/>
      <dgm:spPr/>
      <dgm:t>
        <a:bodyPr/>
        <a:lstStyle/>
        <a:p>
          <a:r>
            <a:rPr lang="cs-CZ"/>
            <a:t>Vývoj je přesně kineziologicky definován!</a:t>
          </a:r>
          <a:endParaRPr lang="en-US"/>
        </a:p>
      </dgm:t>
    </dgm:pt>
    <dgm:pt modelId="{6A80AEF2-5C9F-4D7E-B14B-9F3CE8F05257}" type="parTrans" cxnId="{8208115E-77D3-4C12-93A8-2DA78541A434}">
      <dgm:prSet/>
      <dgm:spPr/>
      <dgm:t>
        <a:bodyPr/>
        <a:lstStyle/>
        <a:p>
          <a:endParaRPr lang="en-US"/>
        </a:p>
      </dgm:t>
    </dgm:pt>
    <dgm:pt modelId="{3231B764-BADA-4D15-84A3-BB2C2DD4134F}" type="sibTrans" cxnId="{8208115E-77D3-4C12-93A8-2DA78541A434}">
      <dgm:prSet/>
      <dgm:spPr/>
      <dgm:t>
        <a:bodyPr/>
        <a:lstStyle/>
        <a:p>
          <a:endParaRPr lang="en-US"/>
        </a:p>
      </dgm:t>
    </dgm:pt>
    <dgm:pt modelId="{450256F4-4492-4AAA-912D-877CE48B9CE8}">
      <dgm:prSet/>
      <dgm:spPr/>
      <dgm:t>
        <a:bodyPr/>
        <a:lstStyle/>
        <a:p>
          <a:r>
            <a:rPr lang="cs-CZ"/>
            <a:t>Posuzujeme poměr mezi motorickým stavem postiženého dítěte &amp; stupněm fyziologického vývoje.</a:t>
          </a:r>
          <a:endParaRPr lang="en-US"/>
        </a:p>
      </dgm:t>
    </dgm:pt>
    <dgm:pt modelId="{A885441B-AA8A-44CA-98F8-72A403A8AF37}" type="parTrans" cxnId="{8ACA84F9-6E62-44BF-ADE8-E71188B98026}">
      <dgm:prSet/>
      <dgm:spPr/>
      <dgm:t>
        <a:bodyPr/>
        <a:lstStyle/>
        <a:p>
          <a:endParaRPr lang="en-US"/>
        </a:p>
      </dgm:t>
    </dgm:pt>
    <dgm:pt modelId="{ECCA6288-55BC-446D-94B9-C2E395D28C88}" type="sibTrans" cxnId="{8ACA84F9-6E62-44BF-ADE8-E71188B98026}">
      <dgm:prSet/>
      <dgm:spPr/>
      <dgm:t>
        <a:bodyPr/>
        <a:lstStyle/>
        <a:p>
          <a:endParaRPr lang="en-US"/>
        </a:p>
      </dgm:t>
    </dgm:pt>
    <dgm:pt modelId="{78EBA3E8-530E-410E-A6F6-2F4B344E0B35}" type="pres">
      <dgm:prSet presAssocID="{3F69699D-636C-4FC0-9026-73A9FE2DE355}" presName="linear" presStyleCnt="0">
        <dgm:presLayoutVars>
          <dgm:animLvl val="lvl"/>
          <dgm:resizeHandles val="exact"/>
        </dgm:presLayoutVars>
      </dgm:prSet>
      <dgm:spPr/>
    </dgm:pt>
    <dgm:pt modelId="{4A38D285-53C8-4F17-9460-2BB93F342157}" type="pres">
      <dgm:prSet presAssocID="{152AD9BB-2DD9-41FA-94E5-7BE754B617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CB0B1A-1BD8-41BD-92C9-FB311150AC21}" type="pres">
      <dgm:prSet presAssocID="{8DC346C4-C41E-4389-BC28-02D75D1A9B4A}" presName="spacer" presStyleCnt="0"/>
      <dgm:spPr/>
    </dgm:pt>
    <dgm:pt modelId="{AEC07CC6-7951-42B1-A941-8149E1182BAF}" type="pres">
      <dgm:prSet presAssocID="{5C092FEA-01BC-479C-BEF1-7963771336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43E22B-E073-4330-936C-DC9A5E514CA5}" type="pres">
      <dgm:prSet presAssocID="{5C092FEA-01BC-479C-BEF1-79637713360A}" presName="childText" presStyleLbl="revTx" presStyleIdx="0" presStyleCnt="1">
        <dgm:presLayoutVars>
          <dgm:bulletEnabled val="1"/>
        </dgm:presLayoutVars>
      </dgm:prSet>
      <dgm:spPr/>
    </dgm:pt>
    <dgm:pt modelId="{EBCC1109-34AC-45E7-84E3-FD8A99ABAE20}" type="pres">
      <dgm:prSet presAssocID="{227AEA1D-E6FA-4F95-876D-45A8843909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B89D9D-B286-4111-8E13-3E2032A4A814}" type="pres">
      <dgm:prSet presAssocID="{3231B764-BADA-4D15-84A3-BB2C2DD4134F}" presName="spacer" presStyleCnt="0"/>
      <dgm:spPr/>
    </dgm:pt>
    <dgm:pt modelId="{F8CB6BEF-3757-4077-8AF5-69655DF1099A}" type="pres">
      <dgm:prSet presAssocID="{450256F4-4492-4AAA-912D-877CE48B9C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0CE934-3DD5-498E-9BE8-EA5F6BB9EB74}" type="presOf" srcId="{152AD9BB-2DD9-41FA-94E5-7BE754B6171E}" destId="{4A38D285-53C8-4F17-9460-2BB93F342157}" srcOrd="0" destOrd="0" presId="urn:microsoft.com/office/officeart/2005/8/layout/vList2"/>
    <dgm:cxn modelId="{E2848439-F755-4447-9783-711C567E17B3}" type="presOf" srcId="{5C092FEA-01BC-479C-BEF1-79637713360A}" destId="{AEC07CC6-7951-42B1-A941-8149E1182BAF}" srcOrd="0" destOrd="0" presId="urn:microsoft.com/office/officeart/2005/8/layout/vList2"/>
    <dgm:cxn modelId="{8208115E-77D3-4C12-93A8-2DA78541A434}" srcId="{3F69699D-636C-4FC0-9026-73A9FE2DE355}" destId="{227AEA1D-E6FA-4F95-876D-45A884390933}" srcOrd="2" destOrd="0" parTransId="{6A80AEF2-5C9F-4D7E-B14B-9F3CE8F05257}" sibTransId="{3231B764-BADA-4D15-84A3-BB2C2DD4134F}"/>
    <dgm:cxn modelId="{26F1B45E-9795-48D9-9AA3-09AE5C5D1B6D}" type="presOf" srcId="{D690424E-DF65-4BEC-A0BF-DC91A7A137FE}" destId="{9743E22B-E073-4330-936C-DC9A5E514CA5}" srcOrd="0" destOrd="1" presId="urn:microsoft.com/office/officeart/2005/8/layout/vList2"/>
    <dgm:cxn modelId="{7E7CF36E-B324-4A85-A40B-5E019FDDE21B}" type="presOf" srcId="{42192193-B911-433A-B80D-F470457D8ED1}" destId="{9743E22B-E073-4330-936C-DC9A5E514CA5}" srcOrd="0" destOrd="0" presId="urn:microsoft.com/office/officeart/2005/8/layout/vList2"/>
    <dgm:cxn modelId="{2FD4F085-78D7-4594-ABE1-241847ADE341}" srcId="{3F69699D-636C-4FC0-9026-73A9FE2DE355}" destId="{5C092FEA-01BC-479C-BEF1-79637713360A}" srcOrd="1" destOrd="0" parTransId="{84397F07-79E4-4A2E-A8D1-59707AE1C82E}" sibTransId="{0759435F-F3A7-4575-838F-F74F040E528C}"/>
    <dgm:cxn modelId="{9D2E42A6-F520-4161-95EB-F5CD2C3731B6}" srcId="{3F69699D-636C-4FC0-9026-73A9FE2DE355}" destId="{152AD9BB-2DD9-41FA-94E5-7BE754B6171E}" srcOrd="0" destOrd="0" parTransId="{F951419E-3A31-4F6B-8232-B7EB099C0B08}" sibTransId="{8DC346C4-C41E-4389-BC28-02D75D1A9B4A}"/>
    <dgm:cxn modelId="{9411ACAE-A79B-4505-A2A2-2B77DEC65F91}" type="presOf" srcId="{3F69699D-636C-4FC0-9026-73A9FE2DE355}" destId="{78EBA3E8-530E-410E-A6F6-2F4B344E0B35}" srcOrd="0" destOrd="0" presId="urn:microsoft.com/office/officeart/2005/8/layout/vList2"/>
    <dgm:cxn modelId="{F3C9FBBA-A047-4A36-8C18-00C6A907CA2C}" type="presOf" srcId="{450256F4-4492-4AAA-912D-877CE48B9CE8}" destId="{F8CB6BEF-3757-4077-8AF5-69655DF1099A}" srcOrd="0" destOrd="0" presId="urn:microsoft.com/office/officeart/2005/8/layout/vList2"/>
    <dgm:cxn modelId="{0C6959C3-0280-4207-A94A-617E5F428FFE}" type="presOf" srcId="{227AEA1D-E6FA-4F95-876D-45A884390933}" destId="{EBCC1109-34AC-45E7-84E3-FD8A99ABAE20}" srcOrd="0" destOrd="0" presId="urn:microsoft.com/office/officeart/2005/8/layout/vList2"/>
    <dgm:cxn modelId="{75EB99D8-053C-43B6-8B28-69DC60977910}" srcId="{5C092FEA-01BC-479C-BEF1-79637713360A}" destId="{D690424E-DF65-4BEC-A0BF-DC91A7A137FE}" srcOrd="1" destOrd="0" parTransId="{B9E17AD5-2DD3-4CF9-9822-D6AF1E43B774}" sibTransId="{D4BEE2A1-E3B9-49DC-94FD-B1ACEF4F7D98}"/>
    <dgm:cxn modelId="{E50FF8E6-C497-4752-B769-7022C3D3E953}" srcId="{5C092FEA-01BC-479C-BEF1-79637713360A}" destId="{42192193-B911-433A-B80D-F470457D8ED1}" srcOrd="0" destOrd="0" parTransId="{D9983270-47D3-46C2-8E66-AD181C14AB2C}" sibTransId="{BA98E90A-E28E-405F-BED8-D84406C1A828}"/>
    <dgm:cxn modelId="{8ACA84F9-6E62-44BF-ADE8-E71188B98026}" srcId="{3F69699D-636C-4FC0-9026-73A9FE2DE355}" destId="{450256F4-4492-4AAA-912D-877CE48B9CE8}" srcOrd="3" destOrd="0" parTransId="{A885441B-AA8A-44CA-98F8-72A403A8AF37}" sibTransId="{ECCA6288-55BC-446D-94B9-C2E395D28C88}"/>
    <dgm:cxn modelId="{F9A4B157-E0DC-44DD-8278-296DF16F48C3}" type="presParOf" srcId="{78EBA3E8-530E-410E-A6F6-2F4B344E0B35}" destId="{4A38D285-53C8-4F17-9460-2BB93F342157}" srcOrd="0" destOrd="0" presId="urn:microsoft.com/office/officeart/2005/8/layout/vList2"/>
    <dgm:cxn modelId="{5D68FF3D-A2ED-40CA-B209-467C1D6FCB3A}" type="presParOf" srcId="{78EBA3E8-530E-410E-A6F6-2F4B344E0B35}" destId="{D0CB0B1A-1BD8-41BD-92C9-FB311150AC21}" srcOrd="1" destOrd="0" presId="urn:microsoft.com/office/officeart/2005/8/layout/vList2"/>
    <dgm:cxn modelId="{ECDB62FC-5AE3-4656-AD8B-C89D93570AA8}" type="presParOf" srcId="{78EBA3E8-530E-410E-A6F6-2F4B344E0B35}" destId="{AEC07CC6-7951-42B1-A941-8149E1182BAF}" srcOrd="2" destOrd="0" presId="urn:microsoft.com/office/officeart/2005/8/layout/vList2"/>
    <dgm:cxn modelId="{E67CF8BC-FF03-49C8-AA37-757DE8448C43}" type="presParOf" srcId="{78EBA3E8-530E-410E-A6F6-2F4B344E0B35}" destId="{9743E22B-E073-4330-936C-DC9A5E514CA5}" srcOrd="3" destOrd="0" presId="urn:microsoft.com/office/officeart/2005/8/layout/vList2"/>
    <dgm:cxn modelId="{12713CB0-201F-4CA9-B541-536459F95EEF}" type="presParOf" srcId="{78EBA3E8-530E-410E-A6F6-2F4B344E0B35}" destId="{EBCC1109-34AC-45E7-84E3-FD8A99ABAE20}" srcOrd="4" destOrd="0" presId="urn:microsoft.com/office/officeart/2005/8/layout/vList2"/>
    <dgm:cxn modelId="{C5F34B6F-CCF0-4E98-AEDB-834FC0F6F378}" type="presParOf" srcId="{78EBA3E8-530E-410E-A6F6-2F4B344E0B35}" destId="{4DB89D9D-B286-4111-8E13-3E2032A4A814}" srcOrd="5" destOrd="0" presId="urn:microsoft.com/office/officeart/2005/8/layout/vList2"/>
    <dgm:cxn modelId="{65936821-5718-452A-AA38-824C2EC7787E}" type="presParOf" srcId="{78EBA3E8-530E-410E-A6F6-2F4B344E0B35}" destId="{F8CB6BEF-3757-4077-8AF5-69655DF109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651EE9-4D02-46D9-9E7A-BE62333192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51BBB7-34F3-4B8E-8693-089DFB9DB2D7}">
      <dgm:prSet/>
      <dgm:spPr/>
      <dgm:t>
        <a:bodyPr/>
        <a:lstStyle/>
        <a:p>
          <a:r>
            <a:rPr lang="cs-CZ"/>
            <a:t>Vyšetření reflexů</a:t>
          </a:r>
          <a:endParaRPr lang="en-US"/>
        </a:p>
      </dgm:t>
    </dgm:pt>
    <dgm:pt modelId="{441CA24A-93F1-4B2B-875D-2B067E75C283}" type="parTrans" cxnId="{1CFB34B9-EA0B-4DD7-85E4-41A7B7A02171}">
      <dgm:prSet/>
      <dgm:spPr/>
      <dgm:t>
        <a:bodyPr/>
        <a:lstStyle/>
        <a:p>
          <a:endParaRPr lang="en-US"/>
        </a:p>
      </dgm:t>
    </dgm:pt>
    <dgm:pt modelId="{73F5C54F-BE7F-4E3C-92EF-A9C06D50AE4D}" type="sibTrans" cxnId="{1CFB34B9-EA0B-4DD7-85E4-41A7B7A02171}">
      <dgm:prSet/>
      <dgm:spPr/>
      <dgm:t>
        <a:bodyPr/>
        <a:lstStyle/>
        <a:p>
          <a:endParaRPr lang="en-US"/>
        </a:p>
      </dgm:t>
    </dgm:pt>
    <dgm:pt modelId="{B379EE68-649E-4331-A1CF-FB416D3759A9}">
      <dgm:prSet/>
      <dgm:spPr/>
      <dgm:t>
        <a:bodyPr/>
        <a:lstStyle/>
        <a:p>
          <a:r>
            <a:rPr lang="cs-CZ"/>
            <a:t>Vyšetření posturální reaktibility - polohové testy</a:t>
          </a:r>
          <a:endParaRPr lang="en-US"/>
        </a:p>
      </dgm:t>
    </dgm:pt>
    <dgm:pt modelId="{5D250C23-DA41-487F-A644-0B807839C5EC}" type="parTrans" cxnId="{D18CE10A-E018-457A-A887-A3998ECDEA1A}">
      <dgm:prSet/>
      <dgm:spPr/>
      <dgm:t>
        <a:bodyPr/>
        <a:lstStyle/>
        <a:p>
          <a:endParaRPr lang="en-US"/>
        </a:p>
      </dgm:t>
    </dgm:pt>
    <dgm:pt modelId="{E9ACF8A9-C7A5-41C1-89E4-DE933F0ABB1A}" type="sibTrans" cxnId="{D18CE10A-E018-457A-A887-A3998ECDEA1A}">
      <dgm:prSet/>
      <dgm:spPr/>
      <dgm:t>
        <a:bodyPr/>
        <a:lstStyle/>
        <a:p>
          <a:endParaRPr lang="en-US"/>
        </a:p>
      </dgm:t>
    </dgm:pt>
    <dgm:pt modelId="{F3B8476F-5AF8-4DB0-9C2E-E920C47235D3}">
      <dgm:prSet phldr="0"/>
      <dgm:spPr/>
      <dgm:t>
        <a:bodyPr/>
        <a:lstStyle/>
        <a:p>
          <a:pPr rtl="0"/>
          <a:r>
            <a:rPr lang="cs-CZ" dirty="0"/>
            <a:t>Kvantifikace hybné poruchy u ohroženého dítěte (vyšetření posturální aktivity)</a:t>
          </a:r>
        </a:p>
      </dgm:t>
    </dgm:pt>
    <dgm:pt modelId="{47331B68-059E-4329-A279-4B2C6F94E268}" type="parTrans" cxnId="{D0C97CDB-A569-4FFB-9D07-BE402B4B0826}">
      <dgm:prSet/>
      <dgm:spPr/>
    </dgm:pt>
    <dgm:pt modelId="{A5789691-0946-4935-9F20-5AEC1994FBBE}" type="sibTrans" cxnId="{D0C97CDB-A569-4FFB-9D07-BE402B4B0826}">
      <dgm:prSet/>
      <dgm:spPr/>
    </dgm:pt>
    <dgm:pt modelId="{F49B474B-FF75-41CB-B8DF-6D442EB847F6}" type="pres">
      <dgm:prSet presAssocID="{F9651EE9-4D02-46D9-9E7A-BE6233319282}" presName="linear" presStyleCnt="0">
        <dgm:presLayoutVars>
          <dgm:animLvl val="lvl"/>
          <dgm:resizeHandles val="exact"/>
        </dgm:presLayoutVars>
      </dgm:prSet>
      <dgm:spPr/>
    </dgm:pt>
    <dgm:pt modelId="{4E3C7E93-333F-4E6B-AB6E-926F02CF7E29}" type="pres">
      <dgm:prSet presAssocID="{F3B8476F-5AF8-4DB0-9C2E-E920C47235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1BB234-DDBE-49E7-A589-AC3BB2C96AD1}" type="pres">
      <dgm:prSet presAssocID="{A5789691-0946-4935-9F20-5AEC1994FBBE}" presName="spacer" presStyleCnt="0"/>
      <dgm:spPr/>
    </dgm:pt>
    <dgm:pt modelId="{EE658A2C-ED65-48A5-9C13-F22148637646}" type="pres">
      <dgm:prSet presAssocID="{6351BBB7-34F3-4B8E-8693-089DFB9DB2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ED9638-8693-4288-84C5-C973605A0A5E}" type="pres">
      <dgm:prSet presAssocID="{73F5C54F-BE7F-4E3C-92EF-A9C06D50AE4D}" presName="spacer" presStyleCnt="0"/>
      <dgm:spPr/>
    </dgm:pt>
    <dgm:pt modelId="{DF61B8C0-322E-4880-8DAD-ACB159A73EDA}" type="pres">
      <dgm:prSet presAssocID="{B379EE68-649E-4331-A1CF-FB416D3759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8CE10A-E018-457A-A887-A3998ECDEA1A}" srcId="{F9651EE9-4D02-46D9-9E7A-BE6233319282}" destId="{B379EE68-649E-4331-A1CF-FB416D3759A9}" srcOrd="2" destOrd="0" parTransId="{5D250C23-DA41-487F-A644-0B807839C5EC}" sibTransId="{E9ACF8A9-C7A5-41C1-89E4-DE933F0ABB1A}"/>
    <dgm:cxn modelId="{B335526A-FD45-4A1B-B2A9-8D46E9AFCEDE}" type="presOf" srcId="{B379EE68-649E-4331-A1CF-FB416D3759A9}" destId="{DF61B8C0-322E-4880-8DAD-ACB159A73EDA}" srcOrd="0" destOrd="0" presId="urn:microsoft.com/office/officeart/2005/8/layout/vList2"/>
    <dgm:cxn modelId="{968AA398-A9A2-403C-8B2D-64877273FA55}" type="presOf" srcId="{6351BBB7-34F3-4B8E-8693-089DFB9DB2D7}" destId="{EE658A2C-ED65-48A5-9C13-F22148637646}" srcOrd="0" destOrd="0" presId="urn:microsoft.com/office/officeart/2005/8/layout/vList2"/>
    <dgm:cxn modelId="{1CFB34B9-EA0B-4DD7-85E4-41A7B7A02171}" srcId="{F9651EE9-4D02-46D9-9E7A-BE6233319282}" destId="{6351BBB7-34F3-4B8E-8693-089DFB9DB2D7}" srcOrd="1" destOrd="0" parTransId="{441CA24A-93F1-4B2B-875D-2B067E75C283}" sibTransId="{73F5C54F-BE7F-4E3C-92EF-A9C06D50AE4D}"/>
    <dgm:cxn modelId="{2BBD15CA-C13D-41B2-A844-B95ED0F136BC}" type="presOf" srcId="{F9651EE9-4D02-46D9-9E7A-BE6233319282}" destId="{F49B474B-FF75-41CB-B8DF-6D442EB847F6}" srcOrd="0" destOrd="0" presId="urn:microsoft.com/office/officeart/2005/8/layout/vList2"/>
    <dgm:cxn modelId="{6C2AAFD1-076D-4DB7-9AEA-D55964C55ABF}" type="presOf" srcId="{F3B8476F-5AF8-4DB0-9C2E-E920C47235D3}" destId="{4E3C7E93-333F-4E6B-AB6E-926F02CF7E29}" srcOrd="0" destOrd="0" presId="urn:microsoft.com/office/officeart/2005/8/layout/vList2"/>
    <dgm:cxn modelId="{D0C97CDB-A569-4FFB-9D07-BE402B4B0826}" srcId="{F9651EE9-4D02-46D9-9E7A-BE6233319282}" destId="{F3B8476F-5AF8-4DB0-9C2E-E920C47235D3}" srcOrd="0" destOrd="0" parTransId="{47331B68-059E-4329-A279-4B2C6F94E268}" sibTransId="{A5789691-0946-4935-9F20-5AEC1994FBBE}"/>
    <dgm:cxn modelId="{A507DF26-F639-4F9C-8E1D-6931E47A357E}" type="presParOf" srcId="{F49B474B-FF75-41CB-B8DF-6D442EB847F6}" destId="{4E3C7E93-333F-4E6B-AB6E-926F02CF7E29}" srcOrd="0" destOrd="0" presId="urn:microsoft.com/office/officeart/2005/8/layout/vList2"/>
    <dgm:cxn modelId="{7B75A898-F5D0-4E31-A2C8-D99EBA3CB5BE}" type="presParOf" srcId="{F49B474B-FF75-41CB-B8DF-6D442EB847F6}" destId="{531BB234-DDBE-49E7-A589-AC3BB2C96AD1}" srcOrd="1" destOrd="0" presId="urn:microsoft.com/office/officeart/2005/8/layout/vList2"/>
    <dgm:cxn modelId="{3045600F-3039-4CFB-B488-147D2337D9D8}" type="presParOf" srcId="{F49B474B-FF75-41CB-B8DF-6D442EB847F6}" destId="{EE658A2C-ED65-48A5-9C13-F22148637646}" srcOrd="2" destOrd="0" presId="urn:microsoft.com/office/officeart/2005/8/layout/vList2"/>
    <dgm:cxn modelId="{0FD06368-60E7-4119-A00F-749C217CAB74}" type="presParOf" srcId="{F49B474B-FF75-41CB-B8DF-6D442EB847F6}" destId="{FCED9638-8693-4288-84C5-C973605A0A5E}" srcOrd="3" destOrd="0" presId="urn:microsoft.com/office/officeart/2005/8/layout/vList2"/>
    <dgm:cxn modelId="{51EC6FDD-D0A4-41B8-A20E-0E330EBC29AD}" type="presParOf" srcId="{F49B474B-FF75-41CB-B8DF-6D442EB847F6}" destId="{DF61B8C0-322E-4880-8DAD-ACB159A73E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DF59-AF24-401F-88B3-705626356717}">
      <dsp:nvSpPr>
        <dsp:cNvPr id="0" name=""/>
        <dsp:cNvSpPr/>
      </dsp:nvSpPr>
      <dsp:spPr>
        <a:xfrm>
          <a:off x="0" y="439781"/>
          <a:ext cx="7315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B1D27-709A-45E0-A5E1-94238F67BFA1}">
      <dsp:nvSpPr>
        <dsp:cNvPr id="0" name=""/>
        <dsp:cNvSpPr/>
      </dsp:nvSpPr>
      <dsp:spPr>
        <a:xfrm>
          <a:off x="365760" y="129821"/>
          <a:ext cx="512064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Původní zaměření – DMO</a:t>
          </a:r>
          <a:endParaRPr lang="en-US" sz="2100" kern="1200"/>
        </a:p>
      </dsp:txBody>
      <dsp:txXfrm>
        <a:off x="396022" y="160083"/>
        <a:ext cx="5060116" cy="559396"/>
      </dsp:txXfrm>
    </dsp:sp>
    <dsp:sp modelId="{3DAA671F-9B79-4C5E-B214-C695566B7CAB}">
      <dsp:nvSpPr>
        <dsp:cNvPr id="0" name=""/>
        <dsp:cNvSpPr/>
      </dsp:nvSpPr>
      <dsp:spPr>
        <a:xfrm>
          <a:off x="0" y="1392341"/>
          <a:ext cx="7315200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437388" rIns="56774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/>
            <a:t>KOJENECKÝ VĚK: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/>
            <a:t>Centrální koordinační pch, svalová a neurogenní torticollis, periferní obrny (paréza brachiálního plexu),  spina bifida a hydrocephalus, kongenitální myopatie, vrozené vady: skoliózy, arthrogryposis, M. Down, motorická retardace, VDT, dysplázie KYK, deformity nohy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/>
            <a:t>STARŠÍ DĚTI &amp; DOSPĚLÍ: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/>
            <a:t>DMO, získané mozkové syy (posttraumatické, postinfekční), SM, CMP, transverzální léze míšní, periferní parézy, skoliózy, kyfózy, FPPS</a:t>
          </a:r>
          <a:endParaRPr lang="en-US" sz="2100" kern="1200"/>
        </a:p>
      </dsp:txBody>
      <dsp:txXfrm>
        <a:off x="0" y="1392341"/>
        <a:ext cx="7315200" cy="3969000"/>
      </dsp:txXfrm>
    </dsp:sp>
    <dsp:sp modelId="{053A440F-83F9-46F2-B936-A9044EAE833C}">
      <dsp:nvSpPr>
        <dsp:cNvPr id="0" name=""/>
        <dsp:cNvSpPr/>
      </dsp:nvSpPr>
      <dsp:spPr>
        <a:xfrm>
          <a:off x="365760" y="1082381"/>
          <a:ext cx="512064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Současná indikační šíře:</a:t>
          </a:r>
          <a:endParaRPr lang="en-US" sz="2100" kern="1200"/>
        </a:p>
      </dsp:txBody>
      <dsp:txXfrm>
        <a:off x="396022" y="1112643"/>
        <a:ext cx="5060116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6682E-EC48-4BFE-B16C-13DAEA5CB4E3}">
      <dsp:nvSpPr>
        <dsp:cNvPr id="0" name=""/>
        <dsp:cNvSpPr/>
      </dsp:nvSpPr>
      <dsp:spPr>
        <a:xfrm>
          <a:off x="12590" y="69"/>
          <a:ext cx="4691836" cy="2979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735AB-2E19-4B5B-B89A-2F0898F48513}">
      <dsp:nvSpPr>
        <dsp:cNvPr id="0" name=""/>
        <dsp:cNvSpPr/>
      </dsp:nvSpPr>
      <dsp:spPr>
        <a:xfrm>
          <a:off x="533906" y="495319"/>
          <a:ext cx="4691836" cy="297931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Hodnotíme dobu trvání a intenzitu primitivních reflexů, jejich přítomnost nebo naopak nepřítomnost ve vztahu k jejich definovanému trvání ve smyslu normy.</a:t>
          </a:r>
          <a:endParaRPr lang="en-US" sz="2600" kern="1200"/>
        </a:p>
      </dsp:txBody>
      <dsp:txXfrm>
        <a:off x="621167" y="582580"/>
        <a:ext cx="4517314" cy="2804794"/>
      </dsp:txXfrm>
    </dsp:sp>
    <dsp:sp modelId="{F9A21E6C-1BE8-4EA9-9848-903888B1720B}">
      <dsp:nvSpPr>
        <dsp:cNvPr id="0" name=""/>
        <dsp:cNvSpPr/>
      </dsp:nvSpPr>
      <dsp:spPr>
        <a:xfrm>
          <a:off x="5747057" y="69"/>
          <a:ext cx="4691836" cy="2979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A55D3-B6E8-43A0-987D-E5B6B525C36B}">
      <dsp:nvSpPr>
        <dsp:cNvPr id="0" name=""/>
        <dsp:cNvSpPr/>
      </dsp:nvSpPr>
      <dsp:spPr>
        <a:xfrm>
          <a:off x="6268372" y="495319"/>
          <a:ext cx="4691836" cy="297931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Vyhodnocení reflexů a primitivní reflexologie nás informuje nejen o kvantitě pohybového postižení, ale dává napovědět něco i o typu pohybového postižení (syndrom).</a:t>
          </a:r>
          <a:endParaRPr lang="en-US" sz="2600" kern="1200"/>
        </a:p>
      </dsp:txBody>
      <dsp:txXfrm>
        <a:off x="6355633" y="582580"/>
        <a:ext cx="4517314" cy="28047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6162E-5CF5-4358-AAD6-E3A08A835792}">
      <dsp:nvSpPr>
        <dsp:cNvPr id="0" name=""/>
        <dsp:cNvSpPr/>
      </dsp:nvSpPr>
      <dsp:spPr>
        <a:xfrm>
          <a:off x="0" y="0"/>
          <a:ext cx="64004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101FB-BA59-4659-9611-AA9D0E267249}">
      <dsp:nvSpPr>
        <dsp:cNvPr id="0" name=""/>
        <dsp:cNvSpPr/>
      </dsp:nvSpPr>
      <dsp:spPr>
        <a:xfrm>
          <a:off x="0" y="0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Trakční zkouška</a:t>
          </a:r>
          <a:endParaRPr lang="en-US" sz="1900" kern="1200"/>
        </a:p>
      </dsp:txBody>
      <dsp:txXfrm>
        <a:off x="0" y="0"/>
        <a:ext cx="6400401" cy="673624"/>
      </dsp:txXfrm>
    </dsp:sp>
    <dsp:sp modelId="{2DAE71E8-D0C1-4AA9-AEF2-C01BF18A46BA}">
      <dsp:nvSpPr>
        <dsp:cNvPr id="0" name=""/>
        <dsp:cNvSpPr/>
      </dsp:nvSpPr>
      <dsp:spPr>
        <a:xfrm>
          <a:off x="0" y="673624"/>
          <a:ext cx="6400401" cy="0"/>
        </a:xfrm>
        <a:prstGeom prst="line">
          <a:avLst/>
        </a:prstGeom>
        <a:solidFill>
          <a:schemeClr val="accent2">
            <a:hueOff val="429409"/>
            <a:satOff val="-3965"/>
            <a:lumOff val="-2241"/>
            <a:alphaOff val="0"/>
          </a:schemeClr>
        </a:solidFill>
        <a:ln w="12700" cap="flat" cmpd="sng" algn="ctr">
          <a:solidFill>
            <a:schemeClr val="accent2">
              <a:hueOff val="429409"/>
              <a:satOff val="-396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1A9D1-6271-4D3F-ADE9-284C1B021796}">
      <dsp:nvSpPr>
        <dsp:cNvPr id="0" name=""/>
        <dsp:cNvSpPr/>
      </dsp:nvSpPr>
      <dsp:spPr>
        <a:xfrm>
          <a:off x="0" y="673624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Landauova reakce</a:t>
          </a:r>
          <a:endParaRPr lang="en-US" sz="1900" kern="1200"/>
        </a:p>
      </dsp:txBody>
      <dsp:txXfrm>
        <a:off x="0" y="673624"/>
        <a:ext cx="6400401" cy="673624"/>
      </dsp:txXfrm>
    </dsp:sp>
    <dsp:sp modelId="{56A5D035-3F87-4D22-8128-0E1D654AF7AE}">
      <dsp:nvSpPr>
        <dsp:cNvPr id="0" name=""/>
        <dsp:cNvSpPr/>
      </dsp:nvSpPr>
      <dsp:spPr>
        <a:xfrm>
          <a:off x="0" y="1347249"/>
          <a:ext cx="6400401" cy="0"/>
        </a:xfrm>
        <a:prstGeom prst="line">
          <a:avLst/>
        </a:prstGeom>
        <a:solidFill>
          <a:schemeClr val="accent2">
            <a:hueOff val="858819"/>
            <a:satOff val="-7929"/>
            <a:lumOff val="-4482"/>
            <a:alphaOff val="0"/>
          </a:schemeClr>
        </a:solidFill>
        <a:ln w="12700" cap="flat" cmpd="sng" algn="ctr">
          <a:solidFill>
            <a:schemeClr val="accent2">
              <a:hueOff val="858819"/>
              <a:satOff val="-7929"/>
              <a:lumOff val="-44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36EC5-B679-4C6E-A3D2-ABAB82CA9806}">
      <dsp:nvSpPr>
        <dsp:cNvPr id="0" name=""/>
        <dsp:cNvSpPr/>
      </dsp:nvSpPr>
      <dsp:spPr>
        <a:xfrm>
          <a:off x="0" y="1347249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Axilární vis</a:t>
          </a:r>
          <a:endParaRPr lang="en-US" sz="1900" kern="1200"/>
        </a:p>
      </dsp:txBody>
      <dsp:txXfrm>
        <a:off x="0" y="1347249"/>
        <a:ext cx="6400401" cy="673624"/>
      </dsp:txXfrm>
    </dsp:sp>
    <dsp:sp modelId="{8FC23183-DC8A-4329-9A26-4F4C3BF15017}">
      <dsp:nvSpPr>
        <dsp:cNvPr id="0" name=""/>
        <dsp:cNvSpPr/>
      </dsp:nvSpPr>
      <dsp:spPr>
        <a:xfrm>
          <a:off x="0" y="2020873"/>
          <a:ext cx="6400401" cy="0"/>
        </a:xfrm>
        <a:prstGeom prst="line">
          <a:avLst/>
        </a:prstGeom>
        <a:solidFill>
          <a:schemeClr val="accent2">
            <a:hueOff val="1288228"/>
            <a:satOff val="-11894"/>
            <a:lumOff val="-6723"/>
            <a:alphaOff val="0"/>
          </a:schemeClr>
        </a:solidFill>
        <a:ln w="12700" cap="flat" cmpd="sng" algn="ctr">
          <a:solidFill>
            <a:schemeClr val="accent2">
              <a:hueOff val="1288228"/>
              <a:satOff val="-1189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76585-0E0A-4902-8F69-43EC43701BF4}">
      <dsp:nvSpPr>
        <dsp:cNvPr id="0" name=""/>
        <dsp:cNvSpPr/>
      </dsp:nvSpPr>
      <dsp:spPr>
        <a:xfrm>
          <a:off x="0" y="2020873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Vojtova sklopná reakce</a:t>
          </a:r>
          <a:endParaRPr lang="en-US" sz="1900" kern="1200"/>
        </a:p>
      </dsp:txBody>
      <dsp:txXfrm>
        <a:off x="0" y="2020873"/>
        <a:ext cx="6400401" cy="673624"/>
      </dsp:txXfrm>
    </dsp:sp>
    <dsp:sp modelId="{F035C0DF-742D-4B36-96FE-9E880114D9D9}">
      <dsp:nvSpPr>
        <dsp:cNvPr id="0" name=""/>
        <dsp:cNvSpPr/>
      </dsp:nvSpPr>
      <dsp:spPr>
        <a:xfrm>
          <a:off x="0" y="2694498"/>
          <a:ext cx="6400401" cy="0"/>
        </a:xfrm>
        <a:prstGeom prst="line">
          <a:avLst/>
        </a:prstGeom>
        <a:solidFill>
          <a:schemeClr val="accent2">
            <a:hueOff val="1717638"/>
            <a:satOff val="-15859"/>
            <a:lumOff val="-8963"/>
            <a:alphaOff val="0"/>
          </a:schemeClr>
        </a:solidFill>
        <a:ln w="12700" cap="flat" cmpd="sng" algn="ctr">
          <a:solidFill>
            <a:schemeClr val="accent2">
              <a:hueOff val="1717638"/>
              <a:satOff val="-15859"/>
              <a:lumOff val="-8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C0A99-B3C6-4A05-931F-E4EE86ECCD3C}">
      <dsp:nvSpPr>
        <dsp:cNvPr id="0" name=""/>
        <dsp:cNvSpPr/>
      </dsp:nvSpPr>
      <dsp:spPr>
        <a:xfrm>
          <a:off x="0" y="2694498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Horizontální závěs dle Collisové </a:t>
          </a:r>
          <a:endParaRPr lang="en-US" sz="1900" kern="1200"/>
        </a:p>
      </dsp:txBody>
      <dsp:txXfrm>
        <a:off x="0" y="2694498"/>
        <a:ext cx="6400401" cy="673624"/>
      </dsp:txXfrm>
    </dsp:sp>
    <dsp:sp modelId="{73D8C3D6-ACB1-40C7-9525-FB43A7AD42C1}">
      <dsp:nvSpPr>
        <dsp:cNvPr id="0" name=""/>
        <dsp:cNvSpPr/>
      </dsp:nvSpPr>
      <dsp:spPr>
        <a:xfrm>
          <a:off x="0" y="3368123"/>
          <a:ext cx="6400401" cy="0"/>
        </a:xfrm>
        <a:prstGeom prst="line">
          <a:avLst/>
        </a:prstGeom>
        <a:solidFill>
          <a:schemeClr val="accent2">
            <a:hueOff val="2147047"/>
            <a:satOff val="-19824"/>
            <a:lumOff val="-11204"/>
            <a:alphaOff val="0"/>
          </a:schemeClr>
        </a:solidFill>
        <a:ln w="12700" cap="flat" cmpd="sng" algn="ctr">
          <a:solidFill>
            <a:schemeClr val="accent2">
              <a:hueOff val="2147047"/>
              <a:satOff val="-19824"/>
              <a:lumOff val="-112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D3824-B1F8-4B8E-A414-EBDFFE633D33}">
      <dsp:nvSpPr>
        <dsp:cNvPr id="0" name=""/>
        <dsp:cNvSpPr/>
      </dsp:nvSpPr>
      <dsp:spPr>
        <a:xfrm>
          <a:off x="0" y="3368123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Reakce podle Peipera a Isberta</a:t>
          </a:r>
          <a:endParaRPr lang="en-US" sz="1900" kern="1200"/>
        </a:p>
      </dsp:txBody>
      <dsp:txXfrm>
        <a:off x="0" y="3368123"/>
        <a:ext cx="6400401" cy="673624"/>
      </dsp:txXfrm>
    </dsp:sp>
    <dsp:sp modelId="{B1421AEC-18A1-4BF1-8EF4-2F9C3649A112}">
      <dsp:nvSpPr>
        <dsp:cNvPr id="0" name=""/>
        <dsp:cNvSpPr/>
      </dsp:nvSpPr>
      <dsp:spPr>
        <a:xfrm>
          <a:off x="0" y="4041747"/>
          <a:ext cx="6400401" cy="0"/>
        </a:xfrm>
        <a:prstGeom prst="line">
          <a:avLst/>
        </a:prstGeom>
        <a:solidFill>
          <a:schemeClr val="accent2">
            <a:hueOff val="2576456"/>
            <a:satOff val="-23788"/>
            <a:lumOff val="-13445"/>
            <a:alphaOff val="0"/>
          </a:schemeClr>
        </a:solidFill>
        <a:ln w="12700" cap="flat" cmpd="sng" algn="ctr">
          <a:solidFill>
            <a:schemeClr val="accent2">
              <a:hueOff val="2576456"/>
              <a:satOff val="-23788"/>
              <a:lumOff val="-13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D8E9F-D654-432A-949C-24B7D779FAE1}">
      <dsp:nvSpPr>
        <dsp:cNvPr id="0" name=""/>
        <dsp:cNvSpPr/>
      </dsp:nvSpPr>
      <dsp:spPr>
        <a:xfrm>
          <a:off x="0" y="4041747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Vertikální závěs podle Collisové</a:t>
          </a:r>
          <a:endParaRPr lang="en-US" sz="1900" kern="1200"/>
        </a:p>
      </dsp:txBody>
      <dsp:txXfrm>
        <a:off x="0" y="4041747"/>
        <a:ext cx="6400401" cy="673624"/>
      </dsp:txXfrm>
    </dsp:sp>
    <dsp:sp modelId="{5C843B53-F52E-4633-8392-2DC0A82F7FC1}">
      <dsp:nvSpPr>
        <dsp:cNvPr id="0" name=""/>
        <dsp:cNvSpPr/>
      </dsp:nvSpPr>
      <dsp:spPr>
        <a:xfrm>
          <a:off x="0" y="4715372"/>
          <a:ext cx="6400401" cy="0"/>
        </a:xfrm>
        <a:prstGeom prst="line">
          <a:avLst/>
        </a:prstGeom>
        <a:solidFill>
          <a:schemeClr val="accent2">
            <a:hueOff val="3005866"/>
            <a:satOff val="-27753"/>
            <a:lumOff val="-15686"/>
            <a:alphaOff val="0"/>
          </a:schemeClr>
        </a:solidFill>
        <a:ln w="12700" cap="flat" cmpd="sng" algn="ctr">
          <a:solidFill>
            <a:schemeClr val="accent2">
              <a:hueOff val="3005866"/>
              <a:satOff val="-27753"/>
              <a:lumOff val="-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4C502-79E1-4493-9200-B383332AF183}">
      <dsp:nvSpPr>
        <dsp:cNvPr id="0" name=""/>
        <dsp:cNvSpPr/>
      </dsp:nvSpPr>
      <dsp:spPr>
        <a:xfrm>
          <a:off x="0" y="4715372"/>
          <a:ext cx="6400401" cy="67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Poznámka: podrobnější popis viz Kolář, P. et al. Rehabilitace v klinické praxi, s. 106-111.</a:t>
          </a:r>
          <a:endParaRPr lang="en-US" sz="1900" kern="1200"/>
        </a:p>
      </dsp:txBody>
      <dsp:txXfrm>
        <a:off x="0" y="4715372"/>
        <a:ext cx="6400401" cy="673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33D9B-153D-49BB-9F20-4A41A6DD2CF2}">
      <dsp:nvSpPr>
        <dsp:cNvPr id="0" name=""/>
        <dsp:cNvSpPr/>
      </dsp:nvSpPr>
      <dsp:spPr>
        <a:xfrm>
          <a:off x="0" y="5679"/>
          <a:ext cx="10249677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Aference</a:t>
          </a:r>
          <a:r>
            <a:rPr lang="cs-CZ" sz="1600" kern="1200" dirty="0"/>
            <a:t> drážděním proprioreceptorů je pro terapii NEJVÝHODNĚJŠÍ. Proč?</a:t>
          </a:r>
          <a:r>
            <a:rPr lang="cs-CZ" sz="1600" kern="1200" dirty="0">
              <a:latin typeface="Elephant"/>
            </a:rPr>
            <a:t> </a:t>
          </a:r>
          <a:endParaRPr lang="en-US" sz="1600" kern="1200"/>
        </a:p>
      </dsp:txBody>
      <dsp:txXfrm>
        <a:off x="55258" y="60937"/>
        <a:ext cx="10139161" cy="1021459"/>
      </dsp:txXfrm>
    </dsp:sp>
    <dsp:sp modelId="{FDDAFF1D-7D5B-4431-89B6-41A2DB3E1A25}">
      <dsp:nvSpPr>
        <dsp:cNvPr id="0" name=""/>
        <dsp:cNvSpPr/>
      </dsp:nvSpPr>
      <dsp:spPr>
        <a:xfrm>
          <a:off x="0" y="1183734"/>
          <a:ext cx="10249677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tyto receptory prakticky neznají adaptaci! </a:t>
          </a:r>
          <a:endParaRPr lang="en-US" sz="1600" kern="1200" dirty="0"/>
        </a:p>
      </dsp:txBody>
      <dsp:txXfrm>
        <a:off x="55258" y="1238992"/>
        <a:ext cx="10139161" cy="1021459"/>
      </dsp:txXfrm>
    </dsp:sp>
    <dsp:sp modelId="{3D3E6E2A-965C-4E63-9E49-3A3D0A251615}">
      <dsp:nvSpPr>
        <dsp:cNvPr id="0" name=""/>
        <dsp:cNvSpPr/>
      </dsp:nvSpPr>
      <dsp:spPr>
        <a:xfrm>
          <a:off x="0" y="2361789"/>
          <a:ext cx="10249677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Nejvíce proprioreceptorů je v autochtonní muskulatuře</a:t>
          </a:r>
          <a:r>
            <a:rPr lang="cs-CZ" sz="1600" kern="1200" dirty="0">
              <a:solidFill>
                <a:schemeClr val="bg1"/>
              </a:solidFill>
              <a:latin typeface="Elephant"/>
            </a:rPr>
            <a:t> </a:t>
          </a:r>
          <a:r>
            <a:rPr lang="cs-CZ" sz="1600" b="1" kern="1200" dirty="0">
              <a:solidFill>
                <a:schemeClr val="bg1"/>
              </a:solidFill>
            </a:rPr>
            <a:t>→</a:t>
          </a:r>
          <a:r>
            <a:rPr lang="cs-CZ" sz="1600" kern="1200" dirty="0">
              <a:latin typeface="Elephant"/>
            </a:rPr>
            <a:t> </a:t>
          </a:r>
          <a:r>
            <a:rPr lang="cs-CZ" sz="1600" kern="1200" dirty="0" err="1"/>
            <a:t>aference</a:t>
          </a:r>
          <a:r>
            <a:rPr lang="cs-CZ" sz="1600" kern="1200" dirty="0"/>
            <a:t> z oblasti osového orgánu je při terapii rozhodující!</a:t>
          </a:r>
          <a:endParaRPr lang="en-US" sz="1600" kern="1200" dirty="0"/>
        </a:p>
      </dsp:txBody>
      <dsp:txXfrm>
        <a:off x="55258" y="2417047"/>
        <a:ext cx="10139161" cy="1021459"/>
      </dsp:txXfrm>
    </dsp:sp>
    <dsp:sp modelId="{06621E60-FF63-4E13-94F8-6C03A30EA3D5}">
      <dsp:nvSpPr>
        <dsp:cNvPr id="0" name=""/>
        <dsp:cNvSpPr/>
      </dsp:nvSpPr>
      <dsp:spPr>
        <a:xfrm>
          <a:off x="0" y="3539844"/>
          <a:ext cx="10249677" cy="1131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Principem terapie je terapeutem vytvářený cílený tlak na pacienta ležícího v poloze na zádech, na břiše nebo na boku. Tyto podněty mají za následek dva pohybové komplexy: reflexní plazení (v leže) a reflexní otáčení (končí při pohybu na všech čtyřech).  Zároveň tímto dostávají jasný impulz všechny motorické pohyby objevující se u člověka v rámci vývoje: uchopování, otáčení, lezení, vertikalizace a chůze.</a:t>
          </a:r>
          <a:endParaRPr lang="en-US" sz="1600" kern="1200" dirty="0"/>
        </a:p>
      </dsp:txBody>
      <dsp:txXfrm>
        <a:off x="55258" y="3595102"/>
        <a:ext cx="10139161" cy="1021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2BA35-5D07-43D6-9967-AD2C580A8B1E}">
      <dsp:nvSpPr>
        <dsp:cNvPr id="0" name=""/>
        <dsp:cNvSpPr/>
      </dsp:nvSpPr>
      <dsp:spPr>
        <a:xfrm>
          <a:off x="2698802" y="1596"/>
          <a:ext cx="3036152" cy="9297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10 dní po očkování polio proti dětské přenosné obrně</a:t>
          </a:r>
          <a:endParaRPr lang="en-US" sz="1400" kern="1200"/>
        </a:p>
      </dsp:txBody>
      <dsp:txXfrm>
        <a:off x="2744190" y="46984"/>
        <a:ext cx="2945376" cy="839008"/>
      </dsp:txXfrm>
    </dsp:sp>
    <dsp:sp modelId="{EA36A33F-E29D-42CA-AB6B-4803F856B336}">
      <dsp:nvSpPr>
        <dsp:cNvPr id="0" name=""/>
        <dsp:cNvSpPr/>
      </dsp:nvSpPr>
      <dsp:spPr>
        <a:xfrm>
          <a:off x="2698802" y="977870"/>
          <a:ext cx="3036152" cy="9297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Vysoké dávky kortikoidů</a:t>
          </a:r>
          <a:endParaRPr lang="en-US" sz="1400" kern="1200"/>
        </a:p>
      </dsp:txBody>
      <dsp:txXfrm>
        <a:off x="2744190" y="1023258"/>
        <a:ext cx="2945376" cy="839008"/>
      </dsp:txXfrm>
    </dsp:sp>
    <dsp:sp modelId="{2676F70F-B637-4153-AB74-B5F16E5E49F1}">
      <dsp:nvSpPr>
        <dsp:cNvPr id="0" name=""/>
        <dsp:cNvSpPr/>
      </dsp:nvSpPr>
      <dsp:spPr>
        <a:xfrm>
          <a:off x="2698802" y="1954144"/>
          <a:ext cx="3036152" cy="9297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Těžké mentální stavy, prvky autismu v projevu dítěte</a:t>
          </a:r>
          <a:endParaRPr lang="en-US" sz="1400" kern="1200"/>
        </a:p>
      </dsp:txBody>
      <dsp:txXfrm>
        <a:off x="2744190" y="1999532"/>
        <a:ext cx="2945376" cy="839008"/>
      </dsp:txXfrm>
    </dsp:sp>
    <dsp:sp modelId="{ACE6AF19-DFFF-4F19-BB62-E7B3BFFCE6EE}">
      <dsp:nvSpPr>
        <dsp:cNvPr id="0" name=""/>
        <dsp:cNvSpPr/>
      </dsp:nvSpPr>
      <dsp:spPr>
        <a:xfrm>
          <a:off x="2698802" y="2930418"/>
          <a:ext cx="3036152" cy="9297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Akutní onemocnění a teplota nad 38°C</a:t>
          </a:r>
          <a:endParaRPr lang="en-US" sz="1400" kern="1200"/>
        </a:p>
      </dsp:txBody>
      <dsp:txXfrm>
        <a:off x="2744190" y="2975806"/>
        <a:ext cx="2945376" cy="839008"/>
      </dsp:txXfrm>
    </dsp:sp>
    <dsp:sp modelId="{C1B8E593-2D80-48FF-94AB-80230F2CB609}">
      <dsp:nvSpPr>
        <dsp:cNvPr id="0" name=""/>
        <dsp:cNvSpPr/>
      </dsp:nvSpPr>
      <dsp:spPr>
        <a:xfrm>
          <a:off x="2698802" y="3906691"/>
          <a:ext cx="3036152" cy="9297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Průjmové onemocnění, zvracení</a:t>
          </a:r>
          <a:endParaRPr lang="en-US" sz="1400" kern="1200"/>
        </a:p>
      </dsp:txBody>
      <dsp:txXfrm>
        <a:off x="2744190" y="3952079"/>
        <a:ext cx="2945376" cy="839008"/>
      </dsp:txXfrm>
    </dsp:sp>
    <dsp:sp modelId="{2419FF93-710C-4EE3-8A5C-3F87BF946237}">
      <dsp:nvSpPr>
        <dsp:cNvPr id="0" name=""/>
        <dsp:cNvSpPr/>
      </dsp:nvSpPr>
      <dsp:spPr>
        <a:xfrm>
          <a:off x="2698802" y="4882965"/>
          <a:ext cx="3036152" cy="9297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CAVE! Epileptické záchvaty NEJSOU KI! Naopak po aplikaci VRL dochází k jejich snížení až vymizení.</a:t>
          </a:r>
          <a:endParaRPr lang="en-US" sz="1400" kern="1200"/>
        </a:p>
      </dsp:txBody>
      <dsp:txXfrm>
        <a:off x="2744190" y="4928353"/>
        <a:ext cx="2945376" cy="839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822F-A55B-49EF-8831-2D371415A59E}">
      <dsp:nvSpPr>
        <dsp:cNvPr id="0" name=""/>
        <dsp:cNvSpPr/>
      </dsp:nvSpPr>
      <dsp:spPr>
        <a:xfrm>
          <a:off x="0" y="0"/>
          <a:ext cx="65444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AAFA7-B9F2-4DA7-A2FD-411F6CB5AD77}">
      <dsp:nvSpPr>
        <dsp:cNvPr id="0" name=""/>
        <dsp:cNvSpPr/>
      </dsp:nvSpPr>
      <dsp:spPr>
        <a:xfrm>
          <a:off x="0" y="0"/>
          <a:ext cx="6544416" cy="116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ONTOGENEZE NAPŘÍMENÍ (ROTABILITY) OSOVÉHO ORGÁNU</a:t>
          </a:r>
          <a:endParaRPr lang="en-US" sz="1800" kern="1200"/>
        </a:p>
      </dsp:txBody>
      <dsp:txXfrm>
        <a:off x="0" y="0"/>
        <a:ext cx="6544416" cy="1166532"/>
      </dsp:txXfrm>
    </dsp:sp>
    <dsp:sp modelId="{28AA2A67-BA02-4706-99EC-31EC77B35A31}">
      <dsp:nvSpPr>
        <dsp:cNvPr id="0" name=""/>
        <dsp:cNvSpPr/>
      </dsp:nvSpPr>
      <dsp:spPr>
        <a:xfrm>
          <a:off x="0" y="1166532"/>
          <a:ext cx="6544416" cy="0"/>
        </a:xfrm>
        <a:prstGeom prst="line">
          <a:avLst/>
        </a:prstGeom>
        <a:solidFill>
          <a:schemeClr val="accent2">
            <a:hueOff val="1001955"/>
            <a:satOff val="-9251"/>
            <a:lumOff val="-5229"/>
            <a:alphaOff val="0"/>
          </a:schemeClr>
        </a:solidFill>
        <a:ln w="12700" cap="flat" cmpd="sng" algn="ctr">
          <a:solidFill>
            <a:schemeClr val="accent2">
              <a:hueOff val="1001955"/>
              <a:satOff val="-9251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49A6E-E814-42C8-BB4C-2C4998E5D1C8}">
      <dsp:nvSpPr>
        <dsp:cNvPr id="0" name=""/>
        <dsp:cNvSpPr/>
      </dsp:nvSpPr>
      <dsp:spPr>
        <a:xfrm>
          <a:off x="0" y="1166532"/>
          <a:ext cx="6544416" cy="116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ONTOGENEZE ÚCHOPOVÝCH FUNKCÍ HORNÍCH KONČETIN</a:t>
          </a:r>
          <a:endParaRPr lang="en-US" sz="1800" kern="1200"/>
        </a:p>
      </dsp:txBody>
      <dsp:txXfrm>
        <a:off x="0" y="1166532"/>
        <a:ext cx="6544416" cy="1166532"/>
      </dsp:txXfrm>
    </dsp:sp>
    <dsp:sp modelId="{3A33BA2F-0E80-496B-827F-069EA78B10E0}">
      <dsp:nvSpPr>
        <dsp:cNvPr id="0" name=""/>
        <dsp:cNvSpPr/>
      </dsp:nvSpPr>
      <dsp:spPr>
        <a:xfrm>
          <a:off x="0" y="2333064"/>
          <a:ext cx="6544416" cy="0"/>
        </a:xfrm>
        <a:prstGeom prst="line">
          <a:avLst/>
        </a:prstGeom>
        <a:solidFill>
          <a:schemeClr val="accent2">
            <a:hueOff val="2003911"/>
            <a:satOff val="-18502"/>
            <a:lumOff val="-10457"/>
            <a:alphaOff val="0"/>
          </a:schemeClr>
        </a:solidFill>
        <a:ln w="12700" cap="flat" cmpd="sng" algn="ctr">
          <a:solidFill>
            <a:schemeClr val="accent2">
              <a:hueOff val="2003911"/>
              <a:satOff val="-18502"/>
              <a:lumOff val="-10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44D8A-3A4A-4E94-A3B3-079FCE8D26F7}">
      <dsp:nvSpPr>
        <dsp:cNvPr id="0" name=""/>
        <dsp:cNvSpPr/>
      </dsp:nvSpPr>
      <dsp:spPr>
        <a:xfrm>
          <a:off x="0" y="2333064"/>
          <a:ext cx="6544416" cy="116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ONTOGENEZE OPĚRNÉ FUNKCE DOLNÍ KONČETINY</a:t>
          </a:r>
          <a:endParaRPr lang="en-US" sz="1800" kern="1200"/>
        </a:p>
      </dsp:txBody>
      <dsp:txXfrm>
        <a:off x="0" y="2333064"/>
        <a:ext cx="6544416" cy="1166532"/>
      </dsp:txXfrm>
    </dsp:sp>
    <dsp:sp modelId="{E7D6FA78-C209-4709-B242-E3FA1B926273}">
      <dsp:nvSpPr>
        <dsp:cNvPr id="0" name=""/>
        <dsp:cNvSpPr/>
      </dsp:nvSpPr>
      <dsp:spPr>
        <a:xfrm>
          <a:off x="0" y="3499596"/>
          <a:ext cx="6544416" cy="0"/>
        </a:xfrm>
        <a:prstGeom prst="line">
          <a:avLst/>
        </a:prstGeom>
        <a:solidFill>
          <a:schemeClr val="accent2">
            <a:hueOff val="3005866"/>
            <a:satOff val="-27753"/>
            <a:lumOff val="-15686"/>
            <a:alphaOff val="0"/>
          </a:schemeClr>
        </a:solidFill>
        <a:ln w="12700" cap="flat" cmpd="sng" algn="ctr">
          <a:solidFill>
            <a:schemeClr val="accent2">
              <a:hueOff val="3005866"/>
              <a:satOff val="-27753"/>
              <a:lumOff val="-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E28B9-1BB2-42E9-9D1B-C5D9C2EE0641}">
      <dsp:nvSpPr>
        <dsp:cNvPr id="0" name=""/>
        <dsp:cNvSpPr/>
      </dsp:nvSpPr>
      <dsp:spPr>
        <a:xfrm>
          <a:off x="0" y="3499596"/>
          <a:ext cx="6544416" cy="116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ONTOGENEZE DECHOVÝCH FUNKCÍ</a:t>
          </a:r>
          <a:endParaRPr lang="en-US" sz="1800" kern="1200"/>
        </a:p>
      </dsp:txBody>
      <dsp:txXfrm>
        <a:off x="0" y="3499596"/>
        <a:ext cx="6544416" cy="1166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439F-64B7-41FD-A8A2-04716937716E}">
      <dsp:nvSpPr>
        <dsp:cNvPr id="0" name=""/>
        <dsp:cNvSpPr/>
      </dsp:nvSpPr>
      <dsp:spPr>
        <a:xfrm>
          <a:off x="0" y="2278"/>
          <a:ext cx="65444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67001-B9A5-4462-92ED-CEB52695241A}">
      <dsp:nvSpPr>
        <dsp:cNvPr id="0" name=""/>
        <dsp:cNvSpPr/>
      </dsp:nvSpPr>
      <dsp:spPr>
        <a:xfrm>
          <a:off x="0" y="2278"/>
          <a:ext cx="6544416" cy="7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Novorozenec: asymetrie, holokineze, bez napřímení páteře a diferenciace</a:t>
          </a:r>
          <a:endParaRPr lang="en-US" sz="2200" kern="1200"/>
        </a:p>
      </dsp:txBody>
      <dsp:txXfrm>
        <a:off x="0" y="2278"/>
        <a:ext cx="6544416" cy="776928"/>
      </dsp:txXfrm>
    </dsp:sp>
    <dsp:sp modelId="{472EB015-9A5F-42D4-B7BA-ADB55EF05C4C}">
      <dsp:nvSpPr>
        <dsp:cNvPr id="0" name=""/>
        <dsp:cNvSpPr/>
      </dsp:nvSpPr>
      <dsp:spPr>
        <a:xfrm>
          <a:off x="0" y="779207"/>
          <a:ext cx="6544416" cy="0"/>
        </a:xfrm>
        <a:prstGeom prst="line">
          <a:avLst/>
        </a:prstGeom>
        <a:solidFill>
          <a:schemeClr val="accent2">
            <a:hueOff val="601173"/>
            <a:satOff val="-5551"/>
            <a:lumOff val="-3137"/>
            <a:alphaOff val="0"/>
          </a:schemeClr>
        </a:solidFill>
        <a:ln w="12700" cap="flat" cmpd="sng" algn="ctr">
          <a:solidFill>
            <a:schemeClr val="accent2">
              <a:hueOff val="601173"/>
              <a:satOff val="-5551"/>
              <a:lumOff val="-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59262-F8E1-4B8C-B8D3-4C35A17A100D}">
      <dsp:nvSpPr>
        <dsp:cNvPr id="0" name=""/>
        <dsp:cNvSpPr/>
      </dsp:nvSpPr>
      <dsp:spPr>
        <a:xfrm>
          <a:off x="0" y="779207"/>
          <a:ext cx="6544416" cy="7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3. měsíc: rotabilita do střední Thp, izolovaný pohyb očí a hlavy do 30° R</a:t>
          </a:r>
          <a:endParaRPr lang="en-US" sz="2200" kern="1200"/>
        </a:p>
      </dsp:txBody>
      <dsp:txXfrm>
        <a:off x="0" y="779207"/>
        <a:ext cx="6544416" cy="776928"/>
      </dsp:txXfrm>
    </dsp:sp>
    <dsp:sp modelId="{C7FF86B4-E876-4C20-B237-E35A4F511ADA}">
      <dsp:nvSpPr>
        <dsp:cNvPr id="0" name=""/>
        <dsp:cNvSpPr/>
      </dsp:nvSpPr>
      <dsp:spPr>
        <a:xfrm>
          <a:off x="0" y="1556135"/>
          <a:ext cx="6544416" cy="0"/>
        </a:xfrm>
        <a:prstGeom prst="line">
          <a:avLst/>
        </a:prstGeom>
        <a:solidFill>
          <a:schemeClr val="accent2">
            <a:hueOff val="1202346"/>
            <a:satOff val="-11101"/>
            <a:lumOff val="-6274"/>
            <a:alphaOff val="0"/>
          </a:schemeClr>
        </a:solidFill>
        <a:ln w="12700" cap="flat" cmpd="sng" algn="ctr">
          <a:solidFill>
            <a:schemeClr val="accent2">
              <a:hueOff val="1202346"/>
              <a:satOff val="-11101"/>
              <a:lumOff val="-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B44CC-A4FE-44F0-8836-1BFC636C0C2B}">
      <dsp:nvSpPr>
        <dsp:cNvPr id="0" name=""/>
        <dsp:cNvSpPr/>
      </dsp:nvSpPr>
      <dsp:spPr>
        <a:xfrm>
          <a:off x="0" y="1556135"/>
          <a:ext cx="6544416" cy="7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4,5. měsíc: napřímení do ThL přechodu, zkřížený model, rozvoj úchopu přes střed, otočení na bok</a:t>
          </a:r>
          <a:endParaRPr lang="en-US" sz="2200" kern="1200"/>
        </a:p>
      </dsp:txBody>
      <dsp:txXfrm>
        <a:off x="0" y="1556135"/>
        <a:ext cx="6544416" cy="776928"/>
      </dsp:txXfrm>
    </dsp:sp>
    <dsp:sp modelId="{88F706F8-885A-45DE-AC31-5422D0947D9E}">
      <dsp:nvSpPr>
        <dsp:cNvPr id="0" name=""/>
        <dsp:cNvSpPr/>
      </dsp:nvSpPr>
      <dsp:spPr>
        <a:xfrm>
          <a:off x="0" y="2333064"/>
          <a:ext cx="6544416" cy="0"/>
        </a:xfrm>
        <a:prstGeom prst="line">
          <a:avLst/>
        </a:prstGeom>
        <a:solidFill>
          <a:schemeClr val="accent2">
            <a:hueOff val="1803520"/>
            <a:satOff val="-16652"/>
            <a:lumOff val="-9412"/>
            <a:alphaOff val="0"/>
          </a:schemeClr>
        </a:solidFill>
        <a:ln w="12700" cap="flat" cmpd="sng" algn="ctr">
          <a:solidFill>
            <a:schemeClr val="accent2">
              <a:hueOff val="1803520"/>
              <a:satOff val="-16652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3837E-B6DC-402C-BDD0-069F6132125D}">
      <dsp:nvSpPr>
        <dsp:cNvPr id="0" name=""/>
        <dsp:cNvSpPr/>
      </dsp:nvSpPr>
      <dsp:spPr>
        <a:xfrm>
          <a:off x="0" y="2333064"/>
          <a:ext cx="6544416" cy="7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6. měsíc: celá páteř schopna R, otočení ze Z na B, radiální úchop</a:t>
          </a:r>
          <a:endParaRPr lang="en-US" sz="2200" kern="1200"/>
        </a:p>
      </dsp:txBody>
      <dsp:txXfrm>
        <a:off x="0" y="2333064"/>
        <a:ext cx="6544416" cy="776928"/>
      </dsp:txXfrm>
    </dsp:sp>
    <dsp:sp modelId="{5C604156-3309-409B-A1C9-5F619EFFAE3F}">
      <dsp:nvSpPr>
        <dsp:cNvPr id="0" name=""/>
        <dsp:cNvSpPr/>
      </dsp:nvSpPr>
      <dsp:spPr>
        <a:xfrm>
          <a:off x="0" y="3109993"/>
          <a:ext cx="6544416" cy="0"/>
        </a:xfrm>
        <a:prstGeom prst="line">
          <a:avLst/>
        </a:prstGeom>
        <a:solidFill>
          <a:schemeClr val="accent2">
            <a:hueOff val="2404693"/>
            <a:satOff val="-22202"/>
            <a:lumOff val="-12549"/>
            <a:alphaOff val="0"/>
          </a:schemeClr>
        </a:solidFill>
        <a:ln w="12700" cap="flat" cmpd="sng" algn="ctr">
          <a:solidFill>
            <a:schemeClr val="accent2">
              <a:hueOff val="2404693"/>
              <a:satOff val="-22202"/>
              <a:lumOff val="-1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498CB-5236-48FA-8964-2958C75F7BDC}">
      <dsp:nvSpPr>
        <dsp:cNvPr id="0" name=""/>
        <dsp:cNvSpPr/>
      </dsp:nvSpPr>
      <dsp:spPr>
        <a:xfrm>
          <a:off x="0" y="3109993"/>
          <a:ext cx="6544416" cy="7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7,5. měsíc: vertikalizace trupu ve frontální rovině (šikmý sed)</a:t>
          </a:r>
          <a:endParaRPr lang="en-US" sz="2200" kern="1200"/>
        </a:p>
      </dsp:txBody>
      <dsp:txXfrm>
        <a:off x="0" y="3109993"/>
        <a:ext cx="6544416" cy="776928"/>
      </dsp:txXfrm>
    </dsp:sp>
    <dsp:sp modelId="{69157EC2-676D-4E87-B7AE-0EF7B8CCAF85}">
      <dsp:nvSpPr>
        <dsp:cNvPr id="0" name=""/>
        <dsp:cNvSpPr/>
      </dsp:nvSpPr>
      <dsp:spPr>
        <a:xfrm>
          <a:off x="0" y="3886921"/>
          <a:ext cx="6544416" cy="0"/>
        </a:xfrm>
        <a:prstGeom prst="line">
          <a:avLst/>
        </a:prstGeom>
        <a:solidFill>
          <a:schemeClr val="accent2">
            <a:hueOff val="3005866"/>
            <a:satOff val="-27753"/>
            <a:lumOff val="-15686"/>
            <a:alphaOff val="0"/>
          </a:schemeClr>
        </a:solidFill>
        <a:ln w="12700" cap="flat" cmpd="sng" algn="ctr">
          <a:solidFill>
            <a:schemeClr val="accent2">
              <a:hueOff val="3005866"/>
              <a:satOff val="-27753"/>
              <a:lumOff val="-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EDEB4-2E1A-4CCB-BE4A-728A48CDB57A}">
      <dsp:nvSpPr>
        <dsp:cNvPr id="0" name=""/>
        <dsp:cNvSpPr/>
      </dsp:nvSpPr>
      <dsp:spPr>
        <a:xfrm>
          <a:off x="0" y="3886921"/>
          <a:ext cx="6544416" cy="7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9. měsíc: vertikalizace do vzpřímeného stoje</a:t>
          </a:r>
          <a:endParaRPr lang="en-US" sz="2200" kern="1200"/>
        </a:p>
      </dsp:txBody>
      <dsp:txXfrm>
        <a:off x="0" y="3886921"/>
        <a:ext cx="6544416" cy="776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D914-3DA1-41E9-AD12-AAEA2EA06DAD}">
      <dsp:nvSpPr>
        <dsp:cNvPr id="0" name=""/>
        <dsp:cNvSpPr/>
      </dsp:nvSpPr>
      <dsp:spPr>
        <a:xfrm>
          <a:off x="0" y="0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5C6-D40F-415D-BF58-0BEF9CA3457E}">
      <dsp:nvSpPr>
        <dsp:cNvPr id="0" name=""/>
        <dsp:cNvSpPr/>
      </dsp:nvSpPr>
      <dsp:spPr>
        <a:xfrm>
          <a:off x="0" y="0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Novorozenec: reflexní úchop</a:t>
          </a:r>
          <a:endParaRPr lang="en-US" sz="1600" kern="1200"/>
        </a:p>
      </dsp:txBody>
      <dsp:txXfrm>
        <a:off x="0" y="0"/>
        <a:ext cx="6544416" cy="583266"/>
      </dsp:txXfrm>
    </dsp:sp>
    <dsp:sp modelId="{42576EC7-E510-4036-B2EB-344C35286023}">
      <dsp:nvSpPr>
        <dsp:cNvPr id="0" name=""/>
        <dsp:cNvSpPr/>
      </dsp:nvSpPr>
      <dsp:spPr>
        <a:xfrm>
          <a:off x="0" y="583266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D96F3-42C5-431E-96A3-5CB2685197AC}">
      <dsp:nvSpPr>
        <dsp:cNvPr id="0" name=""/>
        <dsp:cNvSpPr/>
      </dsp:nvSpPr>
      <dsp:spPr>
        <a:xfrm>
          <a:off x="0" y="583266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3. měsíc: napřímení CThp → medio-kaudální posun lopatky → koaktivace ZR a ADD - opora o oba lokty → povolení pěsti</a:t>
          </a:r>
          <a:endParaRPr lang="en-US" sz="1600" kern="1200"/>
        </a:p>
      </dsp:txBody>
      <dsp:txXfrm>
        <a:off x="0" y="583266"/>
        <a:ext cx="6544416" cy="583266"/>
      </dsp:txXfrm>
    </dsp:sp>
    <dsp:sp modelId="{B74AEE45-0A6C-4600-8371-936AF8D6C86A}">
      <dsp:nvSpPr>
        <dsp:cNvPr id="0" name=""/>
        <dsp:cNvSpPr/>
      </dsp:nvSpPr>
      <dsp:spPr>
        <a:xfrm>
          <a:off x="0" y="1166532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8749C-A20B-4D9D-95BD-E3F03A7C45DC}">
      <dsp:nvSpPr>
        <dsp:cNvPr id="0" name=""/>
        <dsp:cNvSpPr/>
      </dsp:nvSpPr>
      <dsp:spPr>
        <a:xfrm>
          <a:off x="0" y="1166532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4. měsíc: laterální (ulnární) úchop</a:t>
          </a:r>
          <a:endParaRPr lang="en-US" sz="1600" kern="1200"/>
        </a:p>
      </dsp:txBody>
      <dsp:txXfrm>
        <a:off x="0" y="1166532"/>
        <a:ext cx="6544416" cy="583266"/>
      </dsp:txXfrm>
    </dsp:sp>
    <dsp:sp modelId="{38486BB7-5777-4F9A-98A0-0E04A62BF5E9}">
      <dsp:nvSpPr>
        <dsp:cNvPr id="0" name=""/>
        <dsp:cNvSpPr/>
      </dsp:nvSpPr>
      <dsp:spPr>
        <a:xfrm>
          <a:off x="0" y="1749798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D343F-4817-4927-873A-6CB81512FC4C}">
      <dsp:nvSpPr>
        <dsp:cNvPr id="0" name=""/>
        <dsp:cNvSpPr/>
      </dsp:nvSpPr>
      <dsp:spPr>
        <a:xfrm>
          <a:off x="0" y="1749798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4,5. měsíc: zkřížený model (opora o jeden loket) → úchop přes střední linii</a:t>
          </a:r>
          <a:endParaRPr lang="en-US" sz="1600" kern="1200"/>
        </a:p>
      </dsp:txBody>
      <dsp:txXfrm>
        <a:off x="0" y="1749798"/>
        <a:ext cx="6544416" cy="583266"/>
      </dsp:txXfrm>
    </dsp:sp>
    <dsp:sp modelId="{6E977BD2-76F2-40AC-9F4C-19C57A05744D}">
      <dsp:nvSpPr>
        <dsp:cNvPr id="0" name=""/>
        <dsp:cNvSpPr/>
      </dsp:nvSpPr>
      <dsp:spPr>
        <a:xfrm>
          <a:off x="0" y="2333064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6619-29A5-4524-AF78-07150DEC80DB}">
      <dsp:nvSpPr>
        <dsp:cNvPr id="0" name=""/>
        <dsp:cNvSpPr/>
      </dsp:nvSpPr>
      <dsp:spPr>
        <a:xfrm>
          <a:off x="0" y="2333064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5. měsíc: izolovaná supinace-pronace předloktí</a:t>
          </a:r>
          <a:endParaRPr lang="en-US" sz="1600" kern="1200"/>
        </a:p>
      </dsp:txBody>
      <dsp:txXfrm>
        <a:off x="0" y="2333064"/>
        <a:ext cx="6544416" cy="583266"/>
      </dsp:txXfrm>
    </dsp:sp>
    <dsp:sp modelId="{C587B5E0-17D9-4338-A6D5-EE747BA3D0A5}">
      <dsp:nvSpPr>
        <dsp:cNvPr id="0" name=""/>
        <dsp:cNvSpPr/>
      </dsp:nvSpPr>
      <dsp:spPr>
        <a:xfrm>
          <a:off x="0" y="2916330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D6171-52CE-4F7E-B825-32EE031E89EE}">
      <dsp:nvSpPr>
        <dsp:cNvPr id="0" name=""/>
        <dsp:cNvSpPr/>
      </dsp:nvSpPr>
      <dsp:spPr>
        <a:xfrm>
          <a:off x="0" y="2916330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6. měsíc: opora o rozvinuté dlaně na extendovaných HKK, dokončen radiální úchop</a:t>
          </a:r>
          <a:endParaRPr lang="en-US" sz="1600" kern="1200"/>
        </a:p>
      </dsp:txBody>
      <dsp:txXfrm>
        <a:off x="0" y="2916330"/>
        <a:ext cx="6544416" cy="583266"/>
      </dsp:txXfrm>
    </dsp:sp>
    <dsp:sp modelId="{80D6B173-F3F5-4095-B6E5-3EFC89E13FE0}">
      <dsp:nvSpPr>
        <dsp:cNvPr id="0" name=""/>
        <dsp:cNvSpPr/>
      </dsp:nvSpPr>
      <dsp:spPr>
        <a:xfrm>
          <a:off x="0" y="3499596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B8A1C-89A3-4CD9-A2E6-CBC615FC6DE3}">
      <dsp:nvSpPr>
        <dsp:cNvPr id="0" name=""/>
        <dsp:cNvSpPr/>
      </dsp:nvSpPr>
      <dsp:spPr>
        <a:xfrm>
          <a:off x="0" y="3499596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7,5. měsíc: opora o jednu extendovanou HK, pinzetový úchop</a:t>
          </a:r>
          <a:endParaRPr lang="en-US" sz="1600" kern="1200"/>
        </a:p>
      </dsp:txBody>
      <dsp:txXfrm>
        <a:off x="0" y="3499596"/>
        <a:ext cx="6544416" cy="583266"/>
      </dsp:txXfrm>
    </dsp:sp>
    <dsp:sp modelId="{1FB7CE9D-17E5-4065-84D7-6E46F5222A74}">
      <dsp:nvSpPr>
        <dsp:cNvPr id="0" name=""/>
        <dsp:cNvSpPr/>
      </dsp:nvSpPr>
      <dsp:spPr>
        <a:xfrm>
          <a:off x="0" y="4082862"/>
          <a:ext cx="6544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48AF5-54FA-444D-A656-8A1135B94F57}">
      <dsp:nvSpPr>
        <dsp:cNvPr id="0" name=""/>
        <dsp:cNvSpPr/>
      </dsp:nvSpPr>
      <dsp:spPr>
        <a:xfrm>
          <a:off x="0" y="4082862"/>
          <a:ext cx="6544416" cy="58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8. měsíc: kleštičkový úchop</a:t>
          </a:r>
          <a:endParaRPr lang="en-US" sz="1600" kern="1200"/>
        </a:p>
      </dsp:txBody>
      <dsp:txXfrm>
        <a:off x="0" y="4082862"/>
        <a:ext cx="6544416" cy="5832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97542-3AD1-4CBA-B4C1-778C5F1EBBE3}">
      <dsp:nvSpPr>
        <dsp:cNvPr id="0" name=""/>
        <dsp:cNvSpPr/>
      </dsp:nvSpPr>
      <dsp:spPr>
        <a:xfrm>
          <a:off x="0" y="44389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KRANIO-KAUDÁLNÍ, PROXIMO-DISTÁLNÍ SMĚR VÝVOJE:</a:t>
          </a:r>
          <a:endParaRPr lang="en-US" sz="1400" kern="1200"/>
        </a:p>
      </dsp:txBody>
      <dsp:txXfrm>
        <a:off x="27149" y="71538"/>
        <a:ext cx="10553288" cy="501854"/>
      </dsp:txXfrm>
    </dsp:sp>
    <dsp:sp modelId="{A4D4A421-E72A-4695-AA98-2EBA9B4C18F9}">
      <dsp:nvSpPr>
        <dsp:cNvPr id="0" name=""/>
        <dsp:cNvSpPr/>
      </dsp:nvSpPr>
      <dsp:spPr>
        <a:xfrm>
          <a:off x="0" y="600541"/>
          <a:ext cx="1060758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79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Platí v embryogenezi, ontogenezi, vývoj proximálních částí dřív než distálních</a:t>
          </a:r>
          <a:endParaRPr lang="en-US" sz="1100" kern="1200"/>
        </a:p>
      </dsp:txBody>
      <dsp:txXfrm>
        <a:off x="0" y="600541"/>
        <a:ext cx="10607586" cy="231840"/>
      </dsp:txXfrm>
    </dsp:sp>
    <dsp:sp modelId="{E56B4762-7BD0-4E7C-BF65-DE555C4CA799}">
      <dsp:nvSpPr>
        <dsp:cNvPr id="0" name=""/>
        <dsp:cNvSpPr/>
      </dsp:nvSpPr>
      <dsp:spPr>
        <a:xfrm>
          <a:off x="0" y="832381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VÝVOJOVĚ MLADŠÍ SYSTÉMY JSOU "ZRANITELNĚJŠÍ" NEŽ VÝVOJOVĚ STARŠÍ</a:t>
          </a:r>
          <a:endParaRPr lang="en-US" sz="1400" kern="1200"/>
        </a:p>
      </dsp:txBody>
      <dsp:txXfrm>
        <a:off x="27149" y="859530"/>
        <a:ext cx="10553288" cy="501854"/>
      </dsp:txXfrm>
    </dsp:sp>
    <dsp:sp modelId="{0848A048-A2F1-4DA1-9313-E03F99CBC321}">
      <dsp:nvSpPr>
        <dsp:cNvPr id="0" name=""/>
        <dsp:cNvSpPr/>
      </dsp:nvSpPr>
      <dsp:spPr>
        <a:xfrm>
          <a:off x="0" y="1388533"/>
          <a:ext cx="1060758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79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Fázický svalový systém - tendence k útlumu = směr k novorozenecké postuře</a:t>
          </a:r>
          <a:endParaRPr lang="en-US" sz="1100" kern="1200"/>
        </a:p>
      </dsp:txBody>
      <dsp:txXfrm>
        <a:off x="0" y="1388533"/>
        <a:ext cx="10607586" cy="231840"/>
      </dsp:txXfrm>
    </dsp:sp>
    <dsp:sp modelId="{6FF56807-1C57-453E-88EF-3B0FB89D4D5E}">
      <dsp:nvSpPr>
        <dsp:cNvPr id="0" name=""/>
        <dsp:cNvSpPr/>
      </dsp:nvSpPr>
      <dsp:spPr>
        <a:xfrm>
          <a:off x="0" y="1620373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RESPEKTOVÁNÍ FORMOVÁNÍ POSTURY BĚHEM ONTOGENEZE</a:t>
          </a:r>
          <a:endParaRPr lang="en-US" sz="1400" kern="1200"/>
        </a:p>
      </dsp:txBody>
      <dsp:txXfrm>
        <a:off x="27149" y="1647522"/>
        <a:ext cx="10553288" cy="501854"/>
      </dsp:txXfrm>
    </dsp:sp>
    <dsp:sp modelId="{87052408-976C-4680-9F35-AE73FFA9AA21}">
      <dsp:nvSpPr>
        <dsp:cNvPr id="0" name=""/>
        <dsp:cNvSpPr/>
      </dsp:nvSpPr>
      <dsp:spPr>
        <a:xfrm>
          <a:off x="0" y="2176525"/>
          <a:ext cx="10607586" cy="56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79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Opoře o extendovanou HK předchází vývojově starší opora o loket, 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akrální dynamice HK předchází napřímení Thp, medio-kaudální pozice lopatky, vyvážená koaktivace ZR a Add pletence, opora o loket...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Kontrola a stabilizace hlavy s Cp dříve než trupu a končetin...</a:t>
          </a:r>
          <a:endParaRPr lang="en-US" sz="1100" kern="1200"/>
        </a:p>
      </dsp:txBody>
      <dsp:txXfrm>
        <a:off x="0" y="2176525"/>
        <a:ext cx="10607586" cy="565110"/>
      </dsp:txXfrm>
    </dsp:sp>
    <dsp:sp modelId="{4187A7E8-C135-4128-938E-D9761FCF7071}">
      <dsp:nvSpPr>
        <dsp:cNvPr id="0" name=""/>
        <dsp:cNvSpPr/>
      </dsp:nvSpPr>
      <dsp:spPr>
        <a:xfrm>
          <a:off x="0" y="2741635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STABILITA (POSTURÁLNÍ JISTOTA) → CÍLENÁ DYNAMIKA</a:t>
          </a:r>
          <a:endParaRPr lang="en-US" sz="1400" kern="1200"/>
        </a:p>
      </dsp:txBody>
      <dsp:txXfrm>
        <a:off x="27149" y="2768784"/>
        <a:ext cx="10553288" cy="501854"/>
      </dsp:txXfrm>
    </dsp:sp>
    <dsp:sp modelId="{8A07D833-5B5F-4C2E-8E33-09E983DC1CFA}">
      <dsp:nvSpPr>
        <dsp:cNvPr id="0" name=""/>
        <dsp:cNvSpPr/>
      </dsp:nvSpPr>
      <dsp:spPr>
        <a:xfrm>
          <a:off x="0" y="3297788"/>
          <a:ext cx="1060758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79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Magnus: "Poloha provází pohyb jako stín."</a:t>
          </a:r>
          <a:endParaRPr lang="en-US" sz="1100" kern="1200"/>
        </a:p>
      </dsp:txBody>
      <dsp:txXfrm>
        <a:off x="0" y="3297788"/>
        <a:ext cx="10607586" cy="231840"/>
      </dsp:txXfrm>
    </dsp:sp>
    <dsp:sp modelId="{BE661076-F383-46F2-A637-DE21FBA12763}">
      <dsp:nvSpPr>
        <dsp:cNvPr id="0" name=""/>
        <dsp:cNvSpPr/>
      </dsp:nvSpPr>
      <dsp:spPr>
        <a:xfrm>
          <a:off x="0" y="3529628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NAPŘÍMENÍ PÁTEŘE → OPĚRNÁ FUNKCE → FÁZICKÁ FUNKCE (DIFERENCIACE FUNKCE SVALŮ) → IZOLOVANÝ (SELEKTIVNÍ) KOORDINOVANÝ POHYB</a:t>
          </a:r>
          <a:endParaRPr lang="en-US" sz="1400" kern="1200"/>
        </a:p>
      </dsp:txBody>
      <dsp:txXfrm>
        <a:off x="27149" y="3556777"/>
        <a:ext cx="10553288" cy="501854"/>
      </dsp:txXfrm>
    </dsp:sp>
    <dsp:sp modelId="{7ACA30DE-201A-4BF8-A7FD-2F3D11B7279E}">
      <dsp:nvSpPr>
        <dsp:cNvPr id="0" name=""/>
        <dsp:cNvSpPr/>
      </dsp:nvSpPr>
      <dsp:spPr>
        <a:xfrm>
          <a:off x="0" y="4126100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VERTIKALIZACE A BIPEDÁLNÍ LOKOMOCE → ROZVOJ JEMNÉ MOTORIKY RUKY A ARTIKULACE</a:t>
          </a:r>
          <a:endParaRPr lang="en-US" sz="1400" kern="1200"/>
        </a:p>
      </dsp:txBody>
      <dsp:txXfrm>
        <a:off x="27149" y="4153249"/>
        <a:ext cx="10553288" cy="501854"/>
      </dsp:txXfrm>
    </dsp:sp>
    <dsp:sp modelId="{552949C9-8F2C-4E00-B1CB-198CDB9F0240}">
      <dsp:nvSpPr>
        <dsp:cNvPr id="0" name=""/>
        <dsp:cNvSpPr/>
      </dsp:nvSpPr>
      <dsp:spPr>
        <a:xfrm>
          <a:off x="0" y="4722572"/>
          <a:ext cx="10607586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FÁZICKÝ SVALOVÝ SYSTÉM MÁ FORMATIVNÍ VLIV NA DOUTVÁŘENÍ MORFOLOGIE SKELETU</a:t>
          </a:r>
          <a:endParaRPr lang="en-US" sz="1400" kern="1200"/>
        </a:p>
      </dsp:txBody>
      <dsp:txXfrm>
        <a:off x="27149" y="4749721"/>
        <a:ext cx="10553288" cy="501854"/>
      </dsp:txXfrm>
    </dsp:sp>
    <dsp:sp modelId="{2C942937-67F2-404A-83F9-4567B2D505AC}">
      <dsp:nvSpPr>
        <dsp:cNvPr id="0" name=""/>
        <dsp:cNvSpPr/>
      </dsp:nvSpPr>
      <dsp:spPr>
        <a:xfrm>
          <a:off x="0" y="5278724"/>
          <a:ext cx="1060758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79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100" b="1" kern="1200"/>
            <a:t>Páteř, tvar hrudníku a žeber, angulus inferior scapulae, úhly KYK, tibiální plató, ...</a:t>
          </a:r>
          <a:endParaRPr lang="en-US" sz="1100" kern="1200"/>
        </a:p>
      </dsp:txBody>
      <dsp:txXfrm>
        <a:off x="0" y="5278724"/>
        <a:ext cx="10607586" cy="231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355E5-1212-4306-9AE1-FCBCFFECA9CF}">
      <dsp:nvSpPr>
        <dsp:cNvPr id="0" name=""/>
        <dsp:cNvSpPr/>
      </dsp:nvSpPr>
      <dsp:spPr>
        <a:xfrm>
          <a:off x="0" y="60378"/>
          <a:ext cx="6400401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Posturální aktivita – schopnost zaujmout aktivní vzpřímenou polohu</a:t>
          </a:r>
          <a:endParaRPr lang="en-US" sz="2400" kern="1200"/>
        </a:p>
      </dsp:txBody>
      <dsp:txXfrm>
        <a:off x="46606" y="106984"/>
        <a:ext cx="6307189" cy="861507"/>
      </dsp:txXfrm>
    </dsp:sp>
    <dsp:sp modelId="{8011E124-AE27-4306-865E-F87FE23983AD}">
      <dsp:nvSpPr>
        <dsp:cNvPr id="0" name=""/>
        <dsp:cNvSpPr/>
      </dsp:nvSpPr>
      <dsp:spPr>
        <a:xfrm>
          <a:off x="0" y="1084218"/>
          <a:ext cx="6400401" cy="954719"/>
        </a:xfrm>
        <a:prstGeom prst="roundRect">
          <a:avLst/>
        </a:prstGeom>
        <a:solidFill>
          <a:schemeClr val="accent2">
            <a:hueOff val="1001955"/>
            <a:satOff val="-9251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Posturální reaktivita – schopnost udržet aktivní vzpřímenou polohu + reakce na její změny</a:t>
          </a:r>
          <a:endParaRPr lang="en-US" sz="2400" kern="1200"/>
        </a:p>
      </dsp:txBody>
      <dsp:txXfrm>
        <a:off x="46606" y="1130824"/>
        <a:ext cx="6307189" cy="861507"/>
      </dsp:txXfrm>
    </dsp:sp>
    <dsp:sp modelId="{D7386ED4-DB35-4302-B361-3EA02D598FF8}">
      <dsp:nvSpPr>
        <dsp:cNvPr id="0" name=""/>
        <dsp:cNvSpPr/>
      </dsp:nvSpPr>
      <dsp:spPr>
        <a:xfrm>
          <a:off x="0" y="2108058"/>
          <a:ext cx="6400401" cy="954719"/>
        </a:xfrm>
        <a:prstGeom prst="roundRect">
          <a:avLst/>
        </a:prstGeom>
        <a:solidFill>
          <a:schemeClr val="accent2">
            <a:hueOff val="2003911"/>
            <a:satOff val="-18502"/>
            <a:lumOff val="-10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Fázická hybnost</a:t>
          </a:r>
          <a:endParaRPr lang="en-US" sz="2400" kern="1200"/>
        </a:p>
      </dsp:txBody>
      <dsp:txXfrm>
        <a:off x="46606" y="2154664"/>
        <a:ext cx="6307189" cy="861507"/>
      </dsp:txXfrm>
    </dsp:sp>
    <dsp:sp modelId="{364883D5-1FA5-4DDA-A3C0-AFDD8C9737C6}">
      <dsp:nvSpPr>
        <dsp:cNvPr id="0" name=""/>
        <dsp:cNvSpPr/>
      </dsp:nvSpPr>
      <dsp:spPr>
        <a:xfrm>
          <a:off x="0" y="3131898"/>
          <a:ext cx="6400401" cy="954719"/>
        </a:xfrm>
        <a:prstGeom prst="roundRect">
          <a:avLst/>
        </a:prstGeom>
        <a:solidFill>
          <a:schemeClr val="accent2">
            <a:hueOff val="3005866"/>
            <a:satOff val="-27753"/>
            <a:lumOff val="-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Rozlišujeme polohu pasivní &amp; aktivní</a:t>
          </a:r>
          <a:endParaRPr lang="en-US" sz="2400" kern="1200"/>
        </a:p>
      </dsp:txBody>
      <dsp:txXfrm>
        <a:off x="46606" y="3178504"/>
        <a:ext cx="6307189" cy="861507"/>
      </dsp:txXfrm>
    </dsp:sp>
    <dsp:sp modelId="{669D9F8E-00A1-488E-A709-E077910C98D2}">
      <dsp:nvSpPr>
        <dsp:cNvPr id="0" name=""/>
        <dsp:cNvSpPr/>
      </dsp:nvSpPr>
      <dsp:spPr>
        <a:xfrm>
          <a:off x="0" y="4086618"/>
          <a:ext cx="6400401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1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Aktivní = POSTURA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Anticipace pohybu = ATITUDA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Podkladem všech těchto dějů je přiměřený svalový tonus!</a:t>
          </a:r>
          <a:endParaRPr lang="en-US" sz="1900" kern="1200"/>
        </a:p>
      </dsp:txBody>
      <dsp:txXfrm>
        <a:off x="0" y="4086618"/>
        <a:ext cx="6400401" cy="124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D285-53C8-4F17-9460-2BB93F342157}">
      <dsp:nvSpPr>
        <dsp:cNvPr id="0" name=""/>
        <dsp:cNvSpPr/>
      </dsp:nvSpPr>
      <dsp:spPr>
        <a:xfrm>
          <a:off x="0" y="686137"/>
          <a:ext cx="6400401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Hodnotíme vzpřimovací a antigravitační funkce (opora, držení těla, kontrola hlavy = opěrná motorika)</a:t>
          </a:r>
          <a:endParaRPr lang="en-US" sz="2100" kern="1200"/>
        </a:p>
      </dsp:txBody>
      <dsp:txXfrm>
        <a:off x="40780" y="726917"/>
        <a:ext cx="6318841" cy="753819"/>
      </dsp:txXfrm>
    </dsp:sp>
    <dsp:sp modelId="{AEC07CC6-7951-42B1-A941-8149E1182BAF}">
      <dsp:nvSpPr>
        <dsp:cNvPr id="0" name=""/>
        <dsp:cNvSpPr/>
      </dsp:nvSpPr>
      <dsp:spPr>
        <a:xfrm>
          <a:off x="0" y="1581997"/>
          <a:ext cx="6400401" cy="835379"/>
        </a:xfrm>
        <a:prstGeom prst="roundRect">
          <a:avLst/>
        </a:prstGeom>
        <a:solidFill>
          <a:schemeClr val="accent2">
            <a:hueOff val="1001955"/>
            <a:satOff val="-9251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Hodnotíme cílenou fázickou hybnost:</a:t>
          </a:r>
          <a:endParaRPr lang="en-US" sz="2100" kern="1200"/>
        </a:p>
      </dsp:txBody>
      <dsp:txXfrm>
        <a:off x="40780" y="1622777"/>
        <a:ext cx="6318841" cy="753819"/>
      </dsp:txXfrm>
    </dsp:sp>
    <dsp:sp modelId="{9743E22B-E073-4330-936C-DC9A5E514CA5}">
      <dsp:nvSpPr>
        <dsp:cNvPr id="0" name=""/>
        <dsp:cNvSpPr/>
      </dsp:nvSpPr>
      <dsp:spPr>
        <a:xfrm>
          <a:off x="0" y="2417377"/>
          <a:ext cx="640040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1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Cílený úchop + jeho kvalita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Způsob lokomoce = cílená motorika</a:t>
          </a:r>
          <a:endParaRPr lang="en-US" sz="1600" kern="1200"/>
        </a:p>
      </dsp:txBody>
      <dsp:txXfrm>
        <a:off x="0" y="2417377"/>
        <a:ext cx="6400401" cy="554242"/>
      </dsp:txXfrm>
    </dsp:sp>
    <dsp:sp modelId="{EBCC1109-34AC-45E7-84E3-FD8A99ABAE20}">
      <dsp:nvSpPr>
        <dsp:cNvPr id="0" name=""/>
        <dsp:cNvSpPr/>
      </dsp:nvSpPr>
      <dsp:spPr>
        <a:xfrm>
          <a:off x="0" y="2971619"/>
          <a:ext cx="6400401" cy="835379"/>
        </a:xfrm>
        <a:prstGeom prst="roundRect">
          <a:avLst/>
        </a:prstGeom>
        <a:solidFill>
          <a:schemeClr val="accent2">
            <a:hueOff val="2003911"/>
            <a:satOff val="-18502"/>
            <a:lumOff val="-10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Vývoj je přesně kineziologicky definován!</a:t>
          </a:r>
          <a:endParaRPr lang="en-US" sz="2100" kern="1200"/>
        </a:p>
      </dsp:txBody>
      <dsp:txXfrm>
        <a:off x="40780" y="3012399"/>
        <a:ext cx="6318841" cy="753819"/>
      </dsp:txXfrm>
    </dsp:sp>
    <dsp:sp modelId="{F8CB6BEF-3757-4077-8AF5-69655DF1099A}">
      <dsp:nvSpPr>
        <dsp:cNvPr id="0" name=""/>
        <dsp:cNvSpPr/>
      </dsp:nvSpPr>
      <dsp:spPr>
        <a:xfrm>
          <a:off x="0" y="3867479"/>
          <a:ext cx="6400401" cy="835379"/>
        </a:xfrm>
        <a:prstGeom prst="roundRect">
          <a:avLst/>
        </a:prstGeom>
        <a:solidFill>
          <a:schemeClr val="accent2">
            <a:hueOff val="3005866"/>
            <a:satOff val="-27753"/>
            <a:lumOff val="-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Posuzujeme poměr mezi motorickým stavem postiženého dítěte &amp; stupněm fyziologického vývoje.</a:t>
          </a:r>
          <a:endParaRPr lang="en-US" sz="2100" kern="1200"/>
        </a:p>
      </dsp:txBody>
      <dsp:txXfrm>
        <a:off x="40780" y="3908259"/>
        <a:ext cx="6318841" cy="753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7E93-333F-4E6B-AB6E-926F02CF7E29}">
      <dsp:nvSpPr>
        <dsp:cNvPr id="0" name=""/>
        <dsp:cNvSpPr/>
      </dsp:nvSpPr>
      <dsp:spPr>
        <a:xfrm>
          <a:off x="0" y="48183"/>
          <a:ext cx="6400401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Kvantifikace hybné poruchy u ohroženého dítěte (vyšetření posturální aktivity)</a:t>
          </a:r>
        </a:p>
      </dsp:txBody>
      <dsp:txXfrm>
        <a:off x="83216" y="131399"/>
        <a:ext cx="6233969" cy="1538258"/>
      </dsp:txXfrm>
    </dsp:sp>
    <dsp:sp modelId="{EE658A2C-ED65-48A5-9C13-F22148637646}">
      <dsp:nvSpPr>
        <dsp:cNvPr id="0" name=""/>
        <dsp:cNvSpPr/>
      </dsp:nvSpPr>
      <dsp:spPr>
        <a:xfrm>
          <a:off x="0" y="1842153"/>
          <a:ext cx="6400401" cy="1704690"/>
        </a:xfrm>
        <a:prstGeom prst="roundRect">
          <a:avLst/>
        </a:prstGeom>
        <a:solidFill>
          <a:schemeClr val="accent2">
            <a:hueOff val="1502933"/>
            <a:satOff val="-13876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Vyšetření reflexů</a:t>
          </a:r>
          <a:endParaRPr lang="en-US" sz="3100" kern="1200"/>
        </a:p>
      </dsp:txBody>
      <dsp:txXfrm>
        <a:off x="83216" y="1925369"/>
        <a:ext cx="6233969" cy="1538258"/>
      </dsp:txXfrm>
    </dsp:sp>
    <dsp:sp modelId="{DF61B8C0-322E-4880-8DAD-ACB159A73EDA}">
      <dsp:nvSpPr>
        <dsp:cNvPr id="0" name=""/>
        <dsp:cNvSpPr/>
      </dsp:nvSpPr>
      <dsp:spPr>
        <a:xfrm>
          <a:off x="0" y="3636123"/>
          <a:ext cx="6400401" cy="1704690"/>
        </a:xfrm>
        <a:prstGeom prst="roundRect">
          <a:avLst/>
        </a:prstGeom>
        <a:solidFill>
          <a:schemeClr val="accent2">
            <a:hueOff val="3005866"/>
            <a:satOff val="-27753"/>
            <a:lumOff val="-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Vyšetření posturální reaktibility - polohové testy</a:t>
          </a:r>
          <a:endParaRPr lang="en-US" sz="3100" kern="1200"/>
        </a:p>
      </dsp:txBody>
      <dsp:txXfrm>
        <a:off x="83216" y="3719339"/>
        <a:ext cx="6233969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85" r:id="rId6"/>
    <p:sldLayoutId id="2147483681" r:id="rId7"/>
    <p:sldLayoutId id="2147483682" r:id="rId8"/>
    <p:sldLayoutId id="2147483683" r:id="rId9"/>
    <p:sldLayoutId id="2147483684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clanky-o-zdravi" TargetMode="External"/><Relationship Id="rId2" Type="http://schemas.openxmlformats.org/officeDocument/2006/relationships/hyperlink" Target="http://www.rl-corpus.cz/vojtuv-princip/vyvojova-kineziolog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necnylumir.wixsite.com/expertfyzio1/vojtova-metoda" TargetMode="External"/><Relationship Id="rId4" Type="http://schemas.openxmlformats.org/officeDocument/2006/relationships/hyperlink" Target="https://www.vojta.com/cs/vojtuv-princip/diagnostika-vojty/polohove-testy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DB9A0B-5BEE-4811-B9BE-434966B3D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ktní zakřivené čáry s rozostřenými světly">
            <a:extLst>
              <a:ext uri="{FF2B5EF4-FFF2-40B4-BE49-F238E27FC236}">
                <a16:creationId xmlns:a16="http://schemas.microsoft.com/office/drawing/2014/main" id="{2F5A88FF-7ADD-4409-BF4B-C8754CCF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9" r="-1" b="-1"/>
          <a:stretch/>
        </p:blipFill>
        <p:spPr>
          <a:xfrm>
            <a:off x="-29672" y="10"/>
            <a:ext cx="12221671" cy="685798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FAFD5A-982D-4A23-BE62-6332580A8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9673" y="-7875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37EB9A-A190-4BBE-8731-EF4F640D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4346192"/>
            <a:ext cx="11582399" cy="2514603"/>
          </a:xfrm>
          <a:custGeom>
            <a:avLst/>
            <a:gdLst>
              <a:gd name="connsiteX0" fmla="*/ 3766723 w 11582399"/>
              <a:gd name="connsiteY0" fmla="*/ 0 h 2514603"/>
              <a:gd name="connsiteX1" fmla="*/ 11582399 w 11582399"/>
              <a:gd name="connsiteY1" fmla="*/ 0 h 2514603"/>
              <a:gd name="connsiteX2" fmla="*/ 11582399 w 11582399"/>
              <a:gd name="connsiteY2" fmla="*/ 2514602 h 2514603"/>
              <a:gd name="connsiteX3" fmla="*/ 8231814 w 11582399"/>
              <a:gd name="connsiteY3" fmla="*/ 2514602 h 2514603"/>
              <a:gd name="connsiteX4" fmla="*/ 8231814 w 11582399"/>
              <a:gd name="connsiteY4" fmla="*/ 2514603 h 2514603"/>
              <a:gd name="connsiteX5" fmla="*/ 0 w 11582399"/>
              <a:gd name="connsiteY5" fmla="*/ 2514603 h 2514603"/>
              <a:gd name="connsiteX6" fmla="*/ 0 w 11582399"/>
              <a:gd name="connsiteY6" fmla="*/ 2453759 h 2514603"/>
              <a:gd name="connsiteX7" fmla="*/ 0 w 11582399"/>
              <a:gd name="connsiteY7" fmla="*/ 2436722 h 2514603"/>
              <a:gd name="connsiteX8" fmla="*/ 861 w 11582399"/>
              <a:gd name="connsiteY8" fmla="*/ 2436722 h 2514603"/>
              <a:gd name="connsiteX9" fmla="*/ 12668 w 11582399"/>
              <a:gd name="connsiteY9" fmla="*/ 2202877 h 2514603"/>
              <a:gd name="connsiteX10" fmla="*/ 2453759 w 11582399"/>
              <a:gd name="connsiteY10" fmla="*/ 1 h 2514603"/>
              <a:gd name="connsiteX11" fmla="*/ 2564348 w 11582399"/>
              <a:gd name="connsiteY11" fmla="*/ 2797 h 2514603"/>
              <a:gd name="connsiteX12" fmla="*/ 3766723 w 11582399"/>
              <a:gd name="connsiteY12" fmla="*/ 2797 h 25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82399" h="2514603">
                <a:moveTo>
                  <a:pt x="3766723" y="0"/>
                </a:moveTo>
                <a:lnTo>
                  <a:pt x="11582399" y="0"/>
                </a:lnTo>
                <a:lnTo>
                  <a:pt x="11582399" y="2514602"/>
                </a:lnTo>
                <a:lnTo>
                  <a:pt x="8231814" y="2514602"/>
                </a:lnTo>
                <a:lnTo>
                  <a:pt x="8231814" y="2514603"/>
                </a:lnTo>
                <a:lnTo>
                  <a:pt x="0" y="2514603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7"/>
                </a:lnTo>
                <a:cubicBezTo>
                  <a:pt x="138326" y="965555"/>
                  <a:pt x="1183284" y="1"/>
                  <a:pt x="2453759" y="1"/>
                </a:cubicBezTo>
                <a:lnTo>
                  <a:pt x="2564348" y="2797"/>
                </a:lnTo>
                <a:lnTo>
                  <a:pt x="3766723" y="279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EC0FAB6-9835-4DB8-A338-23665E265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3394" y="0"/>
            <a:ext cx="4528607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>
                <a:solidFill>
                  <a:srgbClr val="FFFFFF"/>
                </a:solidFill>
              </a:rPr>
              <a:t>VOJTOVA REFLEXNÍ LOKOMOCE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>
            <a:normAutofit/>
          </a:bodyPr>
          <a:lstStyle/>
          <a:p>
            <a:r>
              <a:rPr lang="cs-CZ" sz="1400" dirty="0">
                <a:solidFill>
                  <a:srgbClr val="FFFFFF"/>
                </a:solidFill>
              </a:rPr>
              <a:t>Mgr. Marie krejčová</a:t>
            </a:r>
            <a:endParaRPr lang="cs-CZ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C2B84E4-3649-482C-BD35-51CFD74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CE25BC1-2985-4214-A507-0A333899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67201" cy="6858000"/>
          </a:xfrm>
          <a:custGeom>
            <a:avLst/>
            <a:gdLst>
              <a:gd name="connsiteX0" fmla="*/ 0 w 4267201"/>
              <a:gd name="connsiteY0" fmla="*/ 0 h 6858000"/>
              <a:gd name="connsiteX1" fmla="*/ 4267201 w 4267201"/>
              <a:gd name="connsiteY1" fmla="*/ 0 h 6858000"/>
              <a:gd name="connsiteX2" fmla="*/ 4267201 w 4267201"/>
              <a:gd name="connsiteY2" fmla="*/ 1397000 h 6858000"/>
              <a:gd name="connsiteX3" fmla="*/ 4267201 w 4267201"/>
              <a:gd name="connsiteY3" fmla="*/ 1600200 h 6858000"/>
              <a:gd name="connsiteX4" fmla="*/ 4267201 w 4267201"/>
              <a:gd name="connsiteY4" fmla="*/ 4205703 h 6858000"/>
              <a:gd name="connsiteX5" fmla="*/ 4265081 w 4267201"/>
              <a:gd name="connsiteY5" fmla="*/ 4250752 h 6858000"/>
              <a:gd name="connsiteX6" fmla="*/ 4265081 w 4267201"/>
              <a:gd name="connsiteY6" fmla="*/ 4276165 h 6858000"/>
              <a:gd name="connsiteX7" fmla="*/ 4263877 w 4267201"/>
              <a:gd name="connsiteY7" fmla="*/ 4276165 h 6858000"/>
              <a:gd name="connsiteX8" fmla="*/ 4258654 w 4267201"/>
              <a:gd name="connsiteY8" fmla="*/ 4386466 h 6858000"/>
              <a:gd name="connsiteX9" fmla="*/ 1819737 w 4267201"/>
              <a:gd name="connsiteY9" fmla="*/ 6840915 h 6858000"/>
              <a:gd name="connsiteX10" fmla="*/ 1553968 w 4267201"/>
              <a:gd name="connsiteY10" fmla="*/ 6854335 h 6858000"/>
              <a:gd name="connsiteX11" fmla="*/ 1553968 w 4267201"/>
              <a:gd name="connsiteY11" fmla="*/ 6858000 h 6858000"/>
              <a:gd name="connsiteX12" fmla="*/ 0 w 426720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1" h="6858000">
                <a:moveTo>
                  <a:pt x="0" y="0"/>
                </a:moveTo>
                <a:lnTo>
                  <a:pt x="4267201" y="0"/>
                </a:lnTo>
                <a:lnTo>
                  <a:pt x="4267201" y="1397000"/>
                </a:lnTo>
                <a:lnTo>
                  <a:pt x="4267201" y="1600200"/>
                </a:lnTo>
                <a:lnTo>
                  <a:pt x="4267201" y="4205703"/>
                </a:lnTo>
                <a:lnTo>
                  <a:pt x="4265081" y="4250752"/>
                </a:lnTo>
                <a:lnTo>
                  <a:pt x="4265081" y="4276165"/>
                </a:lnTo>
                <a:lnTo>
                  <a:pt x="4263877" y="4276165"/>
                </a:lnTo>
                <a:lnTo>
                  <a:pt x="4258654" y="4386466"/>
                </a:lnTo>
                <a:cubicBezTo>
                  <a:pt x="4135569" y="5679631"/>
                  <a:pt x="3110552" y="6709825"/>
                  <a:pt x="1819737" y="6840915"/>
                </a:cubicBezTo>
                <a:lnTo>
                  <a:pt x="1553968" y="6854335"/>
                </a:lnTo>
                <a:lnTo>
                  <a:pt x="15539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5F04A5C-6715-4359-A8D6-200E88C2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08254"/>
            <a:ext cx="12192000" cy="4549747"/>
          </a:xfrm>
          <a:custGeom>
            <a:avLst/>
            <a:gdLst>
              <a:gd name="connsiteX0" fmla="*/ 0 w 12192000"/>
              <a:gd name="connsiteY0" fmla="*/ 0 h 4549747"/>
              <a:gd name="connsiteX1" fmla="*/ 4679 w 12192000"/>
              <a:gd name="connsiteY1" fmla="*/ 0 h 4549747"/>
              <a:gd name="connsiteX2" fmla="*/ 18887 w 12192000"/>
              <a:gd name="connsiteY2" fmla="*/ 281361 h 4549747"/>
              <a:gd name="connsiteX3" fmla="*/ 3658142 w 12192000"/>
              <a:gd name="connsiteY3" fmla="*/ 3565479 h 4549747"/>
              <a:gd name="connsiteX4" fmla="*/ 3758325 w 12192000"/>
              <a:gd name="connsiteY4" fmla="*/ 3562945 h 4549747"/>
              <a:gd name="connsiteX5" fmla="*/ 3758325 w 12192000"/>
              <a:gd name="connsiteY5" fmla="*/ 3565479 h 4549747"/>
              <a:gd name="connsiteX6" fmla="*/ 11844593 w 12192000"/>
              <a:gd name="connsiteY6" fmla="*/ 3565479 h 4549747"/>
              <a:gd name="connsiteX7" fmla="*/ 11844593 w 12192000"/>
              <a:gd name="connsiteY7" fmla="*/ 3565476 h 4549747"/>
              <a:gd name="connsiteX8" fmla="*/ 12192000 w 12192000"/>
              <a:gd name="connsiteY8" fmla="*/ 3565476 h 4549747"/>
              <a:gd name="connsiteX9" fmla="*/ 12192000 w 12192000"/>
              <a:gd name="connsiteY9" fmla="*/ 4417168 h 4549747"/>
              <a:gd name="connsiteX10" fmla="*/ 12192000 w 12192000"/>
              <a:gd name="connsiteY10" fmla="*/ 4549747 h 4549747"/>
              <a:gd name="connsiteX11" fmla="*/ 0 w 12192000"/>
              <a:gd name="connsiteY11" fmla="*/ 4549747 h 454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49747">
                <a:moveTo>
                  <a:pt x="0" y="0"/>
                </a:moveTo>
                <a:lnTo>
                  <a:pt x="4679" y="0"/>
                </a:lnTo>
                <a:lnTo>
                  <a:pt x="18887" y="281361"/>
                </a:lnTo>
                <a:cubicBezTo>
                  <a:pt x="206220" y="2126001"/>
                  <a:pt x="1764077" y="3565479"/>
                  <a:pt x="3658142" y="3565479"/>
                </a:cubicBezTo>
                <a:lnTo>
                  <a:pt x="3758325" y="3562945"/>
                </a:lnTo>
                <a:lnTo>
                  <a:pt x="3758325" y="3565479"/>
                </a:lnTo>
                <a:lnTo>
                  <a:pt x="11844593" y="3565479"/>
                </a:lnTo>
                <a:lnTo>
                  <a:pt x="11844593" y="3565476"/>
                </a:lnTo>
                <a:lnTo>
                  <a:pt x="12192000" y="3565476"/>
                </a:lnTo>
                <a:lnTo>
                  <a:pt x="12192000" y="4417168"/>
                </a:lnTo>
                <a:lnTo>
                  <a:pt x="12192000" y="4549747"/>
                </a:lnTo>
                <a:lnTo>
                  <a:pt x="0" y="4549747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34AACE-9F4D-4624-B16C-ACD7F465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58776" cy="3886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>
                <a:solidFill>
                  <a:srgbClr val="FFFFFF"/>
                </a:solidFill>
              </a:rPr>
              <a:t>ONTOGENEZE ÚCHOPOVÝCH FUNKCÍ HORNÍCH KONČETIN</a:t>
            </a:r>
          </a:p>
        </p:txBody>
      </p:sp>
      <p:graphicFrame>
        <p:nvGraphicFramePr>
          <p:cNvPr id="33" name="Zástupný obsah 2">
            <a:extLst>
              <a:ext uri="{FF2B5EF4-FFF2-40B4-BE49-F238E27FC236}">
                <a16:creationId xmlns:a16="http://schemas.microsoft.com/office/drawing/2014/main" id="{98D18DE9-F824-4C2D-96A6-3670AF601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29468"/>
              </p:ext>
            </p:extLst>
          </p:nvPr>
        </p:nvGraphicFramePr>
        <p:xfrm>
          <a:off x="5037984" y="591671"/>
          <a:ext cx="6544416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48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0696BE0E-FC30-4168-BDFC-8DD4D1D4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0">
            <a:extLst>
              <a:ext uri="{FF2B5EF4-FFF2-40B4-BE49-F238E27FC236}">
                <a16:creationId xmlns:a16="http://schemas.microsoft.com/office/drawing/2014/main" id="{C2B0BF24-49CD-4259-B076-57BF640F2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90A3F262-FC31-4211-8F69-56F78448E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047C0B86-386E-472B-B980-775A3B3C0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2800" cy="6856084"/>
          </a:xfrm>
          <a:custGeom>
            <a:avLst/>
            <a:gdLst>
              <a:gd name="connsiteX0" fmla="*/ 0 w 3352800"/>
              <a:gd name="connsiteY0" fmla="*/ 0 h 6856084"/>
              <a:gd name="connsiteX1" fmla="*/ 3352800 w 3352800"/>
              <a:gd name="connsiteY1" fmla="*/ 0 h 6856084"/>
              <a:gd name="connsiteX2" fmla="*/ 3352800 w 3352800"/>
              <a:gd name="connsiteY2" fmla="*/ 3427044 h 6856084"/>
              <a:gd name="connsiteX3" fmla="*/ 3352800 w 3352800"/>
              <a:gd name="connsiteY3" fmla="*/ 3442336 h 6856084"/>
              <a:gd name="connsiteX4" fmla="*/ 3352413 w 3352800"/>
              <a:gd name="connsiteY4" fmla="*/ 3442336 h 6856084"/>
              <a:gd name="connsiteX5" fmla="*/ 3348336 w 3352800"/>
              <a:gd name="connsiteY5" fmla="*/ 3603600 h 6856084"/>
              <a:gd name="connsiteX6" fmla="*/ 92918 w 3352800"/>
              <a:gd name="connsiteY6" fmla="*/ 6853808 h 6856084"/>
              <a:gd name="connsiteX7" fmla="*/ 0 w 3352800"/>
              <a:gd name="connsiteY7" fmla="*/ 6856084 h 68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6856084">
                <a:moveTo>
                  <a:pt x="0" y="0"/>
                </a:moveTo>
                <a:lnTo>
                  <a:pt x="3352800" y="0"/>
                </a:lnTo>
                <a:lnTo>
                  <a:pt x="3352800" y="3427044"/>
                </a:lnTo>
                <a:lnTo>
                  <a:pt x="3352800" y="3442336"/>
                </a:lnTo>
                <a:lnTo>
                  <a:pt x="3352413" y="3442336"/>
                </a:lnTo>
                <a:lnTo>
                  <a:pt x="3348336" y="3603600"/>
                </a:lnTo>
                <a:cubicBezTo>
                  <a:pt x="3259315" y="5359763"/>
                  <a:pt x="1849804" y="6767537"/>
                  <a:pt x="92918" y="6853808"/>
                </a:cubicBezTo>
                <a:lnTo>
                  <a:pt x="0" y="6856084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79904F-4249-43F3-B0DA-8637487A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2570328" cy="371560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900">
                <a:solidFill>
                  <a:srgbClr val="FFFFFF"/>
                </a:solidFill>
              </a:rPr>
              <a:t>ONTOGENEZE OPĚRNÉ FUNKCE DOLNÍ KONČETINY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295D7-7039-4A30-9211-94277BEF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685800"/>
            <a:ext cx="70104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700" b="1" dirty="0"/>
              <a:t>Novorozenec: </a:t>
            </a:r>
            <a:r>
              <a:rPr lang="cs-CZ" sz="1700" b="1" dirty="0" err="1"/>
              <a:t>anteverze</a:t>
            </a:r>
            <a:r>
              <a:rPr lang="cs-CZ" sz="1700" b="1" dirty="0"/>
              <a:t> pánve s inertní </a:t>
            </a:r>
            <a:r>
              <a:rPr lang="cs-CZ" sz="1700" b="1" dirty="0" err="1"/>
              <a:t>trojflexí</a:t>
            </a:r>
            <a:r>
              <a:rPr lang="cs-CZ" sz="1700" b="1" dirty="0"/>
              <a:t> a everzí </a:t>
            </a:r>
            <a:r>
              <a:rPr lang="cs-CZ" sz="1700" b="1" dirty="0" err="1"/>
              <a:t>akra</a:t>
            </a:r>
            <a:r>
              <a:rPr lang="cs-CZ" sz="1700" b="1" dirty="0"/>
              <a:t>, reflexní úchop</a:t>
            </a: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sz="1700" b="1" dirty="0"/>
              <a:t>3. měsíc: pánev ve středním postavení, 90° </a:t>
            </a:r>
            <a:r>
              <a:rPr lang="cs-CZ" sz="1700" b="1" dirty="0" err="1"/>
              <a:t>trojflexe</a:t>
            </a:r>
            <a:r>
              <a:rPr lang="cs-CZ" sz="1700" b="1" dirty="0"/>
              <a:t> a akrem ve středním postavení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4. měsíc: uvolnění z flexe, supinace </a:t>
            </a:r>
            <a:r>
              <a:rPr lang="cs-CZ" sz="1700" b="1" dirty="0" err="1"/>
              <a:t>aker</a:t>
            </a:r>
            <a:r>
              <a:rPr lang="cs-CZ" sz="1700" b="1" dirty="0"/>
              <a:t>, vznik úchopové funkce nohou, opora o koleno ve zkříženém vzoru v opoře o kontralaterální HK (4,5. měsíc)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6. měsíc: opora o DK o distální část laterální strany femuru při otočení na břicho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7,5. měsíc: opora </a:t>
            </a:r>
            <a:r>
              <a:rPr lang="cs-CZ" sz="1700" b="1" dirty="0" err="1"/>
              <a:t>akrum</a:t>
            </a:r>
            <a:r>
              <a:rPr lang="cs-CZ" sz="1700" b="1" dirty="0"/>
              <a:t> DK a laterální strana KOK v šikmém sedu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8. měsíc: lezení po čtyřech s oporou o střed kolen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9. měsíc: vertikalizace s nákrokem přes ZR a </a:t>
            </a:r>
            <a:r>
              <a:rPr lang="cs-CZ" sz="1700" b="1" dirty="0" err="1"/>
              <a:t>Abd</a:t>
            </a:r>
            <a:r>
              <a:rPr lang="cs-CZ" sz="1700" b="1" dirty="0"/>
              <a:t>, planta v opoře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10.-12. měsíc: chůze stranou ve frontální rovině (přes </a:t>
            </a:r>
            <a:r>
              <a:rPr lang="cs-CZ" sz="1700" b="1" dirty="0" err="1"/>
              <a:t>Abd</a:t>
            </a:r>
            <a:r>
              <a:rPr lang="cs-CZ" sz="1700" b="1" dirty="0"/>
              <a:t> v KYK)</a:t>
            </a:r>
          </a:p>
          <a:p>
            <a:pPr algn="just">
              <a:lnSpc>
                <a:spcPct val="110000"/>
              </a:lnSpc>
            </a:pPr>
            <a:r>
              <a:rPr lang="cs-CZ" sz="1700" b="1" dirty="0"/>
              <a:t>16. měsíc: sociální </a:t>
            </a:r>
            <a:r>
              <a:rPr lang="cs-CZ" sz="1700" b="1" dirty="0" err="1"/>
              <a:t>bipedální</a:t>
            </a:r>
            <a:r>
              <a:rPr lang="cs-CZ" sz="1700" b="1" dirty="0"/>
              <a:t> lokomoce </a:t>
            </a:r>
          </a:p>
        </p:txBody>
      </p:sp>
    </p:spTree>
    <p:extLst>
      <p:ext uri="{BB962C8B-B14F-4D97-AF65-F5344CB8AC3E}">
        <p14:creationId xmlns:p14="http://schemas.microsoft.com/office/powerpoint/2010/main" val="20459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3B04D5-C785-4B3F-985C-368F2E71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 sz="2200">
                <a:solidFill>
                  <a:srgbClr val="FFFFFF"/>
                </a:solidFill>
              </a:rPr>
              <a:t>ONTOGENEZE DECHOVÝCH FUNKCÍ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EFFD3-27DB-4E10-A085-21B1E7A5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cs-CZ" b="1" dirty="0"/>
              <a:t>Novorozenec: izolované "brániční" dýchání (bránice nemá </a:t>
            </a:r>
            <a:r>
              <a:rPr lang="cs-CZ" b="1" err="1"/>
              <a:t>punctum</a:t>
            </a:r>
            <a:r>
              <a:rPr lang="cs-CZ" b="1" dirty="0"/>
              <a:t> </a:t>
            </a:r>
            <a:r>
              <a:rPr lang="cs-CZ" b="1" err="1"/>
              <a:t>fixum</a:t>
            </a:r>
            <a:r>
              <a:rPr lang="cs-CZ" b="1" dirty="0"/>
              <a:t>)</a:t>
            </a:r>
          </a:p>
          <a:p>
            <a:pPr algn="just"/>
            <a:r>
              <a:rPr lang="cs-CZ" b="1" dirty="0"/>
              <a:t>3. měsíc: začlenění bránice do posturální funkce (</a:t>
            </a:r>
            <a:r>
              <a:rPr lang="cs-CZ" b="1" err="1"/>
              <a:t>punctum</a:t>
            </a:r>
            <a:r>
              <a:rPr lang="cs-CZ" b="1" dirty="0"/>
              <a:t> </a:t>
            </a:r>
            <a:r>
              <a:rPr lang="cs-CZ" b="1" err="1"/>
              <a:t>fixum</a:t>
            </a:r>
            <a:r>
              <a:rPr lang="cs-CZ" b="1" dirty="0"/>
              <a:t> na žebrech), snížení frekvence, prohloubení dechu</a:t>
            </a:r>
          </a:p>
          <a:p>
            <a:pPr algn="just"/>
            <a:r>
              <a:rPr lang="cs-CZ" b="1" dirty="0"/>
              <a:t>5.-6. měsíc: stabilizace </a:t>
            </a:r>
            <a:r>
              <a:rPr lang="cs-CZ" b="1" err="1"/>
              <a:t>ThL</a:t>
            </a:r>
            <a:r>
              <a:rPr lang="cs-CZ" b="1" dirty="0"/>
              <a:t> přechodu, rozvoj hrudního dýchání - uplatnění dorzálních částí v posturální funkci</a:t>
            </a:r>
          </a:p>
          <a:p>
            <a:pPr algn="just"/>
            <a:r>
              <a:rPr lang="cs-CZ" b="1" dirty="0"/>
              <a:t>9. měsíc: vstup bránice do horizontály, </a:t>
            </a:r>
            <a:r>
              <a:rPr lang="cs-CZ" b="1" dirty="0" err="1"/>
              <a:t>koaktivace</a:t>
            </a:r>
            <a:r>
              <a:rPr lang="cs-CZ" b="1" dirty="0"/>
              <a:t> s ústním a pánevním dnem s břišními svaly ve vertikále (plně nabývá na posturální funkci 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→</a:t>
            </a:r>
            <a:r>
              <a:rPr lang="cs-CZ" b="1" dirty="0">
                <a:ea typeface="+mn-lt"/>
                <a:cs typeface="+mn-lt"/>
              </a:rPr>
              <a:t> rozvoj řeči)</a:t>
            </a:r>
          </a:p>
        </p:txBody>
      </p:sp>
    </p:spTree>
    <p:extLst>
      <p:ext uri="{BB962C8B-B14F-4D97-AF65-F5344CB8AC3E}">
        <p14:creationId xmlns:p14="http://schemas.microsoft.com/office/powerpoint/2010/main" val="347141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BB8F2C0-5085-4286-BF3B-489C592A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irálový vzor mušle">
            <a:extLst>
              <a:ext uri="{FF2B5EF4-FFF2-40B4-BE49-F238E27FC236}">
                <a16:creationId xmlns:a16="http://schemas.microsoft.com/office/drawing/2014/main" id="{F0A84193-B6BF-4499-9DA9-3220D5DEB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0" r="1" b="1"/>
          <a:stretch/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705AD56-8B1B-4111-AE73-A1DEC707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0 w 8556895"/>
              <a:gd name="connsiteY4" fmla="*/ 6865265 h 6865265"/>
              <a:gd name="connsiteX5" fmla="*/ 3430955 w 8556895"/>
              <a:gd name="connsiteY5" fmla="*/ 3434310 h 6865265"/>
              <a:gd name="connsiteX6" fmla="*/ 176556 w 8556895"/>
              <a:gd name="connsiteY6" fmla="*/ 7819 h 6865265"/>
              <a:gd name="connsiteX7" fmla="*/ 154644 w 8556895"/>
              <a:gd name="connsiteY7" fmla="*/ 7265 h 6865265"/>
              <a:gd name="connsiteX8" fmla="*/ 5317418 w 8556895"/>
              <a:gd name="connsiteY8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  <a:gd name="connsiteX7" fmla="*/ 5317418 w 8556895"/>
              <a:gd name="connsiteY7" fmla="*/ 7265 h 6865265"/>
              <a:gd name="connsiteX0" fmla="*/ 154644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F20FB2-438D-45FD-9075-74DED451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518" y="685800"/>
            <a:ext cx="4155881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>
                <a:solidFill>
                  <a:srgbClr val="FFFFFF"/>
                </a:solidFill>
              </a:rPr>
              <a:t>OBECNÉ PRINCIPY POSTURÁLNÍ ONTOGENEZE V KINEZIOTERAPII 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439D4E6-5229-413A-A17B-5910539E8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F9FF1-973D-42AD-8BBC-3BB88E6F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244304"/>
            <a:ext cx="9914859" cy="717095"/>
          </a:xfrm>
        </p:spPr>
        <p:txBody>
          <a:bodyPr/>
          <a:lstStyle/>
          <a:p>
            <a:r>
              <a:rPr lang="cs-CZ" dirty="0"/>
              <a:t>OBECNÉ PRINCIPY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3A97342-D004-4558-97FF-0329A78FDE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2855" y="1180764"/>
          <a:ext cx="10607586" cy="555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24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617B8-F985-48DB-B080-2389BA98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DIAGNOSTIKA PATOLOGIE MOTORICKÉ ONTOGENEZE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F7C1E-AF69-482C-AC6D-0698AF35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 dirty="0">
                <a:ea typeface="+mn-lt"/>
                <a:cs typeface="+mn-lt"/>
              </a:rPr>
              <a:t>Včasná diagnostika hybné poruchy dítěte je nesmírně důležitá vzhledem k jeho dalšímu motorickému vývoji.</a:t>
            </a:r>
            <a:endParaRPr lang="cs-CZ" b="1"/>
          </a:p>
          <a:p>
            <a:pPr algn="just"/>
            <a:r>
              <a:rPr lang="cs-CZ" b="1" dirty="0">
                <a:ea typeface="+mn-lt"/>
                <a:cs typeface="+mn-lt"/>
              </a:rPr>
              <a:t>Plasticita CNS (obnovování </a:t>
            </a:r>
            <a:r>
              <a:rPr lang="cs-CZ" b="1" err="1">
                <a:ea typeface="+mn-lt"/>
                <a:cs typeface="+mn-lt"/>
              </a:rPr>
              <a:t>neuronálních</a:t>
            </a:r>
            <a:r>
              <a:rPr lang="cs-CZ" b="1" dirty="0">
                <a:ea typeface="+mn-lt"/>
                <a:cs typeface="+mn-lt"/>
              </a:rPr>
              <a:t> spojení, eventuelně vytváření dalších spojení, přejímání funkcí na úrovni CNS apod.) je v ranném věku dítěte největší.</a:t>
            </a:r>
          </a:p>
          <a:p>
            <a:pPr algn="just"/>
            <a:r>
              <a:rPr lang="cs-CZ" b="1" dirty="0">
                <a:ea typeface="+mn-lt"/>
                <a:cs typeface="+mn-lt"/>
              </a:rPr>
              <a:t>Pokud dítě začíná kontaktovat se svým okolím a nemá k dispozici normální motoriku, pak zcela automaticky použije náhradní motorické projevy.</a:t>
            </a:r>
          </a:p>
          <a:p>
            <a:pPr algn="just"/>
            <a:r>
              <a:rPr lang="cs-CZ" b="1" dirty="0">
                <a:ea typeface="+mn-lt"/>
                <a:cs typeface="+mn-lt"/>
              </a:rPr>
              <a:t>Je velké nebezpečí, že se tato náhradní motorika začne častým používáním fixovat a znemožní definitivně nástup normální motoriky. První náhradní motorické modely tak může zkušený diagnostik prostřednictvím analýzy motorické spontánní hybnosti pozorovat nejpozději v 6 týdnech věku dítěte, kdy již 75 % dětí kontaktuje a usmívá se.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412404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DD10E6-914E-4F17-ABD5-8F016C23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023182-6D3E-438B-8E1A-DBF47C70D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989A7B-378A-4C5A-83D3-92770B76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35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FDB070-791F-4B01-9736-40BB20EF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2984390" cy="5486400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FFFFFF"/>
                </a:solidFill>
              </a:rPr>
              <a:t>VOJTOVA REFLEXNÍ LOKOMOCE POJMY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493E550-6182-46EC-9D62-577FCFB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98035" y="-391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2377645" y="6858000"/>
                </a:ln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E5203F8-B532-42B0-BC9B-F58E44EFC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64605"/>
              </p:ext>
            </p:extLst>
          </p:nvPr>
        </p:nvGraphicFramePr>
        <p:xfrm>
          <a:off x="5181998" y="685800"/>
          <a:ext cx="6400401" cy="538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82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DD10E6-914E-4F17-ABD5-8F016C23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023182-6D3E-438B-8E1A-DBF47C70D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989A7B-378A-4C5A-83D3-92770B76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35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98A4D0-78E6-4FB7-9E90-52DAABA7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2984390" cy="5486400"/>
          </a:xfrm>
        </p:spPr>
        <p:txBody>
          <a:bodyPr anchor="ctr">
            <a:normAutofit/>
          </a:bodyPr>
          <a:lstStyle/>
          <a:p>
            <a:r>
              <a:rPr lang="cs-CZ" sz="2500">
                <a:solidFill>
                  <a:srgbClr val="FFFFFF"/>
                </a:solidFill>
              </a:rPr>
              <a:t>POSTURÁLNÍ AKTIVITA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493E550-6182-46EC-9D62-577FCFB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98035" y="-391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2377645" y="6858000"/>
                </a:ln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F4A3614-115E-4E7D-9B68-D6BDF7816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112752"/>
              </p:ext>
            </p:extLst>
          </p:nvPr>
        </p:nvGraphicFramePr>
        <p:xfrm>
          <a:off x="5181998" y="685800"/>
          <a:ext cx="6400401" cy="538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88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5715CB-AE68-4F47-B4A1-DD48E03F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rgbClr val="FFFFFF"/>
                </a:solidFill>
              </a:rPr>
              <a:t>DIAGNOSTIKA MOTORICKÉHO VÝVOJE DĚTÍ VYPRACOVANÁ VOJTOU</a:t>
            </a:r>
            <a:br>
              <a:rPr lang="cs-CZ" sz="2200" dirty="0">
                <a:solidFill>
                  <a:srgbClr val="FFFFFF"/>
                </a:solidFill>
              </a:rPr>
            </a:br>
            <a:br>
              <a:rPr lang="cs-CZ" sz="2200" dirty="0"/>
            </a:br>
            <a:br>
              <a:rPr lang="cs-CZ" sz="2200" dirty="0"/>
            </a:br>
            <a:endParaRPr lang="cs-CZ" sz="1800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107E3-3B1D-475E-BE70-E04CF852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782" y="628073"/>
            <a:ext cx="6096000" cy="5491163"/>
          </a:xfrm>
        </p:spPr>
        <p:txBody>
          <a:bodyPr anchor="ctr"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stanovení stupně motorického vývoje dítěte (lokomoční stádia):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Odhalení případných hybných poruch již ve velmi raném věku, prakticky v prvních týdnech: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Spontánní motorické projevy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Běžné dětské neurologické vyšetření (primitivní reflexologie)</a:t>
            </a:r>
          </a:p>
          <a:p>
            <a:pPr lvl="1"/>
            <a:r>
              <a:rPr lang="cs-CZ" b="1" dirty="0"/>
              <a:t>Soubor 7 polohových testů (testů posturální reaktivity): tyto testy umožňují odhalení již velmi diskrétních změn a zahájení tak včasné terapie.</a:t>
            </a:r>
          </a:p>
          <a:p>
            <a:endParaRPr lang="cs-CZ" b="1" dirty="0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4CB0C2F-920C-4D4A-A4A2-74D08F5E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756" y="1284064"/>
            <a:ext cx="3285993" cy="18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DD10E6-914E-4F17-ABD5-8F016C23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023182-6D3E-438B-8E1A-DBF47C70D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989A7B-378A-4C5A-83D3-92770B76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35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964E20-6E94-47BB-A8A3-598F2E91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2984390" cy="5486400"/>
          </a:xfrm>
        </p:spPr>
        <p:txBody>
          <a:bodyPr anchor="ctr">
            <a:normAutofit/>
          </a:bodyPr>
          <a:lstStyle/>
          <a:p>
            <a:r>
              <a:rPr lang="cs-CZ" sz="34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cs-CZ" sz="3400" b="1" dirty="0">
                <a:solidFill>
                  <a:srgbClr val="FFFFFF"/>
                </a:solidFill>
                <a:ea typeface="+mj-lt"/>
                <a:cs typeface="+mj-lt"/>
              </a:rPr>
              <a:t>Diagnostika motorického vývoje SCHÉMA</a:t>
            </a:r>
            <a:endParaRPr lang="cs-CZ" sz="3400" dirty="0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493E550-6182-46EC-9D62-577FCFB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98035" y="-391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2377645" y="6858000"/>
                </a:ln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D9A4C06-24EF-4033-95A2-8EBAC12AF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40720"/>
              </p:ext>
            </p:extLst>
          </p:nvPr>
        </p:nvGraphicFramePr>
        <p:xfrm>
          <a:off x="5181998" y="685800"/>
          <a:ext cx="6400401" cy="538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20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ktní zakřivené čáry s rozostřenými světly">
            <a:extLst>
              <a:ext uri="{FF2B5EF4-FFF2-40B4-BE49-F238E27FC236}">
                <a16:creationId xmlns:a16="http://schemas.microsoft.com/office/drawing/2014/main" id="{2F5A88FF-7ADD-4409-BF4B-C8754CCF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9" r="-1" b="-1"/>
          <a:stretch/>
        </p:blipFill>
        <p:spPr>
          <a:xfrm>
            <a:off x="-29672" y="10"/>
            <a:ext cx="12221671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69397"/>
          </a:xfrm>
        </p:spPr>
        <p:txBody>
          <a:bodyPr anchor="b">
            <a:normAutofit/>
          </a:bodyPr>
          <a:lstStyle/>
          <a:p>
            <a:pPr algn="ctr"/>
            <a:r>
              <a:rPr lang="cs-CZ" sz="4100" dirty="0">
                <a:solidFill>
                  <a:srgbClr val="FFFFFF"/>
                </a:solidFill>
              </a:rPr>
              <a:t>SCHÉMA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BE7B78-DB6F-4C42-8140-AF7169032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01040"/>
            <a:ext cx="5157787" cy="556487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Vojtův princip RL úvod</a:t>
            </a:r>
            <a:endParaRPr lang="cs-CZ"/>
          </a:p>
          <a:p>
            <a:r>
              <a:rPr lang="cs-CZ" b="1" dirty="0">
                <a:solidFill>
                  <a:srgbClr val="FFC000"/>
                </a:solidFill>
              </a:rPr>
              <a:t>RL historický vývoj</a:t>
            </a:r>
          </a:p>
          <a:p>
            <a:r>
              <a:rPr lang="cs-CZ" b="1" dirty="0">
                <a:solidFill>
                  <a:srgbClr val="FFC000"/>
                </a:solidFill>
              </a:rPr>
              <a:t>Indikace  </a:t>
            </a:r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&amp; kontraindikace VRL</a:t>
            </a:r>
          </a:p>
          <a:p>
            <a:r>
              <a:rPr lang="cs-CZ" b="1" dirty="0">
                <a:solidFill>
                  <a:srgbClr val="FFC000"/>
                </a:solidFill>
              </a:rPr>
              <a:t>Stručné shrnutí motorické ontogeneze schéma </a:t>
            </a:r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&amp; popis</a:t>
            </a:r>
          </a:p>
          <a:p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Obecné principy posturální ontogeneze v kinezioterapii</a:t>
            </a:r>
          </a:p>
          <a:p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Diagnostika patologie motorické ontogeneze</a:t>
            </a:r>
          </a:p>
          <a:p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VRL pojmy</a:t>
            </a:r>
          </a:p>
          <a:p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Diagnostika motorického vývoje dětí vypracovaná Vojtou</a:t>
            </a:r>
          </a:p>
          <a:p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Diagnostika motorického vývoje schéma</a:t>
            </a:r>
          </a:p>
          <a:p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Posturální aktivita v jednotlivých fázích vývoje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BEF3D66-8B91-47A5-9EC4-DA915AC99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7785E79-5DFF-4980-9FD4-A137F31D5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101040"/>
            <a:ext cx="5638271" cy="54696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Vertikalizace v jednotlivých fázích motorického vývoje</a:t>
            </a:r>
          </a:p>
          <a:p>
            <a:r>
              <a:rPr lang="cs-CZ" b="1" dirty="0">
                <a:solidFill>
                  <a:srgbClr val="FF0000"/>
                </a:solidFill>
              </a:rPr>
              <a:t>Vyšetření reflexů</a:t>
            </a:r>
          </a:p>
          <a:p>
            <a:r>
              <a:rPr lang="cs-CZ" b="1" dirty="0">
                <a:solidFill>
                  <a:srgbClr val="FF0000"/>
                </a:solidFill>
              </a:rPr>
              <a:t>Vyšetření posturální reaktivity pomocí polohových testů</a:t>
            </a:r>
          </a:p>
          <a:p>
            <a:r>
              <a:rPr lang="cs-CZ" b="1" dirty="0">
                <a:solidFill>
                  <a:srgbClr val="FF0000"/>
                </a:solidFill>
              </a:rPr>
              <a:t>Polohové testy schéma</a:t>
            </a:r>
          </a:p>
          <a:p>
            <a:r>
              <a:rPr lang="cs-CZ" b="1" dirty="0">
                <a:solidFill>
                  <a:srgbClr val="FF0000"/>
                </a:solidFill>
              </a:rPr>
              <a:t>Vojtova reflexní terapie</a:t>
            </a:r>
          </a:p>
          <a:p>
            <a:r>
              <a:rPr lang="cs-CZ" b="1" dirty="0">
                <a:solidFill>
                  <a:srgbClr val="FF0000"/>
                </a:solidFill>
              </a:rPr>
              <a:t>Princip terapie</a:t>
            </a:r>
          </a:p>
          <a:p>
            <a:r>
              <a:rPr lang="cs-CZ" b="1" dirty="0">
                <a:solidFill>
                  <a:srgbClr val="FF0000"/>
                </a:solidFill>
              </a:rPr>
              <a:t>Terapie v praxi</a:t>
            </a:r>
          </a:p>
          <a:p>
            <a:r>
              <a:rPr lang="cs-CZ" b="1" dirty="0">
                <a:solidFill>
                  <a:srgbClr val="FF0000"/>
                </a:solidFill>
              </a:rPr>
              <a:t>Reflexní plazení popis, spoušťové zóny</a:t>
            </a:r>
          </a:p>
          <a:p>
            <a:r>
              <a:rPr lang="cs-CZ" b="1" dirty="0">
                <a:solidFill>
                  <a:srgbClr val="FF0000"/>
                </a:solidFill>
              </a:rPr>
              <a:t>Reflexní otáčení popis, aktivační zóna</a:t>
            </a:r>
          </a:p>
        </p:txBody>
      </p:sp>
    </p:spTree>
    <p:extLst>
      <p:ext uri="{BB962C8B-B14F-4D97-AF65-F5344CB8AC3E}">
        <p14:creationId xmlns:p14="http://schemas.microsoft.com/office/powerpoint/2010/main" val="42140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1AE795-BA91-4D24-B45B-CA539A55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A83FC4-8A89-41FD-BA54-8366B8858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199AC0-A40F-488D-A09F-9D261CE19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FA6BAD-3D4C-4041-8990-1843C1A2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2600" y="1"/>
            <a:ext cx="3469774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C8C773-3A73-476B-9104-33B88EFC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5211" y="-1788490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0A9E331-4818-43B4-8F65-A26DCA8F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45211" y="1712290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3EF60F-7132-4790-9E75-D5514EF2D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600201"/>
            <a:ext cx="6705600" cy="3657600"/>
          </a:xfrm>
        </p:spPr>
        <p:txBody>
          <a:bodyPr anchor="ctr">
            <a:normAutofit/>
          </a:bodyPr>
          <a:lstStyle/>
          <a:p>
            <a:r>
              <a:rPr lang="cs-CZ" sz="5000">
                <a:solidFill>
                  <a:srgbClr val="FFFFFF"/>
                </a:solidFill>
              </a:rPr>
              <a:t>POSTURÁLNÍ AKTIVITA V JEDNOTLIVÝCH FÁZÍCH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EB6A2-8832-44EF-8B06-8F55B4A39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3979" y="2023783"/>
            <a:ext cx="2270346" cy="2931458"/>
          </a:xfrm>
        </p:spPr>
        <p:txBody>
          <a:bodyPr anchor="ctr"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44DC96-12AC-4C4F-902E-9EB51F6A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NOVOROZENEC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933DFD-70D4-43BC-B50C-3525256B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39074"/>
            <a:ext cx="5705220" cy="4225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/>
              <a:t>POLOHA NA BŘIŠE: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Uložení na </a:t>
            </a:r>
            <a:r>
              <a:rPr lang="cs" sz="1600" b="1" err="1">
                <a:ea typeface="+mn-lt"/>
                <a:cs typeface="+mn-lt"/>
              </a:rPr>
              <a:t>xiphoideu</a:t>
            </a:r>
            <a:r>
              <a:rPr lang="cs" sz="1600" b="1">
                <a:ea typeface="+mn-lt"/>
                <a:cs typeface="+mn-lt"/>
              </a:rPr>
              <a:t>, zatížen na straně záhlavní, točí hlavu, žádná opěrná plocha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asymetrický, konvexní strana ke straně čelistní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převaha flexe, hlava je níž než pánev, vzájemné postavení stehen vůči sobě (90°)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-CZ" sz="1600" b="1"/>
              <a:t>POLOHA NA ZÁDECH: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asymetrický, zatížen na straně čelistní, pozitivní abdukční úhel kyčlí, nekontaktuje, konvexní oblouk na straně obličeje, </a:t>
            </a:r>
            <a:r>
              <a:rPr lang="cs" sz="1600" b="1" err="1">
                <a:ea typeface="+mn-lt"/>
                <a:cs typeface="+mn-lt"/>
              </a:rPr>
              <a:t>holokinetický</a:t>
            </a:r>
            <a:r>
              <a:rPr lang="cs" sz="1600" b="1" dirty="0">
                <a:ea typeface="+mn-lt"/>
                <a:cs typeface="+mn-lt"/>
              </a:rPr>
              <a:t> </a:t>
            </a:r>
            <a:r>
              <a:rPr lang="cs" sz="1600" b="1">
                <a:ea typeface="+mn-lt"/>
                <a:cs typeface="+mn-lt"/>
              </a:rPr>
              <a:t>pohyb, tzv. primitivní kopání</a:t>
            </a:r>
            <a:endParaRPr lang="cs-CZ" sz="16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endParaRPr lang="cs-CZ" sz="1600" b="1" dirty="0"/>
          </a:p>
          <a:p>
            <a:pPr algn="just">
              <a:lnSpc>
                <a:spcPct val="110000"/>
              </a:lnSpc>
            </a:pPr>
            <a:endParaRPr lang="cs-CZ" sz="1600" b="1" dirty="0"/>
          </a:p>
        </p:txBody>
      </p:sp>
      <p:pic>
        <p:nvPicPr>
          <p:cNvPr id="5" name="Obrázek 5" descr="Obsah obrázku interiér, ležící, savci&#10;&#10;Popis se vygeneroval automaticky.">
            <a:extLst>
              <a:ext uri="{FF2B5EF4-FFF2-40B4-BE49-F238E27FC236}">
                <a16:creationId xmlns:a16="http://schemas.microsoft.com/office/drawing/2014/main" id="{C34F2926-BFB3-4D51-B771-DC74DCBE1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3084725"/>
            <a:ext cx="4572000" cy="26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C344D-217C-4C8E-A5BF-BE3BB4A2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ČTYŘI TÝDNY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74E6A-702F-4E88-A5EA-3C1EAD28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cs-CZ" b="1" dirty="0">
                <a:ea typeface="+mn-lt"/>
                <a:cs typeface="+mn-lt"/>
              </a:rPr>
              <a:t>POLOHA NA BŘIŠE:</a:t>
            </a:r>
            <a:endParaRPr lang="en-US" b="1">
              <a:ea typeface="+mn-lt"/>
              <a:cs typeface="+mn-lt"/>
            </a:endParaRPr>
          </a:p>
          <a:p>
            <a:pPr algn="just"/>
            <a:r>
              <a:rPr lang="cs" b="1" dirty="0">
                <a:ea typeface="+mn-lt"/>
                <a:cs typeface="+mn-lt"/>
              </a:rPr>
              <a:t>povolí flekční držení (pánev k podložce, lokty k podložce)</a:t>
            </a:r>
            <a:endParaRPr lang="cs-CZ" b="1" dirty="0">
              <a:ea typeface="+mn-lt"/>
              <a:cs typeface="+mn-lt"/>
            </a:endParaRPr>
          </a:p>
          <a:p>
            <a:pPr algn="just"/>
            <a:r>
              <a:rPr lang="cs" b="1" dirty="0">
                <a:ea typeface="+mn-lt"/>
                <a:cs typeface="+mn-lt"/>
              </a:rPr>
              <a:t>50% dětí optický kontakt</a:t>
            </a:r>
            <a:endParaRPr lang="cs-CZ" b="1"/>
          </a:p>
          <a:p>
            <a:pPr algn="just"/>
            <a:r>
              <a:rPr lang="cs" b="1" dirty="0">
                <a:ea typeface="+mn-lt"/>
                <a:cs typeface="+mn-lt"/>
              </a:rPr>
              <a:t>žádná opěrná plocha, jen úložná, zatížen na straně záhlavní</a:t>
            </a:r>
            <a:endParaRPr lang="cs-CZ" b="1"/>
          </a:p>
          <a:p>
            <a:pPr algn="just"/>
            <a:endParaRPr lang="cs-CZ" b="1" dirty="0">
              <a:ea typeface="+mn-lt"/>
              <a:cs typeface="+mn-lt"/>
            </a:endParaRPr>
          </a:p>
          <a:p>
            <a:pPr algn="just"/>
            <a:r>
              <a:rPr lang="cs-CZ" b="1" dirty="0">
                <a:ea typeface="+mn-lt"/>
                <a:cs typeface="+mn-lt"/>
              </a:rPr>
              <a:t>POLOHA NA ZÁDECH:</a:t>
            </a:r>
          </a:p>
          <a:p>
            <a:pPr algn="just"/>
            <a:r>
              <a:rPr lang="cs" b="1" dirty="0">
                <a:ea typeface="+mn-lt"/>
                <a:cs typeface="+mn-lt"/>
              </a:rPr>
              <a:t>50% kontaktuje, stále více zatížen na straně čelistní, záhlavní rameno i pánev výrazně od podložky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65763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AF2F58-AEC3-41A2-81E1-16710EF8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ŠEST TÝDNŮ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1BA7E-64F1-4EC2-91FD-6B074B2B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15984"/>
            <a:ext cx="5843766" cy="4179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POLOHA NA BŘIŠE:</a:t>
            </a:r>
            <a:endParaRPr lang="en-US" sz="16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75% dětí optický kontakt</a:t>
            </a: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zvedá hlavu nad podložku (asymetricky), zatížena distální část předloktí, žádná opěrná plocha, jen úložná, zatížení jde do oblasti horního kvadrantu břicha</a:t>
            </a: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POLOHA NA ZÁDECH:</a:t>
            </a: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motorické vyjádření kontaktu - vzor </a:t>
            </a:r>
            <a:r>
              <a:rPr lang="cs" sz="1600" b="1" i="1">
                <a:ea typeface="+mn-lt"/>
                <a:cs typeface="+mn-lt"/>
              </a:rPr>
              <a:t>šermíř</a:t>
            </a:r>
            <a:r>
              <a:rPr lang="cs" sz="1600" b="1">
                <a:ea typeface="+mn-lt"/>
                <a:cs typeface="+mn-lt"/>
              </a:rPr>
              <a:t>. Pozor! Rozlišit od asymetrických tonických šíjových reflexů. Změna držení pánve ve směru dorzální flexe, povolená pěstička</a:t>
            </a:r>
            <a:endParaRPr lang="cs-CZ" sz="1600" b="1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67E07046-B3D7-49DE-ADBA-DC797028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3045317"/>
            <a:ext cx="4572000" cy="26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1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96BE0E-FC30-4168-BDFC-8DD4D1D4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B0BF24-49CD-4259-B076-57BF640F2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3F262-FC31-4211-8F69-56F78448E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7C0B86-386E-472B-B980-775A3B3C0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2800" cy="6856084"/>
          </a:xfrm>
          <a:custGeom>
            <a:avLst/>
            <a:gdLst>
              <a:gd name="connsiteX0" fmla="*/ 0 w 3352800"/>
              <a:gd name="connsiteY0" fmla="*/ 0 h 6856084"/>
              <a:gd name="connsiteX1" fmla="*/ 3352800 w 3352800"/>
              <a:gd name="connsiteY1" fmla="*/ 0 h 6856084"/>
              <a:gd name="connsiteX2" fmla="*/ 3352800 w 3352800"/>
              <a:gd name="connsiteY2" fmla="*/ 3427044 h 6856084"/>
              <a:gd name="connsiteX3" fmla="*/ 3352800 w 3352800"/>
              <a:gd name="connsiteY3" fmla="*/ 3442336 h 6856084"/>
              <a:gd name="connsiteX4" fmla="*/ 3352413 w 3352800"/>
              <a:gd name="connsiteY4" fmla="*/ 3442336 h 6856084"/>
              <a:gd name="connsiteX5" fmla="*/ 3348336 w 3352800"/>
              <a:gd name="connsiteY5" fmla="*/ 3603600 h 6856084"/>
              <a:gd name="connsiteX6" fmla="*/ 92918 w 3352800"/>
              <a:gd name="connsiteY6" fmla="*/ 6853808 h 6856084"/>
              <a:gd name="connsiteX7" fmla="*/ 0 w 3352800"/>
              <a:gd name="connsiteY7" fmla="*/ 6856084 h 68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6856084">
                <a:moveTo>
                  <a:pt x="0" y="0"/>
                </a:moveTo>
                <a:lnTo>
                  <a:pt x="3352800" y="0"/>
                </a:lnTo>
                <a:lnTo>
                  <a:pt x="3352800" y="3427044"/>
                </a:lnTo>
                <a:lnTo>
                  <a:pt x="3352800" y="3442336"/>
                </a:lnTo>
                <a:lnTo>
                  <a:pt x="3352413" y="3442336"/>
                </a:lnTo>
                <a:lnTo>
                  <a:pt x="3348336" y="3603600"/>
                </a:lnTo>
                <a:cubicBezTo>
                  <a:pt x="3259315" y="5359763"/>
                  <a:pt x="1849804" y="6767537"/>
                  <a:pt x="92918" y="6853808"/>
                </a:cubicBezTo>
                <a:lnTo>
                  <a:pt x="0" y="6856084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02A0B7-8D22-4B75-B570-A9F72305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2570328" cy="3715603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OSM TÝDNŮ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64A6A-6477-4D52-BF91-2FDB5EF1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685800"/>
            <a:ext cx="70104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POLOHA NA BŘIŠE:</a:t>
            </a:r>
            <a:endParaRPr lang="en-US" sz="16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kontakt 100%, hlavu zvedá od podložky a při kontaktu ze střední roviny udrží v rovině frontální ve středním postavení (neuklání hlavu), při točení hlavy úklony trupu</a:t>
            </a: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zatížení v oblasti pupku a střední část předloktí, prsty do pěstiček (kontakt, dívá se do očí, úsměv)</a:t>
            </a:r>
            <a:endParaRPr lang="cs-CZ" sz="1600" b="1"/>
          </a:p>
          <a:p>
            <a:pPr algn="just">
              <a:lnSpc>
                <a:spcPct val="110000"/>
              </a:lnSpc>
            </a:pP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POLOHA NA ZÁDECH:</a:t>
            </a: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zdravé dítě je již schopno živou mimikou vyjádřit aktuální postoj ke své matce nebo chůvě, vzor fyziologické dystonie (v poloze na břiše přenese těžiště směrem kaudálním, rozlišit od dystonické ataky - v poloze na břiše není schopno opory o lokty a tím přenesení těžiště kaudálně)</a:t>
            </a:r>
            <a:endParaRPr lang="cs-CZ" sz="1600" b="1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spojení horních končetin - vzor kontaktu prstů horních končetin, zatížení trupu kraniálně směr lopatky, ve vztahu ke stranám stejnoměrně, změna držení pánve ve směru dorzální flexe, dolní končetiny opírá patami o podložku), při kontaktu prstů sledovat abdukční úhel horních končetin</a:t>
            </a:r>
            <a:endParaRPr lang="cs-CZ" sz="1600" b="1"/>
          </a:p>
        </p:txBody>
      </p:sp>
    </p:spTree>
    <p:extLst>
      <p:ext uri="{BB962C8B-B14F-4D97-AF65-F5344CB8AC3E}">
        <p14:creationId xmlns:p14="http://schemas.microsoft.com/office/powerpoint/2010/main" val="1879045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645F38-42FA-4CDD-9779-389C2F66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E9C84D-EF45-4D27-9B51-6F563D6B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CB8B15-226D-47FF-9C0B-B0354921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5363"/>
            <a:ext cx="9914859" cy="97483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TŘI MĚSÍCE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FE590A-ED95-4BB3-8B3F-13825334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2776" y="1"/>
            <a:ext cx="4051166" cy="2126591"/>
          </a:xfrm>
          <a:custGeom>
            <a:avLst/>
            <a:gdLst>
              <a:gd name="connsiteX0" fmla="*/ 2240247 w 4051166"/>
              <a:gd name="connsiteY0" fmla="*/ 0 h 2126591"/>
              <a:gd name="connsiteX1" fmla="*/ 4051166 w 4051166"/>
              <a:gd name="connsiteY1" fmla="*/ 0 h 2126591"/>
              <a:gd name="connsiteX2" fmla="*/ 4051166 w 4051166"/>
              <a:gd name="connsiteY2" fmla="*/ 2126591 h 2126591"/>
              <a:gd name="connsiteX3" fmla="*/ 2260357 w 4051166"/>
              <a:gd name="connsiteY3" fmla="*/ 2126591 h 2126591"/>
              <a:gd name="connsiteX4" fmla="*/ 0 w 4051166"/>
              <a:gd name="connsiteY4" fmla="*/ 2126591 h 2126591"/>
              <a:gd name="connsiteX5" fmla="*/ 62244 w 4051166"/>
              <a:gd name="connsiteY5" fmla="*/ 2123425 h 2126591"/>
              <a:gd name="connsiteX6" fmla="*/ 2223877 w 4051166"/>
              <a:gd name="connsiteY6" fmla="*/ 117802 h 212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1166" h="2126591">
                <a:moveTo>
                  <a:pt x="2240247" y="0"/>
                </a:moveTo>
                <a:lnTo>
                  <a:pt x="4051166" y="0"/>
                </a:lnTo>
                <a:lnTo>
                  <a:pt x="4051166" y="2126591"/>
                </a:lnTo>
                <a:lnTo>
                  <a:pt x="2260357" y="2126591"/>
                </a:lnTo>
                <a:lnTo>
                  <a:pt x="0" y="2126591"/>
                </a:lnTo>
                <a:lnTo>
                  <a:pt x="62244" y="2123425"/>
                </a:lnTo>
                <a:cubicBezTo>
                  <a:pt x="1149736" y="2012156"/>
                  <a:pt x="2027291" y="1185427"/>
                  <a:pt x="2223877" y="1178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B8A9D99-0328-4337-9F31-A5C52490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610" y="2128962"/>
            <a:ext cx="8231814" cy="4729037"/>
          </a:xfrm>
          <a:custGeom>
            <a:avLst/>
            <a:gdLst>
              <a:gd name="connsiteX0" fmla="*/ 2453759 w 8231814"/>
              <a:gd name="connsiteY0" fmla="*/ 0 h 4738132"/>
              <a:gd name="connsiteX1" fmla="*/ 2564348 w 8231814"/>
              <a:gd name="connsiteY1" fmla="*/ 2797 h 4738132"/>
              <a:gd name="connsiteX2" fmla="*/ 8231814 w 8231814"/>
              <a:gd name="connsiteY2" fmla="*/ 2797 h 4738132"/>
              <a:gd name="connsiteX3" fmla="*/ 8231814 w 8231814"/>
              <a:gd name="connsiteY3" fmla="*/ 4738132 h 4738132"/>
              <a:gd name="connsiteX4" fmla="*/ 0 w 8231814"/>
              <a:gd name="connsiteY4" fmla="*/ 4738132 h 4738132"/>
              <a:gd name="connsiteX5" fmla="*/ 0 w 8231814"/>
              <a:gd name="connsiteY5" fmla="*/ 2453759 h 4738132"/>
              <a:gd name="connsiteX6" fmla="*/ 0 w 8231814"/>
              <a:gd name="connsiteY6" fmla="*/ 2436722 h 4738132"/>
              <a:gd name="connsiteX7" fmla="*/ 861 w 8231814"/>
              <a:gd name="connsiteY7" fmla="*/ 2436722 h 4738132"/>
              <a:gd name="connsiteX8" fmla="*/ 12668 w 8231814"/>
              <a:gd name="connsiteY8" fmla="*/ 2202876 h 4738132"/>
              <a:gd name="connsiteX9" fmla="*/ 2453759 w 8231814"/>
              <a:gd name="connsiteY9" fmla="*/ 0 h 473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1814" h="4738132">
                <a:moveTo>
                  <a:pt x="2453759" y="0"/>
                </a:moveTo>
                <a:lnTo>
                  <a:pt x="2564348" y="2797"/>
                </a:lnTo>
                <a:lnTo>
                  <a:pt x="8231814" y="2797"/>
                </a:lnTo>
                <a:lnTo>
                  <a:pt x="8231814" y="4738132"/>
                </a:lnTo>
                <a:lnTo>
                  <a:pt x="0" y="4738132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6"/>
                </a:lnTo>
                <a:cubicBezTo>
                  <a:pt x="138326" y="965554"/>
                  <a:pt x="1183284" y="0"/>
                  <a:pt x="2453759" y="0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951DA-BA04-465A-95B8-EAFFAA13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0" y="1937154"/>
            <a:ext cx="7077904" cy="4747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 dirty="0">
                <a:solidFill>
                  <a:srgbClr val="FFFFFF"/>
                </a:solidFill>
                <a:ea typeface="+mn-lt"/>
                <a:cs typeface="+mn-lt"/>
              </a:rPr>
              <a:t>POLOHA NA BŘIŠE:</a:t>
            </a:r>
            <a:endParaRPr lang="en-US" sz="1600" b="1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první opěrná báze, opora o symfýzu a mediální epikondyly humeru obou horních končetin, hlava vně opěrné báze, rotuje hlavu bez souhybu trupu, otevírá pěstičky, dolní končetiny volně v extenzi na podložce (není plná extenze v kolenou), první segmentální pohyb</a:t>
            </a:r>
            <a:endParaRPr lang="cs-CZ" sz="16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 dirty="0">
                <a:solidFill>
                  <a:srgbClr val="FFFFFF"/>
                </a:solidFill>
                <a:ea typeface="+mn-lt"/>
                <a:cs typeface="+mn-lt"/>
              </a:rPr>
              <a:t>pohyb očí v rozsahu 30°, hlava rotuje v rozsahu 30° ke každé straně</a:t>
            </a:r>
            <a:endParaRPr lang="cs-CZ" sz="16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-CZ" sz="1600" b="1" dirty="0">
                <a:solidFill>
                  <a:srgbClr val="FFFFFF"/>
                </a:solidFill>
                <a:ea typeface="+mn-lt"/>
                <a:cs typeface="+mn-lt"/>
              </a:rPr>
              <a:t>POLOHA NA ZÁDECH:</a:t>
            </a: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opora o kontrahovaný m. trapéz, zatížení mezi lopatkami, horní končetiny spojuje, chytá i dlaně, zajištění těla ve všech třech rovinách, dolní končetiny nad podložkou v 90st. flexi (horní hlezenní je kloub v nulovém postavení ve vztahu k dorzální a plantární flexi, dolní hlezenní kloub je ve středním postavení ve vztahu k supinaci a pronaci), pánev ve středním postavení, rozvinutí páteře (napřímení)</a:t>
            </a:r>
            <a:endParaRPr lang="cs-CZ" sz="1600" b="1" dirty="0">
              <a:solidFill>
                <a:srgbClr val="FFFFFF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cs" sz="1600" b="1" dirty="0">
                <a:solidFill>
                  <a:srgbClr val="FFFFFF"/>
                </a:solidFill>
                <a:ea typeface="+mn-lt"/>
                <a:cs typeface="+mn-lt"/>
              </a:rPr>
              <a:t>segmentální pohyb - oči a hlava 30° na každou stranu</a:t>
            </a:r>
            <a:endParaRPr lang="cs" sz="1600" b="1">
              <a:solidFill>
                <a:srgbClr val="FFFFFF"/>
              </a:solidFill>
            </a:endParaRPr>
          </a:p>
          <a:p>
            <a:pPr algn="just">
              <a:lnSpc>
                <a:spcPct val="110000"/>
              </a:lnSpc>
            </a:pPr>
            <a:endParaRPr lang="cs-CZ" sz="1600" b="1" dirty="0">
              <a:solidFill>
                <a:srgbClr val="FFFFFF"/>
              </a:solidFill>
            </a:endParaRPr>
          </a:p>
        </p:txBody>
      </p:sp>
      <p:pic>
        <p:nvPicPr>
          <p:cNvPr id="4" name="Obrázek 4" descr="Obsah obrázku dítě, interiér, osoba, postel&#10;&#10;Popis se vygeneroval automaticky.">
            <a:extLst>
              <a:ext uri="{FF2B5EF4-FFF2-40B4-BE49-F238E27FC236}">
                <a16:creationId xmlns:a16="http://schemas.microsoft.com/office/drawing/2014/main" id="{D8487777-DCFB-4105-97D0-CCD26D63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1" r="1" b="1"/>
          <a:stretch/>
        </p:blipFill>
        <p:spPr>
          <a:xfrm>
            <a:off x="8213911" y="4495779"/>
            <a:ext cx="3990031" cy="2380384"/>
          </a:xfrm>
          <a:prstGeom prst="rect">
            <a:avLst/>
          </a:prstGeom>
        </p:spPr>
      </p:pic>
      <p:pic>
        <p:nvPicPr>
          <p:cNvPr id="5" name="Obrázek 5" descr="Obsah obrázku interiér, ležící&#10;&#10;Popis se vygeneroval automaticky.">
            <a:extLst>
              <a:ext uri="{FF2B5EF4-FFF2-40B4-BE49-F238E27FC236}">
                <a16:creationId xmlns:a16="http://schemas.microsoft.com/office/drawing/2014/main" id="{5C49B31F-A466-4202-9542-117AA1EC0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" r="8091" b="-1"/>
          <a:stretch/>
        </p:blipFill>
        <p:spPr>
          <a:xfrm>
            <a:off x="8213911" y="2177386"/>
            <a:ext cx="3990031" cy="23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2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A0B0F3-4BE3-414F-BF92-563F722B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44EC4-1768-4207-B2BF-E8067995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D1CB3-E685-4AD0-B4EB-C7C71DE0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4497"/>
            <a:ext cx="9753600" cy="12395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4,5 MĚSÍCE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36DF8-73E0-4F10-BB0B-98EE0325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386735"/>
            <a:ext cx="10550235" cy="42289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POLOHA NA BŘIŠE:</a:t>
            </a:r>
            <a:endParaRPr lang="en-US" sz="16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zkřížený vzor, opora o jeden loket (mediální epikondyl humeru, na té samé straně kyčelní kloub, kontralaterálně nakročená dolní končetina do 90° - opora o med. Kondyl femuru), volná HK sahá po hračce, vně opěrné báze je hlava a také jedna horní končetina, ulnární úchop</a:t>
            </a:r>
            <a:endParaRPr lang="cs-CZ" sz="16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uchopí hračku nacházející se v kvadrantu každé ruky (nabízenou ze středu neuchopí), rotace postupuje na </a:t>
            </a:r>
            <a:r>
              <a:rPr lang="cs" sz="1600" b="1" err="1">
                <a:ea typeface="+mn-lt"/>
                <a:cs typeface="+mn-lt"/>
              </a:rPr>
              <a:t>thorakolumbální</a:t>
            </a:r>
            <a:r>
              <a:rPr lang="cs" sz="1600" b="1">
                <a:ea typeface="+mn-lt"/>
                <a:cs typeface="+mn-lt"/>
              </a:rPr>
              <a:t> úsek, segmentální pohyb předloktí (supinace, pronace), manipulace s hračkou ve střední rovině oběma rukama</a:t>
            </a:r>
            <a:endParaRPr lang="cs-CZ" sz="16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POLOHA NA ZÁDECH:</a:t>
            </a:r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zkřížený pohyb - úchop jednou horní končetinou do kvadrantu druhé horní končetiny, začátek otočení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manipulace hračkou pod kontrolou očí, segmentální pohyb předloktí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kontakt palců na dolních končetinách (4 měsíce), kontakt vnitřních hran chodidel (4,5 měsíce)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" sz="1600" b="1">
                <a:ea typeface="+mn-lt"/>
                <a:cs typeface="+mn-lt"/>
              </a:rPr>
              <a:t>sahá si po těle - v úrovni kyčlí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endParaRPr lang="cs-CZ" sz="1600" b="1" dirty="0"/>
          </a:p>
          <a:p>
            <a:pPr algn="just">
              <a:lnSpc>
                <a:spcPct val="110000"/>
              </a:lnSpc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35960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942D62-63F2-4D2C-A5DA-5092564E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PĚT MĚSÍCŮ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6937C-12B7-410E-8C6A-6FB8A58B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900" b="1">
                <a:ea typeface="+mn-lt"/>
                <a:cs typeface="+mn-lt"/>
              </a:rPr>
              <a:t>POLOHA NA BŘIŠE:</a:t>
            </a:r>
            <a:endParaRPr lang="en-US" sz="19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900" b="1">
                <a:ea typeface="+mn-lt"/>
                <a:cs typeface="+mn-lt"/>
              </a:rPr>
              <a:t>zatížení se stěhuje ze symfýzy dále na stehna, vzpřimuje na extendované horní končetiny, ruce opřeny o proximální část dlaně až zápěstí, (prsty lehce ve flexi, lehká VR ramen), hlava vně opěrné báze (obdélník)</a:t>
            </a:r>
            <a:endParaRPr lang="cs-CZ" sz="19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900" b="1">
                <a:ea typeface="+mn-lt"/>
                <a:cs typeface="+mn-lt"/>
              </a:rPr>
              <a:t>při kontaktu s hračkou ve střední linii, střídá vzor opory o zápěstí se vzorem plavání (horní i dolní končetiny nad podložku, houpe se na pupku, hlavu zvedá)</a:t>
            </a:r>
            <a:endParaRPr lang="cs-CZ" sz="1900" b="1"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-CZ" sz="1900" b="1">
                <a:ea typeface="+mn-lt"/>
                <a:cs typeface="+mn-lt"/>
              </a:rPr>
              <a:t>POLOHA NA ZÁDECH:</a:t>
            </a:r>
          </a:p>
          <a:p>
            <a:pPr algn="just">
              <a:lnSpc>
                <a:spcPct val="110000"/>
              </a:lnSpc>
            </a:pPr>
            <a:r>
              <a:rPr lang="cs" sz="1900" b="1">
                <a:ea typeface="+mn-lt"/>
                <a:cs typeface="+mn-lt"/>
              </a:rPr>
              <a:t>pokračuje v otočení do polohy na břicho osou pánve - dokročení dolní končetiny na podložku, otočení vede hlava a svrchní horní končetina - směr ventrální</a:t>
            </a:r>
            <a:endParaRPr lang="cs-CZ" sz="1900" b="1"/>
          </a:p>
          <a:p>
            <a:pPr algn="just">
              <a:lnSpc>
                <a:spcPct val="110000"/>
              </a:lnSpc>
            </a:pPr>
            <a:r>
              <a:rPr lang="cs" sz="1900" b="1">
                <a:ea typeface="+mn-lt"/>
                <a:cs typeface="+mn-lt"/>
              </a:rPr>
              <a:t>kontakt dolních končetin - celá chodidla chytá si po těle - na kolena</a:t>
            </a:r>
            <a:endParaRPr lang="cs-CZ" sz="1900" b="1"/>
          </a:p>
          <a:p>
            <a:pPr>
              <a:lnSpc>
                <a:spcPct val="110000"/>
              </a:lnSpc>
            </a:pP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287415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F9645F38-42FA-4CDD-9779-389C2F66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CE9C84D-EF45-4D27-9B51-6F563D6B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B2FE7-1088-4BAB-BCC7-FD84E611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5363"/>
            <a:ext cx="9914859" cy="97483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ŠEST MĚSÍCŮ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FE590A-ED95-4BB3-8B3F-13825334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2776" y="1"/>
            <a:ext cx="4051166" cy="2126591"/>
          </a:xfrm>
          <a:custGeom>
            <a:avLst/>
            <a:gdLst>
              <a:gd name="connsiteX0" fmla="*/ 2240247 w 4051166"/>
              <a:gd name="connsiteY0" fmla="*/ 0 h 2126591"/>
              <a:gd name="connsiteX1" fmla="*/ 4051166 w 4051166"/>
              <a:gd name="connsiteY1" fmla="*/ 0 h 2126591"/>
              <a:gd name="connsiteX2" fmla="*/ 4051166 w 4051166"/>
              <a:gd name="connsiteY2" fmla="*/ 2126591 h 2126591"/>
              <a:gd name="connsiteX3" fmla="*/ 2260357 w 4051166"/>
              <a:gd name="connsiteY3" fmla="*/ 2126591 h 2126591"/>
              <a:gd name="connsiteX4" fmla="*/ 0 w 4051166"/>
              <a:gd name="connsiteY4" fmla="*/ 2126591 h 2126591"/>
              <a:gd name="connsiteX5" fmla="*/ 62244 w 4051166"/>
              <a:gd name="connsiteY5" fmla="*/ 2123425 h 2126591"/>
              <a:gd name="connsiteX6" fmla="*/ 2223877 w 4051166"/>
              <a:gd name="connsiteY6" fmla="*/ 117802 h 212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1166" h="2126591">
                <a:moveTo>
                  <a:pt x="2240247" y="0"/>
                </a:moveTo>
                <a:lnTo>
                  <a:pt x="4051166" y="0"/>
                </a:lnTo>
                <a:lnTo>
                  <a:pt x="4051166" y="2126591"/>
                </a:lnTo>
                <a:lnTo>
                  <a:pt x="2260357" y="2126591"/>
                </a:lnTo>
                <a:lnTo>
                  <a:pt x="0" y="2126591"/>
                </a:lnTo>
                <a:lnTo>
                  <a:pt x="62244" y="2123425"/>
                </a:lnTo>
                <a:cubicBezTo>
                  <a:pt x="1149736" y="2012156"/>
                  <a:pt x="2027291" y="1185427"/>
                  <a:pt x="2223877" y="1178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8A9D99-0328-4337-9F31-A5C52490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610" y="2128962"/>
            <a:ext cx="8231814" cy="4729037"/>
          </a:xfrm>
          <a:custGeom>
            <a:avLst/>
            <a:gdLst>
              <a:gd name="connsiteX0" fmla="*/ 2453759 w 8231814"/>
              <a:gd name="connsiteY0" fmla="*/ 0 h 4738132"/>
              <a:gd name="connsiteX1" fmla="*/ 2564348 w 8231814"/>
              <a:gd name="connsiteY1" fmla="*/ 2797 h 4738132"/>
              <a:gd name="connsiteX2" fmla="*/ 8231814 w 8231814"/>
              <a:gd name="connsiteY2" fmla="*/ 2797 h 4738132"/>
              <a:gd name="connsiteX3" fmla="*/ 8231814 w 8231814"/>
              <a:gd name="connsiteY3" fmla="*/ 4738132 h 4738132"/>
              <a:gd name="connsiteX4" fmla="*/ 0 w 8231814"/>
              <a:gd name="connsiteY4" fmla="*/ 4738132 h 4738132"/>
              <a:gd name="connsiteX5" fmla="*/ 0 w 8231814"/>
              <a:gd name="connsiteY5" fmla="*/ 2453759 h 4738132"/>
              <a:gd name="connsiteX6" fmla="*/ 0 w 8231814"/>
              <a:gd name="connsiteY6" fmla="*/ 2436722 h 4738132"/>
              <a:gd name="connsiteX7" fmla="*/ 861 w 8231814"/>
              <a:gd name="connsiteY7" fmla="*/ 2436722 h 4738132"/>
              <a:gd name="connsiteX8" fmla="*/ 12668 w 8231814"/>
              <a:gd name="connsiteY8" fmla="*/ 2202876 h 4738132"/>
              <a:gd name="connsiteX9" fmla="*/ 2453759 w 8231814"/>
              <a:gd name="connsiteY9" fmla="*/ 0 h 473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1814" h="4738132">
                <a:moveTo>
                  <a:pt x="2453759" y="0"/>
                </a:moveTo>
                <a:lnTo>
                  <a:pt x="2564348" y="2797"/>
                </a:lnTo>
                <a:lnTo>
                  <a:pt x="8231814" y="2797"/>
                </a:lnTo>
                <a:lnTo>
                  <a:pt x="8231814" y="4738132"/>
                </a:lnTo>
                <a:lnTo>
                  <a:pt x="0" y="4738132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6"/>
                </a:lnTo>
                <a:cubicBezTo>
                  <a:pt x="138326" y="965554"/>
                  <a:pt x="1183284" y="0"/>
                  <a:pt x="2453759" y="0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787671-0392-4DA3-8639-969A8B6C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971" y="2364336"/>
            <a:ext cx="6211996" cy="43783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POLOHA NA BŘIŠE:</a:t>
            </a:r>
            <a:endParaRPr lang="en-US" sz="1600" b="1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opora o rozvinuté dlaně (není flexe prstů, bez vnitřní rotace ramen), zatížena stehna, hlava vně opěrné báze, opěrná báze tvar obdélníku</a:t>
            </a:r>
            <a:endParaRPr lang="cs-CZ" sz="1600" b="1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radiální úchop (v radiální dukci, otvírá ruku od palce)</a:t>
            </a:r>
            <a:endParaRPr lang="cs-CZ" sz="1600" b="1">
              <a:solidFill>
                <a:srgbClr val="FFFFFF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hrudní dýchání</a:t>
            </a:r>
            <a:endParaRPr lang="cs-CZ" sz="1600" b="1">
              <a:solidFill>
                <a:srgbClr val="FFFFFF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POLOHA NA ZÁDECH:</a:t>
            </a: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dokončení otočení do polohy na břicho (do polohy na lokty), na obě strany</a:t>
            </a:r>
            <a:endParaRPr lang="cs-CZ" sz="1600" b="1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kontakt horní končetiny + dolní končetiny - chytá prsty dolních končetin, do úst (za 6 měsíců)</a:t>
            </a:r>
            <a:endParaRPr lang="cs-CZ" sz="1600" b="1">
              <a:solidFill>
                <a:srgbClr val="FFFFFF"/>
              </a:solidFill>
              <a:ea typeface="+mn-lt"/>
              <a:cs typeface="+mn-lt"/>
            </a:endParaRPr>
          </a:p>
          <a:p>
            <a:pPr algn="just">
              <a:lnSpc>
                <a:spcPct val="110000"/>
              </a:lnSpc>
            </a:pP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dýchání hrudníkem </a:t>
            </a:r>
            <a:r>
              <a:rPr lang="cs" sz="1600" b="1" err="1">
                <a:solidFill>
                  <a:srgbClr val="FFFFFF"/>
                </a:solidFill>
                <a:ea typeface="+mn-lt"/>
                <a:cs typeface="+mn-lt"/>
              </a:rPr>
              <a:t>orofaciální</a:t>
            </a:r>
            <a:r>
              <a:rPr lang="cs" sz="1600" b="1">
                <a:solidFill>
                  <a:srgbClr val="FFFFFF"/>
                </a:solidFill>
                <a:ea typeface="+mn-lt"/>
                <a:cs typeface="+mn-lt"/>
              </a:rPr>
              <a:t> oblast vyzrává, předpoklad žvýkaní a následně i řeč</a:t>
            </a:r>
            <a:endParaRPr lang="cs-CZ" sz="1600" b="1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4" name="Obrázek 4" descr="Obsah obrázku interiér, dítě, postel, osoba&#10;&#10;Popis se vygeneroval automaticky.">
            <a:extLst>
              <a:ext uri="{FF2B5EF4-FFF2-40B4-BE49-F238E27FC236}">
                <a16:creationId xmlns:a16="http://schemas.microsoft.com/office/drawing/2014/main" id="{63B59D16-B871-40CE-8B3F-C2FE6F7E5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"/>
          <a:stretch/>
        </p:blipFill>
        <p:spPr>
          <a:xfrm>
            <a:off x="8213911" y="4472688"/>
            <a:ext cx="3990031" cy="2380384"/>
          </a:xfrm>
          <a:prstGeom prst="rect">
            <a:avLst/>
          </a:prstGeom>
        </p:spPr>
      </p:pic>
      <p:pic>
        <p:nvPicPr>
          <p:cNvPr id="5" name="Obrázek 9" descr="Obsah obrázku interiér, osoba, dítě, ležící&#10;&#10;Popis se vygeneroval automaticky.">
            <a:extLst>
              <a:ext uri="{FF2B5EF4-FFF2-40B4-BE49-F238E27FC236}">
                <a16:creationId xmlns:a16="http://schemas.microsoft.com/office/drawing/2014/main" id="{40BA8003-FF87-4CA2-9049-F0ED513DC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86"/>
          <a:stretch/>
        </p:blipFill>
        <p:spPr>
          <a:xfrm>
            <a:off x="8202365" y="2108113"/>
            <a:ext cx="3990031" cy="23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ADB9A0B-5BEE-4811-B9BE-434966B3D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ktní zakřivené čáry s rozostřenými světly">
            <a:extLst>
              <a:ext uri="{FF2B5EF4-FFF2-40B4-BE49-F238E27FC236}">
                <a16:creationId xmlns:a16="http://schemas.microsoft.com/office/drawing/2014/main" id="{2F5A88FF-7ADD-4409-BF4B-C8754CCF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9" r="-1" b="-1"/>
          <a:stretch/>
        </p:blipFill>
        <p:spPr>
          <a:xfrm>
            <a:off x="-29672" y="10"/>
            <a:ext cx="12221671" cy="685798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FAFD5A-982D-4A23-BE62-6332580A8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9673" y="-7875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37EB9A-A190-4BBE-8731-EF4F640D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4346192"/>
            <a:ext cx="11582399" cy="2514603"/>
          </a:xfrm>
          <a:custGeom>
            <a:avLst/>
            <a:gdLst>
              <a:gd name="connsiteX0" fmla="*/ 3766723 w 11582399"/>
              <a:gd name="connsiteY0" fmla="*/ 0 h 2514603"/>
              <a:gd name="connsiteX1" fmla="*/ 11582399 w 11582399"/>
              <a:gd name="connsiteY1" fmla="*/ 0 h 2514603"/>
              <a:gd name="connsiteX2" fmla="*/ 11582399 w 11582399"/>
              <a:gd name="connsiteY2" fmla="*/ 2514602 h 2514603"/>
              <a:gd name="connsiteX3" fmla="*/ 8231814 w 11582399"/>
              <a:gd name="connsiteY3" fmla="*/ 2514602 h 2514603"/>
              <a:gd name="connsiteX4" fmla="*/ 8231814 w 11582399"/>
              <a:gd name="connsiteY4" fmla="*/ 2514603 h 2514603"/>
              <a:gd name="connsiteX5" fmla="*/ 0 w 11582399"/>
              <a:gd name="connsiteY5" fmla="*/ 2514603 h 2514603"/>
              <a:gd name="connsiteX6" fmla="*/ 0 w 11582399"/>
              <a:gd name="connsiteY6" fmla="*/ 2453759 h 2514603"/>
              <a:gd name="connsiteX7" fmla="*/ 0 w 11582399"/>
              <a:gd name="connsiteY7" fmla="*/ 2436722 h 2514603"/>
              <a:gd name="connsiteX8" fmla="*/ 861 w 11582399"/>
              <a:gd name="connsiteY8" fmla="*/ 2436722 h 2514603"/>
              <a:gd name="connsiteX9" fmla="*/ 12668 w 11582399"/>
              <a:gd name="connsiteY9" fmla="*/ 2202877 h 2514603"/>
              <a:gd name="connsiteX10" fmla="*/ 2453759 w 11582399"/>
              <a:gd name="connsiteY10" fmla="*/ 1 h 2514603"/>
              <a:gd name="connsiteX11" fmla="*/ 2564348 w 11582399"/>
              <a:gd name="connsiteY11" fmla="*/ 2797 h 2514603"/>
              <a:gd name="connsiteX12" fmla="*/ 3766723 w 11582399"/>
              <a:gd name="connsiteY12" fmla="*/ 2797 h 25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82399" h="2514603">
                <a:moveTo>
                  <a:pt x="3766723" y="0"/>
                </a:moveTo>
                <a:lnTo>
                  <a:pt x="11582399" y="0"/>
                </a:lnTo>
                <a:lnTo>
                  <a:pt x="11582399" y="2514602"/>
                </a:lnTo>
                <a:lnTo>
                  <a:pt x="8231814" y="2514602"/>
                </a:lnTo>
                <a:lnTo>
                  <a:pt x="8231814" y="2514603"/>
                </a:lnTo>
                <a:lnTo>
                  <a:pt x="0" y="2514603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7"/>
                </a:lnTo>
                <a:cubicBezTo>
                  <a:pt x="138326" y="965555"/>
                  <a:pt x="1183284" y="1"/>
                  <a:pt x="2453759" y="1"/>
                </a:cubicBezTo>
                <a:lnTo>
                  <a:pt x="2564348" y="2797"/>
                </a:lnTo>
                <a:lnTo>
                  <a:pt x="3766723" y="279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C0FAB6-9835-4DB8-A338-23665E265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3394" y="0"/>
            <a:ext cx="4528607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anchor="b"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VERTIKALIZACE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400" dirty="0">
                <a:solidFill>
                  <a:srgbClr val="FFFFFF"/>
                </a:solidFill>
              </a:rPr>
              <a:t>V JEDNOTLIVÝCH FÁZÍCH MOTORICKÉHO VÝVOJE</a:t>
            </a: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F4F23A0C-AB2A-4525-9570-140AC8894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9" y="404751"/>
            <a:ext cx="8700654" cy="24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63154B-778D-4A97-B328-36341A52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852807-850F-4AFA-B3C1-C7E2F1806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14"/>
            <a:ext cx="12192000" cy="6867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FE1A07-A5FC-4947-88B8-D7BBEEDDD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3923248" cy="6853236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75B8A0-61D9-46E9-8787-46CEB7D0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2" y="-6914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45BFCA-92C3-4C8C-AD4E-7C93B21AB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2" y="-6914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2CB2DF-2926-4309-B0C1-B570F8A0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37191" y="1710167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D5268D-4E12-4537-9331-7D63522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37191" y="1710167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87A4F3-2126-4089-88FC-81B558F5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048000" cy="5491164"/>
          </a:xfrm>
        </p:spPr>
        <p:txBody>
          <a:bodyPr anchor="ctr">
            <a:normAutofit/>
          </a:bodyPr>
          <a:lstStyle/>
          <a:p>
            <a:r>
              <a:rPr lang="cs-CZ" sz="3100" dirty="0">
                <a:solidFill>
                  <a:srgbClr val="FFFFFF"/>
                </a:solidFill>
              </a:rPr>
              <a:t>VOJTŮV PRINCIP REFLEXNÍ LOKOMOCE 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7AF08-14E9-4179-BCD3-DB6346BE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454891"/>
            <a:ext cx="6749473" cy="59760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Je diagnosticko-terapeutický systém</a:t>
            </a:r>
            <a:endParaRPr lang="cs-CZ" sz="1800" b="1" dirty="0"/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Představuje neurofyziologicky a vývojově orientovaný systém s cílem ZNOVUOBNOVENÍ vrozených fyziologických pohybových vzorů.</a:t>
            </a:r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Pracuje ve standardních výchozích pozicích</a:t>
            </a:r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Na přesně definované tělesné zóny se aplikují manuální stimuly </a:t>
            </a:r>
            <a:r>
              <a:rPr lang="cs-CZ" sz="1800" b="1" dirty="0">
                <a:solidFill>
                  <a:schemeClr val="bg1"/>
                </a:solidFill>
                <a:ea typeface="+mn-lt"/>
                <a:cs typeface="+mn-lt"/>
              </a:rPr>
              <a:t>→</a:t>
            </a:r>
            <a:r>
              <a:rPr lang="cs-CZ" sz="1800" b="1" dirty="0">
                <a:solidFill>
                  <a:srgbClr val="FFFFFF"/>
                </a:solidFill>
              </a:rPr>
              <a:t> vyvolání změny držení či pohybu </a:t>
            </a:r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Tělesné zóny na něž jsou aplikovány stimuly = zóny spoušťové:</a:t>
            </a:r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Hlavní &amp; vedlejší</a:t>
            </a:r>
          </a:p>
          <a:p>
            <a:pPr lvl="1" algn="just">
              <a:lnSpc>
                <a:spcPct val="110000"/>
              </a:lnSpc>
            </a:pPr>
            <a:r>
              <a:rPr lang="cs-CZ" b="1" dirty="0">
                <a:solidFill>
                  <a:srgbClr val="FFFFFF"/>
                </a:solidFill>
              </a:rPr>
              <a:t>Hlavní na končetinách = aplikace PERIOSTÁLNÍCH stimulů</a:t>
            </a:r>
          </a:p>
          <a:p>
            <a:pPr lvl="1" algn="just">
              <a:lnSpc>
                <a:spcPct val="110000"/>
              </a:lnSpc>
            </a:pPr>
            <a:r>
              <a:rPr lang="cs-CZ" b="1" dirty="0">
                <a:solidFill>
                  <a:srgbClr val="FFFFFF"/>
                </a:solidFill>
              </a:rPr>
              <a:t>Vedlejší na trupu = aplikace SVALOVÝCH podnětů</a:t>
            </a:r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Podnět aplikovaný do jedné zóny vede k vyvolání celého reflexního vzoru = MOTORICKÝ PROJEV</a:t>
            </a:r>
          </a:p>
          <a:p>
            <a:pPr algn="just">
              <a:lnSpc>
                <a:spcPct val="110000"/>
              </a:lnSpc>
            </a:pPr>
            <a:r>
              <a:rPr lang="cs-CZ" sz="1800" b="1" dirty="0">
                <a:solidFill>
                  <a:srgbClr val="FFFFFF"/>
                </a:solidFill>
              </a:rPr>
              <a:t>VEGETATIVNÍ REAKCE = pocení, zčervenání kůže v daném svalu + prohloubení dýchání</a:t>
            </a:r>
          </a:p>
        </p:txBody>
      </p:sp>
    </p:spTree>
    <p:extLst>
      <p:ext uri="{BB962C8B-B14F-4D97-AF65-F5344CB8AC3E}">
        <p14:creationId xmlns:p14="http://schemas.microsoft.com/office/powerpoint/2010/main" val="1850130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A588E5-1AF4-461A-92FF-73755B97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1533"/>
            <a:ext cx="9344578" cy="1156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" sz="3400" b="1" u="sng">
                <a:solidFill>
                  <a:srgbClr val="FFFFFF"/>
                </a:solidFill>
                <a:ea typeface="+mj-lt"/>
                <a:cs typeface="+mj-lt"/>
              </a:rPr>
              <a:t>Vertikalizace - 3. trimenon(spojení vývoje z polohy na zádech a z polohy na břiše)</a:t>
            </a:r>
            <a:endParaRPr lang="cs-CZ" sz="3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A3D98-1571-4FA8-B42C-8166E623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9" y="1476630"/>
            <a:ext cx="7460129" cy="51674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" sz="1300" b="1" i="1" dirty="0"/>
              <a:t>7 měsíců</a:t>
            </a:r>
            <a:r>
              <a:rPr lang="cs-CZ" sz="1300" b="1" dirty="0"/>
              <a:t> </a:t>
            </a:r>
          </a:p>
          <a:p>
            <a:pPr algn="just">
              <a:lnSpc>
                <a:spcPct val="110000"/>
              </a:lnSpc>
            </a:pPr>
            <a:r>
              <a:rPr lang="cs" sz="1300" b="1" dirty="0"/>
              <a:t>v poloze na zádech prsty dolních končetin do pusy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dirty="0"/>
              <a:t>v poloze na břiše homologní zaujetí polohy na čtyřech (přes streč m. </a:t>
            </a:r>
            <a:r>
              <a:rPr lang="cs" sz="1300" b="1" dirty="0" err="1"/>
              <a:t>iliopsoas</a:t>
            </a:r>
            <a:r>
              <a:rPr lang="cs" sz="1300" b="1" dirty="0"/>
              <a:t> </a:t>
            </a:r>
            <a:r>
              <a:rPr lang="cs" sz="1300" b="1" dirty="0" err="1"/>
              <a:t>bilat</a:t>
            </a:r>
            <a:r>
              <a:rPr lang="cs" sz="1300" b="1" dirty="0"/>
              <a:t>.)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i="1" dirty="0"/>
              <a:t>7,5 měsíců</a:t>
            </a:r>
            <a:r>
              <a:rPr lang="cs-CZ" sz="1300" b="1" dirty="0"/>
              <a:t> </a:t>
            </a:r>
          </a:p>
          <a:p>
            <a:pPr algn="just">
              <a:lnSpc>
                <a:spcPct val="110000"/>
              </a:lnSpc>
            </a:pPr>
            <a:r>
              <a:rPr lang="cs" sz="1300" b="1" i="1" dirty="0"/>
              <a:t>plížení (</a:t>
            </a:r>
            <a:r>
              <a:rPr lang="cs" sz="1300" b="1" i="1" dirty="0" err="1"/>
              <a:t>tulenění</a:t>
            </a:r>
            <a:r>
              <a:rPr lang="cs" sz="1300" b="1" i="1" dirty="0"/>
              <a:t>)</a:t>
            </a:r>
            <a:r>
              <a:rPr lang="cs" sz="1300" b="1" dirty="0"/>
              <a:t> - lokomoční projev, zkřížený model, tah jednou horní končetinou, dolní končetiny se neúčastní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i="1" dirty="0"/>
              <a:t>šikmý sed </a:t>
            </a:r>
            <a:r>
              <a:rPr lang="cs" sz="1300" b="1" dirty="0"/>
              <a:t>- nejprve přes loket, pak na rozvinutou dlaň, vzpřímení trupu do vertikály v rovině frontální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i="1" dirty="0" err="1"/>
              <a:t>pinzetový</a:t>
            </a:r>
            <a:r>
              <a:rPr lang="cs" sz="1300" b="1" i="1" dirty="0"/>
              <a:t> úchop</a:t>
            </a:r>
            <a:r>
              <a:rPr lang="cs" sz="1300" b="1" dirty="0"/>
              <a:t> (objeví se v šikmém sedu při snaze uchopit něco vysoko), ruka rozvinuta na tři paprsky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i="1" dirty="0"/>
              <a:t>8 měsíců</a:t>
            </a:r>
            <a:r>
              <a:rPr lang="cs-CZ" sz="1300" b="1" dirty="0"/>
              <a:t> </a:t>
            </a:r>
          </a:p>
          <a:p>
            <a:pPr algn="just">
              <a:lnSpc>
                <a:spcPct val="110000"/>
              </a:lnSpc>
            </a:pPr>
            <a:r>
              <a:rPr lang="cs" sz="1300" b="1" dirty="0"/>
              <a:t>diferencované zaujetí polohy na čtyřech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i="1" dirty="0"/>
              <a:t>volný sed</a:t>
            </a:r>
            <a:r>
              <a:rPr lang="cs" sz="1300" b="1" dirty="0"/>
              <a:t> (ze šikmého sedu odstrčením se nebo z polohy na čtyřech přes šikmý sed do volného sedu)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i="1" dirty="0"/>
              <a:t>začátek </a:t>
            </a:r>
            <a:r>
              <a:rPr lang="cs" sz="1300" b="1" i="1" dirty="0" err="1"/>
              <a:t>kvadrupedální</a:t>
            </a:r>
            <a:r>
              <a:rPr lang="cs" sz="1300" b="1" i="1" dirty="0"/>
              <a:t> chůze v horizontále</a:t>
            </a:r>
            <a:r>
              <a:rPr lang="cs" sz="1300" b="1" dirty="0"/>
              <a:t> (rozlišit nevyzrálé a vyzrálé), (rozlišit zkřížený model od střídavého, který je homologní)</a:t>
            </a:r>
            <a:endParaRPr lang="cs-CZ" sz="1300" b="1" dirty="0"/>
          </a:p>
          <a:p>
            <a:pPr algn="just">
              <a:lnSpc>
                <a:spcPct val="110000"/>
              </a:lnSpc>
            </a:pPr>
            <a:r>
              <a:rPr lang="cs" sz="1300" b="1" dirty="0">
                <a:ea typeface="+mn-lt"/>
                <a:cs typeface="+mn-lt"/>
              </a:rPr>
              <a:t>vertikalizace trupu u překážky (vzpřímení trupu v rovině sagitální), okamžitě nakročí</a:t>
            </a:r>
            <a:endParaRPr lang="cs-CZ" sz="1300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AC9B7B3-4235-4B87-AEB9-BDB20B2E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310" y="2127670"/>
            <a:ext cx="4572000" cy="34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2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05861E-3D93-48B2-86D4-6A786CD9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80555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VERTIKALIZACE POKRAČOVÁNÍ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5F8E7EE-16BD-411F-960A-895E4933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3105549"/>
            <a:ext cx="3581400" cy="256315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A2C2D-D624-4488-B450-F0024D0A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241" y="1205058"/>
            <a:ext cx="8010235" cy="46832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" sz="1400" b="1" i="1" dirty="0"/>
              <a:t>9 měsíců 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i="1" dirty="0"/>
              <a:t>vertikalizace nakročením do vzpřímeného stoje</a:t>
            </a:r>
            <a:r>
              <a:rPr lang="cs" sz="1400" b="1" dirty="0"/>
              <a:t>, stoj s větším zatížením vnitřních hran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i="1" err="1"/>
              <a:t>kvadrupedální</a:t>
            </a:r>
            <a:r>
              <a:rPr lang="cs" sz="1400" b="1" i="1" dirty="0"/>
              <a:t> chůze ve vertikále ve frontální rovině</a:t>
            </a:r>
            <a:r>
              <a:rPr lang="cs" sz="1400" b="1" dirty="0"/>
              <a:t> (chůze stranou podle nábytku), zkřížený vzor (nejprve se drží okraje nábytku, postýlky, pak stačí opření dlaněmi o stěnu)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i="1" dirty="0"/>
              <a:t>10-12 měsíců</a:t>
            </a:r>
            <a:r>
              <a:rPr lang="cs-CZ" sz="1400" b="1" dirty="0"/>
              <a:t> </a:t>
            </a:r>
          </a:p>
          <a:p>
            <a:pPr algn="just">
              <a:lnSpc>
                <a:spcPct val="110000"/>
              </a:lnSpc>
            </a:pPr>
            <a:r>
              <a:rPr lang="cs" sz="1400" b="1" dirty="0"/>
              <a:t>pohyb v prostoru libovolně dopředu i nahoru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i="1" dirty="0"/>
              <a:t>první krok</a:t>
            </a:r>
            <a:r>
              <a:rPr lang="cs" sz="1400" b="1" dirty="0"/>
              <a:t> do volného prostoru většinou mezi nábytkem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dirty="0"/>
              <a:t>první kroky dopředu (bez souhybu horních končetin)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i="1" dirty="0"/>
              <a:t>samostatný stoj</a:t>
            </a:r>
            <a:r>
              <a:rPr lang="cs" sz="1400" b="1" dirty="0"/>
              <a:t>, (v podstatě jde o zastavení se v chůzi, což je naprosto odlišná záležitost od náhodného stoje, jako "solný sloup", když je dítě postaveno na nohy, což vidíme u zdravého dítěte na konci 4. </a:t>
            </a:r>
            <a:r>
              <a:rPr lang="cs" sz="1400" b="1" err="1"/>
              <a:t>trimenonu</a:t>
            </a:r>
            <a:r>
              <a:rPr lang="cs" sz="1400" b="1" dirty="0"/>
              <a:t>)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dirty="0"/>
              <a:t>Ontogenetický vývoj je dokončen samostatnou </a:t>
            </a:r>
            <a:r>
              <a:rPr lang="cs" sz="1400" b="1" err="1"/>
              <a:t>bipedální</a:t>
            </a:r>
            <a:r>
              <a:rPr lang="cs" sz="1400" b="1" dirty="0"/>
              <a:t> sociální lokomocí, to je schopností dítěte z vlastního popudu někam si dojít. 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dirty="0"/>
              <a:t>Za samostatnou chůzi nepovažujeme první kroky dítěte, které dítě vykoná většinou pro radost rodičů.</a:t>
            </a:r>
            <a:endParaRPr lang="cs-CZ" sz="1400" b="1" dirty="0"/>
          </a:p>
          <a:p>
            <a:pPr algn="just">
              <a:lnSpc>
                <a:spcPct val="110000"/>
              </a:lnSpc>
            </a:pPr>
            <a:r>
              <a:rPr lang="cs" sz="1400" b="1" dirty="0"/>
              <a:t>V ideálním motorickém vývoji dítěte se objeví samostatný stoj dříve, než první kroky dítěte.</a:t>
            </a:r>
          </a:p>
          <a:p>
            <a:pPr algn="just">
              <a:lnSpc>
                <a:spcPct val="110000"/>
              </a:lnSpc>
            </a:pPr>
            <a:r>
              <a:rPr lang="cs" sz="1400" b="1" dirty="0">
                <a:ea typeface="+mn-lt"/>
                <a:cs typeface="+mn-lt"/>
              </a:rPr>
              <a:t>Volný sed, lezení po čtyřech a vertikalizace se objevuje následně po šikmém sedu a pořadí použití těchto vzorů závisí na motivaci dítěte</a:t>
            </a:r>
            <a:endParaRPr lang="cs" sz="1400" b="1" dirty="0"/>
          </a:p>
        </p:txBody>
      </p:sp>
    </p:spTree>
    <p:extLst>
      <p:ext uri="{BB962C8B-B14F-4D97-AF65-F5344CB8AC3E}">
        <p14:creationId xmlns:p14="http://schemas.microsoft.com/office/powerpoint/2010/main" val="102898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AE74EBA-D2C0-48AE-BC45-68F2A5D40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6DDCB-14E3-4156-835C-B9A6A430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1007B4-AB1A-475F-91D0-17A521BC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1670"/>
            <a:ext cx="9914860" cy="110564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  <a:ea typeface="+mj-lt"/>
                <a:cs typeface="+mj-lt"/>
              </a:rPr>
              <a:t>Vyšetření reflexů</a:t>
            </a:r>
            <a:endParaRPr lang="cs-CZ" sz="4400">
              <a:solidFill>
                <a:srgbClr val="FFFFFF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299DC6-FC4C-47A5-B9DE-DD3011E19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455CAC4-59BE-4CCB-9569-D2A1AAA3A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A443CB44-93F5-4A14-9407-8616A1BB5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842794"/>
              </p:ext>
            </p:extLst>
          </p:nvPr>
        </p:nvGraphicFramePr>
        <p:xfrm>
          <a:off x="609600" y="2702257"/>
          <a:ext cx="10972800" cy="347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866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63154B-778D-4A97-B328-36341A52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852807-850F-4AFA-B3C1-C7E2F1806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14"/>
            <a:ext cx="12192000" cy="6867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FE1A07-A5FC-4947-88B8-D7BBEEDDD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3923248" cy="6853236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75B8A0-61D9-46E9-8787-46CEB7D0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2" y="-6914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45BFCA-92C3-4C8C-AD4E-7C93B21AB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2" y="-6914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2CB2DF-2926-4309-B0C1-B570F8A0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37191" y="1710167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D5268D-4E12-4537-9331-7D63522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37191" y="1710167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240A6D-8D56-4030-8E4D-9357C597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685800"/>
            <a:ext cx="3651250" cy="5491164"/>
          </a:xfrm>
        </p:spPr>
        <p:txBody>
          <a:bodyPr anchor="ctr">
            <a:normAutofit/>
          </a:bodyPr>
          <a:lstStyle/>
          <a:p>
            <a:r>
              <a:rPr lang="cs-CZ" sz="3100" dirty="0">
                <a:solidFill>
                  <a:srgbClr val="FFFFFF"/>
                </a:solidFill>
                <a:ea typeface="+mj-lt"/>
                <a:cs typeface="+mj-lt"/>
              </a:rPr>
              <a:t>VYŠETŘENÍ POSTURÁLNÍ REAKTIVITY POMOCÍ POLOHOVÝCH TESTŮ</a:t>
            </a:r>
            <a:endParaRPr lang="cs-CZ" sz="31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31223-9327-4957-886B-EDE60F21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781" y="166255"/>
            <a:ext cx="6957291" cy="65417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Polohových reakcí je sedm a používáme je k odhalení stupně posturální zralosti CNS.</a:t>
            </a:r>
            <a:endParaRPr lang="cs-CZ" sz="1600" b="1"/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Jen jedna polohová zkouška je původní a také nese jméno autora (Vojtovo boční sklopení).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Prostřednictvím polohových reakcí je možné odečíst od provokovaných reakcí </a:t>
            </a:r>
            <a:r>
              <a:rPr lang="cs-CZ" sz="1600" b="1" err="1">
                <a:solidFill>
                  <a:srgbClr val="FFFFFF"/>
                </a:solidFill>
                <a:ea typeface="+mn-lt"/>
                <a:cs typeface="+mn-lt"/>
              </a:rPr>
              <a:t>eventuelní</a:t>
            </a: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 neideální reakce, které nás informují o možné pohybové poruše. Polohové testy mají výpovědní hodnotu jen jako celek, mohou odhalit přítomnost hybného postižení a spolu s vyšetřením reflexů pak lze hybné postižení kvantifikovat a v procentech odhadnout velikost ohrožení (Vojta, 1993).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Každá polohová reakce má jiný provokační manévr, který představuje přesně danou proprioceptivní, exteroceptivní a interoceptivní </a:t>
            </a:r>
            <a:r>
              <a:rPr lang="cs-CZ" sz="1600" b="1" err="1">
                <a:solidFill>
                  <a:srgbClr val="FFFFFF"/>
                </a:solidFill>
                <a:ea typeface="+mn-lt"/>
                <a:cs typeface="+mn-lt"/>
              </a:rPr>
              <a:t>aferenci</a:t>
            </a: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  <a:ea typeface="+mn-lt"/>
                <a:cs typeface="+mn-lt"/>
              </a:rPr>
              <a:t>Tímto podrážděním lze vstoupit do geneticky determinovaného lidského motorického programu: motorické odpovědi jsou vždy stejné.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</a:rPr>
              <a:t>Mají zřetelný kineziologický obsah (= obsah se zřejmou svalovou funkcí)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</a:rPr>
              <a:t>Z odpovědi lze odečíst posturálně lokomoční funkce a jejich </a:t>
            </a:r>
            <a:r>
              <a:rPr lang="cs-CZ" sz="1600" b="1" err="1">
                <a:solidFill>
                  <a:srgbClr val="FFFFFF"/>
                </a:solidFill>
              </a:rPr>
              <a:t>pchch</a:t>
            </a:r>
            <a:endParaRPr lang="cs-CZ" sz="1600" b="1">
              <a:solidFill>
                <a:srgbClr val="FFFFFF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</a:rPr>
              <a:t>Polohová reakce odpovídá stupni vývoje posturální aktivity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</a:rPr>
              <a:t>Při vyšetření užíváme 7 polohových reakcí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solidFill>
                  <a:srgbClr val="FFFFFF"/>
                </a:solidFill>
              </a:rPr>
              <a:t>Kvůli stupňující se posturální zátěži dítěte při vyšetření se polohové reakce provádějí v přesně stanoveném pořadí!</a:t>
            </a:r>
          </a:p>
        </p:txBody>
      </p:sp>
    </p:spTree>
    <p:extLst>
      <p:ext uri="{BB962C8B-B14F-4D97-AF65-F5344CB8AC3E}">
        <p14:creationId xmlns:p14="http://schemas.microsoft.com/office/powerpoint/2010/main" val="136669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DD10E6-914E-4F17-ABD5-8F016C23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023182-6D3E-438B-8E1A-DBF47C70D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6989A7B-378A-4C5A-83D3-92770B76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350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F44D66-A018-48B1-8643-F029EF9D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 sz="3100" b="1">
                <a:solidFill>
                  <a:srgbClr val="FFFFFF"/>
                </a:solidFill>
                <a:ea typeface="+mj-lt"/>
                <a:cs typeface="+mj-lt"/>
              </a:rPr>
              <a:t>POLOHOVÉ TESTY SCHÉMA</a:t>
            </a:r>
            <a:endParaRPr lang="en-US" sz="3100">
              <a:solidFill>
                <a:srgbClr val="FFFFFF"/>
              </a:solidFill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D493E550-6182-46EC-9D62-577FCFB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98035" y="-391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2377645" y="6858000"/>
                </a:ln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3B035F53-C618-4757-AF48-DC6CDD26C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85863"/>
              </p:ext>
            </p:extLst>
          </p:nvPr>
        </p:nvGraphicFramePr>
        <p:xfrm>
          <a:off x="5181998" y="685800"/>
          <a:ext cx="6400401" cy="538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514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35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8" name="Rectangle 37">
            <a:extLst>
              <a:ext uri="{FF2B5EF4-FFF2-40B4-BE49-F238E27FC236}">
                <a16:creationId xmlns:a16="http://schemas.microsoft.com/office/drawing/2014/main" id="{E21143FE-0B66-4CEB-BCCF-554748853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28BFA059-1415-46C6-A6DD-9DE6DD804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07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5D3F1317-A58A-4BC2-8999-D60F965A6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E0BDAAC9-AF4F-40B3-8AD5-C377F6A5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1510" y="0"/>
            <a:ext cx="3590490" cy="6858000"/>
          </a:xfrm>
          <a:custGeom>
            <a:avLst/>
            <a:gdLst>
              <a:gd name="connsiteX0" fmla="*/ 0 w 3590490"/>
              <a:gd name="connsiteY0" fmla="*/ 0 h 6858000"/>
              <a:gd name="connsiteX1" fmla="*/ 2340963 w 3590490"/>
              <a:gd name="connsiteY1" fmla="*/ 0 h 6858000"/>
              <a:gd name="connsiteX2" fmla="*/ 2588613 w 3590490"/>
              <a:gd name="connsiteY2" fmla="*/ 0 h 6858000"/>
              <a:gd name="connsiteX3" fmla="*/ 3590490 w 3590490"/>
              <a:gd name="connsiteY3" fmla="*/ 0 h 6858000"/>
              <a:gd name="connsiteX4" fmla="*/ 3590490 w 3590490"/>
              <a:gd name="connsiteY4" fmla="*/ 6858000 h 6858000"/>
              <a:gd name="connsiteX5" fmla="*/ 2588613 w 3590490"/>
              <a:gd name="connsiteY5" fmla="*/ 6858000 h 6858000"/>
              <a:gd name="connsiteX6" fmla="*/ 2340963 w 3590490"/>
              <a:gd name="connsiteY6" fmla="*/ 6858000 h 6858000"/>
              <a:gd name="connsiteX7" fmla="*/ 3834 w 3590490"/>
              <a:gd name="connsiteY7" fmla="*/ 6858000 h 6858000"/>
              <a:gd name="connsiteX8" fmla="*/ 11560 w 3590490"/>
              <a:gd name="connsiteY8" fmla="*/ 6852506 h 6858000"/>
              <a:gd name="connsiteX9" fmla="*/ 1727655 w 3590490"/>
              <a:gd name="connsiteY9" fmla="*/ 3429000 h 6858000"/>
              <a:gd name="connsiteX10" fmla="*/ 260951 w 3590490"/>
              <a:gd name="connsiteY10" fmla="*/ 2069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0490" h="6858000">
                <a:moveTo>
                  <a:pt x="0" y="0"/>
                </a:moveTo>
                <a:lnTo>
                  <a:pt x="2340963" y="0"/>
                </a:lnTo>
                <a:lnTo>
                  <a:pt x="2588613" y="0"/>
                </a:lnTo>
                <a:lnTo>
                  <a:pt x="3590490" y="0"/>
                </a:lnTo>
                <a:lnTo>
                  <a:pt x="3590490" y="6858000"/>
                </a:lnTo>
                <a:lnTo>
                  <a:pt x="2588613" y="6858000"/>
                </a:lnTo>
                <a:lnTo>
                  <a:pt x="2340963" y="6858000"/>
                </a:lnTo>
                <a:lnTo>
                  <a:pt x="3834" y="6858000"/>
                </a:lnTo>
                <a:lnTo>
                  <a:pt x="11560" y="6852506"/>
                </a:lnTo>
                <a:cubicBezTo>
                  <a:pt x="1053335" y="6073410"/>
                  <a:pt x="1727655" y="4829953"/>
                  <a:pt x="1727655" y="3429000"/>
                </a:cubicBezTo>
                <a:cubicBezTo>
                  <a:pt x="1727655" y="2143258"/>
                  <a:pt x="1159683" y="990172"/>
                  <a:pt x="260951" y="2069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D5D251-A39C-4A6E-A63E-BB5698A6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685799"/>
            <a:ext cx="8336972" cy="2839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VOJTOVA REFLEXNÍ TERAPIE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8AB3F2-1AE4-4863-B9EC-BD51ABAE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93948" y="4343400"/>
            <a:ext cx="11398052" cy="2514600"/>
          </a:xfrm>
          <a:custGeom>
            <a:avLst/>
            <a:gdLst>
              <a:gd name="connsiteX0" fmla="*/ 5176520 w 11398052"/>
              <a:gd name="connsiteY0" fmla="*/ 2514600 h 2514600"/>
              <a:gd name="connsiteX1" fmla="*/ 11398052 w 11398052"/>
              <a:gd name="connsiteY1" fmla="*/ 2514600 h 2514600"/>
              <a:gd name="connsiteX2" fmla="*/ 11398052 w 11398052"/>
              <a:gd name="connsiteY2" fmla="*/ 0 h 2514600"/>
              <a:gd name="connsiteX3" fmla="*/ 0 w 11398052"/>
              <a:gd name="connsiteY3" fmla="*/ 0 h 2514600"/>
              <a:gd name="connsiteX4" fmla="*/ 10876 w 11398052"/>
              <a:gd name="connsiteY4" fmla="*/ 43996 h 2514600"/>
              <a:gd name="connsiteX5" fmla="*/ 3326059 w 11398052"/>
              <a:gd name="connsiteY5" fmla="*/ 2514599 h 2514600"/>
              <a:gd name="connsiteX6" fmla="*/ 3481921 w 11398052"/>
              <a:gd name="connsiteY6" fmla="*/ 2510658 h 2514600"/>
              <a:gd name="connsiteX7" fmla="*/ 5176520 w 11398052"/>
              <a:gd name="connsiteY7" fmla="*/ 2510658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8052" h="2514600">
                <a:moveTo>
                  <a:pt x="5176520" y="2514600"/>
                </a:moveTo>
                <a:lnTo>
                  <a:pt x="11398052" y="2514600"/>
                </a:lnTo>
                <a:lnTo>
                  <a:pt x="11398052" y="0"/>
                </a:lnTo>
                <a:lnTo>
                  <a:pt x="0" y="0"/>
                </a:lnTo>
                <a:lnTo>
                  <a:pt x="10876" y="43996"/>
                </a:lnTo>
                <a:cubicBezTo>
                  <a:pt x="435891" y="1472713"/>
                  <a:pt x="1759303" y="2514599"/>
                  <a:pt x="3326059" y="2514599"/>
                </a:cubicBezTo>
                <a:lnTo>
                  <a:pt x="3481921" y="2510658"/>
                </a:lnTo>
                <a:lnTo>
                  <a:pt x="5176520" y="2510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8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31AC88-CBB4-4BCB-8B15-EAF19CCA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PRINCIP VRL</a:t>
            </a: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9F277-D119-4707-A6CC-1592A3A2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anchor="ctr">
            <a:normAutofit/>
          </a:bodyPr>
          <a:lstStyle/>
          <a:p>
            <a:pPr algn="just"/>
            <a:r>
              <a:rPr lang="cs-CZ" b="1"/>
              <a:t>Václav Vojta: základní hybné vzory jsou programovány geneticky v CNS každého jedince.</a:t>
            </a:r>
          </a:p>
          <a:p>
            <a:pPr algn="just"/>
            <a:r>
              <a:rPr lang="cs-CZ" b="1"/>
              <a:t>Základní hybné vzory = "stavební kameny" pro vzpřímení a pohyb vpřed</a:t>
            </a:r>
          </a:p>
          <a:p>
            <a:pPr algn="just"/>
            <a:r>
              <a:rPr lang="cs-CZ" b="1"/>
              <a:t>U poruch CNS a pohybové soustavy je spontánní zapojení těchto vrozených pohybových vzorů omezeno.</a:t>
            </a:r>
          </a:p>
          <a:p>
            <a:pPr algn="just"/>
            <a:r>
              <a:rPr lang="cs-CZ" b="1"/>
              <a:t>Pomocí reflexní lokomoce můžeme "probudit" a aktivovat tyto vzory.</a:t>
            </a:r>
          </a:p>
          <a:p>
            <a:pPr algn="just"/>
            <a:r>
              <a:rPr lang="cs-CZ" b="1"/>
              <a:t>Podkladem je vývojová kineziologie</a:t>
            </a:r>
          </a:p>
        </p:txBody>
      </p:sp>
    </p:spTree>
    <p:extLst>
      <p:ext uri="{BB962C8B-B14F-4D97-AF65-F5344CB8AC3E}">
        <p14:creationId xmlns:p14="http://schemas.microsoft.com/office/powerpoint/2010/main" val="2536031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29A3E8-9A79-4545-BF40-DE5BE483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b="1">
                <a:solidFill>
                  <a:srgbClr val="FFFFFF"/>
                </a:solidFill>
                <a:ea typeface="+mj-lt"/>
                <a:cs typeface="+mj-lt"/>
              </a:rPr>
              <a:t>TERAPEUTICKÝ SYSTÉM VÁCLAVA VOJTY</a:t>
            </a:r>
            <a:endParaRPr lang="cs-CZ" sz="3700" b="1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7D18D-1597-441F-8EAD-7B520C1E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3074"/>
            <a:ext cx="5589767" cy="3579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-CZ" sz="1600" b="1"/>
              <a:t>Terapeutický systém V. Vojty zahrnuje tři modely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model, který se aktivuje na břiše. se nazývá REFLEXNÍ PLAZENÍ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model aktivovaný z polohy na zádech se nazývá REFLEXNÍ OTÁČENÍ</a:t>
            </a:r>
          </a:p>
          <a:p>
            <a:pPr algn="just">
              <a:lnSpc>
                <a:spcPct val="110000"/>
              </a:lnSpc>
            </a:pPr>
            <a:r>
              <a:rPr lang="cs-CZ" sz="1600" b="1">
                <a:ea typeface="+mn-lt"/>
                <a:cs typeface="+mn-lt"/>
              </a:rPr>
              <a:t>model, aktivovaný z polohy na obou kolenou se nazývá 1.pozice</a:t>
            </a:r>
          </a:p>
          <a:p>
            <a:pPr algn="just">
              <a:lnSpc>
                <a:spcPct val="110000"/>
              </a:lnSpc>
            </a:pPr>
            <a:r>
              <a:rPr lang="cs-CZ" sz="1600" b="1"/>
              <a:t>Modely jsou umělé</a:t>
            </a:r>
            <a:endParaRPr lang="cs-CZ" sz="1600" b="1" dirty="0"/>
          </a:p>
          <a:p>
            <a:pPr algn="just">
              <a:lnSpc>
                <a:spcPct val="110000"/>
              </a:lnSpc>
            </a:pPr>
            <a:r>
              <a:rPr lang="cs-CZ" sz="1600" b="1"/>
              <a:t>Obsahují dílčí modely ontogeneze dítěte</a:t>
            </a:r>
            <a:endParaRPr lang="cs-CZ" sz="1600" b="1" dirty="0"/>
          </a:p>
        </p:txBody>
      </p:sp>
      <p:pic>
        <p:nvPicPr>
          <p:cNvPr id="4" name="Obrázek 4" descr="Obsah obrázku hmyz, větvička&#10;&#10;Popis se vygeneroval automaticky.">
            <a:extLst>
              <a:ext uri="{FF2B5EF4-FFF2-40B4-BE49-F238E27FC236}">
                <a16:creationId xmlns:a16="http://schemas.microsoft.com/office/drawing/2014/main" id="{CE2ECCF9-1ADD-4943-A266-7D197058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2978508"/>
            <a:ext cx="4572000" cy="28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44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415D88-0075-4A82-A283-1E6021BDC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52C4CA-EF1C-4037-ADF2-52072C0F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3890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9CBA32-A140-4FCB-96BB-143E10FC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84634"/>
            <a:ext cx="9753599" cy="111126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36667-05FD-456C-B7E9-981FF6FC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37223"/>
            <a:ext cx="6096000" cy="3439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 dirty="0"/>
              <a:t>Při terapii jsou oba vzory nebo spíše jejich části využívány tak, že je pacient nejdříve uveden do určité výchozí polohy a poté jsou tlakem drážděny přesně určené spouštěcí zóny. </a:t>
            </a: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sz="1600" b="1" dirty="0" err="1"/>
              <a:t>Aference</a:t>
            </a:r>
            <a:r>
              <a:rPr lang="cs-CZ" sz="1600" b="1" dirty="0"/>
              <a:t> daná touto výchozí polohou a drážděním spouštěcích zón má charakter především </a:t>
            </a:r>
            <a:r>
              <a:rPr lang="cs-CZ" sz="1600" b="1" dirty="0" err="1"/>
              <a:t>propriocepce</a:t>
            </a:r>
            <a:r>
              <a:rPr lang="cs-CZ" sz="1600" b="1" dirty="0"/>
              <a:t>, ale i </a:t>
            </a:r>
            <a:r>
              <a:rPr lang="cs-CZ" sz="1600" b="1" dirty="0" err="1"/>
              <a:t>exterocepce</a:t>
            </a:r>
            <a:r>
              <a:rPr lang="cs-CZ" sz="1600" b="1" dirty="0"/>
              <a:t> a podle autora metody i </a:t>
            </a:r>
            <a:r>
              <a:rPr lang="cs-CZ" sz="1600" b="1" dirty="0" err="1"/>
              <a:t>interocepce</a:t>
            </a:r>
            <a:r>
              <a:rPr lang="cs-CZ" sz="1600" b="1" dirty="0"/>
              <a:t>. Touto </a:t>
            </a:r>
            <a:r>
              <a:rPr lang="cs-CZ" sz="1600" b="1" dirty="0" err="1"/>
              <a:t>aferentací</a:t>
            </a:r>
            <a:r>
              <a:rPr lang="cs-CZ" sz="1600" b="1" dirty="0"/>
              <a:t> jsou v CNS spuštěny vrozené pohybové vzory, jejichž konkrétní kineziologický obsah pak můžeme pozorovat jako koordinovanou aktivitu určitých svalů a svalových skupin (zřetězení funkcí) vedoucí k určitému pohybu (distribuci tonu svalového), jehož řízením se dociluje žádaná aktivita (obohacení stávajících motorických možností o prvky ideálního vzoru).</a:t>
            </a:r>
          </a:p>
        </p:txBody>
      </p:sp>
      <p:pic>
        <p:nvPicPr>
          <p:cNvPr id="4" name="Obrázek 4" descr="Obsah obrázku slipy&#10;&#10;Popis se vygeneroval automaticky.">
            <a:extLst>
              <a:ext uri="{FF2B5EF4-FFF2-40B4-BE49-F238E27FC236}">
                <a16:creationId xmlns:a16="http://schemas.microsoft.com/office/drawing/2014/main" id="{1F108557-DB10-4052-8E46-45C250B99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7" r="20373" b="1"/>
          <a:stretch/>
        </p:blipFill>
        <p:spPr>
          <a:xfrm>
            <a:off x="7924801" y="2138901"/>
            <a:ext cx="4267200" cy="472756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9E71F0-7A48-4C29-8E61-F44D090F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075398C-58B1-464A-9B13-3374F24FA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6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C2E7D8-47CA-4F56-B0F3-A8632D5F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99714-8AD8-4EE9-83F3-D75A561C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39000" y="-496"/>
            <a:ext cx="4953000" cy="6858000"/>
          </a:xfrm>
          <a:custGeom>
            <a:avLst/>
            <a:gdLst>
              <a:gd name="connsiteX0" fmla="*/ 4700562 w 4953000"/>
              <a:gd name="connsiteY0" fmla="*/ 2375 h 6858000"/>
              <a:gd name="connsiteX1" fmla="*/ 4606656 w 4953000"/>
              <a:gd name="connsiteY1" fmla="*/ 0 h 6858000"/>
              <a:gd name="connsiteX2" fmla="*/ 4953000 w 4953000"/>
              <a:gd name="connsiteY2" fmla="*/ 0 h 6858000"/>
              <a:gd name="connsiteX3" fmla="*/ 4953000 w 4953000"/>
              <a:gd name="connsiteY3" fmla="*/ 2 h 6858000"/>
              <a:gd name="connsiteX4" fmla="*/ 4700562 w 4953000"/>
              <a:gd name="connsiteY4" fmla="*/ 2 h 6858000"/>
              <a:gd name="connsiteX5" fmla="*/ 1178476 w 4953000"/>
              <a:gd name="connsiteY5" fmla="*/ 6858000 h 6858000"/>
              <a:gd name="connsiteX6" fmla="*/ 0 w 4953000"/>
              <a:gd name="connsiteY6" fmla="*/ 6858000 h 6858000"/>
              <a:gd name="connsiteX7" fmla="*/ 0 w 4953000"/>
              <a:gd name="connsiteY7" fmla="*/ 0 h 6858000"/>
              <a:gd name="connsiteX8" fmla="*/ 4606656 w 4953000"/>
              <a:gd name="connsiteY8" fmla="*/ 0 h 6858000"/>
              <a:gd name="connsiteX9" fmla="*/ 1177656 w 4953000"/>
              <a:gd name="connsiteY9" fmla="*/ 3429000 h 6858000"/>
              <a:gd name="connsiteX10" fmla="*/ 1178921 w 4953000"/>
              <a:gd name="connsiteY10" fmla="*/ 3479029 h 6858000"/>
              <a:gd name="connsiteX11" fmla="*/ 1178476 w 4953000"/>
              <a:gd name="connsiteY11" fmla="*/ 34790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3000" h="6858000">
                <a:moveTo>
                  <a:pt x="4700562" y="2375"/>
                </a:moveTo>
                <a:lnTo>
                  <a:pt x="4606656" y="0"/>
                </a:lnTo>
                <a:lnTo>
                  <a:pt x="4953000" y="0"/>
                </a:lnTo>
                <a:lnTo>
                  <a:pt x="4953000" y="2"/>
                </a:lnTo>
                <a:lnTo>
                  <a:pt x="4700562" y="2"/>
                </a:lnTo>
                <a:close/>
                <a:moveTo>
                  <a:pt x="117847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606656" y="0"/>
                </a:lnTo>
                <a:cubicBezTo>
                  <a:pt x="2712871" y="0"/>
                  <a:pt x="1177656" y="1535216"/>
                  <a:pt x="1177656" y="3429000"/>
                </a:cubicBezTo>
                <a:lnTo>
                  <a:pt x="1178921" y="3479029"/>
                </a:lnTo>
                <a:lnTo>
                  <a:pt x="1178476" y="34790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CD6BB64-2F43-4CA7-B329-464CB2BD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" y="0"/>
            <a:ext cx="12191730" cy="3476078"/>
          </a:xfrm>
          <a:custGeom>
            <a:avLst/>
            <a:gdLst>
              <a:gd name="connsiteX0" fmla="*/ 0 w 12191730"/>
              <a:gd name="connsiteY0" fmla="*/ 0 h 3476078"/>
              <a:gd name="connsiteX1" fmla="*/ 12191730 w 12191730"/>
              <a:gd name="connsiteY1" fmla="*/ 0 h 3476078"/>
              <a:gd name="connsiteX2" fmla="*/ 12191730 w 12191730"/>
              <a:gd name="connsiteY2" fmla="*/ 686389 h 3476078"/>
              <a:gd name="connsiteX3" fmla="*/ 2942183 w 12191730"/>
              <a:gd name="connsiteY3" fmla="*/ 686390 h 3476078"/>
              <a:gd name="connsiteX4" fmla="*/ 2942183 w 12191730"/>
              <a:gd name="connsiteY4" fmla="*/ 688370 h 3476078"/>
              <a:gd name="connsiteX5" fmla="*/ 2863812 w 12191730"/>
              <a:gd name="connsiteY5" fmla="*/ 686389 h 3476078"/>
              <a:gd name="connsiteX6" fmla="*/ 16854 w 12191730"/>
              <a:gd name="connsiteY6" fmla="*/ 3255526 h 3476078"/>
              <a:gd name="connsiteX7" fmla="*/ 5717 w 12191730"/>
              <a:gd name="connsiteY7" fmla="*/ 3476078 h 3476078"/>
              <a:gd name="connsiteX8" fmla="*/ 2079 w 12191730"/>
              <a:gd name="connsiteY8" fmla="*/ 3476078 h 347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730" h="3476078">
                <a:moveTo>
                  <a:pt x="0" y="0"/>
                </a:moveTo>
                <a:lnTo>
                  <a:pt x="12191730" y="0"/>
                </a:lnTo>
                <a:lnTo>
                  <a:pt x="12191730" y="686389"/>
                </a:lnTo>
                <a:lnTo>
                  <a:pt x="2942183" y="686390"/>
                </a:lnTo>
                <a:lnTo>
                  <a:pt x="2942183" y="688370"/>
                </a:lnTo>
                <a:lnTo>
                  <a:pt x="2863812" y="686389"/>
                </a:lnTo>
                <a:cubicBezTo>
                  <a:pt x="1382101" y="686389"/>
                  <a:pt x="163403" y="1812480"/>
                  <a:pt x="16854" y="3255526"/>
                </a:cubicBezTo>
                <a:lnTo>
                  <a:pt x="5717" y="3476078"/>
                </a:lnTo>
                <a:lnTo>
                  <a:pt x="2079" y="347607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486E8A-AC56-4641-8186-F97C37D6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C936850-D541-451F-A46F-20FA646A4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448524"/>
              </p:ext>
            </p:extLst>
          </p:nvPr>
        </p:nvGraphicFramePr>
        <p:xfrm>
          <a:off x="902855" y="1919673"/>
          <a:ext cx="10249677" cy="467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04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BA4298C-3B35-4490-B20E-FE53B8561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47F40-F9BD-47EC-AE13-27CA7BBE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79FAFE-E16F-4679-8C35-E60C0CE0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1846"/>
            <a:ext cx="9914859" cy="1036833"/>
          </a:xfrm>
        </p:spPr>
        <p:txBody>
          <a:bodyPr>
            <a:normAutofit/>
          </a:bodyPr>
          <a:lstStyle/>
          <a:p>
            <a:pPr algn="ctr"/>
            <a:r>
              <a:rPr lang="cs-CZ" sz="3700" b="1" dirty="0">
                <a:solidFill>
                  <a:srgbClr val="FFFFFF"/>
                </a:solidFill>
                <a:ea typeface="+mj-lt"/>
                <a:cs typeface="+mj-lt"/>
              </a:rPr>
              <a:t>Reflexní lokomoce – historický vývoj</a:t>
            </a:r>
            <a:endParaRPr lang="cs-CZ" sz="3700" dirty="0">
              <a:solidFill>
                <a:srgbClr val="FFFFFF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15D65E-0C93-4C40-B736-E34E0BBE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24" y="2132695"/>
            <a:ext cx="8231814" cy="4725305"/>
          </a:xfrm>
          <a:custGeom>
            <a:avLst/>
            <a:gdLst>
              <a:gd name="connsiteX0" fmla="*/ 5778056 w 8231814"/>
              <a:gd name="connsiteY0" fmla="*/ 0 h 4725305"/>
              <a:gd name="connsiteX1" fmla="*/ 8219146 w 8231814"/>
              <a:gd name="connsiteY1" fmla="*/ 2202876 h 4725305"/>
              <a:gd name="connsiteX2" fmla="*/ 8230954 w 8231814"/>
              <a:gd name="connsiteY2" fmla="*/ 2436722 h 4725305"/>
              <a:gd name="connsiteX3" fmla="*/ 8231814 w 8231814"/>
              <a:gd name="connsiteY3" fmla="*/ 2436722 h 4725305"/>
              <a:gd name="connsiteX4" fmla="*/ 8231814 w 8231814"/>
              <a:gd name="connsiteY4" fmla="*/ 2453759 h 4725305"/>
              <a:gd name="connsiteX5" fmla="*/ 8231814 w 8231814"/>
              <a:gd name="connsiteY5" fmla="*/ 4725305 h 4725305"/>
              <a:gd name="connsiteX6" fmla="*/ 0 w 8231814"/>
              <a:gd name="connsiteY6" fmla="*/ 4725305 h 4725305"/>
              <a:gd name="connsiteX7" fmla="*/ 0 w 8231814"/>
              <a:gd name="connsiteY7" fmla="*/ 2797 h 4725305"/>
              <a:gd name="connsiteX8" fmla="*/ 5667466 w 8231814"/>
              <a:gd name="connsiteY8" fmla="*/ 2797 h 47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814" h="4725305">
                <a:moveTo>
                  <a:pt x="5778056" y="0"/>
                </a:moveTo>
                <a:cubicBezTo>
                  <a:pt x="7048530" y="0"/>
                  <a:pt x="8093488" y="965554"/>
                  <a:pt x="8219146" y="2202876"/>
                </a:cubicBezTo>
                <a:lnTo>
                  <a:pt x="8230954" y="2436722"/>
                </a:lnTo>
                <a:lnTo>
                  <a:pt x="8231814" y="2436722"/>
                </a:lnTo>
                <a:lnTo>
                  <a:pt x="8231814" y="2453759"/>
                </a:lnTo>
                <a:lnTo>
                  <a:pt x="8231814" y="4725305"/>
                </a:lnTo>
                <a:lnTo>
                  <a:pt x="0" y="4725305"/>
                </a:lnTo>
                <a:lnTo>
                  <a:pt x="0" y="2797"/>
                </a:lnTo>
                <a:lnTo>
                  <a:pt x="5667466" y="2797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osoba, interiér, muž&#10;&#10;Popis se vygeneroval automaticky.">
            <a:extLst>
              <a:ext uri="{FF2B5EF4-FFF2-40B4-BE49-F238E27FC236}">
                <a16:creationId xmlns:a16="http://schemas.microsoft.com/office/drawing/2014/main" id="{2469F4DE-E8F9-45ED-8EDC-70CDC804E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3" r="20529" b="-1"/>
          <a:stretch/>
        </p:blipFill>
        <p:spPr>
          <a:xfrm>
            <a:off x="20" y="2138900"/>
            <a:ext cx="4267180" cy="47190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CAB52-1F54-4E14-A710-8D55C5DC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722" y="2674961"/>
            <a:ext cx="6080078" cy="3502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Prof. Václav Vojta – 50. a 60. léta – se spolupracovníky a žáky v Čechách (p. </a:t>
            </a:r>
            <a:r>
              <a:rPr lang="cs-CZ" err="1">
                <a:solidFill>
                  <a:srgbClr val="FFFFFF"/>
                </a:solidFill>
                <a:ea typeface="+mn-lt"/>
                <a:cs typeface="+mn-lt"/>
              </a:rPr>
              <a:t>Klémová</a:t>
            </a:r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)</a:t>
            </a:r>
            <a:endParaRPr lang="cs-CZ"/>
          </a:p>
          <a:p>
            <a:pPr algn="just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Rozvoj 60. a 70. léta v Mnichově (</a:t>
            </a:r>
            <a:r>
              <a:rPr lang="cs-CZ" err="1">
                <a:solidFill>
                  <a:srgbClr val="FFFFFF"/>
                </a:solidFill>
                <a:ea typeface="+mn-lt"/>
                <a:cs typeface="+mn-lt"/>
              </a:rPr>
              <a:t>Kinderzentrum</a:t>
            </a:r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rgbClr val="FFFFFF"/>
                </a:solidFill>
                <a:ea typeface="+mn-lt"/>
                <a:cs typeface="+mn-lt"/>
              </a:rPr>
              <a:t>München</a:t>
            </a:r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)</a:t>
            </a:r>
          </a:p>
          <a:p>
            <a:pPr algn="just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U nás rozvoj v 90. letech: prof. Kolář v Praze, v Olomouci RL Corpus: Bc. Kováčiková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EF89B5-146A-40CD-9E37-AE6B8156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127662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3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74EBBD-8E06-4E83-B0A2-75BB23875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0CCE1B-689A-4430-B79E-977B226F3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DC33EC-086D-4551-A7B9-520718C13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6E1EF9-BCA8-4087-A0A6-3B1D576DE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BA8DF3-F9EF-4FDE-8DED-88BAD10E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3075296" cy="457200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TERAPIE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769E6-2140-4C3F-8915-25BA2585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900" b="1" dirty="0"/>
              <a:t>Terapeutická sezení provádět pravidelně</a:t>
            </a:r>
            <a:endParaRPr lang="cs-CZ" b="1" dirty="0"/>
          </a:p>
          <a:p>
            <a:pPr algn="just"/>
            <a:r>
              <a:rPr lang="cs-CZ" sz="1900" b="1" dirty="0"/>
              <a:t>Včasné zahájení, ideálně před 12. měsícem věku dítěte</a:t>
            </a:r>
          </a:p>
          <a:p>
            <a:pPr algn="just"/>
            <a:r>
              <a:rPr lang="cs-CZ" sz="1900" b="1" dirty="0"/>
              <a:t>Ideálně PŘED vznikem náhradních modelů</a:t>
            </a:r>
          </a:p>
          <a:p>
            <a:pPr algn="just"/>
            <a:r>
              <a:rPr lang="cs-CZ" sz="1900" b="1" dirty="0"/>
              <a:t>Začít nejsnazšími cviky, kupř. Reflexní otáčení 1. fáze</a:t>
            </a:r>
            <a:endParaRPr lang="cs-CZ" dirty="0"/>
          </a:p>
          <a:p>
            <a:pPr algn="just"/>
            <a:r>
              <a:rPr lang="cs-CZ" sz="1900" b="1" dirty="0"/>
              <a:t>Vyhledání zóny, která poskytne nejlepší vybavení žádané reakce = reflexní pohyb je optimálně vybavitelný</a:t>
            </a:r>
          </a:p>
          <a:p>
            <a:pPr algn="just"/>
            <a:r>
              <a:rPr lang="cs-CZ" sz="1900" b="1" dirty="0"/>
              <a:t>Vybavené reflexní pohyby ústí v definované konečné pozice</a:t>
            </a:r>
          </a:p>
          <a:p>
            <a:pPr algn="just"/>
            <a:r>
              <a:rPr lang="cs-CZ" sz="1900" b="1" dirty="0"/>
              <a:t>Někdy až SOUČASNÉ dráždění více zón vyvolává pomocí časové a prostorové sumace úspěšnou odpověď </a:t>
            </a:r>
          </a:p>
        </p:txBody>
      </p:sp>
    </p:spTree>
    <p:extLst>
      <p:ext uri="{BB962C8B-B14F-4D97-AF65-F5344CB8AC3E}">
        <p14:creationId xmlns:p14="http://schemas.microsoft.com/office/powerpoint/2010/main" val="33252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958C06-3C04-49E5-ADC2-F87376A5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4F8B04-08DD-4011-96EC-6196277E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A4D663-820A-41EC-92CA-BECFCED8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REFLEXNÍ PLAZENÍ</a:t>
            </a: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068666C8-2303-425E-AD7D-7978AF7FA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E7870-96A8-46B2-9F40-5904DEEB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11" y="1170709"/>
            <a:ext cx="7034880" cy="54911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500" b="1"/>
              <a:t>VÝCHOZÍ POLOHA: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Vleže na břiše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Hlava otočena k 1 straně cca 30°- dle ní dělíme končetiny na ČELISTNÍ &amp; ZÁHLAVNÍ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Osa RAK se svažuje ke straně záhlavní, osa pánevní se svažuje ke straně čelistní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Tento rozdílný směr obou os v rovině transverzální má nesmírně důležitý význam pro aktivaci modelu reflexního plazení!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Čelistní HK: vyváženě mezi ZR a VR, Flx cca 130°, Abd 30°, předloktí v pronaci, zápěstí leží na spojnici s RAK a KYK čelistní strany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Záhlavní DK: vyváženě mezi ZR a VR, Abd 30°, Flx 30° (osa stehna srovnaná s osou paže), Flx v KOK: nastavíme patu do sagitální roviny, aby procházela hrbolem kosti sedací (tuber osis ischii).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Záhlavní HK: volně uložena podél těla ve VR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Čelistní DK: leží volně na podložce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VYVOLANÉ POHYBY: 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Hlava ve středním postavení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Rotace RAK k záhlavní straně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Rotace pánve k záhlavní straně a její napřímení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r>
              <a:rPr lang="cs-CZ" sz="1500" b="1"/>
              <a:t>Flexe KYK a KOK do 90°, dorzální flexe a pronace nohou</a:t>
            </a:r>
            <a:endParaRPr lang="cs-CZ" sz="1500" b="1" dirty="0"/>
          </a:p>
          <a:p>
            <a:pPr algn="just">
              <a:lnSpc>
                <a:spcPct val="110000"/>
              </a:lnSpc>
            </a:pPr>
            <a:endParaRPr lang="cs-CZ" sz="1500" b="1" dirty="0"/>
          </a:p>
          <a:p>
            <a:pPr algn="just">
              <a:lnSpc>
                <a:spcPct val="110000"/>
              </a:lnSpc>
            </a:pPr>
            <a:endParaRPr lang="cs-CZ" sz="1500" b="1" dirty="0"/>
          </a:p>
          <a:p>
            <a:pPr algn="just">
              <a:lnSpc>
                <a:spcPct val="110000"/>
              </a:lnSpc>
            </a:pPr>
            <a:endParaRPr lang="cs-CZ" sz="1500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1C006FD-527B-43A3-89F1-7183208D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1" y="4269099"/>
            <a:ext cx="2895600" cy="12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3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4652C-C070-4139-9255-3CB21C98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2362"/>
            <a:ext cx="3814549" cy="3354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PLÁNOVANÁ HYBNOST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120220F-5D89-485B-A1B3-A4780DE30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1234" y="741970"/>
            <a:ext cx="6532166" cy="54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7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4A0F97-0799-42A7-9538-9D255CF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2362"/>
            <a:ext cx="3814549" cy="3354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REFLEXNÍ PLAZENÍ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36EE021-5DFC-47A0-B2BC-F6DF6E379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133" y="205636"/>
            <a:ext cx="6513241" cy="65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9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FF25AD-0F94-41DA-B0CB-8FDC642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4EEE2-91CA-464B-AC64-5479DB513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50C165-81F9-4CBC-87CA-3E6EBEA6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1A212B-431A-4929-AA76-34A688D3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05656-FBC6-40F0-98EC-F4958A6B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30307"/>
            <a:ext cx="9914859" cy="13716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SPOUŠŤOVÉ ZÓNY REFLEXNÍHO PLAZENÍ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FCF4A-CEAC-4697-BE3C-665E330D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10001"/>
            <a:ext cx="9753600" cy="33669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cs-CZ" b="1"/>
              <a:t>Tlak do zóny má definovaný směr a souvisí s provokací aktivity – KLADE ODPOR PROTI PLÁNOVANÉMU POHYBU SEGMENTU</a:t>
            </a:r>
            <a:endParaRPr lang="cs-CZ" b="1" dirty="0"/>
          </a:p>
          <a:p>
            <a:pPr algn="just"/>
            <a:r>
              <a:rPr lang="cs-CZ" b="1"/>
              <a:t>1 = mediální epikondyl humeru: čelistní HK, směr tlaku je do čelistního RAK</a:t>
            </a:r>
            <a:endParaRPr lang="cs-CZ" b="1" dirty="0"/>
          </a:p>
          <a:p>
            <a:pPr algn="just"/>
            <a:r>
              <a:rPr lang="cs-CZ" b="1"/>
              <a:t>2 = mediální hrana lopatky: čelistní HK, rozhraní mezi střední a spodní třetinou. Směr tlaku je do čelistního lokte.</a:t>
            </a:r>
            <a:endParaRPr lang="cs-CZ" b="1" dirty="0"/>
          </a:p>
          <a:p>
            <a:pPr algn="just"/>
            <a:r>
              <a:rPr lang="cs-CZ" b="1"/>
              <a:t>3 = tuber calcanei: záhlavní DK, směr tlaku je do KOK záhlavní strany.</a:t>
            </a:r>
            <a:endParaRPr lang="cs-CZ" b="1" dirty="0"/>
          </a:p>
          <a:p>
            <a:pPr algn="just"/>
            <a:r>
              <a:rPr lang="cs-CZ" b="1"/>
              <a:t>4 = rozhraní fascie m. gluteus medius a m. gluteus maximus: záhlavní DK, směr tlaku míří do KOK na čelistní straně.</a:t>
            </a:r>
            <a:endParaRPr lang="cs-CZ" b="1" dirty="0"/>
          </a:p>
          <a:p>
            <a:pPr algn="just"/>
            <a:r>
              <a:rPr lang="cs-CZ" b="1"/>
              <a:t>5 = akromion: záhlavní HK, směr tlaku je mezi lopatky asi do výše Th4.</a:t>
            </a:r>
            <a:endParaRPr lang="cs-CZ" b="1" dirty="0"/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94176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20D1B2-1ACC-4582-B368-5985EA0D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>
                <a:solidFill>
                  <a:srgbClr val="FFFFFF"/>
                </a:solidFill>
                <a:ea typeface="+mj-lt"/>
                <a:cs typeface="+mj-lt"/>
              </a:rPr>
              <a:t>SPOUŠŤOVÉ ZÓNY REFLEXNÍHO PLAZENÍ</a:t>
            </a:r>
            <a:endParaRPr lang="cs-CZ" sz="37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F53DF-A98B-4B7F-B5EC-94AC7777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3074"/>
            <a:ext cx="5589767" cy="3579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/>
              <a:t>6 = procesus styloideus radii, asi 1 cm kraniálně: záhlavní HK, směr tlaku je do lokte.</a:t>
            </a:r>
            <a:endParaRPr lang="cs-CZ" b="1"/>
          </a:p>
          <a:p>
            <a:pPr algn="just">
              <a:lnSpc>
                <a:spcPct val="110000"/>
              </a:lnSpc>
            </a:pPr>
            <a:r>
              <a:rPr lang="cs-CZ" sz="1600" b="1"/>
              <a:t>7 = mediální kondyl femuru: čelistní DK, směr tlaku je do čelistního KYK.</a:t>
            </a:r>
          </a:p>
          <a:p>
            <a:pPr algn="just">
              <a:lnSpc>
                <a:spcPct val="110000"/>
              </a:lnSpc>
            </a:pPr>
            <a:r>
              <a:rPr lang="cs-CZ" sz="1600" b="1"/>
              <a:t>8 = spina iliaca anterior superior: čelistní DK, směr tlaku do KYK záhlavní strany.</a:t>
            </a:r>
          </a:p>
          <a:p>
            <a:pPr algn="just">
              <a:lnSpc>
                <a:spcPct val="110000"/>
              </a:lnSpc>
            </a:pPr>
            <a:r>
              <a:rPr lang="cs-CZ" sz="1600" b="1"/>
              <a:t>9 = trupová zóna: záhlavní strana ve výši kaudálního úhlu lopatky laterálně od paravertebrálního valu ve výši trnových výběžků Th5 a Th6. Směr tlaku je mediální, ventrální a kraniální, tedy mediálně k LOK na čelistní straně, výslednice směřuje do RAK. </a:t>
            </a:r>
          </a:p>
        </p:txBody>
      </p:sp>
      <p:pic>
        <p:nvPicPr>
          <p:cNvPr id="4" name="Obrázek 12">
            <a:extLst>
              <a:ext uri="{FF2B5EF4-FFF2-40B4-BE49-F238E27FC236}">
                <a16:creationId xmlns:a16="http://schemas.microsoft.com/office/drawing/2014/main" id="{CC56D751-F586-45A5-8000-78314AB7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2967699"/>
            <a:ext cx="5126181" cy="31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22759-9B78-42EF-ABAD-06B0A4EC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 sz="3100" b="1">
                <a:solidFill>
                  <a:srgbClr val="FFFFFF"/>
                </a:solidFill>
              </a:rPr>
              <a:t>REFLEXNÍ PLAZENÍ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BC97438-0B7C-417E-9289-24904EED7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799019"/>
            <a:ext cx="7008090" cy="5253181"/>
          </a:xfrm>
        </p:spPr>
      </p:pic>
    </p:spTree>
    <p:extLst>
      <p:ext uri="{BB962C8B-B14F-4D97-AF65-F5344CB8AC3E}">
        <p14:creationId xmlns:p14="http://schemas.microsoft.com/office/powerpoint/2010/main" val="257659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9C0EA8-1D7C-4958-8088-FCCA7A14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00D6DE-A23B-4C22-B47F-8F693347E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D14FB4-6458-4E1D-B46C-BBE29EDF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CF0F7CE-15DE-4549-B1AD-71D91FB5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182352" cy="6857998"/>
          </a:xfrm>
          <a:custGeom>
            <a:avLst/>
            <a:gdLst>
              <a:gd name="connsiteX0" fmla="*/ 0 w 5182352"/>
              <a:gd name="connsiteY0" fmla="*/ 0 h 6857998"/>
              <a:gd name="connsiteX1" fmla="*/ 2818507 w 5182352"/>
              <a:gd name="connsiteY1" fmla="*/ 0 h 6857998"/>
              <a:gd name="connsiteX2" fmla="*/ 2930927 w 5182352"/>
              <a:gd name="connsiteY2" fmla="*/ 43392 h 6857998"/>
              <a:gd name="connsiteX3" fmla="*/ 5182352 w 5182352"/>
              <a:gd name="connsiteY3" fmla="*/ 3428998 h 6857998"/>
              <a:gd name="connsiteX4" fmla="*/ 2930927 w 5182352"/>
              <a:gd name="connsiteY4" fmla="*/ 6814605 h 6857998"/>
              <a:gd name="connsiteX5" fmla="*/ 2818504 w 5182352"/>
              <a:gd name="connsiteY5" fmla="*/ 6857998 h 6857998"/>
              <a:gd name="connsiteX6" fmla="*/ 0 w 5182352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2352" h="6857998">
                <a:moveTo>
                  <a:pt x="0" y="0"/>
                </a:moveTo>
                <a:lnTo>
                  <a:pt x="2818507" y="0"/>
                </a:lnTo>
                <a:lnTo>
                  <a:pt x="2930927" y="43392"/>
                </a:lnTo>
                <a:cubicBezTo>
                  <a:pt x="4251985" y="590036"/>
                  <a:pt x="5182352" y="1899962"/>
                  <a:pt x="5182352" y="3428998"/>
                </a:cubicBezTo>
                <a:cubicBezTo>
                  <a:pt x="5182352" y="4958035"/>
                  <a:pt x="4251985" y="6267961"/>
                  <a:pt x="2930927" y="6814605"/>
                </a:cubicBezTo>
                <a:lnTo>
                  <a:pt x="2818504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6F836A-7876-42BD-894C-2CE0DB13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1"/>
            <a:ext cx="4080681" cy="365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SPOUŠTĚCÍ ZÓNY</a:t>
            </a: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3D651D50-AFE8-4258-90FE-E239C3138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0" y="2"/>
            <a:ext cx="7010401" cy="6857998"/>
          </a:xfrm>
          <a:custGeom>
            <a:avLst/>
            <a:gdLst>
              <a:gd name="connsiteX0" fmla="*/ 2363848 w 7010401"/>
              <a:gd name="connsiteY0" fmla="*/ 0 h 6857998"/>
              <a:gd name="connsiteX1" fmla="*/ 7010401 w 7010401"/>
              <a:gd name="connsiteY1" fmla="*/ 0 h 6857998"/>
              <a:gd name="connsiteX2" fmla="*/ 7010401 w 7010401"/>
              <a:gd name="connsiteY2" fmla="*/ 6857998 h 6857998"/>
              <a:gd name="connsiteX3" fmla="*/ 2363845 w 7010401"/>
              <a:gd name="connsiteY3" fmla="*/ 6857998 h 6857998"/>
              <a:gd name="connsiteX4" fmla="*/ 2251425 w 7010401"/>
              <a:gd name="connsiteY4" fmla="*/ 6814606 h 6857998"/>
              <a:gd name="connsiteX5" fmla="*/ 0 w 7010401"/>
              <a:gd name="connsiteY5" fmla="*/ 3429000 h 6857998"/>
              <a:gd name="connsiteX6" fmla="*/ 2251425 w 7010401"/>
              <a:gd name="connsiteY6" fmla="*/ 433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1" h="6857998">
                <a:moveTo>
                  <a:pt x="2363848" y="0"/>
                </a:moveTo>
                <a:lnTo>
                  <a:pt x="7010401" y="0"/>
                </a:lnTo>
                <a:lnTo>
                  <a:pt x="7010401" y="6857998"/>
                </a:lnTo>
                <a:lnTo>
                  <a:pt x="2363845" y="6857998"/>
                </a:lnTo>
                <a:lnTo>
                  <a:pt x="2251425" y="6814606"/>
                </a:lnTo>
                <a:cubicBezTo>
                  <a:pt x="930367" y="6267962"/>
                  <a:pt x="0" y="4958036"/>
                  <a:pt x="0" y="3429000"/>
                </a:cubicBezTo>
                <a:cubicBezTo>
                  <a:pt x="0" y="1899963"/>
                  <a:pt x="930367" y="590037"/>
                  <a:pt x="2251425" y="4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elektronika&#10;&#10;Popis se vygeneroval automaticky.">
            <a:extLst>
              <a:ext uri="{FF2B5EF4-FFF2-40B4-BE49-F238E27FC236}">
                <a16:creationId xmlns:a16="http://schemas.microsoft.com/office/drawing/2014/main" id="{D73C06EC-5FD3-4CBC-AB0E-AF1643004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213" y="304800"/>
            <a:ext cx="4755618" cy="61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46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47C3AD-AA6D-4E6E-9F8E-AF83BC13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REFLEXNÍ OTÁČENÍ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67231-0F3B-41FA-A961-4F2F6317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236" y="870527"/>
            <a:ext cx="6096000" cy="54911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cs-CZ" sz="1400" b="1" dirty="0"/>
              <a:t>Globální cyklus má několik fází</a:t>
            </a:r>
          </a:p>
          <a:p>
            <a:pPr algn="just"/>
            <a:r>
              <a:rPr lang="cs-CZ" sz="1400" b="1"/>
              <a:t>VÝCHOZÍ POLOHA:</a:t>
            </a:r>
            <a:endParaRPr lang="cs-CZ" sz="1400" b="1" dirty="0"/>
          </a:p>
          <a:p>
            <a:pPr algn="just"/>
            <a:r>
              <a:rPr lang="cs-CZ" sz="1400" b="1"/>
              <a:t>Vleže na zádech</a:t>
            </a:r>
            <a:endParaRPr lang="cs-CZ" sz="1400" b="1" dirty="0"/>
          </a:p>
          <a:p>
            <a:pPr algn="just"/>
            <a:r>
              <a:rPr lang="cs-CZ" sz="1400" b="1"/>
              <a:t>Hlava 30° rotace v prodloužení osy trupu, otočena k 1 straně: končetiny čelistní a záhlavní</a:t>
            </a:r>
            <a:endParaRPr lang="cs-CZ" sz="1400" b="1" dirty="0"/>
          </a:p>
          <a:p>
            <a:pPr algn="just"/>
            <a:r>
              <a:rPr lang="cs-CZ" sz="1400" b="1"/>
              <a:t>Podélná osa těla ve středním postavení v rovině frontální</a:t>
            </a:r>
            <a:endParaRPr lang="cs-CZ" sz="1400" b="1" dirty="0"/>
          </a:p>
          <a:p>
            <a:pPr algn="just"/>
            <a:r>
              <a:rPr lang="cs-CZ" sz="1400" b="1"/>
              <a:t>Osy ramen a pánve kolmé na osu trupu</a:t>
            </a:r>
            <a:endParaRPr lang="cs-CZ" sz="1400" b="1" dirty="0"/>
          </a:p>
          <a:p>
            <a:pPr algn="just"/>
            <a:r>
              <a:rPr lang="cs-CZ" sz="1400" b="1" dirty="0"/>
              <a:t>HKK podél těla, DKK extenze</a:t>
            </a:r>
          </a:p>
          <a:p>
            <a:pPr algn="just"/>
            <a:r>
              <a:rPr lang="cs-CZ" sz="1400" b="1"/>
              <a:t>VYVOLANÉ POHYBY:</a:t>
            </a:r>
            <a:endParaRPr lang="cs-CZ" sz="1400" b="1" dirty="0"/>
          </a:p>
          <a:p>
            <a:pPr algn="just"/>
            <a:r>
              <a:rPr lang="cs-CZ" sz="1400" b="1"/>
              <a:t>Hlava se rotuje k záhlavní straně</a:t>
            </a:r>
            <a:endParaRPr lang="cs-CZ" sz="1400" b="1" dirty="0"/>
          </a:p>
          <a:p>
            <a:pPr algn="just"/>
            <a:r>
              <a:rPr lang="cs-CZ" sz="1400" b="1"/>
              <a:t>Rozvinutí hrudníku, zatažení žeberních oblouků</a:t>
            </a:r>
            <a:endParaRPr lang="cs-CZ" sz="1400" b="1" dirty="0"/>
          </a:p>
          <a:p>
            <a:pPr algn="just"/>
            <a:r>
              <a:rPr lang="cs-CZ" sz="1400" b="1"/>
              <a:t>Koncentrické stažení břicha, napřímení páteře</a:t>
            </a:r>
            <a:endParaRPr lang="cs-CZ" sz="1400" b="1" dirty="0"/>
          </a:p>
          <a:p>
            <a:pPr algn="just"/>
            <a:r>
              <a:rPr lang="cs-CZ" sz="1400" b="1"/>
              <a:t>ZR všech klíčových kloubů, …</a:t>
            </a:r>
            <a:endParaRPr lang="cs-CZ" sz="1400" b="1" dirty="0"/>
          </a:p>
          <a:p>
            <a:pPr algn="just"/>
            <a:r>
              <a:rPr lang="cs-CZ" sz="1400" b="1"/>
              <a:t>AKTIVAČNÍ ZÓNA - HRUDNÍ ZÓNA:</a:t>
            </a:r>
            <a:endParaRPr lang="cs-CZ" sz="1400" b="1" dirty="0"/>
          </a:p>
          <a:p>
            <a:pPr algn="just"/>
            <a:r>
              <a:rPr lang="cs-CZ" sz="1400" b="1"/>
              <a:t>Průsečík mamilární linie a bráničního úponu = výše 6. žebra, mezi 5.-6. či případně mezi 6.-7. žebrem. Směr tlaku: dorzálně, mediálně, kraniálně + případně přidání dalších aktivačních bodů pro zlepšení kvality reakce, jako jsou: processus mastoideus záhlavní strany (směr tlaku: mediálně, dorzálně a kraniálně proti bazi kosti týlní a hlavovým kloubům; m. mylohyoideus na záhlavní straně (směr tlaku: dorzálně + mediálně)...</a:t>
            </a:r>
            <a:endParaRPr lang="cs-CZ" sz="1400" b="1" dirty="0"/>
          </a:p>
          <a:p>
            <a:pPr algn="just"/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448119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3A8FF-6C8A-41AD-8FEB-66272BFF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92" y="175032"/>
            <a:ext cx="10815404" cy="1329004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 </a:t>
            </a:r>
            <a:r>
              <a:rPr lang="cs-CZ" b="1" dirty="0">
                <a:ea typeface="+mj-lt"/>
                <a:cs typeface="+mj-lt"/>
              </a:rPr>
              <a:t>VOJTOVA REFLEXNÍ LOKOMOCE </a:t>
            </a:r>
            <a:endParaRPr lang="cs-CZ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E8EF772-867C-401E-B189-0C2517A9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81" y="1711855"/>
            <a:ext cx="7721443" cy="5058499"/>
          </a:xfrm>
        </p:spPr>
      </p:pic>
    </p:spTree>
    <p:extLst>
      <p:ext uri="{BB962C8B-B14F-4D97-AF65-F5344CB8AC3E}">
        <p14:creationId xmlns:p14="http://schemas.microsoft.com/office/powerpoint/2010/main" val="301908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66A3FE7-60D1-46EB-85C0-DA73D11F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294D02-7B12-44A2-ADE7-D17811CC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743AA9-AD4A-4C7C-A2F8-D376FD29C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959701-876A-4201-8EE6-E65DF33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2800" cy="6856084"/>
          </a:xfrm>
          <a:custGeom>
            <a:avLst/>
            <a:gdLst>
              <a:gd name="connsiteX0" fmla="*/ 0 w 3352800"/>
              <a:gd name="connsiteY0" fmla="*/ 0 h 6856084"/>
              <a:gd name="connsiteX1" fmla="*/ 3352800 w 3352800"/>
              <a:gd name="connsiteY1" fmla="*/ 0 h 6856084"/>
              <a:gd name="connsiteX2" fmla="*/ 3352800 w 3352800"/>
              <a:gd name="connsiteY2" fmla="*/ 3427044 h 6856084"/>
              <a:gd name="connsiteX3" fmla="*/ 3352800 w 3352800"/>
              <a:gd name="connsiteY3" fmla="*/ 3442336 h 6856084"/>
              <a:gd name="connsiteX4" fmla="*/ 3352413 w 3352800"/>
              <a:gd name="connsiteY4" fmla="*/ 3442336 h 6856084"/>
              <a:gd name="connsiteX5" fmla="*/ 3348336 w 3352800"/>
              <a:gd name="connsiteY5" fmla="*/ 3603600 h 6856084"/>
              <a:gd name="connsiteX6" fmla="*/ 92918 w 3352800"/>
              <a:gd name="connsiteY6" fmla="*/ 6853808 h 6856084"/>
              <a:gd name="connsiteX7" fmla="*/ 0 w 3352800"/>
              <a:gd name="connsiteY7" fmla="*/ 6856084 h 68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6856084">
                <a:moveTo>
                  <a:pt x="0" y="0"/>
                </a:moveTo>
                <a:lnTo>
                  <a:pt x="3352800" y="0"/>
                </a:lnTo>
                <a:lnTo>
                  <a:pt x="3352800" y="3427044"/>
                </a:lnTo>
                <a:lnTo>
                  <a:pt x="3352800" y="3442336"/>
                </a:lnTo>
                <a:lnTo>
                  <a:pt x="3352413" y="3442336"/>
                </a:lnTo>
                <a:lnTo>
                  <a:pt x="3348336" y="3603600"/>
                </a:lnTo>
                <a:cubicBezTo>
                  <a:pt x="3259315" y="5359763"/>
                  <a:pt x="1849804" y="6767537"/>
                  <a:pt x="92918" y="6853808"/>
                </a:cubicBezTo>
                <a:lnTo>
                  <a:pt x="0" y="6856084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FE64C-2384-4A17-A985-5A3F6C65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2682240" cy="3657600"/>
          </a:xfrm>
        </p:spPr>
        <p:txBody>
          <a:bodyPr anchor="t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INDIKACE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B99A2698-2D32-4394-BE9E-9CCC8E11D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607174"/>
              </p:ext>
            </p:extLst>
          </p:nvPr>
        </p:nvGraphicFramePr>
        <p:xfrm>
          <a:off x="4267200" y="685800"/>
          <a:ext cx="7315200" cy="549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501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028C90-B7BB-48C4-B98C-BA3B4394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PLÁNOVANÁ HYBNOST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73362B2-5EF7-4FEB-BF44-6551B622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5"/>
          <a:stretch/>
        </p:blipFill>
        <p:spPr>
          <a:xfrm>
            <a:off x="20" y="5379"/>
            <a:ext cx="5181578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9BD33B-AB7C-4C82-BCAA-0A355F03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9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96BE0E-FC30-4168-BDFC-8DD4D1D4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B0BF24-49CD-4259-B076-57BF640F2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3F262-FC31-4211-8F69-56F78448E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00664" cy="6858000"/>
          </a:xfrm>
          <a:custGeom>
            <a:avLst/>
            <a:gdLst>
              <a:gd name="connsiteX0" fmla="*/ 0 w 6800664"/>
              <a:gd name="connsiteY0" fmla="*/ 0 h 6858000"/>
              <a:gd name="connsiteX1" fmla="*/ 1849345 w 6800664"/>
              <a:gd name="connsiteY1" fmla="*/ 0 h 6858000"/>
              <a:gd name="connsiteX2" fmla="*/ 1849345 w 6800664"/>
              <a:gd name="connsiteY2" fmla="*/ 1 h 6858000"/>
              <a:gd name="connsiteX3" fmla="*/ 6800664 w 6800664"/>
              <a:gd name="connsiteY3" fmla="*/ 1 h 6858000"/>
              <a:gd name="connsiteX4" fmla="*/ 3369709 w 6800664"/>
              <a:gd name="connsiteY4" fmla="*/ 3430956 h 6858000"/>
              <a:gd name="connsiteX5" fmla="*/ 6624108 w 6800664"/>
              <a:gd name="connsiteY5" fmla="*/ 6857447 h 6858000"/>
              <a:gd name="connsiteX6" fmla="*/ 6645980 w 6800664"/>
              <a:gd name="connsiteY6" fmla="*/ 6858000 h 6858000"/>
              <a:gd name="connsiteX7" fmla="*/ 0 w 68006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664" h="6858000">
                <a:moveTo>
                  <a:pt x="0" y="0"/>
                </a:moveTo>
                <a:lnTo>
                  <a:pt x="1849345" y="0"/>
                </a:lnTo>
                <a:lnTo>
                  <a:pt x="1849345" y="1"/>
                </a:lnTo>
                <a:lnTo>
                  <a:pt x="6800664" y="1"/>
                </a:lnTo>
                <a:cubicBezTo>
                  <a:pt x="4905801" y="1"/>
                  <a:pt x="3369709" y="1536092"/>
                  <a:pt x="3369709" y="3430956"/>
                </a:cubicBezTo>
                <a:cubicBezTo>
                  <a:pt x="3369709" y="5266605"/>
                  <a:pt x="4811294" y="6765555"/>
                  <a:pt x="6624108" y="6857447"/>
                </a:cubicBezTo>
                <a:lnTo>
                  <a:pt x="66459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7C0B86-386E-472B-B980-775A3B3C0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2800" cy="6856084"/>
          </a:xfrm>
          <a:custGeom>
            <a:avLst/>
            <a:gdLst>
              <a:gd name="connsiteX0" fmla="*/ 0 w 3352800"/>
              <a:gd name="connsiteY0" fmla="*/ 0 h 6856084"/>
              <a:gd name="connsiteX1" fmla="*/ 3352800 w 3352800"/>
              <a:gd name="connsiteY1" fmla="*/ 0 h 6856084"/>
              <a:gd name="connsiteX2" fmla="*/ 3352800 w 3352800"/>
              <a:gd name="connsiteY2" fmla="*/ 3427044 h 6856084"/>
              <a:gd name="connsiteX3" fmla="*/ 3352800 w 3352800"/>
              <a:gd name="connsiteY3" fmla="*/ 3442336 h 6856084"/>
              <a:gd name="connsiteX4" fmla="*/ 3352413 w 3352800"/>
              <a:gd name="connsiteY4" fmla="*/ 3442336 h 6856084"/>
              <a:gd name="connsiteX5" fmla="*/ 3348336 w 3352800"/>
              <a:gd name="connsiteY5" fmla="*/ 3603600 h 6856084"/>
              <a:gd name="connsiteX6" fmla="*/ 92918 w 3352800"/>
              <a:gd name="connsiteY6" fmla="*/ 6853808 h 6856084"/>
              <a:gd name="connsiteX7" fmla="*/ 0 w 3352800"/>
              <a:gd name="connsiteY7" fmla="*/ 6856084 h 68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6856084">
                <a:moveTo>
                  <a:pt x="0" y="0"/>
                </a:moveTo>
                <a:lnTo>
                  <a:pt x="3352800" y="0"/>
                </a:lnTo>
                <a:lnTo>
                  <a:pt x="3352800" y="3427044"/>
                </a:lnTo>
                <a:lnTo>
                  <a:pt x="3352800" y="3442336"/>
                </a:lnTo>
                <a:lnTo>
                  <a:pt x="3352413" y="3442336"/>
                </a:lnTo>
                <a:lnTo>
                  <a:pt x="3348336" y="3603600"/>
                </a:lnTo>
                <a:cubicBezTo>
                  <a:pt x="3259315" y="5359763"/>
                  <a:pt x="1849804" y="6767537"/>
                  <a:pt x="92918" y="6853808"/>
                </a:cubicBezTo>
                <a:lnTo>
                  <a:pt x="0" y="6856084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0D7325-0C70-44DE-B155-D2992BE3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2570328" cy="3715603"/>
          </a:xfrm>
        </p:spPr>
        <p:txBody>
          <a:bodyPr anchor="t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SHRNUTÍ VRL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FF6A3-FB20-47BB-A431-C39A969F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685800"/>
            <a:ext cx="7010400" cy="549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cs-CZ" b="1"/>
              <a:t>Primárně neučí, nenacvičuje ani netrénuje "normální" pohybové děje, jako je uchopování, vzpřimování a chůze.</a:t>
            </a:r>
            <a:endParaRPr lang="cs-CZ" b="1" dirty="0"/>
          </a:p>
          <a:p>
            <a:pPr algn="just"/>
            <a:r>
              <a:rPr lang="cs-CZ" b="1"/>
              <a:t>Prováděna reflexním způsobem = bez volního úsilí pacienta.</a:t>
            </a:r>
            <a:endParaRPr lang="cs-CZ" b="1" dirty="0"/>
          </a:p>
          <a:p>
            <a:pPr algn="just"/>
            <a:r>
              <a:rPr lang="cs-CZ" b="1"/>
              <a:t>Účinkem terapie dochází k celkové změně v držení těla, ke změně v přesunu těžiště, ke zlepšení vzpřimování, řízení "rovnováhy", celkové koordinaci pohybů...</a:t>
            </a:r>
          </a:p>
          <a:p>
            <a:pPr algn="just"/>
            <a:r>
              <a:rPr lang="cs-CZ" b="1"/>
              <a:t>Reflexní lokomoce jsou vybavitelné u každého nezávisle na jeho věku.</a:t>
            </a:r>
          </a:p>
          <a:p>
            <a:pPr algn="just"/>
            <a:r>
              <a:rPr lang="cs-CZ" b="1"/>
              <a:t>Účinnost terapie dle erudovanosti terapeutů, přesnosti provádění terapie, její intenzity a frekvence, dle edukace rodinných příslušníků...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5123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A0B0F3-4BE3-414F-BF92-563F722B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44EC4-1768-4207-B2BF-E8067995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D14A17-65F4-4064-90E6-520921CC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4497"/>
            <a:ext cx="9753600" cy="12395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D665E-7C67-4FD7-B18A-2B32F237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790825"/>
            <a:ext cx="10134600" cy="33861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" dirty="0">
                <a:ea typeface="+mn-lt"/>
                <a:cs typeface="+mn-lt"/>
                <a:hlinkClick r:id="rId2"/>
              </a:rPr>
              <a:t>http://www.rl-corpus.cz/vojtuv-princip/vyvojova-kineziologie/</a:t>
            </a:r>
            <a:r>
              <a:rPr lang="cs-CZ" dirty="0">
                <a:ea typeface="+mn-lt"/>
                <a:cs typeface="+mn-lt"/>
              </a:rPr>
              <a:t> </a:t>
            </a:r>
            <a:endParaRPr lang="cs-CZ"/>
          </a:p>
          <a:p>
            <a:pPr algn="just"/>
            <a:r>
              <a:rPr lang="cs" dirty="0">
                <a:ea typeface="+mn-lt"/>
                <a:cs typeface="+mn-lt"/>
                <a:hlinkClick r:id="rId3"/>
              </a:rPr>
              <a:t>https://www.fyzioklinika.cz/clanky-o-zdravi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pPr algn="just"/>
            <a:r>
              <a:rPr lang="cs-CZ" dirty="0">
                <a:ea typeface="+mn-lt"/>
                <a:cs typeface="+mn-lt"/>
                <a:hlinkClick r:id="rId4"/>
              </a:rPr>
              <a:t>https://www.vojta.com/cs/vojtuv-princip/diagnostika-vojty/polohove-testy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algn="just"/>
            <a:r>
              <a:rPr lang="cs-CZ" dirty="0">
                <a:ea typeface="+mn-lt"/>
                <a:cs typeface="+mn-lt"/>
                <a:hlinkClick r:id="rId5"/>
              </a:rPr>
              <a:t>https://konecnylumir.wixsite.com/expertfyzio1/vojtova-metoda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algn="just"/>
            <a:r>
              <a:rPr lang="cs" dirty="0">
                <a:ea typeface="+mn-lt"/>
                <a:cs typeface="+mn-lt"/>
              </a:rPr>
              <a:t>PAVLŮ, Dagmar. </a:t>
            </a:r>
            <a:r>
              <a:rPr lang="cs" i="1" dirty="0">
                <a:ea typeface="+mn-lt"/>
                <a:cs typeface="+mn-lt"/>
              </a:rPr>
              <a:t>Speciální fyzioterapeutické koncepty a metody.</a:t>
            </a:r>
            <a:r>
              <a:rPr lang="cs" dirty="0">
                <a:ea typeface="+mn-lt"/>
                <a:cs typeface="+mn-lt"/>
              </a:rPr>
              <a:t> 1. vyd. Brno: Akademické nakladatelství CERM, 2002. 239 s. ISBN 8072042661.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" dirty="0">
                <a:ea typeface="+mn-lt"/>
                <a:cs typeface="+mn-lt"/>
              </a:rPr>
              <a:t>KOLÁŘ, Pavel. </a:t>
            </a:r>
            <a:r>
              <a:rPr lang="cs" i="1" dirty="0">
                <a:ea typeface="+mn-lt"/>
                <a:cs typeface="+mn-lt"/>
              </a:rPr>
              <a:t>Rehabilitace v klinické praxi</a:t>
            </a:r>
            <a:r>
              <a:rPr lang="cs" dirty="0">
                <a:ea typeface="+mn-lt"/>
                <a:cs typeface="+mn-lt"/>
              </a:rPr>
              <a:t>. 1. vyd. Praha: </a:t>
            </a:r>
            <a:r>
              <a:rPr lang="cs" dirty="0" err="1">
                <a:ea typeface="+mn-lt"/>
                <a:cs typeface="+mn-lt"/>
              </a:rPr>
              <a:t>Galén</a:t>
            </a:r>
            <a:r>
              <a:rPr lang="cs" dirty="0">
                <a:ea typeface="+mn-lt"/>
                <a:cs typeface="+mn-lt"/>
              </a:rPr>
              <a:t>, 2009. </a:t>
            </a:r>
            <a:r>
              <a:rPr lang="cs" dirty="0" err="1">
                <a:ea typeface="+mn-lt"/>
                <a:cs typeface="+mn-lt"/>
              </a:rPr>
              <a:t>xxxi</a:t>
            </a:r>
            <a:r>
              <a:rPr lang="cs" dirty="0">
                <a:ea typeface="+mn-lt"/>
                <a:cs typeface="+mn-lt"/>
              </a:rPr>
              <a:t>, 713. ISBN 9788072626571.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155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9BB8F2C0-5085-4286-BF3B-489C592A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2337D07-653B-4B3D-BE8A-C71BD75D7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3146"/>
          <a:stretch/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E705AD56-8B1B-4111-AE73-A1DEC707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0 w 8556895"/>
              <a:gd name="connsiteY4" fmla="*/ 6865265 h 6865265"/>
              <a:gd name="connsiteX5" fmla="*/ 3430955 w 8556895"/>
              <a:gd name="connsiteY5" fmla="*/ 3434310 h 6865265"/>
              <a:gd name="connsiteX6" fmla="*/ 176556 w 8556895"/>
              <a:gd name="connsiteY6" fmla="*/ 7819 h 6865265"/>
              <a:gd name="connsiteX7" fmla="*/ 154644 w 8556895"/>
              <a:gd name="connsiteY7" fmla="*/ 7265 h 6865265"/>
              <a:gd name="connsiteX8" fmla="*/ 5317418 w 8556895"/>
              <a:gd name="connsiteY8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  <a:gd name="connsiteX7" fmla="*/ 5317418 w 8556895"/>
              <a:gd name="connsiteY7" fmla="*/ 7265 h 6865265"/>
              <a:gd name="connsiteX0" fmla="*/ 154644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1A084-6580-4A9B-BD64-F3967B96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518" y="685800"/>
            <a:ext cx="4155881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DĚKUJI ZA POZORNOST!</a:t>
            </a:r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0439D4E6-5229-413A-A17B-5910539E8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2B84E4-3649-482C-BD35-51CFD74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E25BC1-2985-4214-A507-0A333899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67201" cy="6858000"/>
          </a:xfrm>
          <a:custGeom>
            <a:avLst/>
            <a:gdLst>
              <a:gd name="connsiteX0" fmla="*/ 0 w 4267201"/>
              <a:gd name="connsiteY0" fmla="*/ 0 h 6858000"/>
              <a:gd name="connsiteX1" fmla="*/ 4267201 w 4267201"/>
              <a:gd name="connsiteY1" fmla="*/ 0 h 6858000"/>
              <a:gd name="connsiteX2" fmla="*/ 4267201 w 4267201"/>
              <a:gd name="connsiteY2" fmla="*/ 1397000 h 6858000"/>
              <a:gd name="connsiteX3" fmla="*/ 4267201 w 4267201"/>
              <a:gd name="connsiteY3" fmla="*/ 1600200 h 6858000"/>
              <a:gd name="connsiteX4" fmla="*/ 4267201 w 4267201"/>
              <a:gd name="connsiteY4" fmla="*/ 4205703 h 6858000"/>
              <a:gd name="connsiteX5" fmla="*/ 4265081 w 4267201"/>
              <a:gd name="connsiteY5" fmla="*/ 4250752 h 6858000"/>
              <a:gd name="connsiteX6" fmla="*/ 4265081 w 4267201"/>
              <a:gd name="connsiteY6" fmla="*/ 4276165 h 6858000"/>
              <a:gd name="connsiteX7" fmla="*/ 4263877 w 4267201"/>
              <a:gd name="connsiteY7" fmla="*/ 4276165 h 6858000"/>
              <a:gd name="connsiteX8" fmla="*/ 4258654 w 4267201"/>
              <a:gd name="connsiteY8" fmla="*/ 4386466 h 6858000"/>
              <a:gd name="connsiteX9" fmla="*/ 1819737 w 4267201"/>
              <a:gd name="connsiteY9" fmla="*/ 6840915 h 6858000"/>
              <a:gd name="connsiteX10" fmla="*/ 1553968 w 4267201"/>
              <a:gd name="connsiteY10" fmla="*/ 6854335 h 6858000"/>
              <a:gd name="connsiteX11" fmla="*/ 1553968 w 4267201"/>
              <a:gd name="connsiteY11" fmla="*/ 6858000 h 6858000"/>
              <a:gd name="connsiteX12" fmla="*/ 0 w 426720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1" h="6858000">
                <a:moveTo>
                  <a:pt x="0" y="0"/>
                </a:moveTo>
                <a:lnTo>
                  <a:pt x="4267201" y="0"/>
                </a:lnTo>
                <a:lnTo>
                  <a:pt x="4267201" y="1397000"/>
                </a:lnTo>
                <a:lnTo>
                  <a:pt x="4267201" y="1600200"/>
                </a:lnTo>
                <a:lnTo>
                  <a:pt x="4267201" y="4205703"/>
                </a:lnTo>
                <a:lnTo>
                  <a:pt x="4265081" y="4250752"/>
                </a:lnTo>
                <a:lnTo>
                  <a:pt x="4265081" y="4276165"/>
                </a:lnTo>
                <a:lnTo>
                  <a:pt x="4263877" y="4276165"/>
                </a:lnTo>
                <a:lnTo>
                  <a:pt x="4258654" y="4386466"/>
                </a:lnTo>
                <a:cubicBezTo>
                  <a:pt x="4135569" y="5679631"/>
                  <a:pt x="3110552" y="6709825"/>
                  <a:pt x="1819737" y="6840915"/>
                </a:cubicBezTo>
                <a:lnTo>
                  <a:pt x="1553968" y="6854335"/>
                </a:lnTo>
                <a:lnTo>
                  <a:pt x="15539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F04A5C-6715-4359-A8D6-200E88C2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08254"/>
            <a:ext cx="12192000" cy="4549747"/>
          </a:xfrm>
          <a:custGeom>
            <a:avLst/>
            <a:gdLst>
              <a:gd name="connsiteX0" fmla="*/ 0 w 12192000"/>
              <a:gd name="connsiteY0" fmla="*/ 0 h 4549747"/>
              <a:gd name="connsiteX1" fmla="*/ 4679 w 12192000"/>
              <a:gd name="connsiteY1" fmla="*/ 0 h 4549747"/>
              <a:gd name="connsiteX2" fmla="*/ 18887 w 12192000"/>
              <a:gd name="connsiteY2" fmla="*/ 281361 h 4549747"/>
              <a:gd name="connsiteX3" fmla="*/ 3658142 w 12192000"/>
              <a:gd name="connsiteY3" fmla="*/ 3565479 h 4549747"/>
              <a:gd name="connsiteX4" fmla="*/ 3758325 w 12192000"/>
              <a:gd name="connsiteY4" fmla="*/ 3562945 h 4549747"/>
              <a:gd name="connsiteX5" fmla="*/ 3758325 w 12192000"/>
              <a:gd name="connsiteY5" fmla="*/ 3565479 h 4549747"/>
              <a:gd name="connsiteX6" fmla="*/ 11844593 w 12192000"/>
              <a:gd name="connsiteY6" fmla="*/ 3565479 h 4549747"/>
              <a:gd name="connsiteX7" fmla="*/ 11844593 w 12192000"/>
              <a:gd name="connsiteY7" fmla="*/ 3565476 h 4549747"/>
              <a:gd name="connsiteX8" fmla="*/ 12192000 w 12192000"/>
              <a:gd name="connsiteY8" fmla="*/ 3565476 h 4549747"/>
              <a:gd name="connsiteX9" fmla="*/ 12192000 w 12192000"/>
              <a:gd name="connsiteY9" fmla="*/ 4417168 h 4549747"/>
              <a:gd name="connsiteX10" fmla="*/ 12192000 w 12192000"/>
              <a:gd name="connsiteY10" fmla="*/ 4549747 h 4549747"/>
              <a:gd name="connsiteX11" fmla="*/ 0 w 12192000"/>
              <a:gd name="connsiteY11" fmla="*/ 4549747 h 454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49747">
                <a:moveTo>
                  <a:pt x="0" y="0"/>
                </a:moveTo>
                <a:lnTo>
                  <a:pt x="4679" y="0"/>
                </a:lnTo>
                <a:lnTo>
                  <a:pt x="18887" y="281361"/>
                </a:lnTo>
                <a:cubicBezTo>
                  <a:pt x="206220" y="2126001"/>
                  <a:pt x="1764077" y="3565479"/>
                  <a:pt x="3658142" y="3565479"/>
                </a:cubicBezTo>
                <a:lnTo>
                  <a:pt x="3758325" y="3562945"/>
                </a:lnTo>
                <a:lnTo>
                  <a:pt x="3758325" y="3565479"/>
                </a:lnTo>
                <a:lnTo>
                  <a:pt x="11844593" y="3565479"/>
                </a:lnTo>
                <a:lnTo>
                  <a:pt x="11844593" y="3565476"/>
                </a:lnTo>
                <a:lnTo>
                  <a:pt x="12192000" y="3565476"/>
                </a:lnTo>
                <a:lnTo>
                  <a:pt x="12192000" y="4417168"/>
                </a:lnTo>
                <a:lnTo>
                  <a:pt x="12192000" y="4549747"/>
                </a:lnTo>
                <a:lnTo>
                  <a:pt x="0" y="4549747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EB9BA0-2653-443C-8583-01A67689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0156"/>
            <a:ext cx="3358776" cy="2602282"/>
          </a:xfrm>
        </p:spPr>
        <p:txBody>
          <a:bodyPr anchor="t">
            <a:normAutofit/>
          </a:bodyPr>
          <a:lstStyle/>
          <a:p>
            <a:pPr algn="ctr"/>
            <a:r>
              <a:rPr lang="cs-CZ" sz="1900">
                <a:solidFill>
                  <a:srgbClr val="FFFFFF"/>
                </a:solidFill>
              </a:rPr>
              <a:t>KONTRAINDIKACE VRL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8BC8CD9-CFDD-4F2A-A816-56BEF5C74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7781"/>
              </p:ext>
            </p:extLst>
          </p:nvPr>
        </p:nvGraphicFramePr>
        <p:xfrm>
          <a:off x="3889765" y="69754"/>
          <a:ext cx="8433758" cy="581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71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C6655D2-5BA9-4A11-9D74-4BB505581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irálový vzor mušle">
            <a:extLst>
              <a:ext uri="{FF2B5EF4-FFF2-40B4-BE49-F238E27FC236}">
                <a16:creationId xmlns:a16="http://schemas.microsoft.com/office/drawing/2014/main" id="{F0A84193-B6BF-4499-9DA9-3220D5DEB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5" b="8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6874C57-217D-4F9E-B1AC-0CF345747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866639" cy="6858000"/>
          </a:xfrm>
          <a:custGeom>
            <a:avLst/>
            <a:gdLst>
              <a:gd name="connsiteX0" fmla="*/ 0 w 8866639"/>
              <a:gd name="connsiteY0" fmla="*/ 0 h 6858000"/>
              <a:gd name="connsiteX1" fmla="*/ 6574186 w 8866639"/>
              <a:gd name="connsiteY1" fmla="*/ 0 h 6858000"/>
              <a:gd name="connsiteX2" fmla="*/ 6716697 w 8866639"/>
              <a:gd name="connsiteY2" fmla="*/ 58392 h 6858000"/>
              <a:gd name="connsiteX3" fmla="*/ 8866639 w 8866639"/>
              <a:gd name="connsiteY3" fmla="*/ 3428999 h 6858000"/>
              <a:gd name="connsiteX4" fmla="*/ 6716697 w 8866639"/>
              <a:gd name="connsiteY4" fmla="*/ 6799606 h 6858000"/>
              <a:gd name="connsiteX5" fmla="*/ 6574179 w 8866639"/>
              <a:gd name="connsiteY5" fmla="*/ 6858000 h 6858000"/>
              <a:gd name="connsiteX6" fmla="*/ 0 w 886663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639" h="6858000">
                <a:moveTo>
                  <a:pt x="0" y="0"/>
                </a:moveTo>
                <a:lnTo>
                  <a:pt x="6574186" y="0"/>
                </a:lnTo>
                <a:lnTo>
                  <a:pt x="6716697" y="58392"/>
                </a:lnTo>
                <a:cubicBezTo>
                  <a:pt x="7980128" y="613718"/>
                  <a:pt x="8866639" y="1913774"/>
                  <a:pt x="8866639" y="3428999"/>
                </a:cubicBezTo>
                <a:cubicBezTo>
                  <a:pt x="8866639" y="4944224"/>
                  <a:pt x="7980128" y="6244279"/>
                  <a:pt x="6716697" y="6799606"/>
                </a:cubicBezTo>
                <a:lnTo>
                  <a:pt x="65741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F20FB2-438D-45FD-9075-74DED451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35533"/>
            <a:ext cx="7023208" cy="25501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STRUČNÉ SHRNUTÍ MOTORICKÉ ONTOGENEZE 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4D9A9A-6DCE-44A3-9A92-573DA29D9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2582" y="4920277"/>
            <a:ext cx="10149418" cy="1943102"/>
          </a:xfrm>
          <a:custGeom>
            <a:avLst/>
            <a:gdLst>
              <a:gd name="connsiteX0" fmla="*/ 3712194 w 10149418"/>
              <a:gd name="connsiteY0" fmla="*/ 0 h 1943102"/>
              <a:gd name="connsiteX1" fmla="*/ 10149418 w 10149418"/>
              <a:gd name="connsiteY1" fmla="*/ 0 h 1943102"/>
              <a:gd name="connsiteX2" fmla="*/ 10149418 w 10149418"/>
              <a:gd name="connsiteY2" fmla="*/ 1943102 h 1943102"/>
              <a:gd name="connsiteX3" fmla="*/ 0 w 10149418"/>
              <a:gd name="connsiteY3" fmla="*/ 1943102 h 1943102"/>
              <a:gd name="connsiteX4" fmla="*/ 46999 w 10149418"/>
              <a:gd name="connsiteY4" fmla="*/ 1752976 h 1943102"/>
              <a:gd name="connsiteX5" fmla="*/ 2399231 w 10149418"/>
              <a:gd name="connsiteY5" fmla="*/ 1 h 1943102"/>
              <a:gd name="connsiteX6" fmla="*/ 2509820 w 10149418"/>
              <a:gd name="connsiteY6" fmla="*/ 2797 h 1943102"/>
              <a:gd name="connsiteX7" fmla="*/ 3712194 w 10149418"/>
              <a:gd name="connsiteY7" fmla="*/ 2797 h 19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9418" h="1943102">
                <a:moveTo>
                  <a:pt x="3712194" y="0"/>
                </a:moveTo>
                <a:lnTo>
                  <a:pt x="10149418" y="0"/>
                </a:lnTo>
                <a:lnTo>
                  <a:pt x="10149418" y="1943102"/>
                </a:lnTo>
                <a:lnTo>
                  <a:pt x="0" y="1943102"/>
                </a:lnTo>
                <a:lnTo>
                  <a:pt x="46999" y="1752976"/>
                </a:lnTo>
                <a:cubicBezTo>
                  <a:pt x="348562" y="739254"/>
                  <a:pt x="1287566" y="1"/>
                  <a:pt x="2399231" y="1"/>
                </a:cubicBezTo>
                <a:lnTo>
                  <a:pt x="2509820" y="2797"/>
                </a:lnTo>
                <a:lnTo>
                  <a:pt x="3712194" y="279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C2B84E4-3649-482C-BD35-51CFD74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CE25BC1-2985-4214-A507-0A333899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67201" cy="6858000"/>
          </a:xfrm>
          <a:custGeom>
            <a:avLst/>
            <a:gdLst>
              <a:gd name="connsiteX0" fmla="*/ 0 w 4267201"/>
              <a:gd name="connsiteY0" fmla="*/ 0 h 6858000"/>
              <a:gd name="connsiteX1" fmla="*/ 4267201 w 4267201"/>
              <a:gd name="connsiteY1" fmla="*/ 0 h 6858000"/>
              <a:gd name="connsiteX2" fmla="*/ 4267201 w 4267201"/>
              <a:gd name="connsiteY2" fmla="*/ 1397000 h 6858000"/>
              <a:gd name="connsiteX3" fmla="*/ 4267201 w 4267201"/>
              <a:gd name="connsiteY3" fmla="*/ 1600200 h 6858000"/>
              <a:gd name="connsiteX4" fmla="*/ 4267201 w 4267201"/>
              <a:gd name="connsiteY4" fmla="*/ 4205703 h 6858000"/>
              <a:gd name="connsiteX5" fmla="*/ 4265081 w 4267201"/>
              <a:gd name="connsiteY5" fmla="*/ 4250752 h 6858000"/>
              <a:gd name="connsiteX6" fmla="*/ 4265081 w 4267201"/>
              <a:gd name="connsiteY6" fmla="*/ 4276165 h 6858000"/>
              <a:gd name="connsiteX7" fmla="*/ 4263877 w 4267201"/>
              <a:gd name="connsiteY7" fmla="*/ 4276165 h 6858000"/>
              <a:gd name="connsiteX8" fmla="*/ 4258654 w 4267201"/>
              <a:gd name="connsiteY8" fmla="*/ 4386466 h 6858000"/>
              <a:gd name="connsiteX9" fmla="*/ 1819737 w 4267201"/>
              <a:gd name="connsiteY9" fmla="*/ 6840915 h 6858000"/>
              <a:gd name="connsiteX10" fmla="*/ 1553968 w 4267201"/>
              <a:gd name="connsiteY10" fmla="*/ 6854335 h 6858000"/>
              <a:gd name="connsiteX11" fmla="*/ 1553968 w 4267201"/>
              <a:gd name="connsiteY11" fmla="*/ 6858000 h 6858000"/>
              <a:gd name="connsiteX12" fmla="*/ 0 w 426720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1" h="6858000">
                <a:moveTo>
                  <a:pt x="0" y="0"/>
                </a:moveTo>
                <a:lnTo>
                  <a:pt x="4267201" y="0"/>
                </a:lnTo>
                <a:lnTo>
                  <a:pt x="4267201" y="1397000"/>
                </a:lnTo>
                <a:lnTo>
                  <a:pt x="4267201" y="1600200"/>
                </a:lnTo>
                <a:lnTo>
                  <a:pt x="4267201" y="4205703"/>
                </a:lnTo>
                <a:lnTo>
                  <a:pt x="4265081" y="4250752"/>
                </a:lnTo>
                <a:lnTo>
                  <a:pt x="4265081" y="4276165"/>
                </a:lnTo>
                <a:lnTo>
                  <a:pt x="4263877" y="4276165"/>
                </a:lnTo>
                <a:lnTo>
                  <a:pt x="4258654" y="4386466"/>
                </a:lnTo>
                <a:cubicBezTo>
                  <a:pt x="4135569" y="5679631"/>
                  <a:pt x="3110552" y="6709825"/>
                  <a:pt x="1819737" y="6840915"/>
                </a:cubicBezTo>
                <a:lnTo>
                  <a:pt x="1553968" y="6854335"/>
                </a:lnTo>
                <a:lnTo>
                  <a:pt x="15539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F04A5C-6715-4359-A8D6-200E88C2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08254"/>
            <a:ext cx="12192000" cy="4549747"/>
          </a:xfrm>
          <a:custGeom>
            <a:avLst/>
            <a:gdLst>
              <a:gd name="connsiteX0" fmla="*/ 0 w 12192000"/>
              <a:gd name="connsiteY0" fmla="*/ 0 h 4549747"/>
              <a:gd name="connsiteX1" fmla="*/ 4679 w 12192000"/>
              <a:gd name="connsiteY1" fmla="*/ 0 h 4549747"/>
              <a:gd name="connsiteX2" fmla="*/ 18887 w 12192000"/>
              <a:gd name="connsiteY2" fmla="*/ 281361 h 4549747"/>
              <a:gd name="connsiteX3" fmla="*/ 3658142 w 12192000"/>
              <a:gd name="connsiteY3" fmla="*/ 3565479 h 4549747"/>
              <a:gd name="connsiteX4" fmla="*/ 3758325 w 12192000"/>
              <a:gd name="connsiteY4" fmla="*/ 3562945 h 4549747"/>
              <a:gd name="connsiteX5" fmla="*/ 3758325 w 12192000"/>
              <a:gd name="connsiteY5" fmla="*/ 3565479 h 4549747"/>
              <a:gd name="connsiteX6" fmla="*/ 11844593 w 12192000"/>
              <a:gd name="connsiteY6" fmla="*/ 3565479 h 4549747"/>
              <a:gd name="connsiteX7" fmla="*/ 11844593 w 12192000"/>
              <a:gd name="connsiteY7" fmla="*/ 3565476 h 4549747"/>
              <a:gd name="connsiteX8" fmla="*/ 12192000 w 12192000"/>
              <a:gd name="connsiteY8" fmla="*/ 3565476 h 4549747"/>
              <a:gd name="connsiteX9" fmla="*/ 12192000 w 12192000"/>
              <a:gd name="connsiteY9" fmla="*/ 4417168 h 4549747"/>
              <a:gd name="connsiteX10" fmla="*/ 12192000 w 12192000"/>
              <a:gd name="connsiteY10" fmla="*/ 4549747 h 4549747"/>
              <a:gd name="connsiteX11" fmla="*/ 0 w 12192000"/>
              <a:gd name="connsiteY11" fmla="*/ 4549747 h 454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49747">
                <a:moveTo>
                  <a:pt x="0" y="0"/>
                </a:moveTo>
                <a:lnTo>
                  <a:pt x="4679" y="0"/>
                </a:lnTo>
                <a:lnTo>
                  <a:pt x="18887" y="281361"/>
                </a:lnTo>
                <a:cubicBezTo>
                  <a:pt x="206220" y="2126001"/>
                  <a:pt x="1764077" y="3565479"/>
                  <a:pt x="3658142" y="3565479"/>
                </a:cubicBezTo>
                <a:lnTo>
                  <a:pt x="3758325" y="3562945"/>
                </a:lnTo>
                <a:lnTo>
                  <a:pt x="3758325" y="3565479"/>
                </a:lnTo>
                <a:lnTo>
                  <a:pt x="11844593" y="3565479"/>
                </a:lnTo>
                <a:lnTo>
                  <a:pt x="11844593" y="3565476"/>
                </a:lnTo>
                <a:lnTo>
                  <a:pt x="12192000" y="3565476"/>
                </a:lnTo>
                <a:lnTo>
                  <a:pt x="12192000" y="4417168"/>
                </a:lnTo>
                <a:lnTo>
                  <a:pt x="12192000" y="4549747"/>
                </a:lnTo>
                <a:lnTo>
                  <a:pt x="0" y="4549747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2F2458-5106-4C50-806E-77F2275A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58776" cy="3886200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Stručné shrnutí motorické ontogeneze SCHÉMA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CF706DB6-9D63-4F27-B582-09650DE02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68125"/>
              </p:ext>
            </p:extLst>
          </p:nvPr>
        </p:nvGraphicFramePr>
        <p:xfrm>
          <a:off x="5037984" y="591671"/>
          <a:ext cx="6544416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01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C2B84E4-3649-482C-BD35-51CFD74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CE25BC1-2985-4214-A507-0A333899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67201" cy="6858000"/>
          </a:xfrm>
          <a:custGeom>
            <a:avLst/>
            <a:gdLst>
              <a:gd name="connsiteX0" fmla="*/ 0 w 4267201"/>
              <a:gd name="connsiteY0" fmla="*/ 0 h 6858000"/>
              <a:gd name="connsiteX1" fmla="*/ 4267201 w 4267201"/>
              <a:gd name="connsiteY1" fmla="*/ 0 h 6858000"/>
              <a:gd name="connsiteX2" fmla="*/ 4267201 w 4267201"/>
              <a:gd name="connsiteY2" fmla="*/ 1397000 h 6858000"/>
              <a:gd name="connsiteX3" fmla="*/ 4267201 w 4267201"/>
              <a:gd name="connsiteY3" fmla="*/ 1600200 h 6858000"/>
              <a:gd name="connsiteX4" fmla="*/ 4267201 w 4267201"/>
              <a:gd name="connsiteY4" fmla="*/ 4205703 h 6858000"/>
              <a:gd name="connsiteX5" fmla="*/ 4265081 w 4267201"/>
              <a:gd name="connsiteY5" fmla="*/ 4250752 h 6858000"/>
              <a:gd name="connsiteX6" fmla="*/ 4265081 w 4267201"/>
              <a:gd name="connsiteY6" fmla="*/ 4276165 h 6858000"/>
              <a:gd name="connsiteX7" fmla="*/ 4263877 w 4267201"/>
              <a:gd name="connsiteY7" fmla="*/ 4276165 h 6858000"/>
              <a:gd name="connsiteX8" fmla="*/ 4258654 w 4267201"/>
              <a:gd name="connsiteY8" fmla="*/ 4386466 h 6858000"/>
              <a:gd name="connsiteX9" fmla="*/ 1819737 w 4267201"/>
              <a:gd name="connsiteY9" fmla="*/ 6840915 h 6858000"/>
              <a:gd name="connsiteX10" fmla="*/ 1553968 w 4267201"/>
              <a:gd name="connsiteY10" fmla="*/ 6854335 h 6858000"/>
              <a:gd name="connsiteX11" fmla="*/ 1553968 w 4267201"/>
              <a:gd name="connsiteY11" fmla="*/ 6858000 h 6858000"/>
              <a:gd name="connsiteX12" fmla="*/ 0 w 426720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1" h="6858000">
                <a:moveTo>
                  <a:pt x="0" y="0"/>
                </a:moveTo>
                <a:lnTo>
                  <a:pt x="4267201" y="0"/>
                </a:lnTo>
                <a:lnTo>
                  <a:pt x="4267201" y="1397000"/>
                </a:lnTo>
                <a:lnTo>
                  <a:pt x="4267201" y="1600200"/>
                </a:lnTo>
                <a:lnTo>
                  <a:pt x="4267201" y="4205703"/>
                </a:lnTo>
                <a:lnTo>
                  <a:pt x="4265081" y="4250752"/>
                </a:lnTo>
                <a:lnTo>
                  <a:pt x="4265081" y="4276165"/>
                </a:lnTo>
                <a:lnTo>
                  <a:pt x="4263877" y="4276165"/>
                </a:lnTo>
                <a:lnTo>
                  <a:pt x="4258654" y="4386466"/>
                </a:lnTo>
                <a:cubicBezTo>
                  <a:pt x="4135569" y="5679631"/>
                  <a:pt x="3110552" y="6709825"/>
                  <a:pt x="1819737" y="6840915"/>
                </a:cubicBezTo>
                <a:lnTo>
                  <a:pt x="1553968" y="6854335"/>
                </a:lnTo>
                <a:lnTo>
                  <a:pt x="15539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5F04A5C-6715-4359-A8D6-200E88C2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08254"/>
            <a:ext cx="12192000" cy="4549747"/>
          </a:xfrm>
          <a:custGeom>
            <a:avLst/>
            <a:gdLst>
              <a:gd name="connsiteX0" fmla="*/ 0 w 12192000"/>
              <a:gd name="connsiteY0" fmla="*/ 0 h 4549747"/>
              <a:gd name="connsiteX1" fmla="*/ 4679 w 12192000"/>
              <a:gd name="connsiteY1" fmla="*/ 0 h 4549747"/>
              <a:gd name="connsiteX2" fmla="*/ 18887 w 12192000"/>
              <a:gd name="connsiteY2" fmla="*/ 281361 h 4549747"/>
              <a:gd name="connsiteX3" fmla="*/ 3658142 w 12192000"/>
              <a:gd name="connsiteY3" fmla="*/ 3565479 h 4549747"/>
              <a:gd name="connsiteX4" fmla="*/ 3758325 w 12192000"/>
              <a:gd name="connsiteY4" fmla="*/ 3562945 h 4549747"/>
              <a:gd name="connsiteX5" fmla="*/ 3758325 w 12192000"/>
              <a:gd name="connsiteY5" fmla="*/ 3565479 h 4549747"/>
              <a:gd name="connsiteX6" fmla="*/ 11844593 w 12192000"/>
              <a:gd name="connsiteY6" fmla="*/ 3565479 h 4549747"/>
              <a:gd name="connsiteX7" fmla="*/ 11844593 w 12192000"/>
              <a:gd name="connsiteY7" fmla="*/ 3565476 h 4549747"/>
              <a:gd name="connsiteX8" fmla="*/ 12192000 w 12192000"/>
              <a:gd name="connsiteY8" fmla="*/ 3565476 h 4549747"/>
              <a:gd name="connsiteX9" fmla="*/ 12192000 w 12192000"/>
              <a:gd name="connsiteY9" fmla="*/ 4417168 h 4549747"/>
              <a:gd name="connsiteX10" fmla="*/ 12192000 w 12192000"/>
              <a:gd name="connsiteY10" fmla="*/ 4549747 h 4549747"/>
              <a:gd name="connsiteX11" fmla="*/ 0 w 12192000"/>
              <a:gd name="connsiteY11" fmla="*/ 4549747 h 454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49747">
                <a:moveTo>
                  <a:pt x="0" y="0"/>
                </a:moveTo>
                <a:lnTo>
                  <a:pt x="4679" y="0"/>
                </a:lnTo>
                <a:lnTo>
                  <a:pt x="18887" y="281361"/>
                </a:lnTo>
                <a:cubicBezTo>
                  <a:pt x="206220" y="2126001"/>
                  <a:pt x="1764077" y="3565479"/>
                  <a:pt x="3658142" y="3565479"/>
                </a:cubicBezTo>
                <a:lnTo>
                  <a:pt x="3758325" y="3562945"/>
                </a:lnTo>
                <a:lnTo>
                  <a:pt x="3758325" y="3565479"/>
                </a:lnTo>
                <a:lnTo>
                  <a:pt x="11844593" y="3565479"/>
                </a:lnTo>
                <a:lnTo>
                  <a:pt x="11844593" y="3565476"/>
                </a:lnTo>
                <a:lnTo>
                  <a:pt x="12192000" y="3565476"/>
                </a:lnTo>
                <a:lnTo>
                  <a:pt x="12192000" y="4417168"/>
                </a:lnTo>
                <a:lnTo>
                  <a:pt x="12192000" y="4549747"/>
                </a:lnTo>
                <a:lnTo>
                  <a:pt x="0" y="4549747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0E1BFE-D243-4680-9C0E-1EB3958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58776" cy="3886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>
                <a:solidFill>
                  <a:srgbClr val="FFFFFF"/>
                </a:solidFill>
              </a:rPr>
              <a:t>ONTOGENEZE NAPŘÍMENÍ (ROTABILITY) OSOVÉHO ORGÁNU</a:t>
            </a:r>
          </a:p>
        </p:txBody>
      </p: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0E38E781-86A0-48C4-9FAE-F9D2102F6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058388"/>
              </p:ext>
            </p:extLst>
          </p:nvPr>
        </p:nvGraphicFramePr>
        <p:xfrm>
          <a:off x="5037984" y="591671"/>
          <a:ext cx="6544416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766649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AnalogousFromLightSeed_2SEEDS">
      <a:dk1>
        <a:srgbClr val="000000"/>
      </a:dk1>
      <a:lt1>
        <a:srgbClr val="FFFFFF"/>
      </a:lt1>
      <a:dk2>
        <a:srgbClr val="412434"/>
      </a:dk2>
      <a:lt2>
        <a:srgbClr val="E2E5E8"/>
      </a:lt2>
      <a:accent1>
        <a:srgbClr val="CD9750"/>
      </a:accent1>
      <a:accent2>
        <a:srgbClr val="DA8B7D"/>
      </a:accent2>
      <a:accent3>
        <a:srgbClr val="A6A561"/>
      </a:accent3>
      <a:accent4>
        <a:srgbClr val="65A5D3"/>
      </a:accent4>
      <a:accent5>
        <a:srgbClr val="8190DB"/>
      </a:accent5>
      <a:accent6>
        <a:srgbClr val="8165D3"/>
      </a:accent6>
      <a:hlink>
        <a:srgbClr val="6483AB"/>
      </a:hlink>
      <a:folHlink>
        <a:srgbClr val="7F7F7F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ModOverlayVTI</vt:lpstr>
      <vt:lpstr>VOJTOVA REFLEXNÍ LOKOMOCE</vt:lpstr>
      <vt:lpstr>SCHÉMA PREZENTACE</vt:lpstr>
      <vt:lpstr>VOJTŮV PRINCIP REFLEXNÍ LOKOMOCE ÚVOD</vt:lpstr>
      <vt:lpstr>Reflexní lokomoce – historický vývoj</vt:lpstr>
      <vt:lpstr>INDIKACE</vt:lpstr>
      <vt:lpstr>KONTRAINDIKACE VRL</vt:lpstr>
      <vt:lpstr>STRUČNÉ SHRNUTÍ MOTORICKÉ ONTOGENEZE </vt:lpstr>
      <vt:lpstr>Stručné shrnutí motorické ontogeneze SCHÉMA</vt:lpstr>
      <vt:lpstr>ONTOGENEZE NAPŘÍMENÍ (ROTABILITY) OSOVÉHO ORGÁNU</vt:lpstr>
      <vt:lpstr>ONTOGENEZE ÚCHOPOVÝCH FUNKCÍ HORNÍCH KONČETIN</vt:lpstr>
      <vt:lpstr>ONTOGENEZE OPĚRNÉ FUNKCE DOLNÍ KONČETINY</vt:lpstr>
      <vt:lpstr>ONTOGENEZE DECHOVÝCH FUNKCÍ</vt:lpstr>
      <vt:lpstr>OBECNÉ PRINCIPY POSTURÁLNÍ ONTOGENEZE V KINEZIOTERAPII </vt:lpstr>
      <vt:lpstr>OBECNÉ PRINCIPY</vt:lpstr>
      <vt:lpstr>DIAGNOSTIKA PATOLOGIE MOTORICKÉ ONTOGENEZE</vt:lpstr>
      <vt:lpstr>VOJTOVA REFLEXNÍ LOKOMOCE POJMY</vt:lpstr>
      <vt:lpstr>POSTURÁLNÍ AKTIVITA</vt:lpstr>
      <vt:lpstr>DIAGNOSTIKA MOTORICKÉHO VÝVOJE DĚTÍ VYPRACOVANÁ VOJTOU   </vt:lpstr>
      <vt:lpstr> Diagnostika motorického vývoje SCHÉMA</vt:lpstr>
      <vt:lpstr>POSTURÁLNÍ AKTIVITA V JEDNOTLIVÝCH FÁZÍCH VÝVOJE</vt:lpstr>
      <vt:lpstr>NOVOROZENEC</vt:lpstr>
      <vt:lpstr>ČTYŘI TÝDNY</vt:lpstr>
      <vt:lpstr>ŠEST TÝDNŮ</vt:lpstr>
      <vt:lpstr>OSM TÝDNŮ</vt:lpstr>
      <vt:lpstr>TŘI MĚSÍCE</vt:lpstr>
      <vt:lpstr>4,5 MĚSÍCE</vt:lpstr>
      <vt:lpstr>PĚT MĚSÍCŮ</vt:lpstr>
      <vt:lpstr>ŠEST MĚSÍCŮ</vt:lpstr>
      <vt:lpstr>VERTIKALIZACE</vt:lpstr>
      <vt:lpstr>Vertikalizace - 3. trimenon(spojení vývoje z polohy na zádech a z polohy na břiše)</vt:lpstr>
      <vt:lpstr>VERTIKALIZACE POKRAČOVÁNÍ</vt:lpstr>
      <vt:lpstr>Vyšetření reflexů</vt:lpstr>
      <vt:lpstr>VYŠETŘENÍ POSTURÁLNÍ REAKTIVITY POMOCÍ POLOHOVÝCH TESTŮ</vt:lpstr>
      <vt:lpstr>POLOHOVÉ TESTY SCHÉMA</vt:lpstr>
      <vt:lpstr>VOJTOVA REFLEXNÍ TERAPIE</vt:lpstr>
      <vt:lpstr>PRINCIP VRL</vt:lpstr>
      <vt:lpstr>TERAPEUTICKÝ SYSTÉM VÁCLAVA VOJTY</vt:lpstr>
      <vt:lpstr>TERAPIE</vt:lpstr>
      <vt:lpstr>PRINCIP TERAPIE</vt:lpstr>
      <vt:lpstr>TERAPIE V PRAXI</vt:lpstr>
      <vt:lpstr>REFLEXNÍ PLAZENÍ</vt:lpstr>
      <vt:lpstr>PLÁNOVANÁ HYBNOST</vt:lpstr>
      <vt:lpstr>REFLEXNÍ PLAZENÍ</vt:lpstr>
      <vt:lpstr>SPOUŠŤOVÉ ZÓNY REFLEXNÍHO PLAZENÍ</vt:lpstr>
      <vt:lpstr>SPOUŠŤOVÉ ZÓNY REFLEXNÍHO PLAZENÍ</vt:lpstr>
      <vt:lpstr>REFLEXNÍ PLAZENÍ</vt:lpstr>
      <vt:lpstr>SPOUŠTĚCÍ ZÓNY</vt:lpstr>
      <vt:lpstr>REFLEXNÍ OTÁČENÍ</vt:lpstr>
      <vt:lpstr> VOJTOVA REFLEXNÍ LOKOMOCE </vt:lpstr>
      <vt:lpstr>PLÁNOVANÁ HYBNOST</vt:lpstr>
      <vt:lpstr>SHRNUTÍ VRL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2120</cp:revision>
  <dcterms:created xsi:type="dcterms:W3CDTF">2021-03-28T09:46:21Z</dcterms:created>
  <dcterms:modified xsi:type="dcterms:W3CDTF">2022-01-25T20:17:47Z</dcterms:modified>
</cp:coreProperties>
</file>