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ink/ink1.xml" ContentType="application/inkml+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ink/ink2.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98" r:id="rId3"/>
    <p:sldId id="281" r:id="rId4"/>
    <p:sldId id="285" r:id="rId5"/>
    <p:sldId id="286" r:id="rId6"/>
    <p:sldId id="292" r:id="rId7"/>
    <p:sldId id="287" r:id="rId8"/>
    <p:sldId id="293" r:id="rId9"/>
    <p:sldId id="288" r:id="rId10"/>
    <p:sldId id="289" r:id="rId11"/>
    <p:sldId id="257" r:id="rId12"/>
    <p:sldId id="294" r:id="rId13"/>
    <p:sldId id="264" r:id="rId14"/>
    <p:sldId id="267" r:id="rId15"/>
    <p:sldId id="269" r:id="rId16"/>
    <p:sldId id="278" r:id="rId17"/>
    <p:sldId id="268" r:id="rId18"/>
    <p:sldId id="295" r:id="rId19"/>
    <p:sldId id="280" r:id="rId20"/>
    <p:sldId id="282" r:id="rId21"/>
    <p:sldId id="271" r:id="rId22"/>
    <p:sldId id="296" r:id="rId23"/>
    <p:sldId id="279" r:id="rId24"/>
    <p:sldId id="273" r:id="rId25"/>
    <p:sldId id="258" r:id="rId26"/>
    <p:sldId id="297" r:id="rId2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483EC0-06BC-9C85-49B9-5A81122C93FA}" v="11" dt="2022-01-24T20:56:45.414"/>
    <p1510:client id="{155C8228-415A-075C-6DC0-64137D9AADE2}" v="3608" dt="2021-03-28T09:16:14.213"/>
    <p1510:client id="{38A4628D-BB5B-4C10-BA50-F70D4CA4A7C0}" v="68" dt="2021-04-09T14:38:37.030"/>
    <p1510:client id="{6BD5C67E-C452-EEE0-4DCF-EAE33D64684E}" v="4" dt="2022-01-24T20:50:47.347"/>
    <p1510:client id="{890A8591-D553-F206-45FF-04569B6D4D60}" v="252" dt="2022-01-25T20:50:44.630"/>
    <p1510:client id="{A6896825-CB15-EB9D-23A6-7788A95F0F7D}" v="780" dt="2021-03-26T19:14:21.831"/>
    <p1510:client id="{D927836B-D914-A070-67E7-AF1725E4BD49}" v="118" dt="2021-03-27T20:36:42.713"/>
    <p1510:client id="{E2EBF613-55FF-4B87-B235-94BD74142167}" v="3334" dt="2021-03-27T10:30:57.079"/>
    <p1510:client id="{E76AE06A-7BDE-46C2-8F4E-734EDC2538FB}" v="414" dt="2021-03-25T11:37:28.2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0DA756-BDF0-451C-BCE9-C3F34037774C}"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9EE95E49-789A-4C3A-A1F2-DC1DE5CFEEE6}">
      <dgm:prSet/>
      <dgm:spPr/>
      <dgm:t>
        <a:bodyPr/>
        <a:lstStyle/>
        <a:p>
          <a:r>
            <a:rPr lang="cs-CZ"/>
            <a:t>facilitace, podmiňování, stimulace proprioreceptorů </a:t>
          </a:r>
          <a:endParaRPr lang="en-US"/>
        </a:p>
      </dgm:t>
    </dgm:pt>
    <dgm:pt modelId="{728FFE01-49A0-4CB8-9C26-DD9FDDECA543}" type="parTrans" cxnId="{1FB235D8-F6D9-4138-8779-ADDAFAE1A6D1}">
      <dgm:prSet/>
      <dgm:spPr/>
      <dgm:t>
        <a:bodyPr/>
        <a:lstStyle/>
        <a:p>
          <a:endParaRPr lang="en-US"/>
        </a:p>
      </dgm:t>
    </dgm:pt>
    <dgm:pt modelId="{679E8093-E0C9-4877-A17C-F8AAB6A1D04C}" type="sibTrans" cxnId="{1FB235D8-F6D9-4138-8779-ADDAFAE1A6D1}">
      <dgm:prSet/>
      <dgm:spPr/>
      <dgm:t>
        <a:bodyPr/>
        <a:lstStyle/>
        <a:p>
          <a:endParaRPr lang="en-US"/>
        </a:p>
      </dgm:t>
    </dgm:pt>
    <dgm:pt modelId="{67C73D21-08D5-439F-B1F6-3523BFF9F6A4}">
      <dgm:prSet/>
      <dgm:spPr/>
      <dgm:t>
        <a:bodyPr/>
        <a:lstStyle/>
        <a:p>
          <a:r>
            <a:rPr lang="cs-CZ"/>
            <a:t>Facilitace: = využívání podnětů aferentní povahy, které ve svém součtu působí usnadnění pohybu: využívá se konvergence, časové a prostorové sumace nervových vzruchů </a:t>
          </a:r>
          <a:endParaRPr lang="en-US"/>
        </a:p>
      </dgm:t>
    </dgm:pt>
    <dgm:pt modelId="{7587053C-313B-4004-BF30-2486B26D7F8D}" type="parTrans" cxnId="{E0A7697E-97A1-4DA1-959A-B1B6D8B1CE7F}">
      <dgm:prSet/>
      <dgm:spPr/>
      <dgm:t>
        <a:bodyPr/>
        <a:lstStyle/>
        <a:p>
          <a:endParaRPr lang="en-US"/>
        </a:p>
      </dgm:t>
    </dgm:pt>
    <dgm:pt modelId="{ADC8B6E6-05E8-4A02-A4DF-C9B3451B298F}" type="sibTrans" cxnId="{E0A7697E-97A1-4DA1-959A-B1B6D8B1CE7F}">
      <dgm:prSet/>
      <dgm:spPr/>
      <dgm:t>
        <a:bodyPr/>
        <a:lstStyle/>
        <a:p>
          <a:endParaRPr lang="en-US"/>
        </a:p>
      </dgm:t>
    </dgm:pt>
    <dgm:pt modelId="{E5A4958A-3A25-40E4-9D06-969CD47AE21A}">
      <dgm:prSet/>
      <dgm:spPr/>
      <dgm:t>
        <a:bodyPr/>
        <a:lstStyle/>
        <a:p>
          <a:r>
            <a:rPr lang="cs-CZ"/>
            <a:t>Zdroje facilitace: </a:t>
          </a:r>
          <a:endParaRPr lang="en-US"/>
        </a:p>
      </dgm:t>
    </dgm:pt>
    <dgm:pt modelId="{ECAB63BE-1EAA-4D29-8EFD-91B0D433D613}" type="parTrans" cxnId="{853EA8BC-607A-4E6B-AC15-9B52361C9569}">
      <dgm:prSet/>
      <dgm:spPr/>
      <dgm:t>
        <a:bodyPr/>
        <a:lstStyle/>
        <a:p>
          <a:endParaRPr lang="en-US"/>
        </a:p>
      </dgm:t>
    </dgm:pt>
    <dgm:pt modelId="{0F9CE9E2-505E-43F7-B146-90AE891172E9}" type="sibTrans" cxnId="{853EA8BC-607A-4E6B-AC15-9B52361C9569}">
      <dgm:prSet/>
      <dgm:spPr/>
      <dgm:t>
        <a:bodyPr/>
        <a:lstStyle/>
        <a:p>
          <a:endParaRPr lang="en-US"/>
        </a:p>
      </dgm:t>
    </dgm:pt>
    <dgm:pt modelId="{9A26C3E5-89A3-4C26-BD11-94D03C5A0E62}">
      <dgm:prSet/>
      <dgm:spPr/>
      <dgm:t>
        <a:bodyPr/>
        <a:lstStyle/>
        <a:p>
          <a:r>
            <a:rPr lang="cs-CZ"/>
            <a:t>propriocepce (svalová vřeténka, Golgiho šlachová tělíska)</a:t>
          </a:r>
          <a:endParaRPr lang="en-US"/>
        </a:p>
      </dgm:t>
    </dgm:pt>
    <dgm:pt modelId="{5BA94B45-6635-45CF-A647-A29F45525215}" type="parTrans" cxnId="{989B1D6B-AECC-45BC-8B5B-A6719ACFB6DF}">
      <dgm:prSet/>
      <dgm:spPr/>
      <dgm:t>
        <a:bodyPr/>
        <a:lstStyle/>
        <a:p>
          <a:endParaRPr lang="en-US"/>
        </a:p>
      </dgm:t>
    </dgm:pt>
    <dgm:pt modelId="{ECA5E272-8CD5-4DC7-B0F0-529909BFC7C9}" type="sibTrans" cxnId="{989B1D6B-AECC-45BC-8B5B-A6719ACFB6DF}">
      <dgm:prSet/>
      <dgm:spPr/>
      <dgm:t>
        <a:bodyPr/>
        <a:lstStyle/>
        <a:p>
          <a:endParaRPr lang="en-US"/>
        </a:p>
      </dgm:t>
    </dgm:pt>
    <dgm:pt modelId="{13F755E6-D257-4403-96EC-B81198C5F0AE}">
      <dgm:prSet/>
      <dgm:spPr/>
      <dgm:t>
        <a:bodyPr/>
        <a:lstStyle/>
        <a:p>
          <a:r>
            <a:rPr lang="cs-CZ"/>
            <a:t>exterocepce (dotek, tlak, teplo)</a:t>
          </a:r>
          <a:endParaRPr lang="en-US"/>
        </a:p>
      </dgm:t>
    </dgm:pt>
    <dgm:pt modelId="{1C2CBAC7-7F66-4CBE-9313-88170CF1FA4E}" type="parTrans" cxnId="{62F5C929-0E43-4C23-9C32-22B5172E582C}">
      <dgm:prSet/>
      <dgm:spPr/>
      <dgm:t>
        <a:bodyPr/>
        <a:lstStyle/>
        <a:p>
          <a:endParaRPr lang="en-US"/>
        </a:p>
      </dgm:t>
    </dgm:pt>
    <dgm:pt modelId="{8AF56134-E4BA-48F6-8FEE-EFCD27C21D5A}" type="sibTrans" cxnId="{62F5C929-0E43-4C23-9C32-22B5172E582C}">
      <dgm:prSet/>
      <dgm:spPr/>
      <dgm:t>
        <a:bodyPr/>
        <a:lstStyle/>
        <a:p>
          <a:endParaRPr lang="en-US"/>
        </a:p>
      </dgm:t>
    </dgm:pt>
    <dgm:pt modelId="{E564AB12-6632-4F9E-B4CA-27286900DBDA}">
      <dgm:prSet/>
      <dgm:spPr/>
      <dgm:t>
        <a:bodyPr/>
        <a:lstStyle/>
        <a:p>
          <a:r>
            <a:rPr lang="cs-CZ"/>
            <a:t>bolest</a:t>
          </a:r>
          <a:endParaRPr lang="en-US"/>
        </a:p>
      </dgm:t>
    </dgm:pt>
    <dgm:pt modelId="{EDED0675-05DF-4F78-979C-997DCD727241}" type="parTrans" cxnId="{A15BDF2C-447D-43F2-8FC8-19A5BD8E13B4}">
      <dgm:prSet/>
      <dgm:spPr/>
      <dgm:t>
        <a:bodyPr/>
        <a:lstStyle/>
        <a:p>
          <a:endParaRPr lang="en-US"/>
        </a:p>
      </dgm:t>
    </dgm:pt>
    <dgm:pt modelId="{5C251D72-AFC1-4A28-A592-F025B0A4C198}" type="sibTrans" cxnId="{A15BDF2C-447D-43F2-8FC8-19A5BD8E13B4}">
      <dgm:prSet/>
      <dgm:spPr/>
      <dgm:t>
        <a:bodyPr/>
        <a:lstStyle/>
        <a:p>
          <a:endParaRPr lang="en-US"/>
        </a:p>
      </dgm:t>
    </dgm:pt>
    <dgm:pt modelId="{0E698EF4-34DE-4864-A173-6C4FE16A6582}">
      <dgm:prSet/>
      <dgm:spPr/>
      <dgm:t>
        <a:bodyPr/>
        <a:lstStyle/>
        <a:p>
          <a:r>
            <a:rPr lang="cs-CZ"/>
            <a:t>vestibulární aparát</a:t>
          </a:r>
          <a:endParaRPr lang="en-US"/>
        </a:p>
      </dgm:t>
    </dgm:pt>
    <dgm:pt modelId="{54B29B79-7FF8-4AA0-B6D5-75829B9045EB}" type="parTrans" cxnId="{C259B8BB-4586-4030-835E-CFA3B5CC82A5}">
      <dgm:prSet/>
      <dgm:spPr/>
      <dgm:t>
        <a:bodyPr/>
        <a:lstStyle/>
        <a:p>
          <a:endParaRPr lang="en-US"/>
        </a:p>
      </dgm:t>
    </dgm:pt>
    <dgm:pt modelId="{A0535A0C-FD06-4176-A6E9-177EFC031417}" type="sibTrans" cxnId="{C259B8BB-4586-4030-835E-CFA3B5CC82A5}">
      <dgm:prSet/>
      <dgm:spPr/>
      <dgm:t>
        <a:bodyPr/>
        <a:lstStyle/>
        <a:p>
          <a:endParaRPr lang="en-US"/>
        </a:p>
      </dgm:t>
    </dgm:pt>
    <dgm:pt modelId="{8B92FE93-2770-4FED-A29C-BCD1E972E6C5}">
      <dgm:prSet/>
      <dgm:spPr/>
      <dgm:t>
        <a:bodyPr/>
        <a:lstStyle/>
        <a:p>
          <a:r>
            <a:rPr lang="cs-CZ"/>
            <a:t>optické a akustické vjemy</a:t>
          </a:r>
          <a:endParaRPr lang="en-US"/>
        </a:p>
      </dgm:t>
    </dgm:pt>
    <dgm:pt modelId="{7BA1A906-D7A3-45C4-A1FA-D63A8C13C53D}" type="parTrans" cxnId="{65E4FD42-7FA3-4B0A-8F38-7C82B871C392}">
      <dgm:prSet/>
      <dgm:spPr/>
      <dgm:t>
        <a:bodyPr/>
        <a:lstStyle/>
        <a:p>
          <a:endParaRPr lang="en-US"/>
        </a:p>
      </dgm:t>
    </dgm:pt>
    <dgm:pt modelId="{A6BF49C3-D436-4B3E-9E53-1B4751B94938}" type="sibTrans" cxnId="{65E4FD42-7FA3-4B0A-8F38-7C82B871C392}">
      <dgm:prSet/>
      <dgm:spPr/>
      <dgm:t>
        <a:bodyPr/>
        <a:lstStyle/>
        <a:p>
          <a:endParaRPr lang="en-US"/>
        </a:p>
      </dgm:t>
    </dgm:pt>
    <dgm:pt modelId="{D1D58F84-4473-47AA-B86F-44E07F544E11}">
      <dgm:prSet/>
      <dgm:spPr/>
      <dgm:t>
        <a:bodyPr/>
        <a:lstStyle/>
        <a:p>
          <a:r>
            <a:rPr lang="cs-CZ"/>
            <a:t>druhosignální podněty (povel, příklad, motivace, využití citových vazeb)</a:t>
          </a:r>
          <a:endParaRPr lang="en-US"/>
        </a:p>
      </dgm:t>
    </dgm:pt>
    <dgm:pt modelId="{8D2E98E6-CD8D-4E82-9124-6B303F7BC28E}" type="parTrans" cxnId="{BF6DE5F4-D5F3-40B7-A182-17EAEF9601BB}">
      <dgm:prSet/>
      <dgm:spPr/>
      <dgm:t>
        <a:bodyPr/>
        <a:lstStyle/>
        <a:p>
          <a:endParaRPr lang="en-US"/>
        </a:p>
      </dgm:t>
    </dgm:pt>
    <dgm:pt modelId="{82A37584-E408-49C3-A590-C3446A02DE59}" type="sibTrans" cxnId="{BF6DE5F4-D5F3-40B7-A182-17EAEF9601BB}">
      <dgm:prSet/>
      <dgm:spPr/>
      <dgm:t>
        <a:bodyPr/>
        <a:lstStyle/>
        <a:p>
          <a:endParaRPr lang="en-US"/>
        </a:p>
      </dgm:t>
    </dgm:pt>
    <dgm:pt modelId="{04636333-B15B-42BD-A5A6-EEB0A57EFC86}" type="pres">
      <dgm:prSet presAssocID="{A90DA756-BDF0-451C-BCE9-C3F34037774C}" presName="Name0" presStyleCnt="0">
        <dgm:presLayoutVars>
          <dgm:dir/>
          <dgm:animLvl val="lvl"/>
          <dgm:resizeHandles val="exact"/>
        </dgm:presLayoutVars>
      </dgm:prSet>
      <dgm:spPr/>
    </dgm:pt>
    <dgm:pt modelId="{18EAB76B-0F7C-40EA-A518-2C7B35C38281}" type="pres">
      <dgm:prSet presAssocID="{E5A4958A-3A25-40E4-9D06-969CD47AE21A}" presName="boxAndChildren" presStyleCnt="0"/>
      <dgm:spPr/>
    </dgm:pt>
    <dgm:pt modelId="{1182E7A1-9965-4594-84CC-C72CE6B3C962}" type="pres">
      <dgm:prSet presAssocID="{E5A4958A-3A25-40E4-9D06-969CD47AE21A}" presName="parentTextBox" presStyleLbl="node1" presStyleIdx="0" presStyleCnt="3"/>
      <dgm:spPr/>
    </dgm:pt>
    <dgm:pt modelId="{885C8246-9517-4936-96A8-0523C59140FF}" type="pres">
      <dgm:prSet presAssocID="{E5A4958A-3A25-40E4-9D06-969CD47AE21A}" presName="entireBox" presStyleLbl="node1" presStyleIdx="0" presStyleCnt="3"/>
      <dgm:spPr/>
    </dgm:pt>
    <dgm:pt modelId="{46FBCD59-9A73-488D-9E4F-818195846EE5}" type="pres">
      <dgm:prSet presAssocID="{E5A4958A-3A25-40E4-9D06-969CD47AE21A}" presName="descendantBox" presStyleCnt="0"/>
      <dgm:spPr/>
    </dgm:pt>
    <dgm:pt modelId="{8FA2F992-BFDB-418E-AA43-E0D5242CB34D}" type="pres">
      <dgm:prSet presAssocID="{9A26C3E5-89A3-4C26-BD11-94D03C5A0E62}" presName="childTextBox" presStyleLbl="fgAccFollowNode1" presStyleIdx="0" presStyleCnt="6">
        <dgm:presLayoutVars>
          <dgm:bulletEnabled val="1"/>
        </dgm:presLayoutVars>
      </dgm:prSet>
      <dgm:spPr/>
    </dgm:pt>
    <dgm:pt modelId="{69EC26BC-DB79-4F10-840E-0D95CADF9CFE}" type="pres">
      <dgm:prSet presAssocID="{13F755E6-D257-4403-96EC-B81198C5F0AE}" presName="childTextBox" presStyleLbl="fgAccFollowNode1" presStyleIdx="1" presStyleCnt="6">
        <dgm:presLayoutVars>
          <dgm:bulletEnabled val="1"/>
        </dgm:presLayoutVars>
      </dgm:prSet>
      <dgm:spPr/>
    </dgm:pt>
    <dgm:pt modelId="{4F52A5E6-EDD1-43E4-8364-AEED221170EB}" type="pres">
      <dgm:prSet presAssocID="{E564AB12-6632-4F9E-B4CA-27286900DBDA}" presName="childTextBox" presStyleLbl="fgAccFollowNode1" presStyleIdx="2" presStyleCnt="6">
        <dgm:presLayoutVars>
          <dgm:bulletEnabled val="1"/>
        </dgm:presLayoutVars>
      </dgm:prSet>
      <dgm:spPr/>
    </dgm:pt>
    <dgm:pt modelId="{C5DA44ED-37B8-4550-A455-C1E8FC6ABC3B}" type="pres">
      <dgm:prSet presAssocID="{0E698EF4-34DE-4864-A173-6C4FE16A6582}" presName="childTextBox" presStyleLbl="fgAccFollowNode1" presStyleIdx="3" presStyleCnt="6">
        <dgm:presLayoutVars>
          <dgm:bulletEnabled val="1"/>
        </dgm:presLayoutVars>
      </dgm:prSet>
      <dgm:spPr/>
    </dgm:pt>
    <dgm:pt modelId="{A74A44D1-DADC-406D-9769-C7BE03394E84}" type="pres">
      <dgm:prSet presAssocID="{8B92FE93-2770-4FED-A29C-BCD1E972E6C5}" presName="childTextBox" presStyleLbl="fgAccFollowNode1" presStyleIdx="4" presStyleCnt="6">
        <dgm:presLayoutVars>
          <dgm:bulletEnabled val="1"/>
        </dgm:presLayoutVars>
      </dgm:prSet>
      <dgm:spPr/>
    </dgm:pt>
    <dgm:pt modelId="{6549F2A4-C4CD-4841-B905-3D018CEE1A00}" type="pres">
      <dgm:prSet presAssocID="{D1D58F84-4473-47AA-B86F-44E07F544E11}" presName="childTextBox" presStyleLbl="fgAccFollowNode1" presStyleIdx="5" presStyleCnt="6">
        <dgm:presLayoutVars>
          <dgm:bulletEnabled val="1"/>
        </dgm:presLayoutVars>
      </dgm:prSet>
      <dgm:spPr/>
    </dgm:pt>
    <dgm:pt modelId="{44BA11C8-77EB-4001-97E3-184E0238A516}" type="pres">
      <dgm:prSet presAssocID="{ADC8B6E6-05E8-4A02-A4DF-C9B3451B298F}" presName="sp" presStyleCnt="0"/>
      <dgm:spPr/>
    </dgm:pt>
    <dgm:pt modelId="{46EC7877-2429-493E-99E0-451B05A78BB3}" type="pres">
      <dgm:prSet presAssocID="{67C73D21-08D5-439F-B1F6-3523BFF9F6A4}" presName="arrowAndChildren" presStyleCnt="0"/>
      <dgm:spPr/>
    </dgm:pt>
    <dgm:pt modelId="{DD6BCFBC-FFE2-4A8E-BFC9-556E41E6923F}" type="pres">
      <dgm:prSet presAssocID="{67C73D21-08D5-439F-B1F6-3523BFF9F6A4}" presName="parentTextArrow" presStyleLbl="node1" presStyleIdx="1" presStyleCnt="3"/>
      <dgm:spPr/>
    </dgm:pt>
    <dgm:pt modelId="{292A781D-70A8-4013-AB57-51249DE5B28B}" type="pres">
      <dgm:prSet presAssocID="{679E8093-E0C9-4877-A17C-F8AAB6A1D04C}" presName="sp" presStyleCnt="0"/>
      <dgm:spPr/>
    </dgm:pt>
    <dgm:pt modelId="{35E3BC8F-DF2A-4216-B1DB-3C30EE570EC4}" type="pres">
      <dgm:prSet presAssocID="{9EE95E49-789A-4C3A-A1F2-DC1DE5CFEEE6}" presName="arrowAndChildren" presStyleCnt="0"/>
      <dgm:spPr/>
    </dgm:pt>
    <dgm:pt modelId="{A8AD5BA3-B504-4334-ACD3-B6D57F8847B5}" type="pres">
      <dgm:prSet presAssocID="{9EE95E49-789A-4C3A-A1F2-DC1DE5CFEEE6}" presName="parentTextArrow" presStyleLbl="node1" presStyleIdx="2" presStyleCnt="3"/>
      <dgm:spPr/>
    </dgm:pt>
  </dgm:ptLst>
  <dgm:cxnLst>
    <dgm:cxn modelId="{9BA8AE0F-2F87-4935-A3DE-A7B0389409D9}" type="presOf" srcId="{E564AB12-6632-4F9E-B4CA-27286900DBDA}" destId="{4F52A5E6-EDD1-43E4-8364-AEED221170EB}" srcOrd="0" destOrd="0" presId="urn:microsoft.com/office/officeart/2005/8/layout/process4"/>
    <dgm:cxn modelId="{62F5C929-0E43-4C23-9C32-22B5172E582C}" srcId="{E5A4958A-3A25-40E4-9D06-969CD47AE21A}" destId="{13F755E6-D257-4403-96EC-B81198C5F0AE}" srcOrd="1" destOrd="0" parTransId="{1C2CBAC7-7F66-4CBE-9313-88170CF1FA4E}" sibTransId="{8AF56134-E4BA-48F6-8FEE-EFCD27C21D5A}"/>
    <dgm:cxn modelId="{A15BDF2C-447D-43F2-8FC8-19A5BD8E13B4}" srcId="{E5A4958A-3A25-40E4-9D06-969CD47AE21A}" destId="{E564AB12-6632-4F9E-B4CA-27286900DBDA}" srcOrd="2" destOrd="0" parTransId="{EDED0675-05DF-4F78-979C-997DCD727241}" sibTransId="{5C251D72-AFC1-4A28-A592-F025B0A4C198}"/>
    <dgm:cxn modelId="{0B105936-E0DC-4772-B211-2E25639319F3}" type="presOf" srcId="{D1D58F84-4473-47AA-B86F-44E07F544E11}" destId="{6549F2A4-C4CD-4841-B905-3D018CEE1A00}" srcOrd="0" destOrd="0" presId="urn:microsoft.com/office/officeart/2005/8/layout/process4"/>
    <dgm:cxn modelId="{CCEB1A3F-C252-4ECD-A4F5-8FD5471FC91B}" type="presOf" srcId="{67C73D21-08D5-439F-B1F6-3523BFF9F6A4}" destId="{DD6BCFBC-FFE2-4A8E-BFC9-556E41E6923F}" srcOrd="0" destOrd="0" presId="urn:microsoft.com/office/officeart/2005/8/layout/process4"/>
    <dgm:cxn modelId="{65E4FD42-7FA3-4B0A-8F38-7C82B871C392}" srcId="{E5A4958A-3A25-40E4-9D06-969CD47AE21A}" destId="{8B92FE93-2770-4FED-A29C-BCD1E972E6C5}" srcOrd="4" destOrd="0" parTransId="{7BA1A906-D7A3-45C4-A1FA-D63A8C13C53D}" sibTransId="{A6BF49C3-D436-4B3E-9E53-1B4751B94938}"/>
    <dgm:cxn modelId="{C6376143-2970-4EE6-A1DA-53CDB2408DBC}" type="presOf" srcId="{9EE95E49-789A-4C3A-A1F2-DC1DE5CFEEE6}" destId="{A8AD5BA3-B504-4334-ACD3-B6D57F8847B5}" srcOrd="0" destOrd="0" presId="urn:microsoft.com/office/officeart/2005/8/layout/process4"/>
    <dgm:cxn modelId="{B37C6263-0661-4C83-8AD9-9FBED8B6AE1A}" type="presOf" srcId="{0E698EF4-34DE-4864-A173-6C4FE16A6582}" destId="{C5DA44ED-37B8-4550-A455-C1E8FC6ABC3B}" srcOrd="0" destOrd="0" presId="urn:microsoft.com/office/officeart/2005/8/layout/process4"/>
    <dgm:cxn modelId="{989B1D6B-AECC-45BC-8B5B-A6719ACFB6DF}" srcId="{E5A4958A-3A25-40E4-9D06-969CD47AE21A}" destId="{9A26C3E5-89A3-4C26-BD11-94D03C5A0E62}" srcOrd="0" destOrd="0" parTransId="{5BA94B45-6635-45CF-A647-A29F45525215}" sibTransId="{ECA5E272-8CD5-4DC7-B0F0-529909BFC7C9}"/>
    <dgm:cxn modelId="{93A2B750-F536-4EFE-83B6-96DE4A8D8206}" type="presOf" srcId="{A90DA756-BDF0-451C-BCE9-C3F34037774C}" destId="{04636333-B15B-42BD-A5A6-EEB0A57EFC86}" srcOrd="0" destOrd="0" presId="urn:microsoft.com/office/officeart/2005/8/layout/process4"/>
    <dgm:cxn modelId="{E0A7697E-97A1-4DA1-959A-B1B6D8B1CE7F}" srcId="{A90DA756-BDF0-451C-BCE9-C3F34037774C}" destId="{67C73D21-08D5-439F-B1F6-3523BFF9F6A4}" srcOrd="1" destOrd="0" parTransId="{7587053C-313B-4004-BF30-2486B26D7F8D}" sibTransId="{ADC8B6E6-05E8-4A02-A4DF-C9B3451B298F}"/>
    <dgm:cxn modelId="{8204429B-8B39-4530-9554-4E5824274E54}" type="presOf" srcId="{E5A4958A-3A25-40E4-9D06-969CD47AE21A}" destId="{1182E7A1-9965-4594-84CC-C72CE6B3C962}" srcOrd="0" destOrd="0" presId="urn:microsoft.com/office/officeart/2005/8/layout/process4"/>
    <dgm:cxn modelId="{C259B8BB-4586-4030-835E-CFA3B5CC82A5}" srcId="{E5A4958A-3A25-40E4-9D06-969CD47AE21A}" destId="{0E698EF4-34DE-4864-A173-6C4FE16A6582}" srcOrd="3" destOrd="0" parTransId="{54B29B79-7FF8-4AA0-B6D5-75829B9045EB}" sibTransId="{A0535A0C-FD06-4176-A6E9-177EFC031417}"/>
    <dgm:cxn modelId="{853EA8BC-607A-4E6B-AC15-9B52361C9569}" srcId="{A90DA756-BDF0-451C-BCE9-C3F34037774C}" destId="{E5A4958A-3A25-40E4-9D06-969CD47AE21A}" srcOrd="2" destOrd="0" parTransId="{ECAB63BE-1EAA-4D29-8EFD-91B0D433D613}" sibTransId="{0F9CE9E2-505E-43F7-B146-90AE891172E9}"/>
    <dgm:cxn modelId="{1FB235D8-F6D9-4138-8779-ADDAFAE1A6D1}" srcId="{A90DA756-BDF0-451C-BCE9-C3F34037774C}" destId="{9EE95E49-789A-4C3A-A1F2-DC1DE5CFEEE6}" srcOrd="0" destOrd="0" parTransId="{728FFE01-49A0-4CB8-9C26-DD9FDDECA543}" sibTransId="{679E8093-E0C9-4877-A17C-F8AAB6A1D04C}"/>
    <dgm:cxn modelId="{0B9534DE-CCA0-4EC7-A9AA-A0C562751E71}" type="presOf" srcId="{13F755E6-D257-4403-96EC-B81198C5F0AE}" destId="{69EC26BC-DB79-4F10-840E-0D95CADF9CFE}" srcOrd="0" destOrd="0" presId="urn:microsoft.com/office/officeart/2005/8/layout/process4"/>
    <dgm:cxn modelId="{726E22E4-B4CD-4690-9895-C6C6AF366C57}" type="presOf" srcId="{9A26C3E5-89A3-4C26-BD11-94D03C5A0E62}" destId="{8FA2F992-BFDB-418E-AA43-E0D5242CB34D}" srcOrd="0" destOrd="0" presId="urn:microsoft.com/office/officeart/2005/8/layout/process4"/>
    <dgm:cxn modelId="{49502EEB-77E8-4ED5-B8F6-61710067CDE0}" type="presOf" srcId="{8B92FE93-2770-4FED-A29C-BCD1E972E6C5}" destId="{A74A44D1-DADC-406D-9769-C7BE03394E84}" srcOrd="0" destOrd="0" presId="urn:microsoft.com/office/officeart/2005/8/layout/process4"/>
    <dgm:cxn modelId="{BF6DE5F4-D5F3-40B7-A182-17EAEF9601BB}" srcId="{E5A4958A-3A25-40E4-9D06-969CD47AE21A}" destId="{D1D58F84-4473-47AA-B86F-44E07F544E11}" srcOrd="5" destOrd="0" parTransId="{8D2E98E6-CD8D-4E82-9124-6B303F7BC28E}" sibTransId="{82A37584-E408-49C3-A590-C3446A02DE59}"/>
    <dgm:cxn modelId="{15E153F7-8089-4A40-8AD0-35EC1887AB14}" type="presOf" srcId="{E5A4958A-3A25-40E4-9D06-969CD47AE21A}" destId="{885C8246-9517-4936-96A8-0523C59140FF}" srcOrd="1" destOrd="0" presId="urn:microsoft.com/office/officeart/2005/8/layout/process4"/>
    <dgm:cxn modelId="{8DAEAD33-B47A-4805-9446-443C5EC9976F}" type="presParOf" srcId="{04636333-B15B-42BD-A5A6-EEB0A57EFC86}" destId="{18EAB76B-0F7C-40EA-A518-2C7B35C38281}" srcOrd="0" destOrd="0" presId="urn:microsoft.com/office/officeart/2005/8/layout/process4"/>
    <dgm:cxn modelId="{41996DE6-2598-49B0-830C-1D63474CCBFF}" type="presParOf" srcId="{18EAB76B-0F7C-40EA-A518-2C7B35C38281}" destId="{1182E7A1-9965-4594-84CC-C72CE6B3C962}" srcOrd="0" destOrd="0" presId="urn:microsoft.com/office/officeart/2005/8/layout/process4"/>
    <dgm:cxn modelId="{5F2D845C-DA27-4F46-9240-3FEAF85369A2}" type="presParOf" srcId="{18EAB76B-0F7C-40EA-A518-2C7B35C38281}" destId="{885C8246-9517-4936-96A8-0523C59140FF}" srcOrd="1" destOrd="0" presId="urn:microsoft.com/office/officeart/2005/8/layout/process4"/>
    <dgm:cxn modelId="{30530E74-19CF-4786-9525-A726455D5A7E}" type="presParOf" srcId="{18EAB76B-0F7C-40EA-A518-2C7B35C38281}" destId="{46FBCD59-9A73-488D-9E4F-818195846EE5}" srcOrd="2" destOrd="0" presId="urn:microsoft.com/office/officeart/2005/8/layout/process4"/>
    <dgm:cxn modelId="{2E4AF5BB-8437-48DB-BF1D-D9068B51A231}" type="presParOf" srcId="{46FBCD59-9A73-488D-9E4F-818195846EE5}" destId="{8FA2F992-BFDB-418E-AA43-E0D5242CB34D}" srcOrd="0" destOrd="0" presId="urn:microsoft.com/office/officeart/2005/8/layout/process4"/>
    <dgm:cxn modelId="{3893012F-5C2E-49A9-A3B0-9B1D9C86328D}" type="presParOf" srcId="{46FBCD59-9A73-488D-9E4F-818195846EE5}" destId="{69EC26BC-DB79-4F10-840E-0D95CADF9CFE}" srcOrd="1" destOrd="0" presId="urn:microsoft.com/office/officeart/2005/8/layout/process4"/>
    <dgm:cxn modelId="{053AB170-119F-4714-ADA9-55971C1BC1B2}" type="presParOf" srcId="{46FBCD59-9A73-488D-9E4F-818195846EE5}" destId="{4F52A5E6-EDD1-43E4-8364-AEED221170EB}" srcOrd="2" destOrd="0" presId="urn:microsoft.com/office/officeart/2005/8/layout/process4"/>
    <dgm:cxn modelId="{3C411DD9-3C8D-450A-8194-6059CB8C4884}" type="presParOf" srcId="{46FBCD59-9A73-488D-9E4F-818195846EE5}" destId="{C5DA44ED-37B8-4550-A455-C1E8FC6ABC3B}" srcOrd="3" destOrd="0" presId="urn:microsoft.com/office/officeart/2005/8/layout/process4"/>
    <dgm:cxn modelId="{9550BA56-5985-443D-9D32-1AE18C8E5BC9}" type="presParOf" srcId="{46FBCD59-9A73-488D-9E4F-818195846EE5}" destId="{A74A44D1-DADC-406D-9769-C7BE03394E84}" srcOrd="4" destOrd="0" presId="urn:microsoft.com/office/officeart/2005/8/layout/process4"/>
    <dgm:cxn modelId="{518DC46D-161F-4B86-A8EC-63C89E77747E}" type="presParOf" srcId="{46FBCD59-9A73-488D-9E4F-818195846EE5}" destId="{6549F2A4-C4CD-4841-B905-3D018CEE1A00}" srcOrd="5" destOrd="0" presId="urn:microsoft.com/office/officeart/2005/8/layout/process4"/>
    <dgm:cxn modelId="{59915321-D8F6-43AF-8302-FF568DD268B8}" type="presParOf" srcId="{04636333-B15B-42BD-A5A6-EEB0A57EFC86}" destId="{44BA11C8-77EB-4001-97E3-184E0238A516}" srcOrd="1" destOrd="0" presId="urn:microsoft.com/office/officeart/2005/8/layout/process4"/>
    <dgm:cxn modelId="{9E49BE89-4E8C-4668-8920-A74BBBC77152}" type="presParOf" srcId="{04636333-B15B-42BD-A5A6-EEB0A57EFC86}" destId="{46EC7877-2429-493E-99E0-451B05A78BB3}" srcOrd="2" destOrd="0" presId="urn:microsoft.com/office/officeart/2005/8/layout/process4"/>
    <dgm:cxn modelId="{5874AAAF-707F-4E88-B19C-5379EE2285DE}" type="presParOf" srcId="{46EC7877-2429-493E-99E0-451B05A78BB3}" destId="{DD6BCFBC-FFE2-4A8E-BFC9-556E41E6923F}" srcOrd="0" destOrd="0" presId="urn:microsoft.com/office/officeart/2005/8/layout/process4"/>
    <dgm:cxn modelId="{0B166803-F51F-4D02-871E-7E907B3E2D80}" type="presParOf" srcId="{04636333-B15B-42BD-A5A6-EEB0A57EFC86}" destId="{292A781D-70A8-4013-AB57-51249DE5B28B}" srcOrd="3" destOrd="0" presId="urn:microsoft.com/office/officeart/2005/8/layout/process4"/>
    <dgm:cxn modelId="{A1A908FA-B5CD-43A6-AD51-528425ECD493}" type="presParOf" srcId="{04636333-B15B-42BD-A5A6-EEB0A57EFC86}" destId="{35E3BC8F-DF2A-4216-B1DB-3C30EE570EC4}" srcOrd="4" destOrd="0" presId="urn:microsoft.com/office/officeart/2005/8/layout/process4"/>
    <dgm:cxn modelId="{F7585558-20A7-4F84-BB31-EBCC82860E59}" type="presParOf" srcId="{35E3BC8F-DF2A-4216-B1DB-3C30EE570EC4}" destId="{A8AD5BA3-B504-4334-ACD3-B6D57F8847B5}"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18A2072-CC74-459F-946D-1437E22D6A08}" type="doc">
      <dgm:prSet loTypeId="urn:microsoft.com/office/officeart/2008/layout/LinedList" loCatId="list" qsTypeId="urn:microsoft.com/office/officeart/2005/8/quickstyle/simple5" qsCatId="simple" csTypeId="urn:microsoft.com/office/officeart/2005/8/colors/accent3_2" csCatId="accent3"/>
      <dgm:spPr/>
      <dgm:t>
        <a:bodyPr/>
        <a:lstStyle/>
        <a:p>
          <a:endParaRPr lang="en-US"/>
        </a:p>
      </dgm:t>
    </dgm:pt>
    <dgm:pt modelId="{36D2FACC-92C2-47E9-A76D-BACA80D211F8}">
      <dgm:prSet/>
      <dgm:spPr/>
      <dgm:t>
        <a:bodyPr/>
        <a:lstStyle/>
        <a:p>
          <a:r>
            <a:rPr lang="cs-CZ" dirty="0"/>
            <a:t>1. Aplikace klidu – v akutním stadiu onemocnění </a:t>
          </a:r>
          <a:endParaRPr lang="en-US" dirty="0"/>
        </a:p>
      </dgm:t>
    </dgm:pt>
    <dgm:pt modelId="{783DC7E8-EA3D-45A0-8899-AC12DE51D78B}" type="parTrans" cxnId="{9E50F53A-687C-4251-8E0E-8901DB64E9B3}">
      <dgm:prSet/>
      <dgm:spPr/>
      <dgm:t>
        <a:bodyPr/>
        <a:lstStyle/>
        <a:p>
          <a:endParaRPr lang="en-US"/>
        </a:p>
      </dgm:t>
    </dgm:pt>
    <dgm:pt modelId="{BFE4DEC4-3518-4100-9B0F-B1FE184CC4CE}" type="sibTrans" cxnId="{9E50F53A-687C-4251-8E0E-8901DB64E9B3}">
      <dgm:prSet/>
      <dgm:spPr/>
      <dgm:t>
        <a:bodyPr/>
        <a:lstStyle/>
        <a:p>
          <a:endParaRPr lang="en-US"/>
        </a:p>
      </dgm:t>
    </dgm:pt>
    <dgm:pt modelId="{ECC2D885-4E17-4BEF-B2B1-B080839FDA86}">
      <dgm:prSet/>
      <dgm:spPr/>
      <dgm:t>
        <a:bodyPr/>
        <a:lstStyle/>
        <a:p>
          <a:r>
            <a:rPr lang="cs-CZ" dirty="0"/>
            <a:t>2. Aplikace dlah – v akutním stadiu s cílem ovlivnit kontraktury </a:t>
          </a:r>
          <a:endParaRPr lang="en-US" dirty="0"/>
        </a:p>
      </dgm:t>
    </dgm:pt>
    <dgm:pt modelId="{B7865722-58D3-4B8B-B3E5-843CE56F9D85}" type="parTrans" cxnId="{E9590435-165E-4609-988C-0BEBA58F1AB5}">
      <dgm:prSet/>
      <dgm:spPr/>
      <dgm:t>
        <a:bodyPr/>
        <a:lstStyle/>
        <a:p>
          <a:endParaRPr lang="en-US"/>
        </a:p>
      </dgm:t>
    </dgm:pt>
    <dgm:pt modelId="{65AA5B8D-AA3E-4D3D-AEC5-4D0489278554}" type="sibTrans" cxnId="{E9590435-165E-4609-988C-0BEBA58F1AB5}">
      <dgm:prSet/>
      <dgm:spPr/>
      <dgm:t>
        <a:bodyPr/>
        <a:lstStyle/>
        <a:p>
          <a:endParaRPr lang="en-US"/>
        </a:p>
      </dgm:t>
    </dgm:pt>
    <dgm:pt modelId="{DCE65C12-1ED2-46FC-A756-04D9961B80A7}">
      <dgm:prSet/>
      <dgm:spPr/>
      <dgm:t>
        <a:bodyPr/>
        <a:lstStyle/>
        <a:p>
          <a:r>
            <a:rPr lang="cs-CZ" dirty="0"/>
            <a:t>3. Horké zábaly – aplikace vlhkého tepla, slouží k utlumení bolesti a uvolnění svalových spasmů </a:t>
          </a:r>
          <a:endParaRPr lang="en-US" dirty="0"/>
        </a:p>
      </dgm:t>
    </dgm:pt>
    <dgm:pt modelId="{7A62DABB-9CE1-4A68-A575-0ED53B62DA0E}" type="parTrans" cxnId="{99ED5A91-540A-4A94-BEDC-C9006B54AB64}">
      <dgm:prSet/>
      <dgm:spPr/>
      <dgm:t>
        <a:bodyPr/>
        <a:lstStyle/>
        <a:p>
          <a:endParaRPr lang="en-US"/>
        </a:p>
      </dgm:t>
    </dgm:pt>
    <dgm:pt modelId="{D25F8431-BFC7-4063-9339-0AA52685B783}" type="sibTrans" cxnId="{99ED5A91-540A-4A94-BEDC-C9006B54AB64}">
      <dgm:prSet/>
      <dgm:spPr/>
      <dgm:t>
        <a:bodyPr/>
        <a:lstStyle/>
        <a:p>
          <a:endParaRPr lang="en-US"/>
        </a:p>
      </dgm:t>
    </dgm:pt>
    <dgm:pt modelId="{68FD5AD7-30DD-4A2F-B895-C0D9B5981A30}">
      <dgm:prSet/>
      <dgm:spPr/>
      <dgm:t>
        <a:bodyPr/>
        <a:lstStyle/>
        <a:p>
          <a:r>
            <a:rPr lang="cs-CZ" dirty="0"/>
            <a:t>4. Manuální protahování měkkých tkání – za účelem navrácení normální délky periferním tkáním </a:t>
          </a:r>
          <a:endParaRPr lang="en-US" dirty="0"/>
        </a:p>
      </dgm:t>
    </dgm:pt>
    <dgm:pt modelId="{33ECC985-2919-4CEC-A2A5-E05315B06555}" type="parTrans" cxnId="{3F944833-307C-4624-A352-074DA918A6F4}">
      <dgm:prSet/>
      <dgm:spPr/>
      <dgm:t>
        <a:bodyPr/>
        <a:lstStyle/>
        <a:p>
          <a:endParaRPr lang="en-US"/>
        </a:p>
      </dgm:t>
    </dgm:pt>
    <dgm:pt modelId="{174290A1-D40A-4290-83FF-30CCCD6CB066}" type="sibTrans" cxnId="{3F944833-307C-4624-A352-074DA918A6F4}">
      <dgm:prSet/>
      <dgm:spPr/>
      <dgm:t>
        <a:bodyPr/>
        <a:lstStyle/>
        <a:p>
          <a:endParaRPr lang="en-US"/>
        </a:p>
      </dgm:t>
    </dgm:pt>
    <dgm:pt modelId="{2B927D10-AD12-4964-836B-CC370664E402}">
      <dgm:prSet/>
      <dgm:spPr/>
      <dgm:t>
        <a:bodyPr/>
        <a:lstStyle/>
        <a:p>
          <a:r>
            <a:rPr lang="cs-CZ" dirty="0"/>
            <a:t>5. Polohování – slouží k prevenci zkracování svalů a k zajištění fyziologické polohy jednotlivých segmentů </a:t>
          </a:r>
          <a:endParaRPr lang="en-US" dirty="0"/>
        </a:p>
      </dgm:t>
    </dgm:pt>
    <dgm:pt modelId="{885EF498-CAF8-4D7E-B25B-F3153BCD6704}" type="parTrans" cxnId="{9D5D42E6-6F56-4DBE-B917-46C6C74D5FBA}">
      <dgm:prSet/>
      <dgm:spPr/>
      <dgm:t>
        <a:bodyPr/>
        <a:lstStyle/>
        <a:p>
          <a:endParaRPr lang="en-US"/>
        </a:p>
      </dgm:t>
    </dgm:pt>
    <dgm:pt modelId="{D11E8B98-8C09-4574-9086-B1C8755E3DEE}" type="sibTrans" cxnId="{9D5D42E6-6F56-4DBE-B917-46C6C74D5FBA}">
      <dgm:prSet/>
      <dgm:spPr/>
      <dgm:t>
        <a:bodyPr/>
        <a:lstStyle/>
        <a:p>
          <a:endParaRPr lang="en-US"/>
        </a:p>
      </dgm:t>
    </dgm:pt>
    <dgm:pt modelId="{4B83465D-749E-43E3-B6C4-A59B108074CA}">
      <dgm:prSet/>
      <dgm:spPr/>
      <dgm:t>
        <a:bodyPr/>
        <a:lstStyle/>
        <a:p>
          <a:r>
            <a:rPr lang="cs-CZ" dirty="0"/>
            <a:t>6. Stimulace – připravuje nervosvalový systém na nácvik pohybu ve funkčně oslabeném svalu. Jde o facilitační manévr. Začíná se pasivním protažením svalu, který má být stimulován, to způsobuje zvýšení dráždivosti motoneuronů </a:t>
          </a:r>
          <a:r>
            <a:rPr lang="cs-CZ" dirty="0" err="1"/>
            <a:t>inervujících</a:t>
          </a:r>
          <a:r>
            <a:rPr lang="cs-CZ" dirty="0"/>
            <a:t> daný sval, prostřednictvím signalizace ze svalových vřetének. Následuje přibližování úponů svalu rychlými chvějivými pohyby, to způsobuje dráždění motoneuronů antagonistické svalové skupiny. Dále provádíme opětované pasivní protažení svalu, to vytváří všechny předpoklady pro maximální facilitační účinek na motoneurony </a:t>
          </a:r>
          <a:r>
            <a:rPr lang="cs-CZ" dirty="0" err="1"/>
            <a:t>inervující</a:t>
          </a:r>
          <a:r>
            <a:rPr lang="cs-CZ" dirty="0"/>
            <a:t> stimulovaný sval. </a:t>
          </a:r>
          <a:endParaRPr lang="en-US" dirty="0"/>
        </a:p>
      </dgm:t>
    </dgm:pt>
    <dgm:pt modelId="{1A6D1427-2DB6-4439-B294-3DE2AE581940}" type="parTrans" cxnId="{D605B99E-2490-47BF-8846-22595E58B6E2}">
      <dgm:prSet/>
      <dgm:spPr/>
      <dgm:t>
        <a:bodyPr/>
        <a:lstStyle/>
        <a:p>
          <a:endParaRPr lang="en-US"/>
        </a:p>
      </dgm:t>
    </dgm:pt>
    <dgm:pt modelId="{FBA3B9E3-48D5-45F6-B96E-668098C94292}" type="sibTrans" cxnId="{D605B99E-2490-47BF-8846-22595E58B6E2}">
      <dgm:prSet/>
      <dgm:spPr/>
      <dgm:t>
        <a:bodyPr/>
        <a:lstStyle/>
        <a:p>
          <a:endParaRPr lang="en-US"/>
        </a:p>
      </dgm:t>
    </dgm:pt>
    <dgm:pt modelId="{B6924B92-40B9-4199-A4FA-C04AC8A45DF4}">
      <dgm:prSet/>
      <dgm:spPr/>
      <dgm:t>
        <a:bodyPr/>
        <a:lstStyle/>
        <a:p>
          <a:r>
            <a:rPr lang="cs-CZ" dirty="0"/>
            <a:t>7. Indikace a slovní instrukce – přispívá k logickému doplnění účinku stimulace. Terapeut svým prstem ukáže místa úponů svalu a směr kontrakce, pacient tuto indikaci sleduje zrakem </a:t>
          </a:r>
          <a:endParaRPr lang="en-US" dirty="0"/>
        </a:p>
      </dgm:t>
    </dgm:pt>
    <dgm:pt modelId="{CDBA8692-727F-41D2-B7E2-D0269F6EA562}" type="parTrans" cxnId="{1540916F-6BEE-4976-BDEC-AEBEDF47D4C9}">
      <dgm:prSet/>
      <dgm:spPr/>
      <dgm:t>
        <a:bodyPr/>
        <a:lstStyle/>
        <a:p>
          <a:endParaRPr lang="en-US"/>
        </a:p>
      </dgm:t>
    </dgm:pt>
    <dgm:pt modelId="{5C95424B-E038-41A0-83BC-1BDD353D9196}" type="sibTrans" cxnId="{1540916F-6BEE-4976-BDEC-AEBEDF47D4C9}">
      <dgm:prSet/>
      <dgm:spPr/>
      <dgm:t>
        <a:bodyPr/>
        <a:lstStyle/>
        <a:p>
          <a:endParaRPr lang="en-US"/>
        </a:p>
      </dgm:t>
    </dgm:pt>
    <dgm:pt modelId="{B969FDE2-091A-471B-9971-CA2E296A423E}">
      <dgm:prSet/>
      <dgm:spPr/>
      <dgm:t>
        <a:bodyPr/>
        <a:lstStyle/>
        <a:p>
          <a:r>
            <a:rPr lang="cs-CZ" dirty="0"/>
            <a:t>8. Reedukace – představuje nácvik pohybu. Podle míry zachované funkce se provádí buď pasivními, nebo aktivními pohyby. Pohyby jsou prováděny pomalu a plynule.</a:t>
          </a:r>
          <a:endParaRPr lang="en-US" dirty="0"/>
        </a:p>
      </dgm:t>
    </dgm:pt>
    <dgm:pt modelId="{27B694E1-0E73-4B07-A25A-75D599569071}" type="parTrans" cxnId="{07589E78-E45E-477B-B6CA-895BF2A962FC}">
      <dgm:prSet/>
      <dgm:spPr/>
      <dgm:t>
        <a:bodyPr/>
        <a:lstStyle/>
        <a:p>
          <a:endParaRPr lang="en-US"/>
        </a:p>
      </dgm:t>
    </dgm:pt>
    <dgm:pt modelId="{8858B74E-AD02-4D6E-8357-50281D6CBD81}" type="sibTrans" cxnId="{07589E78-E45E-477B-B6CA-895BF2A962FC}">
      <dgm:prSet/>
      <dgm:spPr/>
      <dgm:t>
        <a:bodyPr/>
        <a:lstStyle/>
        <a:p>
          <a:endParaRPr lang="en-US"/>
        </a:p>
      </dgm:t>
    </dgm:pt>
    <dgm:pt modelId="{8053DC0A-1AFD-4181-A9A8-B0B85B52C42C}" type="pres">
      <dgm:prSet presAssocID="{418A2072-CC74-459F-946D-1437E22D6A08}" presName="vert0" presStyleCnt="0">
        <dgm:presLayoutVars>
          <dgm:dir/>
          <dgm:animOne val="branch"/>
          <dgm:animLvl val="lvl"/>
        </dgm:presLayoutVars>
      </dgm:prSet>
      <dgm:spPr/>
    </dgm:pt>
    <dgm:pt modelId="{E1F37D3F-A80A-4D69-8B3C-7A5728B7FD00}" type="pres">
      <dgm:prSet presAssocID="{36D2FACC-92C2-47E9-A76D-BACA80D211F8}" presName="thickLine" presStyleLbl="alignNode1" presStyleIdx="0" presStyleCnt="8"/>
      <dgm:spPr/>
    </dgm:pt>
    <dgm:pt modelId="{1886A629-AE10-471A-B861-32F1856EC3BB}" type="pres">
      <dgm:prSet presAssocID="{36D2FACC-92C2-47E9-A76D-BACA80D211F8}" presName="horz1" presStyleCnt="0"/>
      <dgm:spPr/>
    </dgm:pt>
    <dgm:pt modelId="{60854B0B-E1E8-4635-B9BD-186847AD7E6E}" type="pres">
      <dgm:prSet presAssocID="{36D2FACC-92C2-47E9-A76D-BACA80D211F8}" presName="tx1" presStyleLbl="revTx" presStyleIdx="0" presStyleCnt="8"/>
      <dgm:spPr/>
    </dgm:pt>
    <dgm:pt modelId="{8FF44700-2E51-4FE4-BDFE-343938A40F1A}" type="pres">
      <dgm:prSet presAssocID="{36D2FACC-92C2-47E9-A76D-BACA80D211F8}" presName="vert1" presStyleCnt="0"/>
      <dgm:spPr/>
    </dgm:pt>
    <dgm:pt modelId="{B0B9CB27-AC26-40D2-91B5-9480EFA0E267}" type="pres">
      <dgm:prSet presAssocID="{ECC2D885-4E17-4BEF-B2B1-B080839FDA86}" presName="thickLine" presStyleLbl="alignNode1" presStyleIdx="1" presStyleCnt="8"/>
      <dgm:spPr/>
    </dgm:pt>
    <dgm:pt modelId="{D481017C-201B-43AC-B8EF-858D7E777ECA}" type="pres">
      <dgm:prSet presAssocID="{ECC2D885-4E17-4BEF-B2B1-B080839FDA86}" presName="horz1" presStyleCnt="0"/>
      <dgm:spPr/>
    </dgm:pt>
    <dgm:pt modelId="{DF973527-17E3-44A9-A531-AD4CCFFC3F41}" type="pres">
      <dgm:prSet presAssocID="{ECC2D885-4E17-4BEF-B2B1-B080839FDA86}" presName="tx1" presStyleLbl="revTx" presStyleIdx="1" presStyleCnt="8"/>
      <dgm:spPr/>
    </dgm:pt>
    <dgm:pt modelId="{96B63435-3273-498E-AE44-4DA882538333}" type="pres">
      <dgm:prSet presAssocID="{ECC2D885-4E17-4BEF-B2B1-B080839FDA86}" presName="vert1" presStyleCnt="0"/>
      <dgm:spPr/>
    </dgm:pt>
    <dgm:pt modelId="{96041874-07B0-4EEA-B881-0D711DF0FCD2}" type="pres">
      <dgm:prSet presAssocID="{DCE65C12-1ED2-46FC-A756-04D9961B80A7}" presName="thickLine" presStyleLbl="alignNode1" presStyleIdx="2" presStyleCnt="8"/>
      <dgm:spPr/>
    </dgm:pt>
    <dgm:pt modelId="{424F88F0-9508-4592-B15D-C743D2C31F79}" type="pres">
      <dgm:prSet presAssocID="{DCE65C12-1ED2-46FC-A756-04D9961B80A7}" presName="horz1" presStyleCnt="0"/>
      <dgm:spPr/>
    </dgm:pt>
    <dgm:pt modelId="{8B40DB9D-2C72-4936-A553-5696E84C7DA7}" type="pres">
      <dgm:prSet presAssocID="{DCE65C12-1ED2-46FC-A756-04D9961B80A7}" presName="tx1" presStyleLbl="revTx" presStyleIdx="2" presStyleCnt="8"/>
      <dgm:spPr/>
    </dgm:pt>
    <dgm:pt modelId="{2CCE815D-93A4-4F40-9B03-7DDD9134C034}" type="pres">
      <dgm:prSet presAssocID="{DCE65C12-1ED2-46FC-A756-04D9961B80A7}" presName="vert1" presStyleCnt="0"/>
      <dgm:spPr/>
    </dgm:pt>
    <dgm:pt modelId="{CCA19DD6-6E9C-4D3E-82FD-F90A13B1178B}" type="pres">
      <dgm:prSet presAssocID="{68FD5AD7-30DD-4A2F-B895-C0D9B5981A30}" presName="thickLine" presStyleLbl="alignNode1" presStyleIdx="3" presStyleCnt="8"/>
      <dgm:spPr/>
    </dgm:pt>
    <dgm:pt modelId="{2B52836B-84FE-417B-B7B2-EB409A4FE688}" type="pres">
      <dgm:prSet presAssocID="{68FD5AD7-30DD-4A2F-B895-C0D9B5981A30}" presName="horz1" presStyleCnt="0"/>
      <dgm:spPr/>
    </dgm:pt>
    <dgm:pt modelId="{DDA67520-96C8-4316-A3D4-23F94B8B7D9C}" type="pres">
      <dgm:prSet presAssocID="{68FD5AD7-30DD-4A2F-B895-C0D9B5981A30}" presName="tx1" presStyleLbl="revTx" presStyleIdx="3" presStyleCnt="8"/>
      <dgm:spPr/>
    </dgm:pt>
    <dgm:pt modelId="{CBE827E8-25D0-4B20-BABB-2F11EB56A0AF}" type="pres">
      <dgm:prSet presAssocID="{68FD5AD7-30DD-4A2F-B895-C0D9B5981A30}" presName="vert1" presStyleCnt="0"/>
      <dgm:spPr/>
    </dgm:pt>
    <dgm:pt modelId="{84E970E8-F6A4-4A65-BC6E-9EFF377DE441}" type="pres">
      <dgm:prSet presAssocID="{2B927D10-AD12-4964-836B-CC370664E402}" presName="thickLine" presStyleLbl="alignNode1" presStyleIdx="4" presStyleCnt="8"/>
      <dgm:spPr/>
    </dgm:pt>
    <dgm:pt modelId="{D8002439-60DF-46CC-A651-8F49CE5958A9}" type="pres">
      <dgm:prSet presAssocID="{2B927D10-AD12-4964-836B-CC370664E402}" presName="horz1" presStyleCnt="0"/>
      <dgm:spPr/>
    </dgm:pt>
    <dgm:pt modelId="{DDF1E75A-379B-49FA-822A-C4D5E61316BC}" type="pres">
      <dgm:prSet presAssocID="{2B927D10-AD12-4964-836B-CC370664E402}" presName="tx1" presStyleLbl="revTx" presStyleIdx="4" presStyleCnt="8"/>
      <dgm:spPr/>
    </dgm:pt>
    <dgm:pt modelId="{476F9852-020E-495A-A331-A17FDBF6C532}" type="pres">
      <dgm:prSet presAssocID="{2B927D10-AD12-4964-836B-CC370664E402}" presName="vert1" presStyleCnt="0"/>
      <dgm:spPr/>
    </dgm:pt>
    <dgm:pt modelId="{EDDCE1A2-43A5-479E-A5C8-510CC83904F3}" type="pres">
      <dgm:prSet presAssocID="{4B83465D-749E-43E3-B6C4-A59B108074CA}" presName="thickLine" presStyleLbl="alignNode1" presStyleIdx="5" presStyleCnt="8"/>
      <dgm:spPr/>
    </dgm:pt>
    <dgm:pt modelId="{96CED3A4-5F14-46BF-85E2-247D35121CAC}" type="pres">
      <dgm:prSet presAssocID="{4B83465D-749E-43E3-B6C4-A59B108074CA}" presName="horz1" presStyleCnt="0"/>
      <dgm:spPr/>
    </dgm:pt>
    <dgm:pt modelId="{FCBFBC7B-5191-4CF3-9705-2BFDCC2A7888}" type="pres">
      <dgm:prSet presAssocID="{4B83465D-749E-43E3-B6C4-A59B108074CA}" presName="tx1" presStyleLbl="revTx" presStyleIdx="5" presStyleCnt="8"/>
      <dgm:spPr/>
    </dgm:pt>
    <dgm:pt modelId="{81835EA2-D82E-4510-A889-D97E66AC5F07}" type="pres">
      <dgm:prSet presAssocID="{4B83465D-749E-43E3-B6C4-A59B108074CA}" presName="vert1" presStyleCnt="0"/>
      <dgm:spPr/>
    </dgm:pt>
    <dgm:pt modelId="{86EA4269-F7B0-48B5-AEC6-3941BA843C76}" type="pres">
      <dgm:prSet presAssocID="{B6924B92-40B9-4199-A4FA-C04AC8A45DF4}" presName="thickLine" presStyleLbl="alignNode1" presStyleIdx="6" presStyleCnt="8"/>
      <dgm:spPr/>
    </dgm:pt>
    <dgm:pt modelId="{958D1087-4ADF-42A7-AA94-70741F06A252}" type="pres">
      <dgm:prSet presAssocID="{B6924B92-40B9-4199-A4FA-C04AC8A45DF4}" presName="horz1" presStyleCnt="0"/>
      <dgm:spPr/>
    </dgm:pt>
    <dgm:pt modelId="{76C1640C-5BE6-4CF4-B71C-CCD614D9F558}" type="pres">
      <dgm:prSet presAssocID="{B6924B92-40B9-4199-A4FA-C04AC8A45DF4}" presName="tx1" presStyleLbl="revTx" presStyleIdx="6" presStyleCnt="8"/>
      <dgm:spPr/>
    </dgm:pt>
    <dgm:pt modelId="{2AA74622-BFD2-4346-B72E-7BACC4C56F08}" type="pres">
      <dgm:prSet presAssocID="{B6924B92-40B9-4199-A4FA-C04AC8A45DF4}" presName="vert1" presStyleCnt="0"/>
      <dgm:spPr/>
    </dgm:pt>
    <dgm:pt modelId="{2728F4B9-2502-437A-9E46-1857ED7E4E26}" type="pres">
      <dgm:prSet presAssocID="{B969FDE2-091A-471B-9971-CA2E296A423E}" presName="thickLine" presStyleLbl="alignNode1" presStyleIdx="7" presStyleCnt="8"/>
      <dgm:spPr/>
    </dgm:pt>
    <dgm:pt modelId="{E200516D-A486-4BBB-94EA-35631A239C60}" type="pres">
      <dgm:prSet presAssocID="{B969FDE2-091A-471B-9971-CA2E296A423E}" presName="horz1" presStyleCnt="0"/>
      <dgm:spPr/>
    </dgm:pt>
    <dgm:pt modelId="{9AA3B94E-311B-453E-A16B-F25F9977ED10}" type="pres">
      <dgm:prSet presAssocID="{B969FDE2-091A-471B-9971-CA2E296A423E}" presName="tx1" presStyleLbl="revTx" presStyleIdx="7" presStyleCnt="8"/>
      <dgm:spPr/>
    </dgm:pt>
    <dgm:pt modelId="{DF3DA5A5-5F17-40D6-BBB9-6C5FB2DC5271}" type="pres">
      <dgm:prSet presAssocID="{B969FDE2-091A-471B-9971-CA2E296A423E}" presName="vert1" presStyleCnt="0"/>
      <dgm:spPr/>
    </dgm:pt>
  </dgm:ptLst>
  <dgm:cxnLst>
    <dgm:cxn modelId="{245F4708-C421-486D-BEF5-2B3A2BA23FA0}" type="presOf" srcId="{DCE65C12-1ED2-46FC-A756-04D9961B80A7}" destId="{8B40DB9D-2C72-4936-A553-5696E84C7DA7}" srcOrd="0" destOrd="0" presId="urn:microsoft.com/office/officeart/2008/layout/LinedList"/>
    <dgm:cxn modelId="{C477C42A-08B1-4AC8-A116-2FCE16D57523}" type="presOf" srcId="{ECC2D885-4E17-4BEF-B2B1-B080839FDA86}" destId="{DF973527-17E3-44A9-A531-AD4CCFFC3F41}" srcOrd="0" destOrd="0" presId="urn:microsoft.com/office/officeart/2008/layout/LinedList"/>
    <dgm:cxn modelId="{8C9FAD32-8701-4327-9126-5BD98A71DC6C}" type="presOf" srcId="{418A2072-CC74-459F-946D-1437E22D6A08}" destId="{8053DC0A-1AFD-4181-A9A8-B0B85B52C42C}" srcOrd="0" destOrd="0" presId="urn:microsoft.com/office/officeart/2008/layout/LinedList"/>
    <dgm:cxn modelId="{3F944833-307C-4624-A352-074DA918A6F4}" srcId="{418A2072-CC74-459F-946D-1437E22D6A08}" destId="{68FD5AD7-30DD-4A2F-B895-C0D9B5981A30}" srcOrd="3" destOrd="0" parTransId="{33ECC985-2919-4CEC-A2A5-E05315B06555}" sibTransId="{174290A1-D40A-4290-83FF-30CCCD6CB066}"/>
    <dgm:cxn modelId="{E9590435-165E-4609-988C-0BEBA58F1AB5}" srcId="{418A2072-CC74-459F-946D-1437E22D6A08}" destId="{ECC2D885-4E17-4BEF-B2B1-B080839FDA86}" srcOrd="1" destOrd="0" parTransId="{B7865722-58D3-4B8B-B3E5-843CE56F9D85}" sibTransId="{65AA5B8D-AA3E-4D3D-AEC5-4D0489278554}"/>
    <dgm:cxn modelId="{9E50F53A-687C-4251-8E0E-8901DB64E9B3}" srcId="{418A2072-CC74-459F-946D-1437E22D6A08}" destId="{36D2FACC-92C2-47E9-A76D-BACA80D211F8}" srcOrd="0" destOrd="0" parTransId="{783DC7E8-EA3D-45A0-8899-AC12DE51D78B}" sibTransId="{BFE4DEC4-3518-4100-9B0F-B1FE184CC4CE}"/>
    <dgm:cxn modelId="{BF75873C-B369-44D3-AD8E-F76FEBF3FCE1}" type="presOf" srcId="{68FD5AD7-30DD-4A2F-B895-C0D9B5981A30}" destId="{DDA67520-96C8-4316-A3D4-23F94B8B7D9C}" srcOrd="0" destOrd="0" presId="urn:microsoft.com/office/officeart/2008/layout/LinedList"/>
    <dgm:cxn modelId="{73BB1C41-3E14-4D43-AA97-4C3A842CC8FE}" type="presOf" srcId="{B969FDE2-091A-471B-9971-CA2E296A423E}" destId="{9AA3B94E-311B-453E-A16B-F25F9977ED10}" srcOrd="0" destOrd="0" presId="urn:microsoft.com/office/officeart/2008/layout/LinedList"/>
    <dgm:cxn modelId="{6BE98363-887A-4220-AC81-92CD59909230}" type="presOf" srcId="{B6924B92-40B9-4199-A4FA-C04AC8A45DF4}" destId="{76C1640C-5BE6-4CF4-B71C-CCD614D9F558}" srcOrd="0" destOrd="0" presId="urn:microsoft.com/office/officeart/2008/layout/LinedList"/>
    <dgm:cxn modelId="{BE7B8A4F-5060-4871-9FF7-DB73E92C2AEB}" type="presOf" srcId="{2B927D10-AD12-4964-836B-CC370664E402}" destId="{DDF1E75A-379B-49FA-822A-C4D5E61316BC}" srcOrd="0" destOrd="0" presId="urn:microsoft.com/office/officeart/2008/layout/LinedList"/>
    <dgm:cxn modelId="{1540916F-6BEE-4976-BDEC-AEBEDF47D4C9}" srcId="{418A2072-CC74-459F-946D-1437E22D6A08}" destId="{B6924B92-40B9-4199-A4FA-C04AC8A45DF4}" srcOrd="6" destOrd="0" parTransId="{CDBA8692-727F-41D2-B7E2-D0269F6EA562}" sibTransId="{5C95424B-E038-41A0-83BC-1BDD353D9196}"/>
    <dgm:cxn modelId="{EAC1CF56-B782-4E46-8D53-81C7D117B30E}" type="presOf" srcId="{36D2FACC-92C2-47E9-A76D-BACA80D211F8}" destId="{60854B0B-E1E8-4635-B9BD-186847AD7E6E}" srcOrd="0" destOrd="0" presId="urn:microsoft.com/office/officeart/2008/layout/LinedList"/>
    <dgm:cxn modelId="{07589E78-E45E-477B-B6CA-895BF2A962FC}" srcId="{418A2072-CC74-459F-946D-1437E22D6A08}" destId="{B969FDE2-091A-471B-9971-CA2E296A423E}" srcOrd="7" destOrd="0" parTransId="{27B694E1-0E73-4B07-A25A-75D599569071}" sibTransId="{8858B74E-AD02-4D6E-8357-50281D6CBD81}"/>
    <dgm:cxn modelId="{99ED5A91-540A-4A94-BEDC-C9006B54AB64}" srcId="{418A2072-CC74-459F-946D-1437E22D6A08}" destId="{DCE65C12-1ED2-46FC-A756-04D9961B80A7}" srcOrd="2" destOrd="0" parTransId="{7A62DABB-9CE1-4A68-A575-0ED53B62DA0E}" sibTransId="{D25F8431-BFC7-4063-9339-0AA52685B783}"/>
    <dgm:cxn modelId="{D605B99E-2490-47BF-8846-22595E58B6E2}" srcId="{418A2072-CC74-459F-946D-1437E22D6A08}" destId="{4B83465D-749E-43E3-B6C4-A59B108074CA}" srcOrd="5" destOrd="0" parTransId="{1A6D1427-2DB6-4439-B294-3DE2AE581940}" sibTransId="{FBA3B9E3-48D5-45F6-B96E-668098C94292}"/>
    <dgm:cxn modelId="{DEF52BA4-3438-4617-B2DD-359ADE60F8A0}" type="presOf" srcId="{4B83465D-749E-43E3-B6C4-A59B108074CA}" destId="{FCBFBC7B-5191-4CF3-9705-2BFDCC2A7888}" srcOrd="0" destOrd="0" presId="urn:microsoft.com/office/officeart/2008/layout/LinedList"/>
    <dgm:cxn modelId="{9D5D42E6-6F56-4DBE-B917-46C6C74D5FBA}" srcId="{418A2072-CC74-459F-946D-1437E22D6A08}" destId="{2B927D10-AD12-4964-836B-CC370664E402}" srcOrd="4" destOrd="0" parTransId="{885EF498-CAF8-4D7E-B25B-F3153BCD6704}" sibTransId="{D11E8B98-8C09-4574-9086-B1C8755E3DEE}"/>
    <dgm:cxn modelId="{F86619A8-F08E-4387-B818-7A519E25420F}" type="presParOf" srcId="{8053DC0A-1AFD-4181-A9A8-B0B85B52C42C}" destId="{E1F37D3F-A80A-4D69-8B3C-7A5728B7FD00}" srcOrd="0" destOrd="0" presId="urn:microsoft.com/office/officeart/2008/layout/LinedList"/>
    <dgm:cxn modelId="{EEE2293B-464E-4CE8-B893-68A90B26942B}" type="presParOf" srcId="{8053DC0A-1AFD-4181-A9A8-B0B85B52C42C}" destId="{1886A629-AE10-471A-B861-32F1856EC3BB}" srcOrd="1" destOrd="0" presId="urn:microsoft.com/office/officeart/2008/layout/LinedList"/>
    <dgm:cxn modelId="{3C80FB1C-50E0-42FF-AC1B-E106D96A50E7}" type="presParOf" srcId="{1886A629-AE10-471A-B861-32F1856EC3BB}" destId="{60854B0B-E1E8-4635-B9BD-186847AD7E6E}" srcOrd="0" destOrd="0" presId="urn:microsoft.com/office/officeart/2008/layout/LinedList"/>
    <dgm:cxn modelId="{1DE41668-E331-4DC8-9F08-5167F44F9E1D}" type="presParOf" srcId="{1886A629-AE10-471A-B861-32F1856EC3BB}" destId="{8FF44700-2E51-4FE4-BDFE-343938A40F1A}" srcOrd="1" destOrd="0" presId="urn:microsoft.com/office/officeart/2008/layout/LinedList"/>
    <dgm:cxn modelId="{216D782B-52C5-4F79-9119-05B65DF48033}" type="presParOf" srcId="{8053DC0A-1AFD-4181-A9A8-B0B85B52C42C}" destId="{B0B9CB27-AC26-40D2-91B5-9480EFA0E267}" srcOrd="2" destOrd="0" presId="urn:microsoft.com/office/officeart/2008/layout/LinedList"/>
    <dgm:cxn modelId="{0E48DE6D-9417-4E02-B3BD-B2D98A90F904}" type="presParOf" srcId="{8053DC0A-1AFD-4181-A9A8-B0B85B52C42C}" destId="{D481017C-201B-43AC-B8EF-858D7E777ECA}" srcOrd="3" destOrd="0" presId="urn:microsoft.com/office/officeart/2008/layout/LinedList"/>
    <dgm:cxn modelId="{735440D3-2736-48D5-9B03-541DFFD5CB08}" type="presParOf" srcId="{D481017C-201B-43AC-B8EF-858D7E777ECA}" destId="{DF973527-17E3-44A9-A531-AD4CCFFC3F41}" srcOrd="0" destOrd="0" presId="urn:microsoft.com/office/officeart/2008/layout/LinedList"/>
    <dgm:cxn modelId="{9EFF79AD-BE1B-4659-9A8C-407D68E3679E}" type="presParOf" srcId="{D481017C-201B-43AC-B8EF-858D7E777ECA}" destId="{96B63435-3273-498E-AE44-4DA882538333}" srcOrd="1" destOrd="0" presId="urn:microsoft.com/office/officeart/2008/layout/LinedList"/>
    <dgm:cxn modelId="{336A5C07-2A53-44A0-8948-9B06EA0ACF7E}" type="presParOf" srcId="{8053DC0A-1AFD-4181-A9A8-B0B85B52C42C}" destId="{96041874-07B0-4EEA-B881-0D711DF0FCD2}" srcOrd="4" destOrd="0" presId="urn:microsoft.com/office/officeart/2008/layout/LinedList"/>
    <dgm:cxn modelId="{B82710D0-5123-4114-9CFD-9CC18958F572}" type="presParOf" srcId="{8053DC0A-1AFD-4181-A9A8-B0B85B52C42C}" destId="{424F88F0-9508-4592-B15D-C743D2C31F79}" srcOrd="5" destOrd="0" presId="urn:microsoft.com/office/officeart/2008/layout/LinedList"/>
    <dgm:cxn modelId="{E3F6B80C-542B-4414-9C21-0B3746ACA57D}" type="presParOf" srcId="{424F88F0-9508-4592-B15D-C743D2C31F79}" destId="{8B40DB9D-2C72-4936-A553-5696E84C7DA7}" srcOrd="0" destOrd="0" presId="urn:microsoft.com/office/officeart/2008/layout/LinedList"/>
    <dgm:cxn modelId="{D54E2894-BD36-4948-8E54-239206A7BC41}" type="presParOf" srcId="{424F88F0-9508-4592-B15D-C743D2C31F79}" destId="{2CCE815D-93A4-4F40-9B03-7DDD9134C034}" srcOrd="1" destOrd="0" presId="urn:microsoft.com/office/officeart/2008/layout/LinedList"/>
    <dgm:cxn modelId="{45587920-C7BB-45F0-AE7A-B08623643C97}" type="presParOf" srcId="{8053DC0A-1AFD-4181-A9A8-B0B85B52C42C}" destId="{CCA19DD6-6E9C-4D3E-82FD-F90A13B1178B}" srcOrd="6" destOrd="0" presId="urn:microsoft.com/office/officeart/2008/layout/LinedList"/>
    <dgm:cxn modelId="{45A55147-E1FF-43AC-B19C-F46FF4D03DB2}" type="presParOf" srcId="{8053DC0A-1AFD-4181-A9A8-B0B85B52C42C}" destId="{2B52836B-84FE-417B-B7B2-EB409A4FE688}" srcOrd="7" destOrd="0" presId="urn:microsoft.com/office/officeart/2008/layout/LinedList"/>
    <dgm:cxn modelId="{242512C1-EB4C-4CA1-8DEC-D83910ECC751}" type="presParOf" srcId="{2B52836B-84FE-417B-B7B2-EB409A4FE688}" destId="{DDA67520-96C8-4316-A3D4-23F94B8B7D9C}" srcOrd="0" destOrd="0" presId="urn:microsoft.com/office/officeart/2008/layout/LinedList"/>
    <dgm:cxn modelId="{C7214482-75FA-4091-B419-D63DC7BAA6EB}" type="presParOf" srcId="{2B52836B-84FE-417B-B7B2-EB409A4FE688}" destId="{CBE827E8-25D0-4B20-BABB-2F11EB56A0AF}" srcOrd="1" destOrd="0" presId="urn:microsoft.com/office/officeart/2008/layout/LinedList"/>
    <dgm:cxn modelId="{04B92E44-8B5D-4701-9668-EF149BC13CC7}" type="presParOf" srcId="{8053DC0A-1AFD-4181-A9A8-B0B85B52C42C}" destId="{84E970E8-F6A4-4A65-BC6E-9EFF377DE441}" srcOrd="8" destOrd="0" presId="urn:microsoft.com/office/officeart/2008/layout/LinedList"/>
    <dgm:cxn modelId="{6069161E-EC9F-40FF-9E9C-AA6997BFA428}" type="presParOf" srcId="{8053DC0A-1AFD-4181-A9A8-B0B85B52C42C}" destId="{D8002439-60DF-46CC-A651-8F49CE5958A9}" srcOrd="9" destOrd="0" presId="urn:microsoft.com/office/officeart/2008/layout/LinedList"/>
    <dgm:cxn modelId="{B940F853-BBF6-4CC8-9885-6F1856CE20F5}" type="presParOf" srcId="{D8002439-60DF-46CC-A651-8F49CE5958A9}" destId="{DDF1E75A-379B-49FA-822A-C4D5E61316BC}" srcOrd="0" destOrd="0" presId="urn:microsoft.com/office/officeart/2008/layout/LinedList"/>
    <dgm:cxn modelId="{DA7F3BE6-D354-4908-88B3-C148F2BA83DE}" type="presParOf" srcId="{D8002439-60DF-46CC-A651-8F49CE5958A9}" destId="{476F9852-020E-495A-A331-A17FDBF6C532}" srcOrd="1" destOrd="0" presId="urn:microsoft.com/office/officeart/2008/layout/LinedList"/>
    <dgm:cxn modelId="{09AB16CA-0D76-4684-9A02-3F0A9C8B556C}" type="presParOf" srcId="{8053DC0A-1AFD-4181-A9A8-B0B85B52C42C}" destId="{EDDCE1A2-43A5-479E-A5C8-510CC83904F3}" srcOrd="10" destOrd="0" presId="urn:microsoft.com/office/officeart/2008/layout/LinedList"/>
    <dgm:cxn modelId="{4F4170C6-A440-44F9-AADE-EE91E4F5FCC0}" type="presParOf" srcId="{8053DC0A-1AFD-4181-A9A8-B0B85B52C42C}" destId="{96CED3A4-5F14-46BF-85E2-247D35121CAC}" srcOrd="11" destOrd="0" presId="urn:microsoft.com/office/officeart/2008/layout/LinedList"/>
    <dgm:cxn modelId="{9D0092FE-481F-46F8-BFC4-CD5E4FDBA346}" type="presParOf" srcId="{96CED3A4-5F14-46BF-85E2-247D35121CAC}" destId="{FCBFBC7B-5191-4CF3-9705-2BFDCC2A7888}" srcOrd="0" destOrd="0" presId="urn:microsoft.com/office/officeart/2008/layout/LinedList"/>
    <dgm:cxn modelId="{53261771-41EF-431B-BA60-3AEE6AA8BB8E}" type="presParOf" srcId="{96CED3A4-5F14-46BF-85E2-247D35121CAC}" destId="{81835EA2-D82E-4510-A889-D97E66AC5F07}" srcOrd="1" destOrd="0" presId="urn:microsoft.com/office/officeart/2008/layout/LinedList"/>
    <dgm:cxn modelId="{2CF45975-9E5B-4F29-B3A0-082F463B7E4D}" type="presParOf" srcId="{8053DC0A-1AFD-4181-A9A8-B0B85B52C42C}" destId="{86EA4269-F7B0-48B5-AEC6-3941BA843C76}" srcOrd="12" destOrd="0" presId="urn:microsoft.com/office/officeart/2008/layout/LinedList"/>
    <dgm:cxn modelId="{BA12AA1D-2CED-4019-941F-4E99B3C82F31}" type="presParOf" srcId="{8053DC0A-1AFD-4181-A9A8-B0B85B52C42C}" destId="{958D1087-4ADF-42A7-AA94-70741F06A252}" srcOrd="13" destOrd="0" presId="urn:microsoft.com/office/officeart/2008/layout/LinedList"/>
    <dgm:cxn modelId="{D46177D3-E88C-4E99-959B-40934E1446C4}" type="presParOf" srcId="{958D1087-4ADF-42A7-AA94-70741F06A252}" destId="{76C1640C-5BE6-4CF4-B71C-CCD614D9F558}" srcOrd="0" destOrd="0" presId="urn:microsoft.com/office/officeart/2008/layout/LinedList"/>
    <dgm:cxn modelId="{2917DF2F-0813-40F1-82F1-C6EA9833E18F}" type="presParOf" srcId="{958D1087-4ADF-42A7-AA94-70741F06A252}" destId="{2AA74622-BFD2-4346-B72E-7BACC4C56F08}" srcOrd="1" destOrd="0" presId="urn:microsoft.com/office/officeart/2008/layout/LinedList"/>
    <dgm:cxn modelId="{EEBBE0EE-2D7C-4524-8F71-C68F8FCC0CAB}" type="presParOf" srcId="{8053DC0A-1AFD-4181-A9A8-B0B85B52C42C}" destId="{2728F4B9-2502-437A-9E46-1857ED7E4E26}" srcOrd="14" destOrd="0" presId="urn:microsoft.com/office/officeart/2008/layout/LinedList"/>
    <dgm:cxn modelId="{9EE48EFA-C9EC-4576-938C-924E140DFD75}" type="presParOf" srcId="{8053DC0A-1AFD-4181-A9A8-B0B85B52C42C}" destId="{E200516D-A486-4BBB-94EA-35631A239C60}" srcOrd="15" destOrd="0" presId="urn:microsoft.com/office/officeart/2008/layout/LinedList"/>
    <dgm:cxn modelId="{6F6C02A9-4F17-4CFC-936F-585AED9BD038}" type="presParOf" srcId="{E200516D-A486-4BBB-94EA-35631A239C60}" destId="{9AA3B94E-311B-453E-A16B-F25F9977ED10}" srcOrd="0" destOrd="0" presId="urn:microsoft.com/office/officeart/2008/layout/LinedList"/>
    <dgm:cxn modelId="{34995400-5E35-458A-99C3-EFA2E46F4058}" type="presParOf" srcId="{E200516D-A486-4BBB-94EA-35631A239C60}" destId="{DF3DA5A5-5F17-40D6-BBB9-6C5FB2DC527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C5A867-4DAF-4666-A942-44D91A9A97AD}" type="doc">
      <dgm:prSet loTypeId="urn:microsoft.com/office/officeart/2005/8/layout/list1" loCatId="list" qsTypeId="urn:microsoft.com/office/officeart/2005/8/quickstyle/simple1" qsCatId="simple" csTypeId="urn:microsoft.com/office/officeart/2005/8/colors/accent5_2" csCatId="accent5"/>
      <dgm:spPr/>
      <dgm:t>
        <a:bodyPr/>
        <a:lstStyle/>
        <a:p>
          <a:endParaRPr lang="en-US"/>
        </a:p>
      </dgm:t>
    </dgm:pt>
    <dgm:pt modelId="{ACFFAA9F-0852-43B1-B894-96F8378EE6BE}">
      <dgm:prSet/>
      <dgm:spPr/>
      <dgm:t>
        <a:bodyPr/>
        <a:lstStyle/>
        <a:p>
          <a:r>
            <a:rPr lang="cs-CZ" b="1" u="sng"/>
            <a:t>Prosté protažení svalu</a:t>
          </a:r>
          <a:r>
            <a:rPr lang="cs-CZ"/>
            <a:t>: </a:t>
          </a:r>
          <a:endParaRPr lang="en-US"/>
        </a:p>
      </dgm:t>
    </dgm:pt>
    <dgm:pt modelId="{FCF85DBE-F460-4793-AA03-E9A5AFEAD9F4}" type="parTrans" cxnId="{AE04AD43-43BE-4725-9FE3-77FE60EDBA27}">
      <dgm:prSet/>
      <dgm:spPr/>
      <dgm:t>
        <a:bodyPr/>
        <a:lstStyle/>
        <a:p>
          <a:endParaRPr lang="en-US"/>
        </a:p>
      </dgm:t>
    </dgm:pt>
    <dgm:pt modelId="{8446D5FD-CC70-48FE-80E2-BD2D7DC7F4C4}" type="sibTrans" cxnId="{AE04AD43-43BE-4725-9FE3-77FE60EDBA27}">
      <dgm:prSet/>
      <dgm:spPr/>
      <dgm:t>
        <a:bodyPr/>
        <a:lstStyle/>
        <a:p>
          <a:endParaRPr lang="en-US"/>
        </a:p>
      </dgm:t>
    </dgm:pt>
    <dgm:pt modelId="{7A5BD265-D391-4E04-B2F6-9289FDB19F1D}">
      <dgm:prSet/>
      <dgm:spPr/>
      <dgm:t>
        <a:bodyPr/>
        <a:lstStyle/>
        <a:p>
          <a:r>
            <a:rPr lang="cs-CZ"/>
            <a:t>vede ke zvýšení dostředivého toku impulzů generovaných svalovými vřeténky </a:t>
          </a:r>
          <a:endParaRPr lang="en-US"/>
        </a:p>
      </dgm:t>
    </dgm:pt>
    <dgm:pt modelId="{2D55CDB0-FC69-4139-9298-0F1250C52C0E}" type="parTrans" cxnId="{B01E36D5-4C51-4309-87D7-C43BF274A4F4}">
      <dgm:prSet/>
      <dgm:spPr/>
      <dgm:t>
        <a:bodyPr/>
        <a:lstStyle/>
        <a:p>
          <a:endParaRPr lang="en-US"/>
        </a:p>
      </dgm:t>
    </dgm:pt>
    <dgm:pt modelId="{8D91EF8B-7D19-4DD4-9640-5701E3E2FEC7}" type="sibTrans" cxnId="{B01E36D5-4C51-4309-87D7-C43BF274A4F4}">
      <dgm:prSet/>
      <dgm:spPr/>
      <dgm:t>
        <a:bodyPr/>
        <a:lstStyle/>
        <a:p>
          <a:endParaRPr lang="en-US"/>
        </a:p>
      </dgm:t>
    </dgm:pt>
    <dgm:pt modelId="{5C70D33A-F5E1-49D5-8603-E755D571CA43}">
      <dgm:prSet/>
      <dgm:spPr/>
      <dgm:t>
        <a:bodyPr/>
        <a:lstStyle/>
        <a:p>
          <a:r>
            <a:rPr lang="cs-CZ"/>
            <a:t>vzniká fázický napínací reflex (při rychlém protažení) – vyvoláme rychlou reflexní kontrakci protaženého svalu (kterou pacient s poruchou centrálního motoneuronu není schopen volním způsobem provést) </a:t>
          </a:r>
          <a:endParaRPr lang="en-US"/>
        </a:p>
      </dgm:t>
    </dgm:pt>
    <dgm:pt modelId="{BC105A11-76B6-464E-9B6F-776705876846}" type="parTrans" cxnId="{422C10A7-DCED-473A-9FE3-6FE31D43FCE3}">
      <dgm:prSet/>
      <dgm:spPr/>
      <dgm:t>
        <a:bodyPr/>
        <a:lstStyle/>
        <a:p>
          <a:endParaRPr lang="en-US"/>
        </a:p>
      </dgm:t>
    </dgm:pt>
    <dgm:pt modelId="{E3916622-BFC6-48AD-970E-DD56C085E2EB}" type="sibTrans" cxnId="{422C10A7-DCED-473A-9FE3-6FE31D43FCE3}">
      <dgm:prSet/>
      <dgm:spPr/>
      <dgm:t>
        <a:bodyPr/>
        <a:lstStyle/>
        <a:p>
          <a:endParaRPr lang="en-US"/>
        </a:p>
      </dgm:t>
    </dgm:pt>
    <dgm:pt modelId="{50172C10-BA4D-466C-B4EE-C99896BB7A97}">
      <dgm:prSet/>
      <dgm:spPr/>
      <dgm:t>
        <a:bodyPr/>
        <a:lstStyle/>
        <a:p>
          <a:r>
            <a:rPr lang="cs-CZ"/>
            <a:t>vzniká tonický napínací reflex (při pomalém napínání) – facilitujeme sílu, kterou se sval následně kontrahuje </a:t>
          </a:r>
          <a:endParaRPr lang="en-US"/>
        </a:p>
      </dgm:t>
    </dgm:pt>
    <dgm:pt modelId="{F9F52595-EFEA-4B99-91DA-9123B6F4FE0E}" type="parTrans" cxnId="{70DAC763-333C-4405-824D-6CC930443BC1}">
      <dgm:prSet/>
      <dgm:spPr/>
      <dgm:t>
        <a:bodyPr/>
        <a:lstStyle/>
        <a:p>
          <a:endParaRPr lang="en-US"/>
        </a:p>
      </dgm:t>
    </dgm:pt>
    <dgm:pt modelId="{311DCCE9-E590-498D-9A46-D9B7ADAF9DD7}" type="sibTrans" cxnId="{70DAC763-333C-4405-824D-6CC930443BC1}">
      <dgm:prSet/>
      <dgm:spPr/>
      <dgm:t>
        <a:bodyPr/>
        <a:lstStyle/>
        <a:p>
          <a:endParaRPr lang="en-US"/>
        </a:p>
      </dgm:t>
    </dgm:pt>
    <dgm:pt modelId="{ED236DD6-47D6-486D-8AFE-9C173593ACE6}">
      <dgm:prSet/>
      <dgm:spPr/>
      <dgm:t>
        <a:bodyPr/>
        <a:lstStyle/>
        <a:p>
          <a:r>
            <a:rPr lang="cs-CZ" b="1" u="sng"/>
            <a:t>Zvrat antagonistů:</a:t>
          </a:r>
          <a:r>
            <a:rPr lang="cs-CZ"/>
            <a:t> </a:t>
          </a:r>
          <a:endParaRPr lang="en-US"/>
        </a:p>
      </dgm:t>
    </dgm:pt>
    <dgm:pt modelId="{B5FDF8FE-1668-47A3-B7FB-0E838B2CE035}" type="parTrans" cxnId="{5DF93977-E16E-416E-BBDC-486A5882A2D6}">
      <dgm:prSet/>
      <dgm:spPr/>
      <dgm:t>
        <a:bodyPr/>
        <a:lstStyle/>
        <a:p>
          <a:endParaRPr lang="en-US"/>
        </a:p>
      </dgm:t>
    </dgm:pt>
    <dgm:pt modelId="{9BB618EF-B108-4560-B55A-F3C9F62C734B}" type="sibTrans" cxnId="{5DF93977-E16E-416E-BBDC-486A5882A2D6}">
      <dgm:prSet/>
      <dgm:spPr/>
      <dgm:t>
        <a:bodyPr/>
        <a:lstStyle/>
        <a:p>
          <a:endParaRPr lang="en-US"/>
        </a:p>
      </dgm:t>
    </dgm:pt>
    <dgm:pt modelId="{48648D9F-4D56-40DE-B562-8EB06FE53CE8}">
      <dgm:prSet/>
      <dgm:spPr/>
      <dgm:t>
        <a:bodyPr/>
        <a:lstStyle/>
        <a:p>
          <a:r>
            <a:rPr lang="cs-CZ"/>
            <a:t>využívá recipročně-inervační vztahy a následnou indukci: na vrcholu kontrakce svalu dochází k protažení a tím facilitaci antagonisty a inhibici agonisty, který se tímto způsobem může uplatnit v následném opačném pohybu.</a:t>
          </a:r>
          <a:endParaRPr lang="en-US"/>
        </a:p>
      </dgm:t>
    </dgm:pt>
    <dgm:pt modelId="{3819AB86-7866-4926-93C7-AA9FF3780788}" type="parTrans" cxnId="{46AC70FB-9E40-4005-89AF-A0A5FE453E24}">
      <dgm:prSet/>
      <dgm:spPr/>
      <dgm:t>
        <a:bodyPr/>
        <a:lstStyle/>
        <a:p>
          <a:endParaRPr lang="en-US"/>
        </a:p>
      </dgm:t>
    </dgm:pt>
    <dgm:pt modelId="{997B43BE-ADFF-4E60-8B5C-070B69A4E354}" type="sibTrans" cxnId="{46AC70FB-9E40-4005-89AF-A0A5FE453E24}">
      <dgm:prSet/>
      <dgm:spPr/>
      <dgm:t>
        <a:bodyPr/>
        <a:lstStyle/>
        <a:p>
          <a:endParaRPr lang="en-US"/>
        </a:p>
      </dgm:t>
    </dgm:pt>
    <dgm:pt modelId="{EC987ABF-F808-41E6-9214-783CF9FEB0D3}">
      <dgm:prSet/>
      <dgm:spPr/>
      <dgm:t>
        <a:bodyPr/>
        <a:lstStyle/>
        <a:p>
          <a:r>
            <a:rPr lang="cs-CZ" b="1" u="sng"/>
            <a:t>Maximální odpor kladený facilitovanému pohybu:</a:t>
          </a:r>
          <a:endParaRPr lang="en-US"/>
        </a:p>
      </dgm:t>
    </dgm:pt>
    <dgm:pt modelId="{329BE466-D2CE-4716-ADCE-C8AB46A29BF1}" type="parTrans" cxnId="{C4C64A0E-AF82-47A3-916B-57A8E5C91B6B}">
      <dgm:prSet/>
      <dgm:spPr/>
      <dgm:t>
        <a:bodyPr/>
        <a:lstStyle/>
        <a:p>
          <a:endParaRPr lang="en-US"/>
        </a:p>
      </dgm:t>
    </dgm:pt>
    <dgm:pt modelId="{A8050785-B6B3-42BF-8E68-BCA641BE0CB2}" type="sibTrans" cxnId="{C4C64A0E-AF82-47A3-916B-57A8E5C91B6B}">
      <dgm:prSet/>
      <dgm:spPr/>
      <dgm:t>
        <a:bodyPr/>
        <a:lstStyle/>
        <a:p>
          <a:endParaRPr lang="en-US"/>
        </a:p>
      </dgm:t>
    </dgm:pt>
    <dgm:pt modelId="{3296350E-9033-4E20-B379-DBF47CEB3368}">
      <dgm:prSet/>
      <dgm:spPr/>
      <dgm:t>
        <a:bodyPr/>
        <a:lstStyle/>
        <a:p>
          <a:r>
            <a:rPr lang="cs-CZ"/>
            <a:t>při maximálním odporu dochází k náboru max. počtu motorických jednotek svalu, rychlým sledem akčních potenciálů se aktivují i utlumené motoneurony </a:t>
          </a:r>
          <a:endParaRPr lang="en-US"/>
        </a:p>
      </dgm:t>
    </dgm:pt>
    <dgm:pt modelId="{A266A81E-589A-49EB-9BBF-08746203E912}" type="parTrans" cxnId="{A57EA443-A7DB-4E09-861C-B8C91DAA7AA1}">
      <dgm:prSet/>
      <dgm:spPr/>
      <dgm:t>
        <a:bodyPr/>
        <a:lstStyle/>
        <a:p>
          <a:endParaRPr lang="en-US"/>
        </a:p>
      </dgm:t>
    </dgm:pt>
    <dgm:pt modelId="{C62E2D67-610F-4785-A7E8-14B6703AF44F}" type="sibTrans" cxnId="{A57EA443-A7DB-4E09-861C-B8C91DAA7AA1}">
      <dgm:prSet/>
      <dgm:spPr/>
      <dgm:t>
        <a:bodyPr/>
        <a:lstStyle/>
        <a:p>
          <a:endParaRPr lang="en-US"/>
        </a:p>
      </dgm:t>
    </dgm:pt>
    <dgm:pt modelId="{E709EB74-EF8B-40FB-8A51-A963EB2A4101}">
      <dgm:prSet/>
      <dgm:spPr/>
      <dgm:t>
        <a:bodyPr/>
        <a:lstStyle/>
        <a:p>
          <a:r>
            <a:rPr lang="cs-CZ"/>
            <a:t>patří k nejsilnějším facilitačním prvkům </a:t>
          </a:r>
          <a:endParaRPr lang="en-US"/>
        </a:p>
      </dgm:t>
    </dgm:pt>
    <dgm:pt modelId="{7971FA95-5E75-4A7B-B198-6ECC2ED9C54D}" type="parTrans" cxnId="{69C830C1-F2E0-48FD-8575-5CF80DEAE951}">
      <dgm:prSet/>
      <dgm:spPr/>
      <dgm:t>
        <a:bodyPr/>
        <a:lstStyle/>
        <a:p>
          <a:endParaRPr lang="en-US"/>
        </a:p>
      </dgm:t>
    </dgm:pt>
    <dgm:pt modelId="{79D2C0C9-BC69-48E9-9C0E-3D91AE8EC9A0}" type="sibTrans" cxnId="{69C830C1-F2E0-48FD-8575-5CF80DEAE951}">
      <dgm:prSet/>
      <dgm:spPr/>
      <dgm:t>
        <a:bodyPr/>
        <a:lstStyle/>
        <a:p>
          <a:endParaRPr lang="en-US"/>
        </a:p>
      </dgm:t>
    </dgm:pt>
    <dgm:pt modelId="{2191920A-C807-475D-89B5-F502D40B096D}">
      <dgm:prSet/>
      <dgm:spPr/>
      <dgm:t>
        <a:bodyPr/>
        <a:lstStyle/>
        <a:p>
          <a:r>
            <a:rPr lang="cs-CZ"/>
            <a:t>facilitace schopnosti svalu kontrahovat se </a:t>
          </a:r>
          <a:endParaRPr lang="en-US"/>
        </a:p>
      </dgm:t>
    </dgm:pt>
    <dgm:pt modelId="{10121869-7115-450C-8A79-70D017371A2F}" type="parTrans" cxnId="{069CCDCD-FC46-42AC-BF23-ED818BE53C46}">
      <dgm:prSet/>
      <dgm:spPr/>
      <dgm:t>
        <a:bodyPr/>
        <a:lstStyle/>
        <a:p>
          <a:endParaRPr lang="en-US"/>
        </a:p>
      </dgm:t>
    </dgm:pt>
    <dgm:pt modelId="{6AB52A81-DCA1-48FB-8005-019A94020AA5}" type="sibTrans" cxnId="{069CCDCD-FC46-42AC-BF23-ED818BE53C46}">
      <dgm:prSet/>
      <dgm:spPr/>
      <dgm:t>
        <a:bodyPr/>
        <a:lstStyle/>
        <a:p>
          <a:endParaRPr lang="en-US"/>
        </a:p>
      </dgm:t>
    </dgm:pt>
    <dgm:pt modelId="{D05AE50B-1D0F-4E65-81A6-D0072D1291C7}">
      <dgm:prSet/>
      <dgm:spPr/>
      <dgm:t>
        <a:bodyPr/>
        <a:lstStyle/>
        <a:p>
          <a:r>
            <a:rPr lang="cs-CZ"/>
            <a:t>zvětšení kontroly pohybu (pacient je odporem veden, nejde o postrkování do žádané pozice) </a:t>
          </a:r>
          <a:endParaRPr lang="en-US"/>
        </a:p>
      </dgm:t>
    </dgm:pt>
    <dgm:pt modelId="{61122F68-EB1B-4F10-886A-106E4BFF7A35}" type="parTrans" cxnId="{4D4E275A-A984-4375-912A-7216A59DE65C}">
      <dgm:prSet/>
      <dgm:spPr/>
      <dgm:t>
        <a:bodyPr/>
        <a:lstStyle/>
        <a:p>
          <a:endParaRPr lang="en-US"/>
        </a:p>
      </dgm:t>
    </dgm:pt>
    <dgm:pt modelId="{8EC243C5-9D8A-4648-A09C-1C7621CDC8EC}" type="sibTrans" cxnId="{4D4E275A-A984-4375-912A-7216A59DE65C}">
      <dgm:prSet/>
      <dgm:spPr/>
      <dgm:t>
        <a:bodyPr/>
        <a:lstStyle/>
        <a:p>
          <a:endParaRPr lang="en-US"/>
        </a:p>
      </dgm:t>
    </dgm:pt>
    <dgm:pt modelId="{ED5C7334-487F-4B9E-9273-96D84BF28171}">
      <dgm:prSet/>
      <dgm:spPr/>
      <dgm:t>
        <a:bodyPr/>
        <a:lstStyle/>
        <a:p>
          <a:r>
            <a:rPr lang="cs-CZ"/>
            <a:t>dosažení uvědomění pohybu </a:t>
          </a:r>
          <a:endParaRPr lang="en-US"/>
        </a:p>
      </dgm:t>
    </dgm:pt>
    <dgm:pt modelId="{8621BB4B-E9B6-4CFC-B68F-396D435783E7}" type="parTrans" cxnId="{021FBFCB-BD71-4565-87A0-60353BEBC367}">
      <dgm:prSet/>
      <dgm:spPr/>
      <dgm:t>
        <a:bodyPr/>
        <a:lstStyle/>
        <a:p>
          <a:endParaRPr lang="en-US"/>
        </a:p>
      </dgm:t>
    </dgm:pt>
    <dgm:pt modelId="{D866E4DA-1F4B-4C93-948C-645887CFAED4}" type="sibTrans" cxnId="{021FBFCB-BD71-4565-87A0-60353BEBC367}">
      <dgm:prSet/>
      <dgm:spPr/>
      <dgm:t>
        <a:bodyPr/>
        <a:lstStyle/>
        <a:p>
          <a:endParaRPr lang="en-US"/>
        </a:p>
      </dgm:t>
    </dgm:pt>
    <dgm:pt modelId="{60FC8B14-BDDE-4D8E-A11A-EFE4CB8FA499}">
      <dgm:prSet/>
      <dgm:spPr/>
      <dgm:t>
        <a:bodyPr/>
        <a:lstStyle/>
        <a:p>
          <a:r>
            <a:rPr lang="cs-CZ"/>
            <a:t>zvýšení svalové síly </a:t>
          </a:r>
          <a:endParaRPr lang="en-US"/>
        </a:p>
      </dgm:t>
    </dgm:pt>
    <dgm:pt modelId="{2D0C25B9-1C7C-490D-B4B1-E0E4F28DABE2}" type="parTrans" cxnId="{5D70C382-2A5E-4090-9488-D1616E332BC7}">
      <dgm:prSet/>
      <dgm:spPr/>
      <dgm:t>
        <a:bodyPr/>
        <a:lstStyle/>
        <a:p>
          <a:endParaRPr lang="en-US"/>
        </a:p>
      </dgm:t>
    </dgm:pt>
    <dgm:pt modelId="{7BE5A130-BC7E-4649-959E-2530EEA27DAF}" type="sibTrans" cxnId="{5D70C382-2A5E-4090-9488-D1616E332BC7}">
      <dgm:prSet/>
      <dgm:spPr/>
      <dgm:t>
        <a:bodyPr/>
        <a:lstStyle/>
        <a:p>
          <a:endParaRPr lang="en-US"/>
        </a:p>
      </dgm:t>
    </dgm:pt>
    <dgm:pt modelId="{090951BB-4290-4725-998A-8D26ACE8C490}">
      <dgm:prSet/>
      <dgm:spPr/>
      <dgm:t>
        <a:bodyPr/>
        <a:lstStyle/>
        <a:p>
          <a:r>
            <a:rPr lang="cs-CZ"/>
            <a:t>maximální = optimální = dostatečný </a:t>
          </a:r>
          <a:endParaRPr lang="en-US"/>
        </a:p>
      </dgm:t>
    </dgm:pt>
    <dgm:pt modelId="{7B85D0E3-E5FA-41E2-B6C6-E96C60B40B71}" type="parTrans" cxnId="{4E408454-A36B-41BF-BF35-47B92D339AD9}">
      <dgm:prSet/>
      <dgm:spPr/>
      <dgm:t>
        <a:bodyPr/>
        <a:lstStyle/>
        <a:p>
          <a:endParaRPr lang="en-US"/>
        </a:p>
      </dgm:t>
    </dgm:pt>
    <dgm:pt modelId="{71DECCC5-8451-45B6-8F4A-1B5A5BBF411B}" type="sibTrans" cxnId="{4E408454-A36B-41BF-BF35-47B92D339AD9}">
      <dgm:prSet/>
      <dgm:spPr/>
      <dgm:t>
        <a:bodyPr/>
        <a:lstStyle/>
        <a:p>
          <a:endParaRPr lang="en-US"/>
        </a:p>
      </dgm:t>
    </dgm:pt>
    <dgm:pt modelId="{EC90FB9B-BC76-4C47-A5EB-BE7610F00253}">
      <dgm:prSet/>
      <dgm:spPr/>
      <dgm:t>
        <a:bodyPr/>
        <a:lstStyle/>
        <a:p>
          <a:r>
            <a:rPr lang="cs-CZ"/>
            <a:t>velikost musí být přizpůsobena pacientovi (odpor nebo dopomoc) </a:t>
          </a:r>
          <a:endParaRPr lang="en-US"/>
        </a:p>
      </dgm:t>
    </dgm:pt>
    <dgm:pt modelId="{1EC18CC3-BD91-42ED-A28A-1083EEA24216}" type="parTrans" cxnId="{C905AD80-6CA1-4BE5-B253-2539693A9C96}">
      <dgm:prSet/>
      <dgm:spPr/>
      <dgm:t>
        <a:bodyPr/>
        <a:lstStyle/>
        <a:p>
          <a:endParaRPr lang="en-US"/>
        </a:p>
      </dgm:t>
    </dgm:pt>
    <dgm:pt modelId="{0F13A5DE-0CF9-42E7-B1E3-6541652F2F43}" type="sibTrans" cxnId="{C905AD80-6CA1-4BE5-B253-2539693A9C96}">
      <dgm:prSet/>
      <dgm:spPr/>
      <dgm:t>
        <a:bodyPr/>
        <a:lstStyle/>
        <a:p>
          <a:endParaRPr lang="en-US"/>
        </a:p>
      </dgm:t>
    </dgm:pt>
    <dgm:pt modelId="{E6CC6BD9-ABA3-4667-9E7B-2B754FBAB8D0}" type="pres">
      <dgm:prSet presAssocID="{6DC5A867-4DAF-4666-A942-44D91A9A97AD}" presName="linear" presStyleCnt="0">
        <dgm:presLayoutVars>
          <dgm:dir/>
          <dgm:animLvl val="lvl"/>
          <dgm:resizeHandles val="exact"/>
        </dgm:presLayoutVars>
      </dgm:prSet>
      <dgm:spPr/>
    </dgm:pt>
    <dgm:pt modelId="{593B47D7-D2BF-4107-BE06-89CD14EE731F}" type="pres">
      <dgm:prSet presAssocID="{ACFFAA9F-0852-43B1-B894-96F8378EE6BE}" presName="parentLin" presStyleCnt="0"/>
      <dgm:spPr/>
    </dgm:pt>
    <dgm:pt modelId="{DCE92D80-1E05-4942-9866-08C55C71BD81}" type="pres">
      <dgm:prSet presAssocID="{ACFFAA9F-0852-43B1-B894-96F8378EE6BE}" presName="parentLeftMargin" presStyleLbl="node1" presStyleIdx="0" presStyleCnt="3"/>
      <dgm:spPr/>
    </dgm:pt>
    <dgm:pt modelId="{B32B483E-17A1-424F-A967-0E783FAE258A}" type="pres">
      <dgm:prSet presAssocID="{ACFFAA9F-0852-43B1-B894-96F8378EE6BE}" presName="parentText" presStyleLbl="node1" presStyleIdx="0" presStyleCnt="3">
        <dgm:presLayoutVars>
          <dgm:chMax val="0"/>
          <dgm:bulletEnabled val="1"/>
        </dgm:presLayoutVars>
      </dgm:prSet>
      <dgm:spPr/>
    </dgm:pt>
    <dgm:pt modelId="{7943E83E-127F-4C8B-967C-6AE55B08261A}" type="pres">
      <dgm:prSet presAssocID="{ACFFAA9F-0852-43B1-B894-96F8378EE6BE}" presName="negativeSpace" presStyleCnt="0"/>
      <dgm:spPr/>
    </dgm:pt>
    <dgm:pt modelId="{936AD5D2-4F67-4BA8-BBF7-18F4C4E0FB75}" type="pres">
      <dgm:prSet presAssocID="{ACFFAA9F-0852-43B1-B894-96F8378EE6BE}" presName="childText" presStyleLbl="conFgAcc1" presStyleIdx="0" presStyleCnt="3">
        <dgm:presLayoutVars>
          <dgm:bulletEnabled val="1"/>
        </dgm:presLayoutVars>
      </dgm:prSet>
      <dgm:spPr/>
    </dgm:pt>
    <dgm:pt modelId="{0C5714E2-D37A-4CC0-8A45-8698AFDF2B99}" type="pres">
      <dgm:prSet presAssocID="{8446D5FD-CC70-48FE-80E2-BD2D7DC7F4C4}" presName="spaceBetweenRectangles" presStyleCnt="0"/>
      <dgm:spPr/>
    </dgm:pt>
    <dgm:pt modelId="{4AEE916B-02B6-47E4-B8F4-DE8DF7ABFF70}" type="pres">
      <dgm:prSet presAssocID="{ED236DD6-47D6-486D-8AFE-9C173593ACE6}" presName="parentLin" presStyleCnt="0"/>
      <dgm:spPr/>
    </dgm:pt>
    <dgm:pt modelId="{A7BAB8A8-FE40-4D26-A671-EEC3F9FBD233}" type="pres">
      <dgm:prSet presAssocID="{ED236DD6-47D6-486D-8AFE-9C173593ACE6}" presName="parentLeftMargin" presStyleLbl="node1" presStyleIdx="0" presStyleCnt="3"/>
      <dgm:spPr/>
    </dgm:pt>
    <dgm:pt modelId="{D4A40777-DD1E-4CDA-B378-6BC3FF08856E}" type="pres">
      <dgm:prSet presAssocID="{ED236DD6-47D6-486D-8AFE-9C173593ACE6}" presName="parentText" presStyleLbl="node1" presStyleIdx="1" presStyleCnt="3">
        <dgm:presLayoutVars>
          <dgm:chMax val="0"/>
          <dgm:bulletEnabled val="1"/>
        </dgm:presLayoutVars>
      </dgm:prSet>
      <dgm:spPr/>
    </dgm:pt>
    <dgm:pt modelId="{9D84A81B-AA03-43B8-B034-B72BE5C6066D}" type="pres">
      <dgm:prSet presAssocID="{ED236DD6-47D6-486D-8AFE-9C173593ACE6}" presName="negativeSpace" presStyleCnt="0"/>
      <dgm:spPr/>
    </dgm:pt>
    <dgm:pt modelId="{6E7853D0-B737-4608-ABED-CCD4C094543B}" type="pres">
      <dgm:prSet presAssocID="{ED236DD6-47D6-486D-8AFE-9C173593ACE6}" presName="childText" presStyleLbl="conFgAcc1" presStyleIdx="1" presStyleCnt="3">
        <dgm:presLayoutVars>
          <dgm:bulletEnabled val="1"/>
        </dgm:presLayoutVars>
      </dgm:prSet>
      <dgm:spPr/>
    </dgm:pt>
    <dgm:pt modelId="{C975BFD3-4134-40EF-9805-413EA82EC5DB}" type="pres">
      <dgm:prSet presAssocID="{9BB618EF-B108-4560-B55A-F3C9F62C734B}" presName="spaceBetweenRectangles" presStyleCnt="0"/>
      <dgm:spPr/>
    </dgm:pt>
    <dgm:pt modelId="{81D1AC48-9409-4F0F-91B9-4F0CA9F57344}" type="pres">
      <dgm:prSet presAssocID="{EC987ABF-F808-41E6-9214-783CF9FEB0D3}" presName="parentLin" presStyleCnt="0"/>
      <dgm:spPr/>
    </dgm:pt>
    <dgm:pt modelId="{58D91909-982C-4EC2-BFB0-FC7225B5AEED}" type="pres">
      <dgm:prSet presAssocID="{EC987ABF-F808-41E6-9214-783CF9FEB0D3}" presName="parentLeftMargin" presStyleLbl="node1" presStyleIdx="1" presStyleCnt="3"/>
      <dgm:spPr/>
    </dgm:pt>
    <dgm:pt modelId="{54BBA217-5CA7-4FC6-AFA6-39B403F70093}" type="pres">
      <dgm:prSet presAssocID="{EC987ABF-F808-41E6-9214-783CF9FEB0D3}" presName="parentText" presStyleLbl="node1" presStyleIdx="2" presStyleCnt="3">
        <dgm:presLayoutVars>
          <dgm:chMax val="0"/>
          <dgm:bulletEnabled val="1"/>
        </dgm:presLayoutVars>
      </dgm:prSet>
      <dgm:spPr/>
    </dgm:pt>
    <dgm:pt modelId="{1F77A003-253B-43F8-B6EB-F6604DB029FE}" type="pres">
      <dgm:prSet presAssocID="{EC987ABF-F808-41E6-9214-783CF9FEB0D3}" presName="negativeSpace" presStyleCnt="0"/>
      <dgm:spPr/>
    </dgm:pt>
    <dgm:pt modelId="{D350FE3C-E047-415F-96FF-CF5F70D458B4}" type="pres">
      <dgm:prSet presAssocID="{EC987ABF-F808-41E6-9214-783CF9FEB0D3}" presName="childText" presStyleLbl="conFgAcc1" presStyleIdx="2" presStyleCnt="3">
        <dgm:presLayoutVars>
          <dgm:bulletEnabled val="1"/>
        </dgm:presLayoutVars>
      </dgm:prSet>
      <dgm:spPr/>
    </dgm:pt>
  </dgm:ptLst>
  <dgm:cxnLst>
    <dgm:cxn modelId="{C4C64A0E-AF82-47A3-916B-57A8E5C91B6B}" srcId="{6DC5A867-4DAF-4666-A942-44D91A9A97AD}" destId="{EC987ABF-F808-41E6-9214-783CF9FEB0D3}" srcOrd="2" destOrd="0" parTransId="{329BE466-D2CE-4716-ADCE-C8AB46A29BF1}" sibTransId="{A8050785-B6B3-42BF-8E68-BCA641BE0CB2}"/>
    <dgm:cxn modelId="{2136DE0F-8E84-46BA-A439-09C62622010B}" type="presOf" srcId="{48648D9F-4D56-40DE-B562-8EB06FE53CE8}" destId="{6E7853D0-B737-4608-ABED-CCD4C094543B}" srcOrd="0" destOrd="0" presId="urn:microsoft.com/office/officeart/2005/8/layout/list1"/>
    <dgm:cxn modelId="{37181C2A-4AB0-49E5-9328-98DABCC24EF9}" type="presOf" srcId="{EC90FB9B-BC76-4C47-A5EB-BE7610F00253}" destId="{D350FE3C-E047-415F-96FF-CF5F70D458B4}" srcOrd="0" destOrd="7" presId="urn:microsoft.com/office/officeart/2005/8/layout/list1"/>
    <dgm:cxn modelId="{4CCAD933-96C1-4835-BD53-ADDFBFA39EEF}" type="presOf" srcId="{ED236DD6-47D6-486D-8AFE-9C173593ACE6}" destId="{D4A40777-DD1E-4CDA-B378-6BC3FF08856E}" srcOrd="1" destOrd="0" presId="urn:microsoft.com/office/officeart/2005/8/layout/list1"/>
    <dgm:cxn modelId="{DE1B6340-3574-4BCF-825E-33D7A6225FD5}" type="presOf" srcId="{7A5BD265-D391-4E04-B2F6-9289FDB19F1D}" destId="{936AD5D2-4F67-4BA8-BBF7-18F4C4E0FB75}" srcOrd="0" destOrd="0" presId="urn:microsoft.com/office/officeart/2005/8/layout/list1"/>
    <dgm:cxn modelId="{89A9355F-9BF4-44EC-98A0-BA4EBCD8A283}" type="presOf" srcId="{EC987ABF-F808-41E6-9214-783CF9FEB0D3}" destId="{54BBA217-5CA7-4FC6-AFA6-39B403F70093}" srcOrd="1" destOrd="0" presId="urn:microsoft.com/office/officeart/2005/8/layout/list1"/>
    <dgm:cxn modelId="{A57EA443-A7DB-4E09-861C-B8C91DAA7AA1}" srcId="{EC987ABF-F808-41E6-9214-783CF9FEB0D3}" destId="{3296350E-9033-4E20-B379-DBF47CEB3368}" srcOrd="0" destOrd="0" parTransId="{A266A81E-589A-49EB-9BBF-08746203E912}" sibTransId="{C62E2D67-610F-4785-A7E8-14B6703AF44F}"/>
    <dgm:cxn modelId="{AE04AD43-43BE-4725-9FE3-77FE60EDBA27}" srcId="{6DC5A867-4DAF-4666-A942-44D91A9A97AD}" destId="{ACFFAA9F-0852-43B1-B894-96F8378EE6BE}" srcOrd="0" destOrd="0" parTransId="{FCF85DBE-F460-4793-AA03-E9A5AFEAD9F4}" sibTransId="{8446D5FD-CC70-48FE-80E2-BD2D7DC7F4C4}"/>
    <dgm:cxn modelId="{70DAC763-333C-4405-824D-6CC930443BC1}" srcId="{ACFFAA9F-0852-43B1-B894-96F8378EE6BE}" destId="{50172C10-BA4D-466C-B4EE-C99896BB7A97}" srcOrd="2" destOrd="0" parTransId="{F9F52595-EFEA-4B99-91DA-9123B6F4FE0E}" sibTransId="{311DCCE9-E590-498D-9A46-D9B7ADAF9DD7}"/>
    <dgm:cxn modelId="{4E408454-A36B-41BF-BF35-47B92D339AD9}" srcId="{EC987ABF-F808-41E6-9214-783CF9FEB0D3}" destId="{090951BB-4290-4725-998A-8D26ACE8C490}" srcOrd="6" destOrd="0" parTransId="{7B85D0E3-E5FA-41E2-B6C6-E96C60B40B71}" sibTransId="{71DECCC5-8451-45B6-8F4A-1B5A5BBF411B}"/>
    <dgm:cxn modelId="{5DF93977-E16E-416E-BBDC-486A5882A2D6}" srcId="{6DC5A867-4DAF-4666-A942-44D91A9A97AD}" destId="{ED236DD6-47D6-486D-8AFE-9C173593ACE6}" srcOrd="1" destOrd="0" parTransId="{B5FDF8FE-1668-47A3-B7FB-0E838B2CE035}" sibTransId="{9BB618EF-B108-4560-B55A-F3C9F62C734B}"/>
    <dgm:cxn modelId="{4D4E275A-A984-4375-912A-7216A59DE65C}" srcId="{EC987ABF-F808-41E6-9214-783CF9FEB0D3}" destId="{D05AE50B-1D0F-4E65-81A6-D0072D1291C7}" srcOrd="3" destOrd="0" parTransId="{61122F68-EB1B-4F10-886A-106E4BFF7A35}" sibTransId="{8EC243C5-9D8A-4648-A09C-1C7621CDC8EC}"/>
    <dgm:cxn modelId="{C905AD80-6CA1-4BE5-B253-2539693A9C96}" srcId="{EC987ABF-F808-41E6-9214-783CF9FEB0D3}" destId="{EC90FB9B-BC76-4C47-A5EB-BE7610F00253}" srcOrd="7" destOrd="0" parTransId="{1EC18CC3-BD91-42ED-A28A-1083EEA24216}" sibTransId="{0F13A5DE-0CF9-42E7-B1E3-6541652F2F43}"/>
    <dgm:cxn modelId="{5D70C382-2A5E-4090-9488-D1616E332BC7}" srcId="{EC987ABF-F808-41E6-9214-783CF9FEB0D3}" destId="{60FC8B14-BDDE-4D8E-A11A-EFE4CB8FA499}" srcOrd="5" destOrd="0" parTransId="{2D0C25B9-1C7C-490D-B4B1-E0E4F28DABE2}" sibTransId="{7BE5A130-BC7E-4649-959E-2530EEA27DAF}"/>
    <dgm:cxn modelId="{957E1785-4821-40E2-A72A-FEFF6979733C}" type="presOf" srcId="{D05AE50B-1D0F-4E65-81A6-D0072D1291C7}" destId="{D350FE3C-E047-415F-96FF-CF5F70D458B4}" srcOrd="0" destOrd="3" presId="urn:microsoft.com/office/officeart/2005/8/layout/list1"/>
    <dgm:cxn modelId="{7396468A-5493-42BB-9A72-2D9AAFC82EFF}" type="presOf" srcId="{ACFFAA9F-0852-43B1-B894-96F8378EE6BE}" destId="{B32B483E-17A1-424F-A967-0E783FAE258A}" srcOrd="1" destOrd="0" presId="urn:microsoft.com/office/officeart/2005/8/layout/list1"/>
    <dgm:cxn modelId="{1243438E-C5E2-4288-B949-984306BB0DCA}" type="presOf" srcId="{ACFFAA9F-0852-43B1-B894-96F8378EE6BE}" destId="{DCE92D80-1E05-4942-9866-08C55C71BD81}" srcOrd="0" destOrd="0" presId="urn:microsoft.com/office/officeart/2005/8/layout/list1"/>
    <dgm:cxn modelId="{B2717F91-6929-47E0-8363-6E603573CAB6}" type="presOf" srcId="{E709EB74-EF8B-40FB-8A51-A963EB2A4101}" destId="{D350FE3C-E047-415F-96FF-CF5F70D458B4}" srcOrd="0" destOrd="1" presId="urn:microsoft.com/office/officeart/2005/8/layout/list1"/>
    <dgm:cxn modelId="{ECEC1697-431E-45F9-AA89-D61A93D268D3}" type="presOf" srcId="{5C70D33A-F5E1-49D5-8603-E755D571CA43}" destId="{936AD5D2-4F67-4BA8-BBF7-18F4C4E0FB75}" srcOrd="0" destOrd="1" presId="urn:microsoft.com/office/officeart/2005/8/layout/list1"/>
    <dgm:cxn modelId="{123213A5-4A9C-4C5C-AAC5-7E7FA31A7ED9}" type="presOf" srcId="{090951BB-4290-4725-998A-8D26ACE8C490}" destId="{D350FE3C-E047-415F-96FF-CF5F70D458B4}" srcOrd="0" destOrd="6" presId="urn:microsoft.com/office/officeart/2005/8/layout/list1"/>
    <dgm:cxn modelId="{422C10A7-DCED-473A-9FE3-6FE31D43FCE3}" srcId="{ACFFAA9F-0852-43B1-B894-96F8378EE6BE}" destId="{5C70D33A-F5E1-49D5-8603-E755D571CA43}" srcOrd="1" destOrd="0" parTransId="{BC105A11-76B6-464E-9B6F-776705876846}" sibTransId="{E3916622-BFC6-48AD-970E-DD56C085E2EB}"/>
    <dgm:cxn modelId="{3CB268BF-5ADE-466E-9D9A-D6EC7A37D707}" type="presOf" srcId="{ED236DD6-47D6-486D-8AFE-9C173593ACE6}" destId="{A7BAB8A8-FE40-4D26-A671-EEC3F9FBD233}" srcOrd="0" destOrd="0" presId="urn:microsoft.com/office/officeart/2005/8/layout/list1"/>
    <dgm:cxn modelId="{69C830C1-F2E0-48FD-8575-5CF80DEAE951}" srcId="{EC987ABF-F808-41E6-9214-783CF9FEB0D3}" destId="{E709EB74-EF8B-40FB-8A51-A963EB2A4101}" srcOrd="1" destOrd="0" parTransId="{7971FA95-5E75-4A7B-B198-6ECC2ED9C54D}" sibTransId="{79D2C0C9-BC69-48E9-9C0E-3D91AE8EC9A0}"/>
    <dgm:cxn modelId="{021FBFCB-BD71-4565-87A0-60353BEBC367}" srcId="{EC987ABF-F808-41E6-9214-783CF9FEB0D3}" destId="{ED5C7334-487F-4B9E-9273-96D84BF28171}" srcOrd="4" destOrd="0" parTransId="{8621BB4B-E9B6-4CFC-B68F-396D435783E7}" sibTransId="{D866E4DA-1F4B-4C93-948C-645887CFAED4}"/>
    <dgm:cxn modelId="{069CCDCD-FC46-42AC-BF23-ED818BE53C46}" srcId="{EC987ABF-F808-41E6-9214-783CF9FEB0D3}" destId="{2191920A-C807-475D-89B5-F502D40B096D}" srcOrd="2" destOrd="0" parTransId="{10121869-7115-450C-8A79-70D017371A2F}" sibTransId="{6AB52A81-DCA1-48FB-8005-019A94020AA5}"/>
    <dgm:cxn modelId="{B01E36D5-4C51-4309-87D7-C43BF274A4F4}" srcId="{ACFFAA9F-0852-43B1-B894-96F8378EE6BE}" destId="{7A5BD265-D391-4E04-B2F6-9289FDB19F1D}" srcOrd="0" destOrd="0" parTransId="{2D55CDB0-FC69-4139-9298-0F1250C52C0E}" sibTransId="{8D91EF8B-7D19-4DD4-9640-5701E3E2FEC7}"/>
    <dgm:cxn modelId="{AF9F3BD8-148B-463C-B29B-C242F5490FA5}" type="presOf" srcId="{60FC8B14-BDDE-4D8E-A11A-EFE4CB8FA499}" destId="{D350FE3C-E047-415F-96FF-CF5F70D458B4}" srcOrd="0" destOrd="5" presId="urn:microsoft.com/office/officeart/2005/8/layout/list1"/>
    <dgm:cxn modelId="{E9A29AD9-B685-44C8-84D0-7DDAEA837EDF}" type="presOf" srcId="{2191920A-C807-475D-89B5-F502D40B096D}" destId="{D350FE3C-E047-415F-96FF-CF5F70D458B4}" srcOrd="0" destOrd="2" presId="urn:microsoft.com/office/officeart/2005/8/layout/list1"/>
    <dgm:cxn modelId="{1D7DE9DD-0839-4581-A1A2-49E604395647}" type="presOf" srcId="{EC987ABF-F808-41E6-9214-783CF9FEB0D3}" destId="{58D91909-982C-4EC2-BFB0-FC7225B5AEED}" srcOrd="0" destOrd="0" presId="urn:microsoft.com/office/officeart/2005/8/layout/list1"/>
    <dgm:cxn modelId="{93EB39E5-52CB-4058-844A-51D1B4C0B5FF}" type="presOf" srcId="{6DC5A867-4DAF-4666-A942-44D91A9A97AD}" destId="{E6CC6BD9-ABA3-4667-9E7B-2B754FBAB8D0}" srcOrd="0" destOrd="0" presId="urn:microsoft.com/office/officeart/2005/8/layout/list1"/>
    <dgm:cxn modelId="{37E022F0-3403-449D-83E0-1AC0D450BAC4}" type="presOf" srcId="{ED5C7334-487F-4B9E-9273-96D84BF28171}" destId="{D350FE3C-E047-415F-96FF-CF5F70D458B4}" srcOrd="0" destOrd="4" presId="urn:microsoft.com/office/officeart/2005/8/layout/list1"/>
    <dgm:cxn modelId="{F23B34F2-2411-4526-9B6C-E80881E66299}" type="presOf" srcId="{3296350E-9033-4E20-B379-DBF47CEB3368}" destId="{D350FE3C-E047-415F-96FF-CF5F70D458B4}" srcOrd="0" destOrd="0" presId="urn:microsoft.com/office/officeart/2005/8/layout/list1"/>
    <dgm:cxn modelId="{0B2387F9-C9DB-43B1-91D7-6A55C9526A95}" type="presOf" srcId="{50172C10-BA4D-466C-B4EE-C99896BB7A97}" destId="{936AD5D2-4F67-4BA8-BBF7-18F4C4E0FB75}" srcOrd="0" destOrd="2" presId="urn:microsoft.com/office/officeart/2005/8/layout/list1"/>
    <dgm:cxn modelId="{46AC70FB-9E40-4005-89AF-A0A5FE453E24}" srcId="{ED236DD6-47D6-486D-8AFE-9C173593ACE6}" destId="{48648D9F-4D56-40DE-B562-8EB06FE53CE8}" srcOrd="0" destOrd="0" parTransId="{3819AB86-7866-4926-93C7-AA9FF3780788}" sibTransId="{997B43BE-ADFF-4E60-8B5C-070B69A4E354}"/>
    <dgm:cxn modelId="{6A02725E-A1FD-4A41-AD0D-222F4DF3545C}" type="presParOf" srcId="{E6CC6BD9-ABA3-4667-9E7B-2B754FBAB8D0}" destId="{593B47D7-D2BF-4107-BE06-89CD14EE731F}" srcOrd="0" destOrd="0" presId="urn:microsoft.com/office/officeart/2005/8/layout/list1"/>
    <dgm:cxn modelId="{1A4FC4CD-6209-487D-8933-8857B071878A}" type="presParOf" srcId="{593B47D7-D2BF-4107-BE06-89CD14EE731F}" destId="{DCE92D80-1E05-4942-9866-08C55C71BD81}" srcOrd="0" destOrd="0" presId="urn:microsoft.com/office/officeart/2005/8/layout/list1"/>
    <dgm:cxn modelId="{8A09ACFE-27C9-4308-B1B6-DFE6193F1A22}" type="presParOf" srcId="{593B47D7-D2BF-4107-BE06-89CD14EE731F}" destId="{B32B483E-17A1-424F-A967-0E783FAE258A}" srcOrd="1" destOrd="0" presId="urn:microsoft.com/office/officeart/2005/8/layout/list1"/>
    <dgm:cxn modelId="{A7462492-09E7-4FD7-AF94-3DB17BCCC327}" type="presParOf" srcId="{E6CC6BD9-ABA3-4667-9E7B-2B754FBAB8D0}" destId="{7943E83E-127F-4C8B-967C-6AE55B08261A}" srcOrd="1" destOrd="0" presId="urn:microsoft.com/office/officeart/2005/8/layout/list1"/>
    <dgm:cxn modelId="{93D7920A-BB01-4E58-8CDE-96CB5D760FDA}" type="presParOf" srcId="{E6CC6BD9-ABA3-4667-9E7B-2B754FBAB8D0}" destId="{936AD5D2-4F67-4BA8-BBF7-18F4C4E0FB75}" srcOrd="2" destOrd="0" presId="urn:microsoft.com/office/officeart/2005/8/layout/list1"/>
    <dgm:cxn modelId="{62ECDF2E-8421-49FB-BCC4-739AF348D442}" type="presParOf" srcId="{E6CC6BD9-ABA3-4667-9E7B-2B754FBAB8D0}" destId="{0C5714E2-D37A-4CC0-8A45-8698AFDF2B99}" srcOrd="3" destOrd="0" presId="urn:microsoft.com/office/officeart/2005/8/layout/list1"/>
    <dgm:cxn modelId="{3139D947-3B37-4ADE-918D-C90E7CFB3DE2}" type="presParOf" srcId="{E6CC6BD9-ABA3-4667-9E7B-2B754FBAB8D0}" destId="{4AEE916B-02B6-47E4-B8F4-DE8DF7ABFF70}" srcOrd="4" destOrd="0" presId="urn:microsoft.com/office/officeart/2005/8/layout/list1"/>
    <dgm:cxn modelId="{0B0B9E4B-46B1-43E3-BC9A-6E78E6644BFA}" type="presParOf" srcId="{4AEE916B-02B6-47E4-B8F4-DE8DF7ABFF70}" destId="{A7BAB8A8-FE40-4D26-A671-EEC3F9FBD233}" srcOrd="0" destOrd="0" presId="urn:microsoft.com/office/officeart/2005/8/layout/list1"/>
    <dgm:cxn modelId="{8E0C82D4-75F1-4C47-8CB1-318A5DFB8171}" type="presParOf" srcId="{4AEE916B-02B6-47E4-B8F4-DE8DF7ABFF70}" destId="{D4A40777-DD1E-4CDA-B378-6BC3FF08856E}" srcOrd="1" destOrd="0" presId="urn:microsoft.com/office/officeart/2005/8/layout/list1"/>
    <dgm:cxn modelId="{2E96EEC9-CDA4-4CFF-B276-CE37C386048F}" type="presParOf" srcId="{E6CC6BD9-ABA3-4667-9E7B-2B754FBAB8D0}" destId="{9D84A81B-AA03-43B8-B034-B72BE5C6066D}" srcOrd="5" destOrd="0" presId="urn:microsoft.com/office/officeart/2005/8/layout/list1"/>
    <dgm:cxn modelId="{D94B039E-8F1E-4F75-B219-72FAA895F3D5}" type="presParOf" srcId="{E6CC6BD9-ABA3-4667-9E7B-2B754FBAB8D0}" destId="{6E7853D0-B737-4608-ABED-CCD4C094543B}" srcOrd="6" destOrd="0" presId="urn:microsoft.com/office/officeart/2005/8/layout/list1"/>
    <dgm:cxn modelId="{23FE4A5C-B6EE-44B8-9568-1E7366F3CF78}" type="presParOf" srcId="{E6CC6BD9-ABA3-4667-9E7B-2B754FBAB8D0}" destId="{C975BFD3-4134-40EF-9805-413EA82EC5DB}" srcOrd="7" destOrd="0" presId="urn:microsoft.com/office/officeart/2005/8/layout/list1"/>
    <dgm:cxn modelId="{0DC78BE2-ECF4-4F01-9A85-CEAD16590F1C}" type="presParOf" srcId="{E6CC6BD9-ABA3-4667-9E7B-2B754FBAB8D0}" destId="{81D1AC48-9409-4F0F-91B9-4F0CA9F57344}" srcOrd="8" destOrd="0" presId="urn:microsoft.com/office/officeart/2005/8/layout/list1"/>
    <dgm:cxn modelId="{1896588D-C7DD-4557-B28D-3057066DCA5E}" type="presParOf" srcId="{81D1AC48-9409-4F0F-91B9-4F0CA9F57344}" destId="{58D91909-982C-4EC2-BFB0-FC7225B5AEED}" srcOrd="0" destOrd="0" presId="urn:microsoft.com/office/officeart/2005/8/layout/list1"/>
    <dgm:cxn modelId="{0AFD506B-253C-4AE0-935C-29E1B0960B53}" type="presParOf" srcId="{81D1AC48-9409-4F0F-91B9-4F0CA9F57344}" destId="{54BBA217-5CA7-4FC6-AFA6-39B403F70093}" srcOrd="1" destOrd="0" presId="urn:microsoft.com/office/officeart/2005/8/layout/list1"/>
    <dgm:cxn modelId="{8741C398-AB58-42EF-8B97-3EDD9CBB769F}" type="presParOf" srcId="{E6CC6BD9-ABA3-4667-9E7B-2B754FBAB8D0}" destId="{1F77A003-253B-43F8-B6EB-F6604DB029FE}" srcOrd="9" destOrd="0" presId="urn:microsoft.com/office/officeart/2005/8/layout/list1"/>
    <dgm:cxn modelId="{22BA7430-8589-4E72-BBCE-C42CCF79BF83}" type="presParOf" srcId="{E6CC6BD9-ABA3-4667-9E7B-2B754FBAB8D0}" destId="{D350FE3C-E047-415F-96FF-CF5F70D458B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91DCFD-0B9C-4A1B-85D3-D16A738967DE}"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9CDFDF23-6168-46C9-BB89-A17EF1B3ABF2}">
      <dgm:prSet/>
      <dgm:spPr/>
      <dgm:t>
        <a:bodyPr/>
        <a:lstStyle/>
        <a:p>
          <a:r>
            <a:rPr lang="cs-CZ" b="1" u="sng"/>
            <a:t>Rytmická stabilizace:</a:t>
          </a:r>
          <a:r>
            <a:rPr lang="cs-CZ"/>
            <a:t> </a:t>
          </a:r>
          <a:endParaRPr lang="en-US"/>
        </a:p>
      </dgm:t>
    </dgm:pt>
    <dgm:pt modelId="{9F2EE663-7EB4-4195-8A43-14BEA1FE099D}" type="parTrans" cxnId="{6D7D2004-5543-4687-BC39-9574FA19AA42}">
      <dgm:prSet/>
      <dgm:spPr/>
      <dgm:t>
        <a:bodyPr/>
        <a:lstStyle/>
        <a:p>
          <a:endParaRPr lang="en-US"/>
        </a:p>
      </dgm:t>
    </dgm:pt>
    <dgm:pt modelId="{FE788F7D-41DC-4E8A-92E7-48E326FB0C22}" type="sibTrans" cxnId="{6D7D2004-5543-4687-BC39-9574FA19AA42}">
      <dgm:prSet/>
      <dgm:spPr/>
      <dgm:t>
        <a:bodyPr/>
        <a:lstStyle/>
        <a:p>
          <a:endParaRPr lang="en-US"/>
        </a:p>
      </dgm:t>
    </dgm:pt>
    <dgm:pt modelId="{130C0275-969C-4D42-97CA-114AFDBF6384}">
      <dgm:prSet/>
      <dgm:spPr/>
      <dgm:t>
        <a:bodyPr/>
        <a:lstStyle/>
        <a:p>
          <a:r>
            <a:rPr lang="cs-CZ"/>
            <a:t>kontrakce agonistů a antagonistů proti tendenci střídavě vychýlit kloub s volním úsilím fixované polohy</a:t>
          </a:r>
          <a:endParaRPr lang="en-US"/>
        </a:p>
      </dgm:t>
    </dgm:pt>
    <dgm:pt modelId="{3E47AA21-8FBE-473B-909E-5DB79314F97E}" type="parTrans" cxnId="{66733035-72F1-4DFE-987B-8519D9BD9342}">
      <dgm:prSet/>
      <dgm:spPr/>
      <dgm:t>
        <a:bodyPr/>
        <a:lstStyle/>
        <a:p>
          <a:endParaRPr lang="en-US"/>
        </a:p>
      </dgm:t>
    </dgm:pt>
    <dgm:pt modelId="{01908CA8-7F4E-4576-8914-A66C8077FD29}" type="sibTrans" cxnId="{66733035-72F1-4DFE-987B-8519D9BD9342}">
      <dgm:prSet/>
      <dgm:spPr/>
      <dgm:t>
        <a:bodyPr/>
        <a:lstStyle/>
        <a:p>
          <a:endParaRPr lang="en-US"/>
        </a:p>
      </dgm:t>
    </dgm:pt>
    <dgm:pt modelId="{13CDEB27-082D-436D-99F6-E8FAF605039E}">
      <dgm:prSet/>
      <dgm:spPr/>
      <dgm:t>
        <a:bodyPr/>
        <a:lstStyle/>
        <a:p>
          <a:r>
            <a:rPr lang="cs-CZ" b="1" u="sng"/>
            <a:t>Facilitace z povrchových receptorů:</a:t>
          </a:r>
          <a:endParaRPr lang="en-US"/>
        </a:p>
      </dgm:t>
    </dgm:pt>
    <dgm:pt modelId="{B66FCBC8-DC91-442C-B1BA-A7D64A8B3F5B}" type="parTrans" cxnId="{1EBFF6BC-B45C-4CEC-880F-DB48311093A4}">
      <dgm:prSet/>
      <dgm:spPr/>
      <dgm:t>
        <a:bodyPr/>
        <a:lstStyle/>
        <a:p>
          <a:endParaRPr lang="en-US"/>
        </a:p>
      </dgm:t>
    </dgm:pt>
    <dgm:pt modelId="{BA795519-F851-4510-96F1-E0B5D77518D9}" type="sibTrans" cxnId="{1EBFF6BC-B45C-4CEC-880F-DB48311093A4}">
      <dgm:prSet/>
      <dgm:spPr/>
      <dgm:t>
        <a:bodyPr/>
        <a:lstStyle/>
        <a:p>
          <a:endParaRPr lang="en-US"/>
        </a:p>
      </dgm:t>
    </dgm:pt>
    <dgm:pt modelId="{1D3DF11B-987D-4672-BB90-0C4A4125FCC6}">
      <dgm:prSet/>
      <dgm:spPr/>
      <dgm:t>
        <a:bodyPr/>
        <a:lstStyle/>
        <a:p>
          <a:r>
            <a:rPr lang="cs-CZ"/>
            <a:t>drážděním kůže nad stimulovaným svalem různými podněty (teplo, bolest, dotyk, hlazení, kartáčování, ledování, chladící sprej,…) </a:t>
          </a:r>
          <a:endParaRPr lang="en-US"/>
        </a:p>
      </dgm:t>
    </dgm:pt>
    <dgm:pt modelId="{DE0EB111-C39B-4532-9481-2C6FD401CE85}" type="parTrans" cxnId="{77B7F9EE-30D8-4C45-AB29-F74E3D89595D}">
      <dgm:prSet/>
      <dgm:spPr/>
      <dgm:t>
        <a:bodyPr/>
        <a:lstStyle/>
        <a:p>
          <a:endParaRPr lang="en-US"/>
        </a:p>
      </dgm:t>
    </dgm:pt>
    <dgm:pt modelId="{65DF891D-6747-4965-9E4F-C780903B171E}" type="sibTrans" cxnId="{77B7F9EE-30D8-4C45-AB29-F74E3D89595D}">
      <dgm:prSet/>
      <dgm:spPr/>
      <dgm:t>
        <a:bodyPr/>
        <a:lstStyle/>
        <a:p>
          <a:endParaRPr lang="en-US"/>
        </a:p>
      </dgm:t>
    </dgm:pt>
    <dgm:pt modelId="{225AD80F-14B3-4F54-85F9-D5A7D994EF90}">
      <dgm:prSet/>
      <dgm:spPr/>
      <dgm:t>
        <a:bodyPr/>
        <a:lstStyle/>
        <a:p>
          <a:r>
            <a:rPr lang="cs-CZ" b="1" u="sng"/>
            <a:t>Manuální kontakt:</a:t>
          </a:r>
          <a:r>
            <a:rPr lang="cs-CZ"/>
            <a:t> </a:t>
          </a:r>
          <a:endParaRPr lang="en-US"/>
        </a:p>
      </dgm:t>
    </dgm:pt>
    <dgm:pt modelId="{2DEF7B48-182D-4A06-9F61-103DFA22F2CE}" type="parTrans" cxnId="{338CE2B5-BB3F-4B4C-9C3A-353E85E5987D}">
      <dgm:prSet/>
      <dgm:spPr/>
      <dgm:t>
        <a:bodyPr/>
        <a:lstStyle/>
        <a:p>
          <a:endParaRPr lang="en-US"/>
        </a:p>
      </dgm:t>
    </dgm:pt>
    <dgm:pt modelId="{D3DB20EE-F259-4065-A62B-77CC5421247C}" type="sibTrans" cxnId="{338CE2B5-BB3F-4B4C-9C3A-353E85E5987D}">
      <dgm:prSet/>
      <dgm:spPr/>
      <dgm:t>
        <a:bodyPr/>
        <a:lstStyle/>
        <a:p>
          <a:endParaRPr lang="en-US"/>
        </a:p>
      </dgm:t>
    </dgm:pt>
    <dgm:pt modelId="{3EBC9C82-38B3-4612-864E-C8922E842C9A}">
      <dgm:prSet/>
      <dgm:spPr/>
      <dgm:t>
        <a:bodyPr/>
        <a:lstStyle/>
        <a:p>
          <a:r>
            <a:rPr lang="cs-CZ"/>
            <a:t>úchop terapeuta stimuluje receptory kůže a další receptory tlaku </a:t>
          </a:r>
          <a:endParaRPr lang="en-US"/>
        </a:p>
      </dgm:t>
    </dgm:pt>
    <dgm:pt modelId="{8D0247DB-835F-40F3-9B62-D502C57CE674}" type="parTrans" cxnId="{1F5AD880-77B1-4396-8CC4-4121FC7F4367}">
      <dgm:prSet/>
      <dgm:spPr/>
      <dgm:t>
        <a:bodyPr/>
        <a:lstStyle/>
        <a:p>
          <a:endParaRPr lang="en-US"/>
        </a:p>
      </dgm:t>
    </dgm:pt>
    <dgm:pt modelId="{EEB4628C-B458-4876-8615-ACC22AE1059F}" type="sibTrans" cxnId="{1F5AD880-77B1-4396-8CC4-4121FC7F4367}">
      <dgm:prSet/>
      <dgm:spPr/>
      <dgm:t>
        <a:bodyPr/>
        <a:lstStyle/>
        <a:p>
          <a:endParaRPr lang="en-US"/>
        </a:p>
      </dgm:t>
    </dgm:pt>
    <dgm:pt modelId="{E0BCB7E4-C3B4-4C31-B127-6604C1C91FDF}">
      <dgm:prSet/>
      <dgm:spPr/>
      <dgm:t>
        <a:bodyPr/>
        <a:lstStyle/>
        <a:p>
          <a:r>
            <a:rPr lang="cs-CZ"/>
            <a:t>kontakt dává pacientovi informaci o směru pohybu, tlak vždy v opozici ke směru pohybu </a:t>
          </a:r>
          <a:endParaRPr lang="en-US"/>
        </a:p>
      </dgm:t>
    </dgm:pt>
    <dgm:pt modelId="{0BE156DC-D4CA-4BAE-B240-3E4FBB180319}" type="parTrans" cxnId="{34E965DA-4586-486F-8B0D-9E5E22BAEC7E}">
      <dgm:prSet/>
      <dgm:spPr/>
      <dgm:t>
        <a:bodyPr/>
        <a:lstStyle/>
        <a:p>
          <a:endParaRPr lang="en-US"/>
        </a:p>
      </dgm:t>
    </dgm:pt>
    <dgm:pt modelId="{63EEA35C-F444-4F4C-A81C-3B8820A10088}" type="sibTrans" cxnId="{34E965DA-4586-486F-8B0D-9E5E22BAEC7E}">
      <dgm:prSet/>
      <dgm:spPr/>
      <dgm:t>
        <a:bodyPr/>
        <a:lstStyle/>
        <a:p>
          <a:endParaRPr lang="en-US"/>
        </a:p>
      </dgm:t>
    </dgm:pt>
    <dgm:pt modelId="{77A5FE68-9D4E-4CF0-986C-EC833C460836}">
      <dgm:prSet/>
      <dgm:spPr/>
      <dgm:t>
        <a:bodyPr/>
        <a:lstStyle/>
        <a:p>
          <a:r>
            <a:rPr lang="cs-CZ"/>
            <a:t>tlak na sval pomáhá schopnosti svalu kontrahovat se</a:t>
          </a:r>
          <a:endParaRPr lang="en-US"/>
        </a:p>
      </dgm:t>
    </dgm:pt>
    <dgm:pt modelId="{F15B19F3-1256-401F-800E-59C2FE8B0E7B}" type="parTrans" cxnId="{63DBF0D7-1C2B-4DE4-AD25-4D0529EB5830}">
      <dgm:prSet/>
      <dgm:spPr/>
      <dgm:t>
        <a:bodyPr/>
        <a:lstStyle/>
        <a:p>
          <a:endParaRPr lang="en-US"/>
        </a:p>
      </dgm:t>
    </dgm:pt>
    <dgm:pt modelId="{8A575B0D-9DD4-4495-AE95-90395389A6E7}" type="sibTrans" cxnId="{63DBF0D7-1C2B-4DE4-AD25-4D0529EB5830}">
      <dgm:prSet/>
      <dgm:spPr/>
      <dgm:t>
        <a:bodyPr/>
        <a:lstStyle/>
        <a:p>
          <a:endParaRPr lang="en-US"/>
        </a:p>
      </dgm:t>
    </dgm:pt>
    <dgm:pt modelId="{8E4D3551-8194-402E-9B65-E82DD647FA21}" type="pres">
      <dgm:prSet presAssocID="{CB91DCFD-0B9C-4A1B-85D3-D16A738967DE}" presName="linear" presStyleCnt="0">
        <dgm:presLayoutVars>
          <dgm:dir/>
          <dgm:animLvl val="lvl"/>
          <dgm:resizeHandles val="exact"/>
        </dgm:presLayoutVars>
      </dgm:prSet>
      <dgm:spPr/>
    </dgm:pt>
    <dgm:pt modelId="{8ABD29FF-395A-4A6D-B5C3-0FC60E423411}" type="pres">
      <dgm:prSet presAssocID="{9CDFDF23-6168-46C9-BB89-A17EF1B3ABF2}" presName="parentLin" presStyleCnt="0"/>
      <dgm:spPr/>
    </dgm:pt>
    <dgm:pt modelId="{6D27E5A3-D8EA-4902-8AA1-803D19E86023}" type="pres">
      <dgm:prSet presAssocID="{9CDFDF23-6168-46C9-BB89-A17EF1B3ABF2}" presName="parentLeftMargin" presStyleLbl="node1" presStyleIdx="0" presStyleCnt="3"/>
      <dgm:spPr/>
    </dgm:pt>
    <dgm:pt modelId="{DD6F9C53-3C17-48F9-B6A8-7CC635F4C048}" type="pres">
      <dgm:prSet presAssocID="{9CDFDF23-6168-46C9-BB89-A17EF1B3ABF2}" presName="parentText" presStyleLbl="node1" presStyleIdx="0" presStyleCnt="3">
        <dgm:presLayoutVars>
          <dgm:chMax val="0"/>
          <dgm:bulletEnabled val="1"/>
        </dgm:presLayoutVars>
      </dgm:prSet>
      <dgm:spPr/>
    </dgm:pt>
    <dgm:pt modelId="{181BCED0-07F9-499F-BCE6-AE477E09EC90}" type="pres">
      <dgm:prSet presAssocID="{9CDFDF23-6168-46C9-BB89-A17EF1B3ABF2}" presName="negativeSpace" presStyleCnt="0"/>
      <dgm:spPr/>
    </dgm:pt>
    <dgm:pt modelId="{4AAB32AC-2D6D-498F-8EAC-429432C0A759}" type="pres">
      <dgm:prSet presAssocID="{9CDFDF23-6168-46C9-BB89-A17EF1B3ABF2}" presName="childText" presStyleLbl="conFgAcc1" presStyleIdx="0" presStyleCnt="3">
        <dgm:presLayoutVars>
          <dgm:bulletEnabled val="1"/>
        </dgm:presLayoutVars>
      </dgm:prSet>
      <dgm:spPr/>
    </dgm:pt>
    <dgm:pt modelId="{02BEF70A-B5C3-4693-8CF6-8CFE7A29A31F}" type="pres">
      <dgm:prSet presAssocID="{FE788F7D-41DC-4E8A-92E7-48E326FB0C22}" presName="spaceBetweenRectangles" presStyleCnt="0"/>
      <dgm:spPr/>
    </dgm:pt>
    <dgm:pt modelId="{D97D8EBF-0E1A-49D5-B761-B299B71989BE}" type="pres">
      <dgm:prSet presAssocID="{13CDEB27-082D-436D-99F6-E8FAF605039E}" presName="parentLin" presStyleCnt="0"/>
      <dgm:spPr/>
    </dgm:pt>
    <dgm:pt modelId="{E472FF3D-1DFD-40E4-B663-3738C398056A}" type="pres">
      <dgm:prSet presAssocID="{13CDEB27-082D-436D-99F6-E8FAF605039E}" presName="parentLeftMargin" presStyleLbl="node1" presStyleIdx="0" presStyleCnt="3"/>
      <dgm:spPr/>
    </dgm:pt>
    <dgm:pt modelId="{22D7AB60-6240-458D-9DFC-4078BAC94039}" type="pres">
      <dgm:prSet presAssocID="{13CDEB27-082D-436D-99F6-E8FAF605039E}" presName="parentText" presStyleLbl="node1" presStyleIdx="1" presStyleCnt="3">
        <dgm:presLayoutVars>
          <dgm:chMax val="0"/>
          <dgm:bulletEnabled val="1"/>
        </dgm:presLayoutVars>
      </dgm:prSet>
      <dgm:spPr/>
    </dgm:pt>
    <dgm:pt modelId="{9B342AFD-CBA4-4B89-9421-39705CACC467}" type="pres">
      <dgm:prSet presAssocID="{13CDEB27-082D-436D-99F6-E8FAF605039E}" presName="negativeSpace" presStyleCnt="0"/>
      <dgm:spPr/>
    </dgm:pt>
    <dgm:pt modelId="{4E7F7AA6-39A8-4468-BB97-E87D10824604}" type="pres">
      <dgm:prSet presAssocID="{13CDEB27-082D-436D-99F6-E8FAF605039E}" presName="childText" presStyleLbl="conFgAcc1" presStyleIdx="1" presStyleCnt="3">
        <dgm:presLayoutVars>
          <dgm:bulletEnabled val="1"/>
        </dgm:presLayoutVars>
      </dgm:prSet>
      <dgm:spPr/>
    </dgm:pt>
    <dgm:pt modelId="{128C0112-6317-4624-A472-8DE925FDD5C0}" type="pres">
      <dgm:prSet presAssocID="{BA795519-F851-4510-96F1-E0B5D77518D9}" presName="spaceBetweenRectangles" presStyleCnt="0"/>
      <dgm:spPr/>
    </dgm:pt>
    <dgm:pt modelId="{7C67D9D4-0905-46AC-A0C8-6AA1116CE314}" type="pres">
      <dgm:prSet presAssocID="{225AD80F-14B3-4F54-85F9-D5A7D994EF90}" presName="parentLin" presStyleCnt="0"/>
      <dgm:spPr/>
    </dgm:pt>
    <dgm:pt modelId="{CD24E8EC-C13A-495B-9EBF-2AB8310C82D5}" type="pres">
      <dgm:prSet presAssocID="{225AD80F-14B3-4F54-85F9-D5A7D994EF90}" presName="parentLeftMargin" presStyleLbl="node1" presStyleIdx="1" presStyleCnt="3"/>
      <dgm:spPr/>
    </dgm:pt>
    <dgm:pt modelId="{88E210E2-32D2-423B-9C10-8B9889B1EB50}" type="pres">
      <dgm:prSet presAssocID="{225AD80F-14B3-4F54-85F9-D5A7D994EF90}" presName="parentText" presStyleLbl="node1" presStyleIdx="2" presStyleCnt="3">
        <dgm:presLayoutVars>
          <dgm:chMax val="0"/>
          <dgm:bulletEnabled val="1"/>
        </dgm:presLayoutVars>
      </dgm:prSet>
      <dgm:spPr/>
    </dgm:pt>
    <dgm:pt modelId="{4F097CE4-765A-4EEC-A3CE-C1CCB477B71E}" type="pres">
      <dgm:prSet presAssocID="{225AD80F-14B3-4F54-85F9-D5A7D994EF90}" presName="negativeSpace" presStyleCnt="0"/>
      <dgm:spPr/>
    </dgm:pt>
    <dgm:pt modelId="{477FECE0-4282-4059-AF50-2F3717FCA2F2}" type="pres">
      <dgm:prSet presAssocID="{225AD80F-14B3-4F54-85F9-D5A7D994EF90}" presName="childText" presStyleLbl="conFgAcc1" presStyleIdx="2" presStyleCnt="3">
        <dgm:presLayoutVars>
          <dgm:bulletEnabled val="1"/>
        </dgm:presLayoutVars>
      </dgm:prSet>
      <dgm:spPr/>
    </dgm:pt>
  </dgm:ptLst>
  <dgm:cxnLst>
    <dgm:cxn modelId="{6D7D2004-5543-4687-BC39-9574FA19AA42}" srcId="{CB91DCFD-0B9C-4A1B-85D3-D16A738967DE}" destId="{9CDFDF23-6168-46C9-BB89-A17EF1B3ABF2}" srcOrd="0" destOrd="0" parTransId="{9F2EE663-7EB4-4195-8A43-14BEA1FE099D}" sibTransId="{FE788F7D-41DC-4E8A-92E7-48E326FB0C22}"/>
    <dgm:cxn modelId="{E95A3520-28DB-469B-A12E-3C4D0CD57DED}" type="presOf" srcId="{1D3DF11B-987D-4672-BB90-0C4A4125FCC6}" destId="{4E7F7AA6-39A8-4468-BB97-E87D10824604}" srcOrd="0" destOrd="0" presId="urn:microsoft.com/office/officeart/2005/8/layout/list1"/>
    <dgm:cxn modelId="{7C987329-9E71-4F57-A652-88A9E7D770E0}" type="presOf" srcId="{130C0275-969C-4D42-97CA-114AFDBF6384}" destId="{4AAB32AC-2D6D-498F-8EAC-429432C0A759}" srcOrd="0" destOrd="0" presId="urn:microsoft.com/office/officeart/2005/8/layout/list1"/>
    <dgm:cxn modelId="{66733035-72F1-4DFE-987B-8519D9BD9342}" srcId="{9CDFDF23-6168-46C9-BB89-A17EF1B3ABF2}" destId="{130C0275-969C-4D42-97CA-114AFDBF6384}" srcOrd="0" destOrd="0" parTransId="{3E47AA21-8FBE-473B-909E-5DB79314F97E}" sibTransId="{01908CA8-7F4E-4576-8914-A66C8077FD29}"/>
    <dgm:cxn modelId="{B4E0345E-752B-4AD1-B4B4-F6D28A61A4A5}" type="presOf" srcId="{9CDFDF23-6168-46C9-BB89-A17EF1B3ABF2}" destId="{DD6F9C53-3C17-48F9-B6A8-7CC635F4C048}" srcOrd="1" destOrd="0" presId="urn:microsoft.com/office/officeart/2005/8/layout/list1"/>
    <dgm:cxn modelId="{ED7A1F69-71CD-40D3-B9D3-53E30DDCC581}" type="presOf" srcId="{E0BCB7E4-C3B4-4C31-B127-6604C1C91FDF}" destId="{477FECE0-4282-4059-AF50-2F3717FCA2F2}" srcOrd="0" destOrd="1" presId="urn:microsoft.com/office/officeart/2005/8/layout/list1"/>
    <dgm:cxn modelId="{B355CE50-2844-48D1-A274-D57E4A87E2C7}" type="presOf" srcId="{CB91DCFD-0B9C-4A1B-85D3-D16A738967DE}" destId="{8E4D3551-8194-402E-9B65-E82DD647FA21}" srcOrd="0" destOrd="0" presId="urn:microsoft.com/office/officeart/2005/8/layout/list1"/>
    <dgm:cxn modelId="{1F5AD880-77B1-4396-8CC4-4121FC7F4367}" srcId="{225AD80F-14B3-4F54-85F9-D5A7D994EF90}" destId="{3EBC9C82-38B3-4612-864E-C8922E842C9A}" srcOrd="0" destOrd="0" parTransId="{8D0247DB-835F-40F3-9B62-D502C57CE674}" sibTransId="{EEB4628C-B458-4876-8615-ACC22AE1059F}"/>
    <dgm:cxn modelId="{6D61479B-5364-44BF-92AF-BBA578422CAA}" type="presOf" srcId="{3EBC9C82-38B3-4612-864E-C8922E842C9A}" destId="{477FECE0-4282-4059-AF50-2F3717FCA2F2}" srcOrd="0" destOrd="0" presId="urn:microsoft.com/office/officeart/2005/8/layout/list1"/>
    <dgm:cxn modelId="{510062A0-8DBE-4A75-BA85-D505974C02CE}" type="presOf" srcId="{225AD80F-14B3-4F54-85F9-D5A7D994EF90}" destId="{88E210E2-32D2-423B-9C10-8B9889B1EB50}" srcOrd="1" destOrd="0" presId="urn:microsoft.com/office/officeart/2005/8/layout/list1"/>
    <dgm:cxn modelId="{338CE2B5-BB3F-4B4C-9C3A-353E85E5987D}" srcId="{CB91DCFD-0B9C-4A1B-85D3-D16A738967DE}" destId="{225AD80F-14B3-4F54-85F9-D5A7D994EF90}" srcOrd="2" destOrd="0" parTransId="{2DEF7B48-182D-4A06-9F61-103DFA22F2CE}" sibTransId="{D3DB20EE-F259-4065-A62B-77CC5421247C}"/>
    <dgm:cxn modelId="{1EBFF6BC-B45C-4CEC-880F-DB48311093A4}" srcId="{CB91DCFD-0B9C-4A1B-85D3-D16A738967DE}" destId="{13CDEB27-082D-436D-99F6-E8FAF605039E}" srcOrd="1" destOrd="0" parTransId="{B66FCBC8-DC91-442C-B1BA-A7D64A8B3F5B}" sibTransId="{BA795519-F851-4510-96F1-E0B5D77518D9}"/>
    <dgm:cxn modelId="{A2C78DC4-2205-40D3-85AA-157CF4316489}" type="presOf" srcId="{9CDFDF23-6168-46C9-BB89-A17EF1B3ABF2}" destId="{6D27E5A3-D8EA-4902-8AA1-803D19E86023}" srcOrd="0" destOrd="0" presId="urn:microsoft.com/office/officeart/2005/8/layout/list1"/>
    <dgm:cxn modelId="{7AF4B9D2-A4C8-41CF-9F3C-D90477AB466E}" type="presOf" srcId="{225AD80F-14B3-4F54-85F9-D5A7D994EF90}" destId="{CD24E8EC-C13A-495B-9EBF-2AB8310C82D5}" srcOrd="0" destOrd="0" presId="urn:microsoft.com/office/officeart/2005/8/layout/list1"/>
    <dgm:cxn modelId="{5EE290D3-B7FA-48B6-B430-1C70AAD4E4F9}" type="presOf" srcId="{77A5FE68-9D4E-4CF0-986C-EC833C460836}" destId="{477FECE0-4282-4059-AF50-2F3717FCA2F2}" srcOrd="0" destOrd="2" presId="urn:microsoft.com/office/officeart/2005/8/layout/list1"/>
    <dgm:cxn modelId="{7B1AC3D7-76BC-4E36-8826-1E6C1BED57A8}" type="presOf" srcId="{13CDEB27-082D-436D-99F6-E8FAF605039E}" destId="{22D7AB60-6240-458D-9DFC-4078BAC94039}" srcOrd="1" destOrd="0" presId="urn:microsoft.com/office/officeart/2005/8/layout/list1"/>
    <dgm:cxn modelId="{63DBF0D7-1C2B-4DE4-AD25-4D0529EB5830}" srcId="{225AD80F-14B3-4F54-85F9-D5A7D994EF90}" destId="{77A5FE68-9D4E-4CF0-986C-EC833C460836}" srcOrd="2" destOrd="0" parTransId="{F15B19F3-1256-401F-800E-59C2FE8B0E7B}" sibTransId="{8A575B0D-9DD4-4495-AE95-90395389A6E7}"/>
    <dgm:cxn modelId="{34E965DA-4586-486F-8B0D-9E5E22BAEC7E}" srcId="{225AD80F-14B3-4F54-85F9-D5A7D994EF90}" destId="{E0BCB7E4-C3B4-4C31-B127-6604C1C91FDF}" srcOrd="1" destOrd="0" parTransId="{0BE156DC-D4CA-4BAE-B240-3E4FBB180319}" sibTransId="{63EEA35C-F444-4F4C-A81C-3B8820A10088}"/>
    <dgm:cxn modelId="{641B70E6-9DC4-46A3-9C1E-96C28410B894}" type="presOf" srcId="{13CDEB27-082D-436D-99F6-E8FAF605039E}" destId="{E472FF3D-1DFD-40E4-B663-3738C398056A}" srcOrd="0" destOrd="0" presId="urn:microsoft.com/office/officeart/2005/8/layout/list1"/>
    <dgm:cxn modelId="{77B7F9EE-30D8-4C45-AB29-F74E3D89595D}" srcId="{13CDEB27-082D-436D-99F6-E8FAF605039E}" destId="{1D3DF11B-987D-4672-BB90-0C4A4125FCC6}" srcOrd="0" destOrd="0" parTransId="{DE0EB111-C39B-4532-9481-2C6FD401CE85}" sibTransId="{65DF891D-6747-4965-9E4F-C780903B171E}"/>
    <dgm:cxn modelId="{B32EB556-5518-4B92-8AC0-C9025B78D76B}" type="presParOf" srcId="{8E4D3551-8194-402E-9B65-E82DD647FA21}" destId="{8ABD29FF-395A-4A6D-B5C3-0FC60E423411}" srcOrd="0" destOrd="0" presId="urn:microsoft.com/office/officeart/2005/8/layout/list1"/>
    <dgm:cxn modelId="{B7382706-170F-4D27-A15D-5E1B01FCF9E1}" type="presParOf" srcId="{8ABD29FF-395A-4A6D-B5C3-0FC60E423411}" destId="{6D27E5A3-D8EA-4902-8AA1-803D19E86023}" srcOrd="0" destOrd="0" presId="urn:microsoft.com/office/officeart/2005/8/layout/list1"/>
    <dgm:cxn modelId="{CFC0C009-1045-4805-BE3C-F2B7797050ED}" type="presParOf" srcId="{8ABD29FF-395A-4A6D-B5C3-0FC60E423411}" destId="{DD6F9C53-3C17-48F9-B6A8-7CC635F4C048}" srcOrd="1" destOrd="0" presId="urn:microsoft.com/office/officeart/2005/8/layout/list1"/>
    <dgm:cxn modelId="{540438D2-C672-4FA3-8EB2-6CE06E7B96AE}" type="presParOf" srcId="{8E4D3551-8194-402E-9B65-E82DD647FA21}" destId="{181BCED0-07F9-499F-BCE6-AE477E09EC90}" srcOrd="1" destOrd="0" presId="urn:microsoft.com/office/officeart/2005/8/layout/list1"/>
    <dgm:cxn modelId="{F6F5603F-4BC2-4CB3-9B93-A9B7810063D8}" type="presParOf" srcId="{8E4D3551-8194-402E-9B65-E82DD647FA21}" destId="{4AAB32AC-2D6D-498F-8EAC-429432C0A759}" srcOrd="2" destOrd="0" presId="urn:microsoft.com/office/officeart/2005/8/layout/list1"/>
    <dgm:cxn modelId="{EA52C9D5-8F55-446A-9B0C-68F09E90F964}" type="presParOf" srcId="{8E4D3551-8194-402E-9B65-E82DD647FA21}" destId="{02BEF70A-B5C3-4693-8CF6-8CFE7A29A31F}" srcOrd="3" destOrd="0" presId="urn:microsoft.com/office/officeart/2005/8/layout/list1"/>
    <dgm:cxn modelId="{3321165C-8EF8-4251-B38B-206AEC536AA7}" type="presParOf" srcId="{8E4D3551-8194-402E-9B65-E82DD647FA21}" destId="{D97D8EBF-0E1A-49D5-B761-B299B71989BE}" srcOrd="4" destOrd="0" presId="urn:microsoft.com/office/officeart/2005/8/layout/list1"/>
    <dgm:cxn modelId="{EB546A1C-F2AB-4DDB-A7DC-296C88F9EBD9}" type="presParOf" srcId="{D97D8EBF-0E1A-49D5-B761-B299B71989BE}" destId="{E472FF3D-1DFD-40E4-B663-3738C398056A}" srcOrd="0" destOrd="0" presId="urn:microsoft.com/office/officeart/2005/8/layout/list1"/>
    <dgm:cxn modelId="{3ED00597-54C0-4AE2-B5FC-85E2A3A89524}" type="presParOf" srcId="{D97D8EBF-0E1A-49D5-B761-B299B71989BE}" destId="{22D7AB60-6240-458D-9DFC-4078BAC94039}" srcOrd="1" destOrd="0" presId="urn:microsoft.com/office/officeart/2005/8/layout/list1"/>
    <dgm:cxn modelId="{FA0740EB-506A-4A17-A81D-4BA4F0B8F02A}" type="presParOf" srcId="{8E4D3551-8194-402E-9B65-E82DD647FA21}" destId="{9B342AFD-CBA4-4B89-9421-39705CACC467}" srcOrd="5" destOrd="0" presId="urn:microsoft.com/office/officeart/2005/8/layout/list1"/>
    <dgm:cxn modelId="{425C8506-38A8-4F21-8EC9-9682E5F57BC1}" type="presParOf" srcId="{8E4D3551-8194-402E-9B65-E82DD647FA21}" destId="{4E7F7AA6-39A8-4468-BB97-E87D10824604}" srcOrd="6" destOrd="0" presId="urn:microsoft.com/office/officeart/2005/8/layout/list1"/>
    <dgm:cxn modelId="{C406B95B-76BC-43FB-9FEF-60FC4A1A6D83}" type="presParOf" srcId="{8E4D3551-8194-402E-9B65-E82DD647FA21}" destId="{128C0112-6317-4624-A472-8DE925FDD5C0}" srcOrd="7" destOrd="0" presId="urn:microsoft.com/office/officeart/2005/8/layout/list1"/>
    <dgm:cxn modelId="{81824811-1D76-46A5-BA39-5FC43B8E5482}" type="presParOf" srcId="{8E4D3551-8194-402E-9B65-E82DD647FA21}" destId="{7C67D9D4-0905-46AC-A0C8-6AA1116CE314}" srcOrd="8" destOrd="0" presId="urn:microsoft.com/office/officeart/2005/8/layout/list1"/>
    <dgm:cxn modelId="{8CD8361A-8A0F-429B-8001-D3FD14B58859}" type="presParOf" srcId="{7C67D9D4-0905-46AC-A0C8-6AA1116CE314}" destId="{CD24E8EC-C13A-495B-9EBF-2AB8310C82D5}" srcOrd="0" destOrd="0" presId="urn:microsoft.com/office/officeart/2005/8/layout/list1"/>
    <dgm:cxn modelId="{9D1A9599-D013-4C48-A392-2DC157876F7B}" type="presParOf" srcId="{7C67D9D4-0905-46AC-A0C8-6AA1116CE314}" destId="{88E210E2-32D2-423B-9C10-8B9889B1EB50}" srcOrd="1" destOrd="0" presId="urn:microsoft.com/office/officeart/2005/8/layout/list1"/>
    <dgm:cxn modelId="{70F67AF5-A334-4EDE-985E-D1964110931B}" type="presParOf" srcId="{8E4D3551-8194-402E-9B65-E82DD647FA21}" destId="{4F097CE4-765A-4EEC-A3CE-C1CCB477B71E}" srcOrd="9" destOrd="0" presId="urn:microsoft.com/office/officeart/2005/8/layout/list1"/>
    <dgm:cxn modelId="{E2CED165-4611-404A-9AC0-021AC401FE12}" type="presParOf" srcId="{8E4D3551-8194-402E-9B65-E82DD647FA21}" destId="{477FECE0-4282-4059-AF50-2F3717FCA2F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5D757D-8068-4F86-8E1D-8810177969A4}" type="doc">
      <dgm:prSet loTypeId="urn:microsoft.com/office/officeart/2005/8/layout/list1" loCatId="list" qsTypeId="urn:microsoft.com/office/officeart/2005/8/quickstyle/simple1" qsCatId="simple" csTypeId="urn:microsoft.com/office/officeart/2005/8/colors/accent4_2" csCatId="accent4"/>
      <dgm:spPr/>
      <dgm:t>
        <a:bodyPr/>
        <a:lstStyle/>
        <a:p>
          <a:endParaRPr lang="en-US"/>
        </a:p>
      </dgm:t>
    </dgm:pt>
    <dgm:pt modelId="{FE26D4AA-C870-4BE1-86CF-9AA324582600}">
      <dgm:prSet/>
      <dgm:spPr/>
      <dgm:t>
        <a:bodyPr/>
        <a:lstStyle/>
        <a:p>
          <a:r>
            <a:rPr lang="cs-CZ" b="1" u="sng"/>
            <a:t>Slovní doprovod - povel určí pacientovi co činit a jak:</a:t>
          </a:r>
          <a:endParaRPr lang="en-US"/>
        </a:p>
      </dgm:t>
    </dgm:pt>
    <dgm:pt modelId="{C36D932E-F4A9-403B-B923-CC86DD9BA9B9}" type="parTrans" cxnId="{C6379C6B-6AB0-4B75-B695-16AED334AA74}">
      <dgm:prSet/>
      <dgm:spPr/>
      <dgm:t>
        <a:bodyPr/>
        <a:lstStyle/>
        <a:p>
          <a:endParaRPr lang="en-US"/>
        </a:p>
      </dgm:t>
    </dgm:pt>
    <dgm:pt modelId="{8313A9ED-D854-4E82-A051-67EE0F0892F1}" type="sibTrans" cxnId="{C6379C6B-6AB0-4B75-B695-16AED334AA74}">
      <dgm:prSet/>
      <dgm:spPr/>
      <dgm:t>
        <a:bodyPr/>
        <a:lstStyle/>
        <a:p>
          <a:endParaRPr lang="en-US"/>
        </a:p>
      </dgm:t>
    </dgm:pt>
    <dgm:pt modelId="{47C0C08E-FC04-46F0-8914-037A73BFB477}">
      <dgm:prSet/>
      <dgm:spPr/>
      <dgm:t>
        <a:bodyPr/>
        <a:lstStyle/>
        <a:p>
          <a:r>
            <a:rPr lang="cs-CZ"/>
            <a:t>pokyny musí být jasné a výstižné, mají být kombinovány s pasivním pohybem </a:t>
          </a:r>
          <a:endParaRPr lang="en-US"/>
        </a:p>
      </dgm:t>
    </dgm:pt>
    <dgm:pt modelId="{C262E290-6328-4EF7-AA8C-F620174985D5}" type="parTrans" cxnId="{C155AB99-A236-4AAA-A29E-7464CFD15151}">
      <dgm:prSet/>
      <dgm:spPr/>
      <dgm:t>
        <a:bodyPr/>
        <a:lstStyle/>
        <a:p>
          <a:endParaRPr lang="en-US"/>
        </a:p>
      </dgm:t>
    </dgm:pt>
    <dgm:pt modelId="{19EB3AF2-A768-4798-A3BC-85ACB1AE0797}" type="sibTrans" cxnId="{C155AB99-A236-4AAA-A29E-7464CFD15151}">
      <dgm:prSet/>
      <dgm:spPr/>
      <dgm:t>
        <a:bodyPr/>
        <a:lstStyle/>
        <a:p>
          <a:endParaRPr lang="en-US"/>
        </a:p>
      </dgm:t>
    </dgm:pt>
    <dgm:pt modelId="{059E0989-435C-448F-8119-323C2571E72C}">
      <dgm:prSet/>
      <dgm:spPr/>
      <dgm:t>
        <a:bodyPr/>
        <a:lstStyle/>
        <a:p>
          <a:r>
            <a:rPr lang="cs-CZ"/>
            <a:t>terapeut dává pokyny pacientovi, ne léčené části těla </a:t>
          </a:r>
          <a:endParaRPr lang="en-US"/>
        </a:p>
      </dgm:t>
    </dgm:pt>
    <dgm:pt modelId="{1CBF0EE0-AFF4-41EF-9563-719D7FA3E889}" type="parTrans" cxnId="{3845D425-F9DA-4729-B381-5EB0DC390E8A}">
      <dgm:prSet/>
      <dgm:spPr/>
      <dgm:t>
        <a:bodyPr/>
        <a:lstStyle/>
        <a:p>
          <a:endParaRPr lang="en-US"/>
        </a:p>
      </dgm:t>
    </dgm:pt>
    <dgm:pt modelId="{40454528-E8D9-454E-B52F-813CE2C4C630}" type="sibTrans" cxnId="{3845D425-F9DA-4729-B381-5EB0DC390E8A}">
      <dgm:prSet/>
      <dgm:spPr/>
      <dgm:t>
        <a:bodyPr/>
        <a:lstStyle/>
        <a:p>
          <a:endParaRPr lang="en-US"/>
        </a:p>
      </dgm:t>
    </dgm:pt>
    <dgm:pt modelId="{CA92FFDF-2282-40F5-96B2-80CCCA7A7DAA}">
      <dgm:prSet/>
      <dgm:spPr/>
      <dgm:t>
        <a:bodyPr/>
        <a:lstStyle/>
        <a:p>
          <a:r>
            <a:rPr lang="cs-CZ"/>
            <a:t>časování pohybu je důležité při použití napínacího reflexu </a:t>
          </a:r>
          <a:endParaRPr lang="en-US"/>
        </a:p>
      </dgm:t>
    </dgm:pt>
    <dgm:pt modelId="{4D516AD9-3B28-41F2-8A27-488AB6E0A0AC}" type="parTrans" cxnId="{C23FB640-C702-4414-B215-9595268297CF}">
      <dgm:prSet/>
      <dgm:spPr/>
      <dgm:t>
        <a:bodyPr/>
        <a:lstStyle/>
        <a:p>
          <a:endParaRPr lang="en-US"/>
        </a:p>
      </dgm:t>
    </dgm:pt>
    <dgm:pt modelId="{A6AB3282-5AFB-45AA-9761-3FFFB6A7E1D6}" type="sibTrans" cxnId="{C23FB640-C702-4414-B215-9595268297CF}">
      <dgm:prSet/>
      <dgm:spPr/>
      <dgm:t>
        <a:bodyPr/>
        <a:lstStyle/>
        <a:p>
          <a:endParaRPr lang="en-US"/>
        </a:p>
      </dgm:t>
    </dgm:pt>
    <dgm:pt modelId="{A9730B18-67B7-4511-90D5-437F6EBEA089}">
      <dgm:prSet/>
      <dgm:spPr/>
      <dgm:t>
        <a:bodyPr/>
        <a:lstStyle/>
        <a:p>
          <a:r>
            <a:rPr lang="cs-CZ"/>
            <a:t>povely k pohybu jsou opakovány ke zvětšení pobídky </a:t>
          </a:r>
          <a:endParaRPr lang="en-US"/>
        </a:p>
      </dgm:t>
    </dgm:pt>
    <dgm:pt modelId="{A661F729-323C-40ED-973A-52D326D792B0}" type="parTrans" cxnId="{A7D23A2A-65A4-4BEE-B28F-5AA84B435694}">
      <dgm:prSet/>
      <dgm:spPr/>
      <dgm:t>
        <a:bodyPr/>
        <a:lstStyle/>
        <a:p>
          <a:endParaRPr lang="en-US"/>
        </a:p>
      </dgm:t>
    </dgm:pt>
    <dgm:pt modelId="{1F614095-6D0A-419F-B9C1-401788248491}" type="sibTrans" cxnId="{A7D23A2A-65A4-4BEE-B28F-5AA84B435694}">
      <dgm:prSet/>
      <dgm:spPr/>
      <dgm:t>
        <a:bodyPr/>
        <a:lstStyle/>
        <a:p>
          <a:endParaRPr lang="en-US"/>
        </a:p>
      </dgm:t>
    </dgm:pt>
    <dgm:pt modelId="{73E99BEE-BC96-4F71-99F7-AE0C6C7F3434}">
      <dgm:prSet/>
      <dgm:spPr/>
      <dgm:t>
        <a:bodyPr/>
        <a:lstStyle/>
        <a:p>
          <a:r>
            <a:rPr lang="cs-CZ"/>
            <a:t>hlasitost může ovlivnit sílu odpovědi svalu </a:t>
          </a:r>
          <a:endParaRPr lang="en-US"/>
        </a:p>
      </dgm:t>
    </dgm:pt>
    <dgm:pt modelId="{843543E5-B0BA-4CD6-AD97-FD1B2FE01790}" type="parTrans" cxnId="{ABF6FE67-8204-4760-90AD-29760D389E1F}">
      <dgm:prSet/>
      <dgm:spPr/>
      <dgm:t>
        <a:bodyPr/>
        <a:lstStyle/>
        <a:p>
          <a:endParaRPr lang="en-US"/>
        </a:p>
      </dgm:t>
    </dgm:pt>
    <dgm:pt modelId="{077DB704-E4EB-4EDF-A4B8-9196FCAF3D9A}" type="sibTrans" cxnId="{ABF6FE67-8204-4760-90AD-29760D389E1F}">
      <dgm:prSet/>
      <dgm:spPr/>
      <dgm:t>
        <a:bodyPr/>
        <a:lstStyle/>
        <a:p>
          <a:endParaRPr lang="en-US"/>
        </a:p>
      </dgm:t>
    </dgm:pt>
    <dgm:pt modelId="{754174ED-1292-401E-BE01-2BBCF5989D44}">
      <dgm:prSet/>
      <dgm:spPr/>
      <dgm:t>
        <a:bodyPr/>
        <a:lstStyle/>
        <a:p>
          <a:r>
            <a:rPr lang="cs-CZ"/>
            <a:t>povely se dělí do 3 částí: 1. příprava - co, 2. akce – kdy začít, 3. korekce – jak opravit a modifikovat akci </a:t>
          </a:r>
          <a:endParaRPr lang="en-US"/>
        </a:p>
      </dgm:t>
    </dgm:pt>
    <dgm:pt modelId="{5A8C505A-985C-49BF-8557-15C3564419A2}" type="parTrans" cxnId="{D9F648E0-0DA3-4991-9322-02284E946D3C}">
      <dgm:prSet/>
      <dgm:spPr/>
      <dgm:t>
        <a:bodyPr/>
        <a:lstStyle/>
        <a:p>
          <a:endParaRPr lang="en-US"/>
        </a:p>
      </dgm:t>
    </dgm:pt>
    <dgm:pt modelId="{06A30203-1064-4464-8A0A-1424FC265751}" type="sibTrans" cxnId="{D9F648E0-0DA3-4991-9322-02284E946D3C}">
      <dgm:prSet/>
      <dgm:spPr/>
      <dgm:t>
        <a:bodyPr/>
        <a:lstStyle/>
        <a:p>
          <a:endParaRPr lang="en-US"/>
        </a:p>
      </dgm:t>
    </dgm:pt>
    <dgm:pt modelId="{09A24F43-C29E-4DBD-AC3E-9733A3AC576B}">
      <dgm:prSet/>
      <dgm:spPr/>
      <dgm:t>
        <a:bodyPr/>
        <a:lstStyle/>
        <a:p>
          <a:r>
            <a:rPr lang="cs-CZ" b="1" u="sng"/>
            <a:t>Zrakový kontakt:</a:t>
          </a:r>
          <a:endParaRPr lang="en-US"/>
        </a:p>
      </dgm:t>
    </dgm:pt>
    <dgm:pt modelId="{3E6C1DD6-4BCD-48FB-982B-B8AB5E8C22B5}" type="parTrans" cxnId="{6B3752DE-D83C-4785-A778-3332189D4839}">
      <dgm:prSet/>
      <dgm:spPr/>
      <dgm:t>
        <a:bodyPr/>
        <a:lstStyle/>
        <a:p>
          <a:endParaRPr lang="en-US"/>
        </a:p>
      </dgm:t>
    </dgm:pt>
    <dgm:pt modelId="{1FAD8214-D05A-4307-B309-966CA9F04A11}" type="sibTrans" cxnId="{6B3752DE-D83C-4785-A778-3332189D4839}">
      <dgm:prSet/>
      <dgm:spPr/>
      <dgm:t>
        <a:bodyPr/>
        <a:lstStyle/>
        <a:p>
          <a:endParaRPr lang="en-US"/>
        </a:p>
      </dgm:t>
    </dgm:pt>
    <dgm:pt modelId="{7E5C927A-BF14-40C8-BDDD-7B9005DDE05D}">
      <dgm:prSet/>
      <dgm:spPr/>
      <dgm:t>
        <a:bodyPr/>
        <a:lstStyle/>
        <a:p>
          <a:r>
            <a:rPr lang="cs-CZ"/>
            <a:t>pomocí zraku pacient kontroluje a koriguje pozici a pohyb </a:t>
          </a:r>
          <a:endParaRPr lang="en-US"/>
        </a:p>
      </dgm:t>
    </dgm:pt>
    <dgm:pt modelId="{34D3DE9D-C82E-4578-9429-C4D2BD92C685}" type="parTrans" cxnId="{6F62A1FE-F722-44DF-930F-1A43F8E34108}">
      <dgm:prSet/>
      <dgm:spPr/>
      <dgm:t>
        <a:bodyPr/>
        <a:lstStyle/>
        <a:p>
          <a:endParaRPr lang="en-US"/>
        </a:p>
      </dgm:t>
    </dgm:pt>
    <dgm:pt modelId="{AF0FC29B-E9F8-4D7D-B000-3C93BC7724D8}" type="sibTrans" cxnId="{6F62A1FE-F722-44DF-930F-1A43F8E34108}">
      <dgm:prSet/>
      <dgm:spPr/>
      <dgm:t>
        <a:bodyPr/>
        <a:lstStyle/>
        <a:p>
          <a:endParaRPr lang="en-US"/>
        </a:p>
      </dgm:t>
    </dgm:pt>
    <dgm:pt modelId="{912BE166-8FCA-4C7B-87D8-78A9CCCCC65F}">
      <dgm:prSet/>
      <dgm:spPr/>
      <dgm:t>
        <a:bodyPr/>
        <a:lstStyle/>
        <a:p>
          <a:r>
            <a:rPr lang="cs-CZ"/>
            <a:t>zpětná vazba zrakem může zesílit svalovou kontrakci </a:t>
          </a:r>
          <a:endParaRPr lang="en-US"/>
        </a:p>
      </dgm:t>
    </dgm:pt>
    <dgm:pt modelId="{AC759F78-14F2-4CFD-865A-8AD93961A7F7}" type="parTrans" cxnId="{18280301-E01A-4303-9565-63D2A4D20C60}">
      <dgm:prSet/>
      <dgm:spPr/>
      <dgm:t>
        <a:bodyPr/>
        <a:lstStyle/>
        <a:p>
          <a:endParaRPr lang="en-US"/>
        </a:p>
      </dgm:t>
    </dgm:pt>
    <dgm:pt modelId="{05441DF0-4648-4C25-B90E-ECC248B003E6}" type="sibTrans" cxnId="{18280301-E01A-4303-9565-63D2A4D20C60}">
      <dgm:prSet/>
      <dgm:spPr/>
      <dgm:t>
        <a:bodyPr/>
        <a:lstStyle/>
        <a:p>
          <a:endParaRPr lang="en-US"/>
        </a:p>
      </dgm:t>
    </dgm:pt>
    <dgm:pt modelId="{C98646E2-AB2E-45EC-9E1E-5FC088295F39}">
      <dgm:prSet/>
      <dgm:spPr/>
      <dgm:t>
        <a:bodyPr/>
        <a:lstStyle/>
        <a:p>
          <a:r>
            <a:rPr lang="cs-CZ"/>
            <a:t>kontakt očima mezi pacientem a terapeutem pomáhá komunikaci a spolupráci</a:t>
          </a:r>
          <a:endParaRPr lang="en-US"/>
        </a:p>
      </dgm:t>
    </dgm:pt>
    <dgm:pt modelId="{4A43DD5E-AD1F-44B3-ADFB-7E47859C6AC1}" type="parTrans" cxnId="{809628AB-CBD8-4668-A5EE-5759DFB7D02D}">
      <dgm:prSet/>
      <dgm:spPr/>
      <dgm:t>
        <a:bodyPr/>
        <a:lstStyle/>
        <a:p>
          <a:endParaRPr lang="en-US"/>
        </a:p>
      </dgm:t>
    </dgm:pt>
    <dgm:pt modelId="{E6093796-E932-4FD6-9917-62921DBBFA2E}" type="sibTrans" cxnId="{809628AB-CBD8-4668-A5EE-5759DFB7D02D}">
      <dgm:prSet/>
      <dgm:spPr/>
      <dgm:t>
        <a:bodyPr/>
        <a:lstStyle/>
        <a:p>
          <a:endParaRPr lang="en-US"/>
        </a:p>
      </dgm:t>
    </dgm:pt>
    <dgm:pt modelId="{A876CF0E-239F-4A23-ADC1-0FD3296B82C0}" type="pres">
      <dgm:prSet presAssocID="{D25D757D-8068-4F86-8E1D-8810177969A4}" presName="linear" presStyleCnt="0">
        <dgm:presLayoutVars>
          <dgm:dir/>
          <dgm:animLvl val="lvl"/>
          <dgm:resizeHandles val="exact"/>
        </dgm:presLayoutVars>
      </dgm:prSet>
      <dgm:spPr/>
    </dgm:pt>
    <dgm:pt modelId="{AB16D33F-D763-4BFD-94A8-DFA28EEEC1F6}" type="pres">
      <dgm:prSet presAssocID="{FE26D4AA-C870-4BE1-86CF-9AA324582600}" presName="parentLin" presStyleCnt="0"/>
      <dgm:spPr/>
    </dgm:pt>
    <dgm:pt modelId="{E685C800-41F0-446E-8D21-7963440F3641}" type="pres">
      <dgm:prSet presAssocID="{FE26D4AA-C870-4BE1-86CF-9AA324582600}" presName="parentLeftMargin" presStyleLbl="node1" presStyleIdx="0" presStyleCnt="2"/>
      <dgm:spPr/>
    </dgm:pt>
    <dgm:pt modelId="{5B7F9C29-3ACE-45BA-9955-41FDBD8E4A40}" type="pres">
      <dgm:prSet presAssocID="{FE26D4AA-C870-4BE1-86CF-9AA324582600}" presName="parentText" presStyleLbl="node1" presStyleIdx="0" presStyleCnt="2">
        <dgm:presLayoutVars>
          <dgm:chMax val="0"/>
          <dgm:bulletEnabled val="1"/>
        </dgm:presLayoutVars>
      </dgm:prSet>
      <dgm:spPr/>
    </dgm:pt>
    <dgm:pt modelId="{15EDCD1A-55E1-41B5-81F8-CB9AE53C70AF}" type="pres">
      <dgm:prSet presAssocID="{FE26D4AA-C870-4BE1-86CF-9AA324582600}" presName="negativeSpace" presStyleCnt="0"/>
      <dgm:spPr/>
    </dgm:pt>
    <dgm:pt modelId="{3087B9FA-4A0F-4D23-A817-859787E99392}" type="pres">
      <dgm:prSet presAssocID="{FE26D4AA-C870-4BE1-86CF-9AA324582600}" presName="childText" presStyleLbl="conFgAcc1" presStyleIdx="0" presStyleCnt="2">
        <dgm:presLayoutVars>
          <dgm:bulletEnabled val="1"/>
        </dgm:presLayoutVars>
      </dgm:prSet>
      <dgm:spPr/>
    </dgm:pt>
    <dgm:pt modelId="{C40A0A64-BDD8-4712-9131-5B3D543013B8}" type="pres">
      <dgm:prSet presAssocID="{8313A9ED-D854-4E82-A051-67EE0F0892F1}" presName="spaceBetweenRectangles" presStyleCnt="0"/>
      <dgm:spPr/>
    </dgm:pt>
    <dgm:pt modelId="{808D6308-3012-42EB-913B-29852D50FA87}" type="pres">
      <dgm:prSet presAssocID="{09A24F43-C29E-4DBD-AC3E-9733A3AC576B}" presName="parentLin" presStyleCnt="0"/>
      <dgm:spPr/>
    </dgm:pt>
    <dgm:pt modelId="{EBE7F35B-0F7D-4175-8163-AB1977D035BD}" type="pres">
      <dgm:prSet presAssocID="{09A24F43-C29E-4DBD-AC3E-9733A3AC576B}" presName="parentLeftMargin" presStyleLbl="node1" presStyleIdx="0" presStyleCnt="2"/>
      <dgm:spPr/>
    </dgm:pt>
    <dgm:pt modelId="{544CBDAD-7188-41F4-8E02-82F628776741}" type="pres">
      <dgm:prSet presAssocID="{09A24F43-C29E-4DBD-AC3E-9733A3AC576B}" presName="parentText" presStyleLbl="node1" presStyleIdx="1" presStyleCnt="2">
        <dgm:presLayoutVars>
          <dgm:chMax val="0"/>
          <dgm:bulletEnabled val="1"/>
        </dgm:presLayoutVars>
      </dgm:prSet>
      <dgm:spPr/>
    </dgm:pt>
    <dgm:pt modelId="{596DC730-4202-48E6-8686-41F5BCD6B934}" type="pres">
      <dgm:prSet presAssocID="{09A24F43-C29E-4DBD-AC3E-9733A3AC576B}" presName="negativeSpace" presStyleCnt="0"/>
      <dgm:spPr/>
    </dgm:pt>
    <dgm:pt modelId="{36665631-EDD9-48B0-8F80-F12AE947E265}" type="pres">
      <dgm:prSet presAssocID="{09A24F43-C29E-4DBD-AC3E-9733A3AC576B}" presName="childText" presStyleLbl="conFgAcc1" presStyleIdx="1" presStyleCnt="2">
        <dgm:presLayoutVars>
          <dgm:bulletEnabled val="1"/>
        </dgm:presLayoutVars>
      </dgm:prSet>
      <dgm:spPr/>
    </dgm:pt>
  </dgm:ptLst>
  <dgm:cxnLst>
    <dgm:cxn modelId="{18280301-E01A-4303-9565-63D2A4D20C60}" srcId="{09A24F43-C29E-4DBD-AC3E-9733A3AC576B}" destId="{912BE166-8FCA-4C7B-87D8-78A9CCCCC65F}" srcOrd="1" destOrd="0" parTransId="{AC759F78-14F2-4CFD-865A-8AD93961A7F7}" sibTransId="{05441DF0-4648-4C25-B90E-ECC248B003E6}"/>
    <dgm:cxn modelId="{5276B004-85EE-41C6-BAF4-41B07D04FC33}" type="presOf" srcId="{912BE166-8FCA-4C7B-87D8-78A9CCCCC65F}" destId="{36665631-EDD9-48B0-8F80-F12AE947E265}" srcOrd="0" destOrd="1" presId="urn:microsoft.com/office/officeart/2005/8/layout/list1"/>
    <dgm:cxn modelId="{0E06801C-3FFF-40A4-B98B-6AAAA6A63E50}" type="presOf" srcId="{7E5C927A-BF14-40C8-BDDD-7B9005DDE05D}" destId="{36665631-EDD9-48B0-8F80-F12AE947E265}" srcOrd="0" destOrd="0" presId="urn:microsoft.com/office/officeart/2005/8/layout/list1"/>
    <dgm:cxn modelId="{3845D425-F9DA-4729-B381-5EB0DC390E8A}" srcId="{FE26D4AA-C870-4BE1-86CF-9AA324582600}" destId="{059E0989-435C-448F-8119-323C2571E72C}" srcOrd="1" destOrd="0" parTransId="{1CBF0EE0-AFF4-41EF-9563-719D7FA3E889}" sibTransId="{40454528-E8D9-454E-B52F-813CE2C4C630}"/>
    <dgm:cxn modelId="{A7D23A2A-65A4-4BEE-B28F-5AA84B435694}" srcId="{FE26D4AA-C870-4BE1-86CF-9AA324582600}" destId="{A9730B18-67B7-4511-90D5-437F6EBEA089}" srcOrd="3" destOrd="0" parTransId="{A661F729-323C-40ED-973A-52D326D792B0}" sibTransId="{1F614095-6D0A-419F-B9C1-401788248491}"/>
    <dgm:cxn modelId="{2402762A-0253-44ED-8626-184469055E29}" type="presOf" srcId="{09A24F43-C29E-4DBD-AC3E-9733A3AC576B}" destId="{EBE7F35B-0F7D-4175-8163-AB1977D035BD}" srcOrd="0" destOrd="0" presId="urn:microsoft.com/office/officeart/2005/8/layout/list1"/>
    <dgm:cxn modelId="{BD16B732-37A0-438E-9490-12956BF5DFA9}" type="presOf" srcId="{D25D757D-8068-4F86-8E1D-8810177969A4}" destId="{A876CF0E-239F-4A23-ADC1-0FD3296B82C0}" srcOrd="0" destOrd="0" presId="urn:microsoft.com/office/officeart/2005/8/layout/list1"/>
    <dgm:cxn modelId="{BD9BA333-D0F7-434F-9C8F-8CECC1DED334}" type="presOf" srcId="{FE26D4AA-C870-4BE1-86CF-9AA324582600}" destId="{E685C800-41F0-446E-8D21-7963440F3641}" srcOrd="0" destOrd="0" presId="urn:microsoft.com/office/officeart/2005/8/layout/list1"/>
    <dgm:cxn modelId="{9664E33C-F22C-4B1F-874D-148F07C3599F}" type="presOf" srcId="{FE26D4AA-C870-4BE1-86CF-9AA324582600}" destId="{5B7F9C29-3ACE-45BA-9955-41FDBD8E4A40}" srcOrd="1" destOrd="0" presId="urn:microsoft.com/office/officeart/2005/8/layout/list1"/>
    <dgm:cxn modelId="{C23FB640-C702-4414-B215-9595268297CF}" srcId="{FE26D4AA-C870-4BE1-86CF-9AA324582600}" destId="{CA92FFDF-2282-40F5-96B2-80CCCA7A7DAA}" srcOrd="2" destOrd="0" parTransId="{4D516AD9-3B28-41F2-8A27-488AB6E0A0AC}" sibTransId="{A6AB3282-5AFB-45AA-9761-3FFFB6A7E1D6}"/>
    <dgm:cxn modelId="{8BF1955E-C214-4823-990C-68B333040841}" type="presOf" srcId="{CA92FFDF-2282-40F5-96B2-80CCCA7A7DAA}" destId="{3087B9FA-4A0F-4D23-A817-859787E99392}" srcOrd="0" destOrd="2" presId="urn:microsoft.com/office/officeart/2005/8/layout/list1"/>
    <dgm:cxn modelId="{ABF6FE67-8204-4760-90AD-29760D389E1F}" srcId="{FE26D4AA-C870-4BE1-86CF-9AA324582600}" destId="{73E99BEE-BC96-4F71-99F7-AE0C6C7F3434}" srcOrd="4" destOrd="0" parTransId="{843543E5-B0BA-4CD6-AD97-FD1B2FE01790}" sibTransId="{077DB704-E4EB-4EDF-A4B8-9196FCAF3D9A}"/>
    <dgm:cxn modelId="{C6379C6B-6AB0-4B75-B695-16AED334AA74}" srcId="{D25D757D-8068-4F86-8E1D-8810177969A4}" destId="{FE26D4AA-C870-4BE1-86CF-9AA324582600}" srcOrd="0" destOrd="0" parTransId="{C36D932E-F4A9-403B-B923-CC86DD9BA9B9}" sibTransId="{8313A9ED-D854-4E82-A051-67EE0F0892F1}"/>
    <dgm:cxn modelId="{D803F56D-892E-4C7B-AA6D-619D8058A086}" type="presOf" srcId="{754174ED-1292-401E-BE01-2BBCF5989D44}" destId="{3087B9FA-4A0F-4D23-A817-859787E99392}" srcOrd="0" destOrd="5" presId="urn:microsoft.com/office/officeart/2005/8/layout/list1"/>
    <dgm:cxn modelId="{8D383870-5021-48F5-B6DC-F9941C16F107}" type="presOf" srcId="{A9730B18-67B7-4511-90D5-437F6EBEA089}" destId="{3087B9FA-4A0F-4D23-A817-859787E99392}" srcOrd="0" destOrd="3" presId="urn:microsoft.com/office/officeart/2005/8/layout/list1"/>
    <dgm:cxn modelId="{54D73451-0007-4C41-BCB8-747F2E0410DC}" type="presOf" srcId="{059E0989-435C-448F-8119-323C2571E72C}" destId="{3087B9FA-4A0F-4D23-A817-859787E99392}" srcOrd="0" destOrd="1" presId="urn:microsoft.com/office/officeart/2005/8/layout/list1"/>
    <dgm:cxn modelId="{C155AB99-A236-4AAA-A29E-7464CFD15151}" srcId="{FE26D4AA-C870-4BE1-86CF-9AA324582600}" destId="{47C0C08E-FC04-46F0-8914-037A73BFB477}" srcOrd="0" destOrd="0" parTransId="{C262E290-6328-4EF7-AA8C-F620174985D5}" sibTransId="{19EB3AF2-A768-4798-A3BC-85ACB1AE0797}"/>
    <dgm:cxn modelId="{8F3E59A0-DF06-4887-99F1-3F60737868BF}" type="presOf" srcId="{09A24F43-C29E-4DBD-AC3E-9733A3AC576B}" destId="{544CBDAD-7188-41F4-8E02-82F628776741}" srcOrd="1" destOrd="0" presId="urn:microsoft.com/office/officeart/2005/8/layout/list1"/>
    <dgm:cxn modelId="{809628AB-CBD8-4668-A5EE-5759DFB7D02D}" srcId="{09A24F43-C29E-4DBD-AC3E-9733A3AC576B}" destId="{C98646E2-AB2E-45EC-9E1E-5FC088295F39}" srcOrd="2" destOrd="0" parTransId="{4A43DD5E-AD1F-44B3-ADFB-7E47859C6AC1}" sibTransId="{E6093796-E932-4FD6-9917-62921DBBFA2E}"/>
    <dgm:cxn modelId="{5169ACAC-7E8D-46E0-AE6D-6DDD1D874CD1}" type="presOf" srcId="{73E99BEE-BC96-4F71-99F7-AE0C6C7F3434}" destId="{3087B9FA-4A0F-4D23-A817-859787E99392}" srcOrd="0" destOrd="4" presId="urn:microsoft.com/office/officeart/2005/8/layout/list1"/>
    <dgm:cxn modelId="{1A0E5EBA-C001-4B3E-8D9C-1E6DE3831532}" type="presOf" srcId="{C98646E2-AB2E-45EC-9E1E-5FC088295F39}" destId="{36665631-EDD9-48B0-8F80-F12AE947E265}" srcOrd="0" destOrd="2" presId="urn:microsoft.com/office/officeart/2005/8/layout/list1"/>
    <dgm:cxn modelId="{40F675CB-1A3D-4C83-B80D-F8027CED8550}" type="presOf" srcId="{47C0C08E-FC04-46F0-8914-037A73BFB477}" destId="{3087B9FA-4A0F-4D23-A817-859787E99392}" srcOrd="0" destOrd="0" presId="urn:microsoft.com/office/officeart/2005/8/layout/list1"/>
    <dgm:cxn modelId="{6B3752DE-D83C-4785-A778-3332189D4839}" srcId="{D25D757D-8068-4F86-8E1D-8810177969A4}" destId="{09A24F43-C29E-4DBD-AC3E-9733A3AC576B}" srcOrd="1" destOrd="0" parTransId="{3E6C1DD6-4BCD-48FB-982B-B8AB5E8C22B5}" sibTransId="{1FAD8214-D05A-4307-B309-966CA9F04A11}"/>
    <dgm:cxn modelId="{D9F648E0-0DA3-4991-9322-02284E946D3C}" srcId="{FE26D4AA-C870-4BE1-86CF-9AA324582600}" destId="{754174ED-1292-401E-BE01-2BBCF5989D44}" srcOrd="5" destOrd="0" parTransId="{5A8C505A-985C-49BF-8557-15C3564419A2}" sibTransId="{06A30203-1064-4464-8A0A-1424FC265751}"/>
    <dgm:cxn modelId="{6F62A1FE-F722-44DF-930F-1A43F8E34108}" srcId="{09A24F43-C29E-4DBD-AC3E-9733A3AC576B}" destId="{7E5C927A-BF14-40C8-BDDD-7B9005DDE05D}" srcOrd="0" destOrd="0" parTransId="{34D3DE9D-C82E-4578-9429-C4D2BD92C685}" sibTransId="{AF0FC29B-E9F8-4D7D-B000-3C93BC7724D8}"/>
    <dgm:cxn modelId="{F5071CF7-19E8-47FD-A9A6-EC376B8CF5D9}" type="presParOf" srcId="{A876CF0E-239F-4A23-ADC1-0FD3296B82C0}" destId="{AB16D33F-D763-4BFD-94A8-DFA28EEEC1F6}" srcOrd="0" destOrd="0" presId="urn:microsoft.com/office/officeart/2005/8/layout/list1"/>
    <dgm:cxn modelId="{9C86F484-7CA5-4DD4-864B-C470286D4907}" type="presParOf" srcId="{AB16D33F-D763-4BFD-94A8-DFA28EEEC1F6}" destId="{E685C800-41F0-446E-8D21-7963440F3641}" srcOrd="0" destOrd="0" presId="urn:microsoft.com/office/officeart/2005/8/layout/list1"/>
    <dgm:cxn modelId="{44C54D47-F86F-414D-9D05-6D63C4DCAF86}" type="presParOf" srcId="{AB16D33F-D763-4BFD-94A8-DFA28EEEC1F6}" destId="{5B7F9C29-3ACE-45BA-9955-41FDBD8E4A40}" srcOrd="1" destOrd="0" presId="urn:microsoft.com/office/officeart/2005/8/layout/list1"/>
    <dgm:cxn modelId="{76638D67-8C44-4BDC-AEB6-9E99BAB05FFF}" type="presParOf" srcId="{A876CF0E-239F-4A23-ADC1-0FD3296B82C0}" destId="{15EDCD1A-55E1-41B5-81F8-CB9AE53C70AF}" srcOrd="1" destOrd="0" presId="urn:microsoft.com/office/officeart/2005/8/layout/list1"/>
    <dgm:cxn modelId="{1D39AA9B-9A7B-4E16-BB26-7E7DD9F3C3B4}" type="presParOf" srcId="{A876CF0E-239F-4A23-ADC1-0FD3296B82C0}" destId="{3087B9FA-4A0F-4D23-A817-859787E99392}" srcOrd="2" destOrd="0" presId="urn:microsoft.com/office/officeart/2005/8/layout/list1"/>
    <dgm:cxn modelId="{B55F8F54-2F4F-4D13-B42B-BB889A02FFDB}" type="presParOf" srcId="{A876CF0E-239F-4A23-ADC1-0FD3296B82C0}" destId="{C40A0A64-BDD8-4712-9131-5B3D543013B8}" srcOrd="3" destOrd="0" presId="urn:microsoft.com/office/officeart/2005/8/layout/list1"/>
    <dgm:cxn modelId="{86AE9B7A-A27D-42E9-BAEE-A9BDF221D10A}" type="presParOf" srcId="{A876CF0E-239F-4A23-ADC1-0FD3296B82C0}" destId="{808D6308-3012-42EB-913B-29852D50FA87}" srcOrd="4" destOrd="0" presId="urn:microsoft.com/office/officeart/2005/8/layout/list1"/>
    <dgm:cxn modelId="{D3068948-1504-4BFC-9D18-7BA867BE8D30}" type="presParOf" srcId="{808D6308-3012-42EB-913B-29852D50FA87}" destId="{EBE7F35B-0F7D-4175-8163-AB1977D035BD}" srcOrd="0" destOrd="0" presId="urn:microsoft.com/office/officeart/2005/8/layout/list1"/>
    <dgm:cxn modelId="{C1247679-680C-434E-AE03-56D397D7B04C}" type="presParOf" srcId="{808D6308-3012-42EB-913B-29852D50FA87}" destId="{544CBDAD-7188-41F4-8E02-82F628776741}" srcOrd="1" destOrd="0" presId="urn:microsoft.com/office/officeart/2005/8/layout/list1"/>
    <dgm:cxn modelId="{E387CAC9-3F14-41CA-8675-5540BC043571}" type="presParOf" srcId="{A876CF0E-239F-4A23-ADC1-0FD3296B82C0}" destId="{596DC730-4202-48E6-8686-41F5BCD6B934}" srcOrd="5" destOrd="0" presId="urn:microsoft.com/office/officeart/2005/8/layout/list1"/>
    <dgm:cxn modelId="{710E63B3-A687-40B8-9D02-8D98810CFBD9}" type="presParOf" srcId="{A876CF0E-239F-4A23-ADC1-0FD3296B82C0}" destId="{36665631-EDD9-48B0-8F80-F12AE947E265}"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57A2A3-D75A-4082-B1CB-0BC9201340C6}" type="doc">
      <dgm:prSet loTypeId="urn:microsoft.com/office/officeart/2005/8/layout/list1" loCatId="list" qsTypeId="urn:microsoft.com/office/officeart/2005/8/quickstyle/simple1" qsCatId="simple" csTypeId="urn:microsoft.com/office/officeart/2005/8/colors/accent0_3" csCatId="mainScheme"/>
      <dgm:spPr/>
      <dgm:t>
        <a:bodyPr/>
        <a:lstStyle/>
        <a:p>
          <a:endParaRPr lang="en-US"/>
        </a:p>
      </dgm:t>
    </dgm:pt>
    <dgm:pt modelId="{5A636DDF-D791-48F2-BEA3-381D0040DCCE}">
      <dgm:prSet/>
      <dgm:spPr/>
      <dgm:t>
        <a:bodyPr/>
        <a:lstStyle/>
        <a:p>
          <a:r>
            <a:rPr lang="cs-CZ" b="1" u="sng"/>
            <a:t>Trakce kloubu:</a:t>
          </a:r>
          <a:r>
            <a:rPr lang="cs-CZ"/>
            <a:t> </a:t>
          </a:r>
          <a:endParaRPr lang="en-US"/>
        </a:p>
      </dgm:t>
    </dgm:pt>
    <dgm:pt modelId="{8F61D48A-47AD-44E2-81C1-9E5B3A8ED838}" type="parTrans" cxnId="{12A8F653-A391-4A03-89C9-40B5DD802F5C}">
      <dgm:prSet/>
      <dgm:spPr/>
      <dgm:t>
        <a:bodyPr/>
        <a:lstStyle/>
        <a:p>
          <a:endParaRPr lang="en-US"/>
        </a:p>
      </dgm:t>
    </dgm:pt>
    <dgm:pt modelId="{565DF82B-64CE-42F3-8E90-58D3D83FADF4}" type="sibTrans" cxnId="{12A8F653-A391-4A03-89C9-40B5DD802F5C}">
      <dgm:prSet/>
      <dgm:spPr/>
      <dgm:t>
        <a:bodyPr/>
        <a:lstStyle/>
        <a:p>
          <a:endParaRPr lang="en-US"/>
        </a:p>
      </dgm:t>
    </dgm:pt>
    <dgm:pt modelId="{7F701904-4257-450D-9517-A9A80CF587A1}">
      <dgm:prSet/>
      <dgm:spPr/>
      <dgm:t>
        <a:bodyPr/>
        <a:lstStyle/>
        <a:p>
          <a:r>
            <a:rPr lang="cs-CZ"/>
            <a:t>je protažení trupu a končetin </a:t>
          </a:r>
          <a:endParaRPr lang="en-US"/>
        </a:p>
      </dgm:t>
    </dgm:pt>
    <dgm:pt modelId="{221D6EAB-81EF-4FEB-A998-E28A1743DB8D}" type="parTrans" cxnId="{74A00B6A-0F83-4F90-80BD-2560BBD37A59}">
      <dgm:prSet/>
      <dgm:spPr/>
      <dgm:t>
        <a:bodyPr/>
        <a:lstStyle/>
        <a:p>
          <a:endParaRPr lang="en-US"/>
        </a:p>
      </dgm:t>
    </dgm:pt>
    <dgm:pt modelId="{43295FB2-79D4-4B88-8026-B1D303D0DD69}" type="sibTrans" cxnId="{74A00B6A-0F83-4F90-80BD-2560BBD37A59}">
      <dgm:prSet/>
      <dgm:spPr/>
      <dgm:t>
        <a:bodyPr/>
        <a:lstStyle/>
        <a:p>
          <a:endParaRPr lang="en-US"/>
        </a:p>
      </dgm:t>
    </dgm:pt>
    <dgm:pt modelId="{35F79F8B-1E32-4EC7-82CD-A7F6877EA3D8}">
      <dgm:prSet/>
      <dgm:spPr/>
      <dgm:t>
        <a:bodyPr/>
        <a:lstStyle/>
        <a:p>
          <a:r>
            <a:rPr lang="cs-CZ"/>
            <a:t>efekt je způsoben stimulací receptorů kloubů</a:t>
          </a:r>
          <a:endParaRPr lang="en-US"/>
        </a:p>
      </dgm:t>
    </dgm:pt>
    <dgm:pt modelId="{A90D82DC-6F47-4AC4-AE43-F4568FABA8B3}" type="parTrans" cxnId="{B490F97D-D473-46EE-AAA6-0658B3FA8BEC}">
      <dgm:prSet/>
      <dgm:spPr/>
      <dgm:t>
        <a:bodyPr/>
        <a:lstStyle/>
        <a:p>
          <a:endParaRPr lang="en-US"/>
        </a:p>
      </dgm:t>
    </dgm:pt>
    <dgm:pt modelId="{14BB4405-4FA4-4755-9EDC-B52131F75BAA}" type="sibTrans" cxnId="{B490F97D-D473-46EE-AAA6-0658B3FA8BEC}">
      <dgm:prSet/>
      <dgm:spPr/>
      <dgm:t>
        <a:bodyPr/>
        <a:lstStyle/>
        <a:p>
          <a:endParaRPr lang="en-US"/>
        </a:p>
      </dgm:t>
    </dgm:pt>
    <dgm:pt modelId="{8455D8CA-9942-4E42-A7D3-1F4C79B368CD}">
      <dgm:prSet/>
      <dgm:spPr/>
      <dgm:t>
        <a:bodyPr/>
        <a:lstStyle/>
        <a:p>
          <a:r>
            <a:rPr lang="cs-CZ"/>
            <a:t>je natahovacím stimulem při natahování svalů </a:t>
          </a:r>
          <a:endParaRPr lang="en-US"/>
        </a:p>
      </dgm:t>
    </dgm:pt>
    <dgm:pt modelId="{C9366673-54B9-42A6-A310-D0E2DF21D10D}" type="parTrans" cxnId="{0B3B9A60-6530-4F7A-8E29-84197E64E1C9}">
      <dgm:prSet/>
      <dgm:spPr/>
      <dgm:t>
        <a:bodyPr/>
        <a:lstStyle/>
        <a:p>
          <a:endParaRPr lang="en-US"/>
        </a:p>
      </dgm:t>
    </dgm:pt>
    <dgm:pt modelId="{E6A4EA0A-D565-4CD8-8F84-6E0A575E56E9}" type="sibTrans" cxnId="{0B3B9A60-6530-4F7A-8E29-84197E64E1C9}">
      <dgm:prSet/>
      <dgm:spPr/>
      <dgm:t>
        <a:bodyPr/>
        <a:lstStyle/>
        <a:p>
          <a:endParaRPr lang="en-US"/>
        </a:p>
      </dgm:t>
    </dgm:pt>
    <dgm:pt modelId="{CFBF2D28-A613-4087-9995-E7B890A508E8}">
      <dgm:prSet/>
      <dgm:spPr/>
      <dgm:t>
        <a:bodyPr/>
        <a:lstStyle/>
        <a:p>
          <a:r>
            <a:rPr lang="cs-CZ"/>
            <a:t>měla by se udržovat během celého pohybu a kombinovat se s vhodným odporem </a:t>
          </a:r>
          <a:endParaRPr lang="en-US"/>
        </a:p>
      </dgm:t>
    </dgm:pt>
    <dgm:pt modelId="{1E27B7D7-DE1B-439B-BB8B-1C1D7A7833C2}" type="parTrans" cxnId="{D396A1BD-F57D-43F9-8DDE-5F28D89E1E5E}">
      <dgm:prSet/>
      <dgm:spPr/>
      <dgm:t>
        <a:bodyPr/>
        <a:lstStyle/>
        <a:p>
          <a:endParaRPr lang="en-US"/>
        </a:p>
      </dgm:t>
    </dgm:pt>
    <dgm:pt modelId="{4A1FF98A-36A5-493C-A443-EDEBA935E075}" type="sibTrans" cxnId="{D396A1BD-F57D-43F9-8DDE-5F28D89E1E5E}">
      <dgm:prSet/>
      <dgm:spPr/>
      <dgm:t>
        <a:bodyPr/>
        <a:lstStyle/>
        <a:p>
          <a:endParaRPr lang="en-US"/>
        </a:p>
      </dgm:t>
    </dgm:pt>
    <dgm:pt modelId="{1FD7357D-85F6-4F4A-AC61-F78564439765}">
      <dgm:prSet/>
      <dgm:spPr/>
      <dgm:t>
        <a:bodyPr/>
        <a:lstStyle/>
        <a:p>
          <a:r>
            <a:rPr lang="cs-CZ" b="1" u="sng"/>
            <a:t>Aproximace kloubu:</a:t>
          </a:r>
          <a:endParaRPr lang="en-US"/>
        </a:p>
      </dgm:t>
    </dgm:pt>
    <dgm:pt modelId="{BA173F5B-C2DE-4B6B-84DF-ED70E4B2B534}" type="parTrans" cxnId="{1746D4D3-C331-4994-A836-3201AA314D4C}">
      <dgm:prSet/>
      <dgm:spPr/>
      <dgm:t>
        <a:bodyPr/>
        <a:lstStyle/>
        <a:p>
          <a:endParaRPr lang="en-US"/>
        </a:p>
      </dgm:t>
    </dgm:pt>
    <dgm:pt modelId="{B6151E7C-AE85-4923-836F-5B66C58FB0D1}" type="sibTrans" cxnId="{1746D4D3-C331-4994-A836-3201AA314D4C}">
      <dgm:prSet/>
      <dgm:spPr/>
      <dgm:t>
        <a:bodyPr/>
        <a:lstStyle/>
        <a:p>
          <a:endParaRPr lang="en-US"/>
        </a:p>
      </dgm:t>
    </dgm:pt>
    <dgm:pt modelId="{02C4D0DC-4204-425D-B44D-57B68B32F798}">
      <dgm:prSet/>
      <dgm:spPr/>
      <dgm:t>
        <a:bodyPr/>
        <a:lstStyle/>
        <a:p>
          <a:r>
            <a:rPr lang="cs-CZ"/>
            <a:t>je komprese trupu nebo končetiny </a:t>
          </a:r>
          <a:endParaRPr lang="en-US"/>
        </a:p>
      </dgm:t>
    </dgm:pt>
    <dgm:pt modelId="{E72A68EA-B5ED-4DAA-8C88-73F207CBB4E0}" type="parTrans" cxnId="{165EF668-8766-46D6-A707-0D0869A1E928}">
      <dgm:prSet/>
      <dgm:spPr/>
      <dgm:t>
        <a:bodyPr/>
        <a:lstStyle/>
        <a:p>
          <a:endParaRPr lang="en-US"/>
        </a:p>
      </dgm:t>
    </dgm:pt>
    <dgm:pt modelId="{16D41878-631C-45CF-9CE2-B7C0EE7E4A4D}" type="sibTrans" cxnId="{165EF668-8766-46D6-A707-0D0869A1E928}">
      <dgm:prSet/>
      <dgm:spPr/>
      <dgm:t>
        <a:bodyPr/>
        <a:lstStyle/>
        <a:p>
          <a:endParaRPr lang="en-US"/>
        </a:p>
      </dgm:t>
    </dgm:pt>
    <dgm:pt modelId="{50F0C2D3-83DE-4C27-975F-3DA37F8A7929}">
      <dgm:prSet/>
      <dgm:spPr/>
      <dgm:t>
        <a:bodyPr/>
        <a:lstStyle/>
        <a:p>
          <a:r>
            <a:rPr lang="cs-CZ"/>
            <a:t>efekt je následkem stimulace kloubních receptorů a reakce na porušení pozice nebo postury </a:t>
          </a:r>
          <a:endParaRPr lang="en-US"/>
        </a:p>
      </dgm:t>
    </dgm:pt>
    <dgm:pt modelId="{A64FAB56-C596-478A-AC46-5C9EFCDC8E0F}" type="parTrans" cxnId="{E7830683-8A2F-4486-B8E9-2CE1BBC61103}">
      <dgm:prSet/>
      <dgm:spPr/>
      <dgm:t>
        <a:bodyPr/>
        <a:lstStyle/>
        <a:p>
          <a:endParaRPr lang="en-US"/>
        </a:p>
      </dgm:t>
    </dgm:pt>
    <dgm:pt modelId="{3FDC9C72-5B1E-4A3D-82AB-1BF843C19141}" type="sibTrans" cxnId="{E7830683-8A2F-4486-B8E9-2CE1BBC61103}">
      <dgm:prSet/>
      <dgm:spPr/>
      <dgm:t>
        <a:bodyPr/>
        <a:lstStyle/>
        <a:p>
          <a:endParaRPr lang="en-US"/>
        </a:p>
      </dgm:t>
    </dgm:pt>
    <dgm:pt modelId="{A7C8D6B3-4825-4AD8-94CB-DE9B63B94253}">
      <dgm:prSet/>
      <dgm:spPr/>
      <dgm:t>
        <a:bodyPr/>
        <a:lstStyle/>
        <a:p>
          <a:r>
            <a:rPr lang="cs-CZ"/>
            <a:t>Používá se k: </a:t>
          </a:r>
          <a:endParaRPr lang="en-US"/>
        </a:p>
      </dgm:t>
    </dgm:pt>
    <dgm:pt modelId="{0C9971D7-55AF-467F-8C21-0A67B0067C90}" type="parTrans" cxnId="{B6A551AD-AEB9-4314-843F-255A8A42CD49}">
      <dgm:prSet/>
      <dgm:spPr/>
      <dgm:t>
        <a:bodyPr/>
        <a:lstStyle/>
        <a:p>
          <a:endParaRPr lang="en-US"/>
        </a:p>
      </dgm:t>
    </dgm:pt>
    <dgm:pt modelId="{F0E03ED7-B988-45CE-9E0A-8375D8A2D3FE}" type="sibTrans" cxnId="{B6A551AD-AEB9-4314-843F-255A8A42CD49}">
      <dgm:prSet/>
      <dgm:spPr/>
      <dgm:t>
        <a:bodyPr/>
        <a:lstStyle/>
        <a:p>
          <a:endParaRPr lang="en-US"/>
        </a:p>
      </dgm:t>
    </dgm:pt>
    <dgm:pt modelId="{CD05D7B5-8A50-459F-B69E-26C23DE84ED9}">
      <dgm:prSet/>
      <dgm:spPr/>
      <dgm:t>
        <a:bodyPr/>
        <a:lstStyle/>
        <a:p>
          <a:r>
            <a:rPr lang="cs-CZ"/>
            <a:t>1. navození stabilizace </a:t>
          </a:r>
          <a:endParaRPr lang="en-US"/>
        </a:p>
      </dgm:t>
    </dgm:pt>
    <dgm:pt modelId="{C5DC1964-9B6E-42AF-AD2A-B838436A38DA}" type="parTrans" cxnId="{CF442C68-51A7-4F31-A568-A557560E7C3B}">
      <dgm:prSet/>
      <dgm:spPr/>
      <dgm:t>
        <a:bodyPr/>
        <a:lstStyle/>
        <a:p>
          <a:endParaRPr lang="en-US"/>
        </a:p>
      </dgm:t>
    </dgm:pt>
    <dgm:pt modelId="{AAAB8C63-BEBC-4A06-88C4-32B6D9E989A0}" type="sibTrans" cxnId="{CF442C68-51A7-4F31-A568-A557560E7C3B}">
      <dgm:prSet/>
      <dgm:spPr/>
      <dgm:t>
        <a:bodyPr/>
        <a:lstStyle/>
        <a:p>
          <a:endParaRPr lang="en-US"/>
        </a:p>
      </dgm:t>
    </dgm:pt>
    <dgm:pt modelId="{255B1AAB-DC14-43C8-B7EE-93BC8A429150}">
      <dgm:prSet/>
      <dgm:spPr/>
      <dgm:t>
        <a:bodyPr/>
        <a:lstStyle/>
        <a:p>
          <a:r>
            <a:rPr lang="cs-CZ"/>
            <a:t>2. facilitace opěrného systému antigravitačních svalů </a:t>
          </a:r>
          <a:endParaRPr lang="en-US"/>
        </a:p>
      </dgm:t>
    </dgm:pt>
    <dgm:pt modelId="{68398AF6-1E06-4CBF-BBB1-9D6A818C75FF}" type="parTrans" cxnId="{74B5856B-2ACF-412E-9BEA-5C3897D6DF18}">
      <dgm:prSet/>
      <dgm:spPr/>
      <dgm:t>
        <a:bodyPr/>
        <a:lstStyle/>
        <a:p>
          <a:endParaRPr lang="en-US"/>
        </a:p>
      </dgm:t>
    </dgm:pt>
    <dgm:pt modelId="{ADB4468B-D42E-4502-A942-9C2579740354}" type="sibTrans" cxnId="{74B5856B-2ACF-412E-9BEA-5C3897D6DF18}">
      <dgm:prSet/>
      <dgm:spPr/>
      <dgm:t>
        <a:bodyPr/>
        <a:lstStyle/>
        <a:p>
          <a:endParaRPr lang="en-US"/>
        </a:p>
      </dgm:t>
    </dgm:pt>
    <dgm:pt modelId="{B18BDA2A-0744-4181-A540-D9BE3956E507}">
      <dgm:prSet/>
      <dgm:spPr/>
      <dgm:t>
        <a:bodyPr/>
        <a:lstStyle/>
        <a:p>
          <a:r>
            <a:rPr lang="cs-CZ"/>
            <a:t>3. odpor některým součástem pohybu</a:t>
          </a:r>
          <a:endParaRPr lang="en-US"/>
        </a:p>
      </dgm:t>
    </dgm:pt>
    <dgm:pt modelId="{0522D396-AA15-44F7-BADD-56653C375EF0}" type="parTrans" cxnId="{C2D4C8BF-6192-45C5-AAB8-F9F6F883BB6A}">
      <dgm:prSet/>
      <dgm:spPr/>
      <dgm:t>
        <a:bodyPr/>
        <a:lstStyle/>
        <a:p>
          <a:endParaRPr lang="en-US"/>
        </a:p>
      </dgm:t>
    </dgm:pt>
    <dgm:pt modelId="{52DCBEED-29C0-4D22-818C-3F2D2F4995EE}" type="sibTrans" cxnId="{C2D4C8BF-6192-45C5-AAB8-F9F6F883BB6A}">
      <dgm:prSet/>
      <dgm:spPr/>
      <dgm:t>
        <a:bodyPr/>
        <a:lstStyle/>
        <a:p>
          <a:endParaRPr lang="en-US"/>
        </a:p>
      </dgm:t>
    </dgm:pt>
    <dgm:pt modelId="{118D06BE-C3CB-4EFF-BA96-FB44BB2E8CEF}" type="pres">
      <dgm:prSet presAssocID="{A257A2A3-D75A-4082-B1CB-0BC9201340C6}" presName="linear" presStyleCnt="0">
        <dgm:presLayoutVars>
          <dgm:dir/>
          <dgm:animLvl val="lvl"/>
          <dgm:resizeHandles val="exact"/>
        </dgm:presLayoutVars>
      </dgm:prSet>
      <dgm:spPr/>
    </dgm:pt>
    <dgm:pt modelId="{C9CBDD3E-EA3B-4E00-832D-40A9E6A25BAB}" type="pres">
      <dgm:prSet presAssocID="{5A636DDF-D791-48F2-BEA3-381D0040DCCE}" presName="parentLin" presStyleCnt="0"/>
      <dgm:spPr/>
    </dgm:pt>
    <dgm:pt modelId="{5E069649-94DC-498E-8588-FF9742244F6B}" type="pres">
      <dgm:prSet presAssocID="{5A636DDF-D791-48F2-BEA3-381D0040DCCE}" presName="parentLeftMargin" presStyleLbl="node1" presStyleIdx="0" presStyleCnt="2"/>
      <dgm:spPr/>
    </dgm:pt>
    <dgm:pt modelId="{88F74F76-74EE-4AD1-8C79-6E44C8635424}" type="pres">
      <dgm:prSet presAssocID="{5A636DDF-D791-48F2-BEA3-381D0040DCCE}" presName="parentText" presStyleLbl="node1" presStyleIdx="0" presStyleCnt="2">
        <dgm:presLayoutVars>
          <dgm:chMax val="0"/>
          <dgm:bulletEnabled val="1"/>
        </dgm:presLayoutVars>
      </dgm:prSet>
      <dgm:spPr/>
    </dgm:pt>
    <dgm:pt modelId="{536E5FE7-F639-487E-9597-5CC80761BE80}" type="pres">
      <dgm:prSet presAssocID="{5A636DDF-D791-48F2-BEA3-381D0040DCCE}" presName="negativeSpace" presStyleCnt="0"/>
      <dgm:spPr/>
    </dgm:pt>
    <dgm:pt modelId="{C04A8D4D-E03A-4772-A17D-28060A7375CD}" type="pres">
      <dgm:prSet presAssocID="{5A636DDF-D791-48F2-BEA3-381D0040DCCE}" presName="childText" presStyleLbl="conFgAcc1" presStyleIdx="0" presStyleCnt="2">
        <dgm:presLayoutVars>
          <dgm:bulletEnabled val="1"/>
        </dgm:presLayoutVars>
      </dgm:prSet>
      <dgm:spPr/>
    </dgm:pt>
    <dgm:pt modelId="{A52D878E-6A6F-439A-88F5-DAED204B7A4D}" type="pres">
      <dgm:prSet presAssocID="{565DF82B-64CE-42F3-8E90-58D3D83FADF4}" presName="spaceBetweenRectangles" presStyleCnt="0"/>
      <dgm:spPr/>
    </dgm:pt>
    <dgm:pt modelId="{834111F4-34B4-476D-8D63-88CFD229E4A5}" type="pres">
      <dgm:prSet presAssocID="{1FD7357D-85F6-4F4A-AC61-F78564439765}" presName="parentLin" presStyleCnt="0"/>
      <dgm:spPr/>
    </dgm:pt>
    <dgm:pt modelId="{63A2D9C5-4713-4FCD-9DCC-669439A38C0F}" type="pres">
      <dgm:prSet presAssocID="{1FD7357D-85F6-4F4A-AC61-F78564439765}" presName="parentLeftMargin" presStyleLbl="node1" presStyleIdx="0" presStyleCnt="2"/>
      <dgm:spPr/>
    </dgm:pt>
    <dgm:pt modelId="{B67EB50B-A0FE-45FF-9831-98E502BD7790}" type="pres">
      <dgm:prSet presAssocID="{1FD7357D-85F6-4F4A-AC61-F78564439765}" presName="parentText" presStyleLbl="node1" presStyleIdx="1" presStyleCnt="2">
        <dgm:presLayoutVars>
          <dgm:chMax val="0"/>
          <dgm:bulletEnabled val="1"/>
        </dgm:presLayoutVars>
      </dgm:prSet>
      <dgm:spPr/>
    </dgm:pt>
    <dgm:pt modelId="{6370F06E-E8EE-4737-B52C-686FC6DBD74F}" type="pres">
      <dgm:prSet presAssocID="{1FD7357D-85F6-4F4A-AC61-F78564439765}" presName="negativeSpace" presStyleCnt="0"/>
      <dgm:spPr/>
    </dgm:pt>
    <dgm:pt modelId="{729AAD3F-0143-4717-A0C2-CAABA07E3145}" type="pres">
      <dgm:prSet presAssocID="{1FD7357D-85F6-4F4A-AC61-F78564439765}" presName="childText" presStyleLbl="conFgAcc1" presStyleIdx="1" presStyleCnt="2">
        <dgm:presLayoutVars>
          <dgm:bulletEnabled val="1"/>
        </dgm:presLayoutVars>
      </dgm:prSet>
      <dgm:spPr/>
    </dgm:pt>
  </dgm:ptLst>
  <dgm:cxnLst>
    <dgm:cxn modelId="{C5539B02-6128-4CBC-B108-14260C5FA956}" type="presOf" srcId="{B18BDA2A-0744-4181-A540-D9BE3956E507}" destId="{729AAD3F-0143-4717-A0C2-CAABA07E3145}" srcOrd="0" destOrd="5" presId="urn:microsoft.com/office/officeart/2005/8/layout/list1"/>
    <dgm:cxn modelId="{61F3053B-BEB2-4A3E-9B35-17A914EDAF67}" type="presOf" srcId="{5A636DDF-D791-48F2-BEA3-381D0040DCCE}" destId="{5E069649-94DC-498E-8588-FF9742244F6B}" srcOrd="0" destOrd="0" presId="urn:microsoft.com/office/officeart/2005/8/layout/list1"/>
    <dgm:cxn modelId="{B4A2EA40-07C6-42E8-8072-1B9D75A3B09D}" type="presOf" srcId="{255B1AAB-DC14-43C8-B7EE-93BC8A429150}" destId="{729AAD3F-0143-4717-A0C2-CAABA07E3145}" srcOrd="0" destOrd="4" presId="urn:microsoft.com/office/officeart/2005/8/layout/list1"/>
    <dgm:cxn modelId="{B2DCB15F-23B3-4492-8F61-58B2AD8E1E4A}" type="presOf" srcId="{50F0C2D3-83DE-4C27-975F-3DA37F8A7929}" destId="{729AAD3F-0143-4717-A0C2-CAABA07E3145}" srcOrd="0" destOrd="1" presId="urn:microsoft.com/office/officeart/2005/8/layout/list1"/>
    <dgm:cxn modelId="{0B3B9A60-6530-4F7A-8E29-84197E64E1C9}" srcId="{5A636DDF-D791-48F2-BEA3-381D0040DCCE}" destId="{8455D8CA-9942-4E42-A7D3-1F4C79B368CD}" srcOrd="2" destOrd="0" parTransId="{C9366673-54B9-42A6-A310-D0E2DF21D10D}" sibTransId="{E6A4EA0A-D565-4CD8-8F84-6E0A575E56E9}"/>
    <dgm:cxn modelId="{39FCD847-89BF-4378-8922-1C1D1C0E3D03}" type="presOf" srcId="{35F79F8B-1E32-4EC7-82CD-A7F6877EA3D8}" destId="{C04A8D4D-E03A-4772-A17D-28060A7375CD}" srcOrd="0" destOrd="1" presId="urn:microsoft.com/office/officeart/2005/8/layout/list1"/>
    <dgm:cxn modelId="{CF442C68-51A7-4F31-A568-A557560E7C3B}" srcId="{A7C8D6B3-4825-4AD8-94CB-DE9B63B94253}" destId="{CD05D7B5-8A50-459F-B69E-26C23DE84ED9}" srcOrd="0" destOrd="0" parTransId="{C5DC1964-9B6E-42AF-AD2A-B838436A38DA}" sibTransId="{AAAB8C63-BEBC-4A06-88C4-32B6D9E989A0}"/>
    <dgm:cxn modelId="{165EF668-8766-46D6-A707-0D0869A1E928}" srcId="{1FD7357D-85F6-4F4A-AC61-F78564439765}" destId="{02C4D0DC-4204-425D-B44D-57B68B32F798}" srcOrd="0" destOrd="0" parTransId="{E72A68EA-B5ED-4DAA-8C88-73F207CBB4E0}" sibTransId="{16D41878-631C-45CF-9CE2-B7C0EE7E4A4D}"/>
    <dgm:cxn modelId="{74A00B6A-0F83-4F90-80BD-2560BBD37A59}" srcId="{5A636DDF-D791-48F2-BEA3-381D0040DCCE}" destId="{7F701904-4257-450D-9517-A9A80CF587A1}" srcOrd="0" destOrd="0" parTransId="{221D6EAB-81EF-4FEB-A998-E28A1743DB8D}" sibTransId="{43295FB2-79D4-4B88-8026-B1D303D0DD69}"/>
    <dgm:cxn modelId="{74B5856B-2ACF-412E-9BEA-5C3897D6DF18}" srcId="{A7C8D6B3-4825-4AD8-94CB-DE9B63B94253}" destId="{255B1AAB-DC14-43C8-B7EE-93BC8A429150}" srcOrd="1" destOrd="0" parTransId="{68398AF6-1E06-4CBF-BBB1-9D6A818C75FF}" sibTransId="{ADB4468B-D42E-4502-A942-9C2579740354}"/>
    <dgm:cxn modelId="{E85B4F71-3AC0-4F4A-859A-334EB1705DE9}" type="presOf" srcId="{5A636DDF-D791-48F2-BEA3-381D0040DCCE}" destId="{88F74F76-74EE-4AD1-8C79-6E44C8635424}" srcOrd="1" destOrd="0" presId="urn:microsoft.com/office/officeart/2005/8/layout/list1"/>
    <dgm:cxn modelId="{12A8F653-A391-4A03-89C9-40B5DD802F5C}" srcId="{A257A2A3-D75A-4082-B1CB-0BC9201340C6}" destId="{5A636DDF-D791-48F2-BEA3-381D0040DCCE}" srcOrd="0" destOrd="0" parTransId="{8F61D48A-47AD-44E2-81C1-9E5B3A8ED838}" sibTransId="{565DF82B-64CE-42F3-8E90-58D3D83FADF4}"/>
    <dgm:cxn modelId="{919F5977-0A1E-4037-BF59-1B3826ADFA3E}" type="presOf" srcId="{A257A2A3-D75A-4082-B1CB-0BC9201340C6}" destId="{118D06BE-C3CB-4EFF-BA96-FB44BB2E8CEF}" srcOrd="0" destOrd="0" presId="urn:microsoft.com/office/officeart/2005/8/layout/list1"/>
    <dgm:cxn modelId="{B490F97D-D473-46EE-AAA6-0658B3FA8BEC}" srcId="{5A636DDF-D791-48F2-BEA3-381D0040DCCE}" destId="{35F79F8B-1E32-4EC7-82CD-A7F6877EA3D8}" srcOrd="1" destOrd="0" parTransId="{A90D82DC-6F47-4AC4-AE43-F4568FABA8B3}" sibTransId="{14BB4405-4FA4-4755-9EDC-B52131F75BAA}"/>
    <dgm:cxn modelId="{E7830683-8A2F-4486-B8E9-2CE1BBC61103}" srcId="{1FD7357D-85F6-4F4A-AC61-F78564439765}" destId="{50F0C2D3-83DE-4C27-975F-3DA37F8A7929}" srcOrd="1" destOrd="0" parTransId="{A64FAB56-C596-478A-AC46-5C9EFCDC8E0F}" sibTransId="{3FDC9C72-5B1E-4A3D-82AB-1BF843C19141}"/>
    <dgm:cxn modelId="{FD511A83-F186-44DF-98E5-3DEE32C3F6AB}" type="presOf" srcId="{8455D8CA-9942-4E42-A7D3-1F4C79B368CD}" destId="{C04A8D4D-E03A-4772-A17D-28060A7375CD}" srcOrd="0" destOrd="2" presId="urn:microsoft.com/office/officeart/2005/8/layout/list1"/>
    <dgm:cxn modelId="{B6A551AD-AEB9-4314-843F-255A8A42CD49}" srcId="{1FD7357D-85F6-4F4A-AC61-F78564439765}" destId="{A7C8D6B3-4825-4AD8-94CB-DE9B63B94253}" srcOrd="2" destOrd="0" parTransId="{0C9971D7-55AF-467F-8C21-0A67B0067C90}" sibTransId="{F0E03ED7-B988-45CE-9E0A-8375D8A2D3FE}"/>
    <dgm:cxn modelId="{8968FEB9-F607-48B1-8C2D-0C63CE0314B3}" type="presOf" srcId="{CFBF2D28-A613-4087-9995-E7B890A508E8}" destId="{C04A8D4D-E03A-4772-A17D-28060A7375CD}" srcOrd="0" destOrd="3" presId="urn:microsoft.com/office/officeart/2005/8/layout/list1"/>
    <dgm:cxn modelId="{D396A1BD-F57D-43F9-8DDE-5F28D89E1E5E}" srcId="{5A636DDF-D791-48F2-BEA3-381D0040DCCE}" destId="{CFBF2D28-A613-4087-9995-E7B890A508E8}" srcOrd="3" destOrd="0" parTransId="{1E27B7D7-DE1B-439B-BB8B-1C1D7A7833C2}" sibTransId="{4A1FF98A-36A5-493C-A443-EDEBA935E075}"/>
    <dgm:cxn modelId="{B41C1EBF-4A50-410D-9C7E-2DCBDA2552E9}" type="presOf" srcId="{CD05D7B5-8A50-459F-B69E-26C23DE84ED9}" destId="{729AAD3F-0143-4717-A0C2-CAABA07E3145}" srcOrd="0" destOrd="3" presId="urn:microsoft.com/office/officeart/2005/8/layout/list1"/>
    <dgm:cxn modelId="{C2D4C8BF-6192-45C5-AAB8-F9F6F883BB6A}" srcId="{A7C8D6B3-4825-4AD8-94CB-DE9B63B94253}" destId="{B18BDA2A-0744-4181-A540-D9BE3956E507}" srcOrd="2" destOrd="0" parTransId="{0522D396-AA15-44F7-BADD-56653C375EF0}" sibTransId="{52DCBEED-29C0-4D22-818C-3F2D2F4995EE}"/>
    <dgm:cxn modelId="{6E595ACD-12B6-4618-A0BA-2933C1CA5C9C}" type="presOf" srcId="{A7C8D6B3-4825-4AD8-94CB-DE9B63B94253}" destId="{729AAD3F-0143-4717-A0C2-CAABA07E3145}" srcOrd="0" destOrd="2" presId="urn:microsoft.com/office/officeart/2005/8/layout/list1"/>
    <dgm:cxn modelId="{1746D4D3-C331-4994-A836-3201AA314D4C}" srcId="{A257A2A3-D75A-4082-B1CB-0BC9201340C6}" destId="{1FD7357D-85F6-4F4A-AC61-F78564439765}" srcOrd="1" destOrd="0" parTransId="{BA173F5B-C2DE-4B6B-84DF-ED70E4B2B534}" sibTransId="{B6151E7C-AE85-4923-836F-5B66C58FB0D1}"/>
    <dgm:cxn modelId="{9CD4D7DE-38B3-43C3-AEC7-76E7F9992F32}" type="presOf" srcId="{1FD7357D-85F6-4F4A-AC61-F78564439765}" destId="{B67EB50B-A0FE-45FF-9831-98E502BD7790}" srcOrd="1" destOrd="0" presId="urn:microsoft.com/office/officeart/2005/8/layout/list1"/>
    <dgm:cxn modelId="{791DAFE1-4D7D-455F-B372-7D87508E1D5E}" type="presOf" srcId="{02C4D0DC-4204-425D-B44D-57B68B32F798}" destId="{729AAD3F-0143-4717-A0C2-CAABA07E3145}" srcOrd="0" destOrd="0" presId="urn:microsoft.com/office/officeart/2005/8/layout/list1"/>
    <dgm:cxn modelId="{DA7A62EC-7CEB-4D55-9C0E-0D9E9ABE0DAE}" type="presOf" srcId="{1FD7357D-85F6-4F4A-AC61-F78564439765}" destId="{63A2D9C5-4713-4FCD-9DCC-669439A38C0F}" srcOrd="0" destOrd="0" presId="urn:microsoft.com/office/officeart/2005/8/layout/list1"/>
    <dgm:cxn modelId="{12B73AF2-A72F-489D-8A4A-0052CAB5DE6C}" type="presOf" srcId="{7F701904-4257-450D-9517-A9A80CF587A1}" destId="{C04A8D4D-E03A-4772-A17D-28060A7375CD}" srcOrd="0" destOrd="0" presId="urn:microsoft.com/office/officeart/2005/8/layout/list1"/>
    <dgm:cxn modelId="{6BF0EB44-2C11-494C-8C67-DE043BB98CF8}" type="presParOf" srcId="{118D06BE-C3CB-4EFF-BA96-FB44BB2E8CEF}" destId="{C9CBDD3E-EA3B-4E00-832D-40A9E6A25BAB}" srcOrd="0" destOrd="0" presId="urn:microsoft.com/office/officeart/2005/8/layout/list1"/>
    <dgm:cxn modelId="{7F9DECF3-AFBA-4873-B864-6CE0D0D7620C}" type="presParOf" srcId="{C9CBDD3E-EA3B-4E00-832D-40A9E6A25BAB}" destId="{5E069649-94DC-498E-8588-FF9742244F6B}" srcOrd="0" destOrd="0" presId="urn:microsoft.com/office/officeart/2005/8/layout/list1"/>
    <dgm:cxn modelId="{89160EC9-3573-42FF-8FDF-09270225B4E6}" type="presParOf" srcId="{C9CBDD3E-EA3B-4E00-832D-40A9E6A25BAB}" destId="{88F74F76-74EE-4AD1-8C79-6E44C8635424}" srcOrd="1" destOrd="0" presId="urn:microsoft.com/office/officeart/2005/8/layout/list1"/>
    <dgm:cxn modelId="{84E013DD-2B83-46CB-A008-4B48C2BDFB91}" type="presParOf" srcId="{118D06BE-C3CB-4EFF-BA96-FB44BB2E8CEF}" destId="{536E5FE7-F639-487E-9597-5CC80761BE80}" srcOrd="1" destOrd="0" presId="urn:microsoft.com/office/officeart/2005/8/layout/list1"/>
    <dgm:cxn modelId="{A26E56DC-E0D0-4993-83B1-12B178A5F4C0}" type="presParOf" srcId="{118D06BE-C3CB-4EFF-BA96-FB44BB2E8CEF}" destId="{C04A8D4D-E03A-4772-A17D-28060A7375CD}" srcOrd="2" destOrd="0" presId="urn:microsoft.com/office/officeart/2005/8/layout/list1"/>
    <dgm:cxn modelId="{E0E630FC-BD54-4773-B866-B58A02E4267F}" type="presParOf" srcId="{118D06BE-C3CB-4EFF-BA96-FB44BB2E8CEF}" destId="{A52D878E-6A6F-439A-88F5-DAED204B7A4D}" srcOrd="3" destOrd="0" presId="urn:microsoft.com/office/officeart/2005/8/layout/list1"/>
    <dgm:cxn modelId="{8F3971E8-B64D-4C06-B9D3-B8B213DAC773}" type="presParOf" srcId="{118D06BE-C3CB-4EFF-BA96-FB44BB2E8CEF}" destId="{834111F4-34B4-476D-8D63-88CFD229E4A5}" srcOrd="4" destOrd="0" presId="urn:microsoft.com/office/officeart/2005/8/layout/list1"/>
    <dgm:cxn modelId="{0DDC411A-68DE-4703-95B7-71325D95C9CA}" type="presParOf" srcId="{834111F4-34B4-476D-8D63-88CFD229E4A5}" destId="{63A2D9C5-4713-4FCD-9DCC-669439A38C0F}" srcOrd="0" destOrd="0" presId="urn:microsoft.com/office/officeart/2005/8/layout/list1"/>
    <dgm:cxn modelId="{B015AD2D-A071-48B3-87BF-68E12AF00F2A}" type="presParOf" srcId="{834111F4-34B4-476D-8D63-88CFD229E4A5}" destId="{B67EB50B-A0FE-45FF-9831-98E502BD7790}" srcOrd="1" destOrd="0" presId="urn:microsoft.com/office/officeart/2005/8/layout/list1"/>
    <dgm:cxn modelId="{8FB55014-0579-4DFB-97FD-F94CA4C8652E}" type="presParOf" srcId="{118D06BE-C3CB-4EFF-BA96-FB44BB2E8CEF}" destId="{6370F06E-E8EE-4737-B52C-686FC6DBD74F}" srcOrd="5" destOrd="0" presId="urn:microsoft.com/office/officeart/2005/8/layout/list1"/>
    <dgm:cxn modelId="{45C9133A-EE48-4747-9274-7B70AC4A5B1A}" type="presParOf" srcId="{118D06BE-C3CB-4EFF-BA96-FB44BB2E8CEF}" destId="{729AAD3F-0143-4717-A0C2-CAABA07E3145}"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973B0E0-5CC5-4E0B-9930-61E30064B38A}"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859EEA08-3697-4CC4-B3A0-9DF628D2D8BF}">
      <dgm:prSet/>
      <dgm:spPr/>
      <dgm:t>
        <a:bodyPr/>
        <a:lstStyle/>
        <a:p>
          <a:r>
            <a:rPr lang="cs-CZ"/>
            <a:t>speciální koncepty pojmenované podle autorů </a:t>
          </a:r>
          <a:endParaRPr lang="en-US"/>
        </a:p>
      </dgm:t>
    </dgm:pt>
    <dgm:pt modelId="{FC17E10B-B5D6-4330-B2A4-D8A24D8D6CB0}" type="parTrans" cxnId="{6D3E4F75-970C-4CCC-9139-1572A4E21C91}">
      <dgm:prSet/>
      <dgm:spPr/>
      <dgm:t>
        <a:bodyPr/>
        <a:lstStyle/>
        <a:p>
          <a:endParaRPr lang="en-US"/>
        </a:p>
      </dgm:t>
    </dgm:pt>
    <dgm:pt modelId="{0E8B4E95-2C0E-49DA-BAF5-F289F77A9543}" type="sibTrans" cxnId="{6D3E4F75-970C-4CCC-9139-1572A4E21C91}">
      <dgm:prSet/>
      <dgm:spPr/>
      <dgm:t>
        <a:bodyPr/>
        <a:lstStyle/>
        <a:p>
          <a:endParaRPr lang="en-US"/>
        </a:p>
      </dgm:t>
    </dgm:pt>
    <dgm:pt modelId="{0BDB3A44-D467-4009-AD82-5EF19F7A1865}">
      <dgm:prSet/>
      <dgm:spPr/>
      <dgm:t>
        <a:bodyPr/>
        <a:lstStyle/>
        <a:p>
          <a:r>
            <a:rPr lang="cs-CZ"/>
            <a:t>jejich společným rysem je reflexní působení, které vede k facilitaci volní hybnosti a současně k inhibici spasticity </a:t>
          </a:r>
          <a:endParaRPr lang="en-US"/>
        </a:p>
      </dgm:t>
    </dgm:pt>
    <dgm:pt modelId="{7A21530C-F27E-4020-9873-EA407B073E1C}" type="parTrans" cxnId="{E6FD4008-F2F6-4D60-A7F2-273104D532BE}">
      <dgm:prSet/>
      <dgm:spPr/>
      <dgm:t>
        <a:bodyPr/>
        <a:lstStyle/>
        <a:p>
          <a:endParaRPr lang="en-US"/>
        </a:p>
      </dgm:t>
    </dgm:pt>
    <dgm:pt modelId="{23F526D7-7316-4E67-8A6E-A40FFB655B43}" type="sibTrans" cxnId="{E6FD4008-F2F6-4D60-A7F2-273104D532BE}">
      <dgm:prSet/>
      <dgm:spPr/>
      <dgm:t>
        <a:bodyPr/>
        <a:lstStyle/>
        <a:p>
          <a:endParaRPr lang="en-US"/>
        </a:p>
      </dgm:t>
    </dgm:pt>
    <dgm:pt modelId="{F193019C-B4AD-4C58-B3F9-5A55395C8D44}">
      <dgm:prSet/>
      <dgm:spPr/>
      <dgm:t>
        <a:bodyPr/>
        <a:lstStyle/>
        <a:p>
          <a:r>
            <a:rPr lang="cs-CZ"/>
            <a:t>Metody &amp; koncepty: </a:t>
          </a:r>
          <a:endParaRPr lang="en-US"/>
        </a:p>
      </dgm:t>
    </dgm:pt>
    <dgm:pt modelId="{2086BA3D-5C67-40A6-BE43-C63B016787EC}" type="parTrans" cxnId="{9A117F9B-CE4D-4CCD-97C6-C92D0FBDDE30}">
      <dgm:prSet/>
      <dgm:spPr/>
      <dgm:t>
        <a:bodyPr/>
        <a:lstStyle/>
        <a:p>
          <a:endParaRPr lang="en-US"/>
        </a:p>
      </dgm:t>
    </dgm:pt>
    <dgm:pt modelId="{99339078-B369-46A0-B2CA-7A557C24AA8B}" type="sibTrans" cxnId="{9A117F9B-CE4D-4CCD-97C6-C92D0FBDDE30}">
      <dgm:prSet/>
      <dgm:spPr/>
      <dgm:t>
        <a:bodyPr/>
        <a:lstStyle/>
        <a:p>
          <a:endParaRPr lang="en-US"/>
        </a:p>
      </dgm:t>
    </dgm:pt>
    <dgm:pt modelId="{4765294C-EB87-4C8B-8615-7689D0D742A0}">
      <dgm:prSet/>
      <dgm:spPr/>
      <dgm:t>
        <a:bodyPr/>
        <a:lstStyle/>
        <a:p>
          <a:r>
            <a:rPr lang="cs-CZ"/>
            <a:t>Metody kožní stimulace</a:t>
          </a:r>
          <a:endParaRPr lang="en-US"/>
        </a:p>
      </dgm:t>
    </dgm:pt>
    <dgm:pt modelId="{4FD4553F-7A70-453E-869B-71FC0069B93F}" type="parTrans" cxnId="{89622687-AB4D-4033-9C8D-D27F1323804B}">
      <dgm:prSet/>
      <dgm:spPr/>
      <dgm:t>
        <a:bodyPr/>
        <a:lstStyle/>
        <a:p>
          <a:endParaRPr lang="en-US"/>
        </a:p>
      </dgm:t>
    </dgm:pt>
    <dgm:pt modelId="{D96104A3-5A86-41AF-AF50-BA5B9A8C0D64}" type="sibTrans" cxnId="{89622687-AB4D-4033-9C8D-D27F1323804B}">
      <dgm:prSet/>
      <dgm:spPr/>
      <dgm:t>
        <a:bodyPr/>
        <a:lstStyle/>
        <a:p>
          <a:endParaRPr lang="en-US"/>
        </a:p>
      </dgm:t>
    </dgm:pt>
    <dgm:pt modelId="{3573B815-897C-4043-BD73-4834B73F09F4}">
      <dgm:prSet/>
      <dgm:spPr/>
      <dgm:t>
        <a:bodyPr/>
        <a:lstStyle/>
        <a:p>
          <a:r>
            <a:rPr lang="cs-CZ"/>
            <a:t>Metoda dle Faye </a:t>
          </a:r>
          <a:endParaRPr lang="en-US"/>
        </a:p>
      </dgm:t>
    </dgm:pt>
    <dgm:pt modelId="{AFBFB4FB-CA1D-4944-B820-CDB94990605B}" type="parTrans" cxnId="{9A65AB28-95B8-40F8-85D7-3F0B4CC73422}">
      <dgm:prSet/>
      <dgm:spPr/>
      <dgm:t>
        <a:bodyPr/>
        <a:lstStyle/>
        <a:p>
          <a:endParaRPr lang="en-US"/>
        </a:p>
      </dgm:t>
    </dgm:pt>
    <dgm:pt modelId="{DF1AA86A-0F61-474F-A47E-1E41FC4784A7}" type="sibTrans" cxnId="{9A65AB28-95B8-40F8-85D7-3F0B4CC73422}">
      <dgm:prSet/>
      <dgm:spPr/>
      <dgm:t>
        <a:bodyPr/>
        <a:lstStyle/>
        <a:p>
          <a:endParaRPr lang="en-US"/>
        </a:p>
      </dgm:t>
    </dgm:pt>
    <dgm:pt modelId="{24F83316-979A-4157-8B3A-D2B2C36C1F70}">
      <dgm:prSet/>
      <dgm:spPr/>
      <dgm:t>
        <a:bodyPr/>
        <a:lstStyle/>
        <a:p>
          <a:r>
            <a:rPr lang="cs-CZ"/>
            <a:t>Metoda dle Miřatského </a:t>
          </a:r>
          <a:endParaRPr lang="en-US"/>
        </a:p>
      </dgm:t>
    </dgm:pt>
    <dgm:pt modelId="{51833E6D-2A7B-420B-9749-A562390C9E83}" type="parTrans" cxnId="{757CA691-4410-48AF-B74F-220134B85153}">
      <dgm:prSet/>
      <dgm:spPr/>
      <dgm:t>
        <a:bodyPr/>
        <a:lstStyle/>
        <a:p>
          <a:endParaRPr lang="en-US"/>
        </a:p>
      </dgm:t>
    </dgm:pt>
    <dgm:pt modelId="{8B62E248-CBF5-42B6-AB47-F8ABA545B77E}" type="sibTrans" cxnId="{757CA691-4410-48AF-B74F-220134B85153}">
      <dgm:prSet/>
      <dgm:spPr/>
      <dgm:t>
        <a:bodyPr/>
        <a:lstStyle/>
        <a:p>
          <a:endParaRPr lang="en-US"/>
        </a:p>
      </dgm:t>
    </dgm:pt>
    <dgm:pt modelId="{335A202D-3367-4990-861D-5454FAD74C57}">
      <dgm:prSet/>
      <dgm:spPr/>
      <dgm:t>
        <a:bodyPr/>
        <a:lstStyle/>
        <a:p>
          <a:r>
            <a:rPr lang="cs-CZ"/>
            <a:t>Koncept dle Perfettiho </a:t>
          </a:r>
          <a:endParaRPr lang="en-US"/>
        </a:p>
      </dgm:t>
    </dgm:pt>
    <dgm:pt modelId="{93CE98C1-D39F-401B-A1C9-9B92305AA80C}" type="parTrans" cxnId="{6627E6E7-82C0-4327-B4BF-831DF0914E7A}">
      <dgm:prSet/>
      <dgm:spPr/>
      <dgm:t>
        <a:bodyPr/>
        <a:lstStyle/>
        <a:p>
          <a:endParaRPr lang="en-US"/>
        </a:p>
      </dgm:t>
    </dgm:pt>
    <dgm:pt modelId="{CEA58BEA-0800-4CA5-A023-E1D85562295E}" type="sibTrans" cxnId="{6627E6E7-82C0-4327-B4BF-831DF0914E7A}">
      <dgm:prSet/>
      <dgm:spPr/>
      <dgm:t>
        <a:bodyPr/>
        <a:lstStyle/>
        <a:p>
          <a:endParaRPr lang="en-US"/>
        </a:p>
      </dgm:t>
    </dgm:pt>
    <dgm:pt modelId="{8B86F4FD-C03A-4F8F-8A44-641E90E8D094}">
      <dgm:prSet/>
      <dgm:spPr/>
      <dgm:t>
        <a:bodyPr/>
        <a:lstStyle/>
        <a:p>
          <a:r>
            <a:rPr lang="cs-CZ"/>
            <a:t>Metoda dle Roodové </a:t>
          </a:r>
          <a:endParaRPr lang="en-US"/>
        </a:p>
      </dgm:t>
    </dgm:pt>
    <dgm:pt modelId="{014C8A2B-4CD1-4095-958B-A0E9E0239838}" type="parTrans" cxnId="{F7D734F5-C2CC-4ACB-9F69-0C2298C88BAD}">
      <dgm:prSet/>
      <dgm:spPr/>
      <dgm:t>
        <a:bodyPr/>
        <a:lstStyle/>
        <a:p>
          <a:endParaRPr lang="en-US"/>
        </a:p>
      </dgm:t>
    </dgm:pt>
    <dgm:pt modelId="{5D0ED13A-ECE0-4E3D-86E5-269B5587F75F}" type="sibTrans" cxnId="{F7D734F5-C2CC-4ACB-9F69-0C2298C88BAD}">
      <dgm:prSet/>
      <dgm:spPr/>
      <dgm:t>
        <a:bodyPr/>
        <a:lstStyle/>
        <a:p>
          <a:endParaRPr lang="en-US"/>
        </a:p>
      </dgm:t>
    </dgm:pt>
    <dgm:pt modelId="{D2CF28D8-1543-4E7F-8AD6-D904DA62A55B}">
      <dgm:prSet/>
      <dgm:spPr/>
      <dgm:t>
        <a:bodyPr/>
        <a:lstStyle/>
        <a:p>
          <a:r>
            <a:rPr lang="cs-CZ"/>
            <a:t>Metoda dle Brunnströmové </a:t>
          </a:r>
          <a:endParaRPr lang="en-US"/>
        </a:p>
      </dgm:t>
    </dgm:pt>
    <dgm:pt modelId="{B0BCFE2A-316F-4B0C-B69D-A2C03C98AAE0}" type="parTrans" cxnId="{4108720D-31CB-4C4E-A01B-6ED286BD1D6D}">
      <dgm:prSet/>
      <dgm:spPr/>
      <dgm:t>
        <a:bodyPr/>
        <a:lstStyle/>
        <a:p>
          <a:endParaRPr lang="en-US"/>
        </a:p>
      </dgm:t>
    </dgm:pt>
    <dgm:pt modelId="{6EDC4EBC-9FF6-4A8E-B36D-B669B7CF36E2}" type="sibTrans" cxnId="{4108720D-31CB-4C4E-A01B-6ED286BD1D6D}">
      <dgm:prSet/>
      <dgm:spPr/>
      <dgm:t>
        <a:bodyPr/>
        <a:lstStyle/>
        <a:p>
          <a:endParaRPr lang="en-US"/>
        </a:p>
      </dgm:t>
    </dgm:pt>
    <dgm:pt modelId="{1FB20138-3570-4DE4-9A4A-628E6085FDCA}">
      <dgm:prSet/>
      <dgm:spPr/>
      <dgm:t>
        <a:bodyPr/>
        <a:lstStyle/>
        <a:p>
          <a:r>
            <a:rPr lang="cs-CZ"/>
            <a:t>Bobath koncept </a:t>
          </a:r>
          <a:endParaRPr lang="en-US"/>
        </a:p>
      </dgm:t>
    </dgm:pt>
    <dgm:pt modelId="{5852C90B-2B04-4729-99B3-121454B59A9A}" type="parTrans" cxnId="{8D3979C3-CCA9-4E57-8C97-44AA493451DF}">
      <dgm:prSet/>
      <dgm:spPr/>
      <dgm:t>
        <a:bodyPr/>
        <a:lstStyle/>
        <a:p>
          <a:endParaRPr lang="en-US"/>
        </a:p>
      </dgm:t>
    </dgm:pt>
    <dgm:pt modelId="{D9DE0606-E6BD-42CC-B30F-8681E1020F1D}" type="sibTrans" cxnId="{8D3979C3-CCA9-4E57-8C97-44AA493451DF}">
      <dgm:prSet/>
      <dgm:spPr/>
      <dgm:t>
        <a:bodyPr/>
        <a:lstStyle/>
        <a:p>
          <a:endParaRPr lang="en-US"/>
        </a:p>
      </dgm:t>
    </dgm:pt>
    <dgm:pt modelId="{7A26832B-C412-49A3-A6A4-F4E86B281014}">
      <dgm:prSet/>
      <dgm:spPr/>
      <dgm:t>
        <a:bodyPr/>
        <a:lstStyle/>
        <a:p>
          <a:r>
            <a:rPr lang="cs-CZ"/>
            <a:t>Proprioceptivní nervosvalová facilitace (= PNF, Kabatova technika) </a:t>
          </a:r>
          <a:endParaRPr lang="en-US"/>
        </a:p>
      </dgm:t>
    </dgm:pt>
    <dgm:pt modelId="{411EAA74-EFD4-44C2-A7B0-218EA40DFF00}" type="parTrans" cxnId="{E62E59F9-EEA8-4F10-8D8B-1EBD87BE27BA}">
      <dgm:prSet/>
      <dgm:spPr/>
      <dgm:t>
        <a:bodyPr/>
        <a:lstStyle/>
        <a:p>
          <a:endParaRPr lang="en-US"/>
        </a:p>
      </dgm:t>
    </dgm:pt>
    <dgm:pt modelId="{156AE2A8-1ACE-493A-A4B8-C8D6A4D1C36E}" type="sibTrans" cxnId="{E62E59F9-EEA8-4F10-8D8B-1EBD87BE27BA}">
      <dgm:prSet/>
      <dgm:spPr/>
      <dgm:t>
        <a:bodyPr/>
        <a:lstStyle/>
        <a:p>
          <a:endParaRPr lang="en-US"/>
        </a:p>
      </dgm:t>
    </dgm:pt>
    <dgm:pt modelId="{1699F916-DAB7-4904-9B77-86425FBC1851}">
      <dgm:prSet/>
      <dgm:spPr/>
      <dgm:t>
        <a:bodyPr/>
        <a:lstStyle/>
        <a:p>
          <a:r>
            <a:rPr lang="cs-CZ"/>
            <a:t>Vojtova metoda reflexní lokomoce </a:t>
          </a:r>
          <a:endParaRPr lang="en-US"/>
        </a:p>
      </dgm:t>
    </dgm:pt>
    <dgm:pt modelId="{FFD62240-70C6-4376-A3B2-DC9C7DADEE57}" type="parTrans" cxnId="{7DD8FC5A-EF84-4738-8992-12D496903EBC}">
      <dgm:prSet/>
      <dgm:spPr/>
      <dgm:t>
        <a:bodyPr/>
        <a:lstStyle/>
        <a:p>
          <a:endParaRPr lang="en-US"/>
        </a:p>
      </dgm:t>
    </dgm:pt>
    <dgm:pt modelId="{75A0713A-AF91-45F7-85DF-0DEBDD14ADDB}" type="sibTrans" cxnId="{7DD8FC5A-EF84-4738-8992-12D496903EBC}">
      <dgm:prSet/>
      <dgm:spPr/>
      <dgm:t>
        <a:bodyPr/>
        <a:lstStyle/>
        <a:p>
          <a:endParaRPr lang="en-US"/>
        </a:p>
      </dgm:t>
    </dgm:pt>
    <dgm:pt modelId="{E6424384-EF97-41DA-9EC7-B7A3BF5B302C}" type="pres">
      <dgm:prSet presAssocID="{8973B0E0-5CC5-4E0B-9930-61E30064B38A}" presName="Name0" presStyleCnt="0">
        <dgm:presLayoutVars>
          <dgm:dir/>
          <dgm:animLvl val="lvl"/>
          <dgm:resizeHandles val="exact"/>
        </dgm:presLayoutVars>
      </dgm:prSet>
      <dgm:spPr/>
    </dgm:pt>
    <dgm:pt modelId="{E90335D1-9650-4799-B0E5-9D08DAFC22EE}" type="pres">
      <dgm:prSet presAssocID="{F193019C-B4AD-4C58-B3F9-5A55395C8D44}" presName="boxAndChildren" presStyleCnt="0"/>
      <dgm:spPr/>
    </dgm:pt>
    <dgm:pt modelId="{FF4ADEA7-BA61-476F-8B3D-69190A6418FA}" type="pres">
      <dgm:prSet presAssocID="{F193019C-B4AD-4C58-B3F9-5A55395C8D44}" presName="parentTextBox" presStyleLbl="node1" presStyleIdx="0" presStyleCnt="3"/>
      <dgm:spPr/>
    </dgm:pt>
    <dgm:pt modelId="{8F966601-A4CD-467A-8F53-FF3111A7AB91}" type="pres">
      <dgm:prSet presAssocID="{F193019C-B4AD-4C58-B3F9-5A55395C8D44}" presName="entireBox" presStyleLbl="node1" presStyleIdx="0" presStyleCnt="3"/>
      <dgm:spPr/>
    </dgm:pt>
    <dgm:pt modelId="{A760D241-F9C0-4BB3-8F77-3633D87E4428}" type="pres">
      <dgm:prSet presAssocID="{F193019C-B4AD-4C58-B3F9-5A55395C8D44}" presName="descendantBox" presStyleCnt="0"/>
      <dgm:spPr/>
    </dgm:pt>
    <dgm:pt modelId="{5AE71CD7-D62F-4CE0-8748-D0A8811FE4A7}" type="pres">
      <dgm:prSet presAssocID="{4765294C-EB87-4C8B-8615-7689D0D742A0}" presName="childTextBox" presStyleLbl="fgAccFollowNode1" presStyleIdx="0" presStyleCnt="9">
        <dgm:presLayoutVars>
          <dgm:bulletEnabled val="1"/>
        </dgm:presLayoutVars>
      </dgm:prSet>
      <dgm:spPr/>
    </dgm:pt>
    <dgm:pt modelId="{5A0DEE8C-1518-4612-A09D-F61B9340A3DB}" type="pres">
      <dgm:prSet presAssocID="{3573B815-897C-4043-BD73-4834B73F09F4}" presName="childTextBox" presStyleLbl="fgAccFollowNode1" presStyleIdx="1" presStyleCnt="9">
        <dgm:presLayoutVars>
          <dgm:bulletEnabled val="1"/>
        </dgm:presLayoutVars>
      </dgm:prSet>
      <dgm:spPr/>
    </dgm:pt>
    <dgm:pt modelId="{69A6CB9B-0E7E-4F14-A89B-0E6CA41921C9}" type="pres">
      <dgm:prSet presAssocID="{24F83316-979A-4157-8B3A-D2B2C36C1F70}" presName="childTextBox" presStyleLbl="fgAccFollowNode1" presStyleIdx="2" presStyleCnt="9">
        <dgm:presLayoutVars>
          <dgm:bulletEnabled val="1"/>
        </dgm:presLayoutVars>
      </dgm:prSet>
      <dgm:spPr/>
    </dgm:pt>
    <dgm:pt modelId="{68BF5A4D-D145-40EC-B163-F098CC34E8ED}" type="pres">
      <dgm:prSet presAssocID="{335A202D-3367-4990-861D-5454FAD74C57}" presName="childTextBox" presStyleLbl="fgAccFollowNode1" presStyleIdx="3" presStyleCnt="9">
        <dgm:presLayoutVars>
          <dgm:bulletEnabled val="1"/>
        </dgm:presLayoutVars>
      </dgm:prSet>
      <dgm:spPr/>
    </dgm:pt>
    <dgm:pt modelId="{B05716ED-A574-4FFA-9C60-4E92E8743CAF}" type="pres">
      <dgm:prSet presAssocID="{8B86F4FD-C03A-4F8F-8A44-641E90E8D094}" presName="childTextBox" presStyleLbl="fgAccFollowNode1" presStyleIdx="4" presStyleCnt="9">
        <dgm:presLayoutVars>
          <dgm:bulletEnabled val="1"/>
        </dgm:presLayoutVars>
      </dgm:prSet>
      <dgm:spPr/>
    </dgm:pt>
    <dgm:pt modelId="{BAED80A9-1422-4A06-A5BC-CF24E852D36E}" type="pres">
      <dgm:prSet presAssocID="{D2CF28D8-1543-4E7F-8AD6-D904DA62A55B}" presName="childTextBox" presStyleLbl="fgAccFollowNode1" presStyleIdx="5" presStyleCnt="9">
        <dgm:presLayoutVars>
          <dgm:bulletEnabled val="1"/>
        </dgm:presLayoutVars>
      </dgm:prSet>
      <dgm:spPr/>
    </dgm:pt>
    <dgm:pt modelId="{1F103167-683C-4A14-B5F8-0EE9759A00FF}" type="pres">
      <dgm:prSet presAssocID="{1FB20138-3570-4DE4-9A4A-628E6085FDCA}" presName="childTextBox" presStyleLbl="fgAccFollowNode1" presStyleIdx="6" presStyleCnt="9">
        <dgm:presLayoutVars>
          <dgm:bulletEnabled val="1"/>
        </dgm:presLayoutVars>
      </dgm:prSet>
      <dgm:spPr/>
    </dgm:pt>
    <dgm:pt modelId="{5A4896CE-C4A2-4496-86DC-8ABF1410F487}" type="pres">
      <dgm:prSet presAssocID="{7A26832B-C412-49A3-A6A4-F4E86B281014}" presName="childTextBox" presStyleLbl="fgAccFollowNode1" presStyleIdx="7" presStyleCnt="9">
        <dgm:presLayoutVars>
          <dgm:bulletEnabled val="1"/>
        </dgm:presLayoutVars>
      </dgm:prSet>
      <dgm:spPr/>
    </dgm:pt>
    <dgm:pt modelId="{F41A965A-DBF7-4FA7-B604-A2A9E7A9E72E}" type="pres">
      <dgm:prSet presAssocID="{1699F916-DAB7-4904-9B77-86425FBC1851}" presName="childTextBox" presStyleLbl="fgAccFollowNode1" presStyleIdx="8" presStyleCnt="9">
        <dgm:presLayoutVars>
          <dgm:bulletEnabled val="1"/>
        </dgm:presLayoutVars>
      </dgm:prSet>
      <dgm:spPr/>
    </dgm:pt>
    <dgm:pt modelId="{5B08798A-03F8-485E-A26A-2F2C8291BEEA}" type="pres">
      <dgm:prSet presAssocID="{23F526D7-7316-4E67-8A6E-A40FFB655B43}" presName="sp" presStyleCnt="0"/>
      <dgm:spPr/>
    </dgm:pt>
    <dgm:pt modelId="{81172842-486F-4080-904D-3784A05C17B6}" type="pres">
      <dgm:prSet presAssocID="{0BDB3A44-D467-4009-AD82-5EF19F7A1865}" presName="arrowAndChildren" presStyleCnt="0"/>
      <dgm:spPr/>
    </dgm:pt>
    <dgm:pt modelId="{0547C002-4581-46C4-A533-2F31D680BA71}" type="pres">
      <dgm:prSet presAssocID="{0BDB3A44-D467-4009-AD82-5EF19F7A1865}" presName="parentTextArrow" presStyleLbl="node1" presStyleIdx="1" presStyleCnt="3"/>
      <dgm:spPr/>
    </dgm:pt>
    <dgm:pt modelId="{B1B1CFA8-B8D3-40BC-A0D1-16716A3E2785}" type="pres">
      <dgm:prSet presAssocID="{0E8B4E95-2C0E-49DA-BAF5-F289F77A9543}" presName="sp" presStyleCnt="0"/>
      <dgm:spPr/>
    </dgm:pt>
    <dgm:pt modelId="{B6A7B69C-108B-4958-BBB6-8112C9E8B1C0}" type="pres">
      <dgm:prSet presAssocID="{859EEA08-3697-4CC4-B3A0-9DF628D2D8BF}" presName="arrowAndChildren" presStyleCnt="0"/>
      <dgm:spPr/>
    </dgm:pt>
    <dgm:pt modelId="{DEC32C59-BFE5-472B-A7A7-6F97569AB62C}" type="pres">
      <dgm:prSet presAssocID="{859EEA08-3697-4CC4-B3A0-9DF628D2D8BF}" presName="parentTextArrow" presStyleLbl="node1" presStyleIdx="2" presStyleCnt="3"/>
      <dgm:spPr/>
    </dgm:pt>
  </dgm:ptLst>
  <dgm:cxnLst>
    <dgm:cxn modelId="{E6FD4008-F2F6-4D60-A7F2-273104D532BE}" srcId="{8973B0E0-5CC5-4E0B-9930-61E30064B38A}" destId="{0BDB3A44-D467-4009-AD82-5EF19F7A1865}" srcOrd="1" destOrd="0" parTransId="{7A21530C-F27E-4020-9873-EA407B073E1C}" sibTransId="{23F526D7-7316-4E67-8A6E-A40FFB655B43}"/>
    <dgm:cxn modelId="{4108720D-31CB-4C4E-A01B-6ED286BD1D6D}" srcId="{F193019C-B4AD-4C58-B3F9-5A55395C8D44}" destId="{D2CF28D8-1543-4E7F-8AD6-D904DA62A55B}" srcOrd="5" destOrd="0" parTransId="{B0BCFE2A-316F-4B0C-B69D-A2C03C98AAE0}" sibTransId="{6EDC4EBC-9FF6-4A8E-B36D-B669B7CF36E2}"/>
    <dgm:cxn modelId="{9A65AB28-95B8-40F8-85D7-3F0B4CC73422}" srcId="{F193019C-B4AD-4C58-B3F9-5A55395C8D44}" destId="{3573B815-897C-4043-BD73-4834B73F09F4}" srcOrd="1" destOrd="0" parTransId="{AFBFB4FB-CA1D-4944-B820-CDB94990605B}" sibTransId="{DF1AA86A-0F61-474F-A47E-1E41FC4784A7}"/>
    <dgm:cxn modelId="{6340EC6B-CD94-4E56-9D48-746971835164}" type="presOf" srcId="{859EEA08-3697-4CC4-B3A0-9DF628D2D8BF}" destId="{DEC32C59-BFE5-472B-A7A7-6F97569AB62C}" srcOrd="0" destOrd="0" presId="urn:microsoft.com/office/officeart/2005/8/layout/process4"/>
    <dgm:cxn modelId="{6D3E4F75-970C-4CCC-9139-1572A4E21C91}" srcId="{8973B0E0-5CC5-4E0B-9930-61E30064B38A}" destId="{859EEA08-3697-4CC4-B3A0-9DF628D2D8BF}" srcOrd="0" destOrd="0" parTransId="{FC17E10B-B5D6-4330-B2A4-D8A24D8D6CB0}" sibTransId="{0E8B4E95-2C0E-49DA-BAF5-F289F77A9543}"/>
    <dgm:cxn modelId="{7FE6DA77-5CAE-49AA-ADBF-85B40F6B74FD}" type="presOf" srcId="{3573B815-897C-4043-BD73-4834B73F09F4}" destId="{5A0DEE8C-1518-4612-A09D-F61B9340A3DB}" srcOrd="0" destOrd="0" presId="urn:microsoft.com/office/officeart/2005/8/layout/process4"/>
    <dgm:cxn modelId="{7DD8FC5A-EF84-4738-8992-12D496903EBC}" srcId="{F193019C-B4AD-4C58-B3F9-5A55395C8D44}" destId="{1699F916-DAB7-4904-9B77-86425FBC1851}" srcOrd="8" destOrd="0" parTransId="{FFD62240-70C6-4376-A3B2-DC9C7DADEE57}" sibTransId="{75A0713A-AF91-45F7-85DF-0DEBDD14ADDB}"/>
    <dgm:cxn modelId="{B3BB8B7E-F740-4179-9252-29CB28747F48}" type="presOf" srcId="{D2CF28D8-1543-4E7F-8AD6-D904DA62A55B}" destId="{BAED80A9-1422-4A06-A5BC-CF24E852D36E}" srcOrd="0" destOrd="0" presId="urn:microsoft.com/office/officeart/2005/8/layout/process4"/>
    <dgm:cxn modelId="{89622687-AB4D-4033-9C8D-D27F1323804B}" srcId="{F193019C-B4AD-4C58-B3F9-5A55395C8D44}" destId="{4765294C-EB87-4C8B-8615-7689D0D742A0}" srcOrd="0" destOrd="0" parTransId="{4FD4553F-7A70-453E-869B-71FC0069B93F}" sibTransId="{D96104A3-5A86-41AF-AF50-BA5B9A8C0D64}"/>
    <dgm:cxn modelId="{757CA691-4410-48AF-B74F-220134B85153}" srcId="{F193019C-B4AD-4C58-B3F9-5A55395C8D44}" destId="{24F83316-979A-4157-8B3A-D2B2C36C1F70}" srcOrd="2" destOrd="0" parTransId="{51833E6D-2A7B-420B-9749-A562390C9E83}" sibTransId="{8B62E248-CBF5-42B6-AB47-F8ABA545B77E}"/>
    <dgm:cxn modelId="{960AF399-093A-4855-AEBD-9EB5456237F6}" type="presOf" srcId="{24F83316-979A-4157-8B3A-D2B2C36C1F70}" destId="{69A6CB9B-0E7E-4F14-A89B-0E6CA41921C9}" srcOrd="0" destOrd="0" presId="urn:microsoft.com/office/officeart/2005/8/layout/process4"/>
    <dgm:cxn modelId="{9A117F9B-CE4D-4CCD-97C6-C92D0FBDDE30}" srcId="{8973B0E0-5CC5-4E0B-9930-61E30064B38A}" destId="{F193019C-B4AD-4C58-B3F9-5A55395C8D44}" srcOrd="2" destOrd="0" parTransId="{2086BA3D-5C67-40A6-BE43-C63B016787EC}" sibTransId="{99339078-B369-46A0-B2CA-7A557C24AA8B}"/>
    <dgm:cxn modelId="{9EEA76A9-4D7F-46FC-9623-91555BE2F238}" type="presOf" srcId="{335A202D-3367-4990-861D-5454FAD74C57}" destId="{68BF5A4D-D145-40EC-B163-F098CC34E8ED}" srcOrd="0" destOrd="0" presId="urn:microsoft.com/office/officeart/2005/8/layout/process4"/>
    <dgm:cxn modelId="{7259EAAA-6967-45EA-B4E0-F0CD4C26D2A0}" type="presOf" srcId="{1FB20138-3570-4DE4-9A4A-628E6085FDCA}" destId="{1F103167-683C-4A14-B5F8-0EE9759A00FF}" srcOrd="0" destOrd="0" presId="urn:microsoft.com/office/officeart/2005/8/layout/process4"/>
    <dgm:cxn modelId="{9C903AAD-23C6-49FD-A56E-00CAF9DD14E2}" type="presOf" srcId="{8B86F4FD-C03A-4F8F-8A44-641E90E8D094}" destId="{B05716ED-A574-4FFA-9C60-4E92E8743CAF}" srcOrd="0" destOrd="0" presId="urn:microsoft.com/office/officeart/2005/8/layout/process4"/>
    <dgm:cxn modelId="{8D3979C3-CCA9-4E57-8C97-44AA493451DF}" srcId="{F193019C-B4AD-4C58-B3F9-5A55395C8D44}" destId="{1FB20138-3570-4DE4-9A4A-628E6085FDCA}" srcOrd="6" destOrd="0" parTransId="{5852C90B-2B04-4729-99B3-121454B59A9A}" sibTransId="{D9DE0606-E6BD-42CC-B30F-8681E1020F1D}"/>
    <dgm:cxn modelId="{C6DA44C7-4004-462B-8F4D-B37966F1FBD1}" type="presOf" srcId="{F193019C-B4AD-4C58-B3F9-5A55395C8D44}" destId="{8F966601-A4CD-467A-8F53-FF3111A7AB91}" srcOrd="1" destOrd="0" presId="urn:microsoft.com/office/officeart/2005/8/layout/process4"/>
    <dgm:cxn modelId="{347173CA-283E-4A5B-84AA-47BC78A2EF24}" type="presOf" srcId="{1699F916-DAB7-4904-9B77-86425FBC1851}" destId="{F41A965A-DBF7-4FA7-B604-A2A9E7A9E72E}" srcOrd="0" destOrd="0" presId="urn:microsoft.com/office/officeart/2005/8/layout/process4"/>
    <dgm:cxn modelId="{7664F3D5-BBEF-429A-89A6-1E66FA6EFC95}" type="presOf" srcId="{4765294C-EB87-4C8B-8615-7689D0D742A0}" destId="{5AE71CD7-D62F-4CE0-8748-D0A8811FE4A7}" srcOrd="0" destOrd="0" presId="urn:microsoft.com/office/officeart/2005/8/layout/process4"/>
    <dgm:cxn modelId="{EA5D5AD8-BCC5-436F-BAA7-6499817F8EE6}" type="presOf" srcId="{7A26832B-C412-49A3-A6A4-F4E86B281014}" destId="{5A4896CE-C4A2-4496-86DC-8ABF1410F487}" srcOrd="0" destOrd="0" presId="urn:microsoft.com/office/officeart/2005/8/layout/process4"/>
    <dgm:cxn modelId="{6627E6E7-82C0-4327-B4BF-831DF0914E7A}" srcId="{F193019C-B4AD-4C58-B3F9-5A55395C8D44}" destId="{335A202D-3367-4990-861D-5454FAD74C57}" srcOrd="3" destOrd="0" parTransId="{93CE98C1-D39F-401B-A1C9-9B92305AA80C}" sibTransId="{CEA58BEA-0800-4CA5-A023-E1D85562295E}"/>
    <dgm:cxn modelId="{6B7D57EC-7025-4D34-B2D6-2CDBB727A98B}" type="presOf" srcId="{F193019C-B4AD-4C58-B3F9-5A55395C8D44}" destId="{FF4ADEA7-BA61-476F-8B3D-69190A6418FA}" srcOrd="0" destOrd="0" presId="urn:microsoft.com/office/officeart/2005/8/layout/process4"/>
    <dgm:cxn modelId="{C6B646ED-931E-47B4-8EB6-4E5BAE5A1639}" type="presOf" srcId="{8973B0E0-5CC5-4E0B-9930-61E30064B38A}" destId="{E6424384-EF97-41DA-9EC7-B7A3BF5B302C}" srcOrd="0" destOrd="0" presId="urn:microsoft.com/office/officeart/2005/8/layout/process4"/>
    <dgm:cxn modelId="{F7D734F5-C2CC-4ACB-9F69-0C2298C88BAD}" srcId="{F193019C-B4AD-4C58-B3F9-5A55395C8D44}" destId="{8B86F4FD-C03A-4F8F-8A44-641E90E8D094}" srcOrd="4" destOrd="0" parTransId="{014C8A2B-4CD1-4095-958B-A0E9E0239838}" sibTransId="{5D0ED13A-ECE0-4E3D-86E5-269B5587F75F}"/>
    <dgm:cxn modelId="{E62E59F9-EEA8-4F10-8D8B-1EBD87BE27BA}" srcId="{F193019C-B4AD-4C58-B3F9-5A55395C8D44}" destId="{7A26832B-C412-49A3-A6A4-F4E86B281014}" srcOrd="7" destOrd="0" parTransId="{411EAA74-EFD4-44C2-A7B0-218EA40DFF00}" sibTransId="{156AE2A8-1ACE-493A-A4B8-C8D6A4D1C36E}"/>
    <dgm:cxn modelId="{4D0C81F9-1627-4E80-A1EB-94D198241D36}" type="presOf" srcId="{0BDB3A44-D467-4009-AD82-5EF19F7A1865}" destId="{0547C002-4581-46C4-A533-2F31D680BA71}" srcOrd="0" destOrd="0" presId="urn:microsoft.com/office/officeart/2005/8/layout/process4"/>
    <dgm:cxn modelId="{77ACF6E9-514A-451B-AB32-1BEC0B8C8632}" type="presParOf" srcId="{E6424384-EF97-41DA-9EC7-B7A3BF5B302C}" destId="{E90335D1-9650-4799-B0E5-9D08DAFC22EE}" srcOrd="0" destOrd="0" presId="urn:microsoft.com/office/officeart/2005/8/layout/process4"/>
    <dgm:cxn modelId="{EC7D4167-7956-4E9A-9A33-965D79D5F466}" type="presParOf" srcId="{E90335D1-9650-4799-B0E5-9D08DAFC22EE}" destId="{FF4ADEA7-BA61-476F-8B3D-69190A6418FA}" srcOrd="0" destOrd="0" presId="urn:microsoft.com/office/officeart/2005/8/layout/process4"/>
    <dgm:cxn modelId="{39EB0932-E882-4C16-8EFA-8CF8E2465610}" type="presParOf" srcId="{E90335D1-9650-4799-B0E5-9D08DAFC22EE}" destId="{8F966601-A4CD-467A-8F53-FF3111A7AB91}" srcOrd="1" destOrd="0" presId="urn:microsoft.com/office/officeart/2005/8/layout/process4"/>
    <dgm:cxn modelId="{BEA36BA1-DBA0-49A1-8CCB-C99649395CC4}" type="presParOf" srcId="{E90335D1-9650-4799-B0E5-9D08DAFC22EE}" destId="{A760D241-F9C0-4BB3-8F77-3633D87E4428}" srcOrd="2" destOrd="0" presId="urn:microsoft.com/office/officeart/2005/8/layout/process4"/>
    <dgm:cxn modelId="{7BBD4E5D-1F1D-4902-A499-584B7FF20EA7}" type="presParOf" srcId="{A760D241-F9C0-4BB3-8F77-3633D87E4428}" destId="{5AE71CD7-D62F-4CE0-8748-D0A8811FE4A7}" srcOrd="0" destOrd="0" presId="urn:microsoft.com/office/officeart/2005/8/layout/process4"/>
    <dgm:cxn modelId="{0896B1E1-2BA5-49A0-B91B-7E082E042977}" type="presParOf" srcId="{A760D241-F9C0-4BB3-8F77-3633D87E4428}" destId="{5A0DEE8C-1518-4612-A09D-F61B9340A3DB}" srcOrd="1" destOrd="0" presId="urn:microsoft.com/office/officeart/2005/8/layout/process4"/>
    <dgm:cxn modelId="{3FE85F35-C3CC-466A-903D-7F0A70EB52B5}" type="presParOf" srcId="{A760D241-F9C0-4BB3-8F77-3633D87E4428}" destId="{69A6CB9B-0E7E-4F14-A89B-0E6CA41921C9}" srcOrd="2" destOrd="0" presId="urn:microsoft.com/office/officeart/2005/8/layout/process4"/>
    <dgm:cxn modelId="{4347B7F2-24ED-4B72-BB7C-AD9D165F86B2}" type="presParOf" srcId="{A760D241-F9C0-4BB3-8F77-3633D87E4428}" destId="{68BF5A4D-D145-40EC-B163-F098CC34E8ED}" srcOrd="3" destOrd="0" presId="urn:microsoft.com/office/officeart/2005/8/layout/process4"/>
    <dgm:cxn modelId="{35710D10-48C3-4A98-9454-B1DA2F22026E}" type="presParOf" srcId="{A760D241-F9C0-4BB3-8F77-3633D87E4428}" destId="{B05716ED-A574-4FFA-9C60-4E92E8743CAF}" srcOrd="4" destOrd="0" presId="urn:microsoft.com/office/officeart/2005/8/layout/process4"/>
    <dgm:cxn modelId="{146F8244-5F8B-4305-AD7B-7F5787D5E794}" type="presParOf" srcId="{A760D241-F9C0-4BB3-8F77-3633D87E4428}" destId="{BAED80A9-1422-4A06-A5BC-CF24E852D36E}" srcOrd="5" destOrd="0" presId="urn:microsoft.com/office/officeart/2005/8/layout/process4"/>
    <dgm:cxn modelId="{5D219100-FB75-4AB2-957D-0B8712824A6D}" type="presParOf" srcId="{A760D241-F9C0-4BB3-8F77-3633D87E4428}" destId="{1F103167-683C-4A14-B5F8-0EE9759A00FF}" srcOrd="6" destOrd="0" presId="urn:microsoft.com/office/officeart/2005/8/layout/process4"/>
    <dgm:cxn modelId="{A687FC1A-177A-4536-9F34-2F6A210D7F0F}" type="presParOf" srcId="{A760D241-F9C0-4BB3-8F77-3633D87E4428}" destId="{5A4896CE-C4A2-4496-86DC-8ABF1410F487}" srcOrd="7" destOrd="0" presId="urn:microsoft.com/office/officeart/2005/8/layout/process4"/>
    <dgm:cxn modelId="{B593EAA5-E7CC-4790-AFFD-BE0E6552E460}" type="presParOf" srcId="{A760D241-F9C0-4BB3-8F77-3633D87E4428}" destId="{F41A965A-DBF7-4FA7-B604-A2A9E7A9E72E}" srcOrd="8" destOrd="0" presId="urn:microsoft.com/office/officeart/2005/8/layout/process4"/>
    <dgm:cxn modelId="{AEBDEE97-651C-4FC0-ACF7-3003CABE8A91}" type="presParOf" srcId="{E6424384-EF97-41DA-9EC7-B7A3BF5B302C}" destId="{5B08798A-03F8-485E-A26A-2F2C8291BEEA}" srcOrd="1" destOrd="0" presId="urn:microsoft.com/office/officeart/2005/8/layout/process4"/>
    <dgm:cxn modelId="{A931D081-2614-4CEB-8A05-E20BE37B856B}" type="presParOf" srcId="{E6424384-EF97-41DA-9EC7-B7A3BF5B302C}" destId="{81172842-486F-4080-904D-3784A05C17B6}" srcOrd="2" destOrd="0" presId="urn:microsoft.com/office/officeart/2005/8/layout/process4"/>
    <dgm:cxn modelId="{48660B63-B1A8-4783-9995-1482771507F5}" type="presParOf" srcId="{81172842-486F-4080-904D-3784A05C17B6}" destId="{0547C002-4581-46C4-A533-2F31D680BA71}" srcOrd="0" destOrd="0" presId="urn:microsoft.com/office/officeart/2005/8/layout/process4"/>
    <dgm:cxn modelId="{A430AB4E-0252-4AFE-AD67-3322E05DC90E}" type="presParOf" srcId="{E6424384-EF97-41DA-9EC7-B7A3BF5B302C}" destId="{B1B1CFA8-B8D3-40BC-A0D1-16716A3E2785}" srcOrd="3" destOrd="0" presId="urn:microsoft.com/office/officeart/2005/8/layout/process4"/>
    <dgm:cxn modelId="{A1163A19-BB9D-431B-A288-9DA43C7BC344}" type="presParOf" srcId="{E6424384-EF97-41DA-9EC7-B7A3BF5B302C}" destId="{B6A7B69C-108B-4958-BBB6-8112C9E8B1C0}" srcOrd="4" destOrd="0" presId="urn:microsoft.com/office/officeart/2005/8/layout/process4"/>
    <dgm:cxn modelId="{B434539C-0506-4D0A-BB81-8BC906ABE068}" type="presParOf" srcId="{B6A7B69C-108B-4958-BBB6-8112C9E8B1C0}" destId="{DEC32C59-BFE5-472B-A7A7-6F97569AB62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C84687E-685E-4BF4-A1F4-4A88F4D3EED9}"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C376F8C-A0EB-4865-BF63-3E63A9AB0272}">
      <dgm:prSet/>
      <dgm:spPr/>
      <dgm:t>
        <a:bodyPr/>
        <a:lstStyle/>
        <a:p>
          <a:r>
            <a:rPr lang="cs-CZ"/>
            <a:t>podráždění kůže v okrsku příslušném k určitému svalu působí excitačně (= vzrušivě) na tyto svaly (zvyšuje se sv. tonus) a inhibičně (= tlumivě) na jejich antagonisty (snižuje se sv. tonus) </a:t>
          </a:r>
          <a:endParaRPr lang="en-US"/>
        </a:p>
      </dgm:t>
    </dgm:pt>
    <dgm:pt modelId="{4D55FA47-7313-49E2-A56F-ADCB3AA4476B}" type="parTrans" cxnId="{2244C34F-798E-4FA5-BD85-F1D53B9AA2E0}">
      <dgm:prSet/>
      <dgm:spPr/>
      <dgm:t>
        <a:bodyPr/>
        <a:lstStyle/>
        <a:p>
          <a:endParaRPr lang="en-US"/>
        </a:p>
      </dgm:t>
    </dgm:pt>
    <dgm:pt modelId="{E8B4435E-638E-4CDE-8FBD-C346400B474D}" type="sibTrans" cxnId="{2244C34F-798E-4FA5-BD85-F1D53B9AA2E0}">
      <dgm:prSet/>
      <dgm:spPr/>
      <dgm:t>
        <a:bodyPr/>
        <a:lstStyle/>
        <a:p>
          <a:endParaRPr lang="en-US"/>
        </a:p>
      </dgm:t>
    </dgm:pt>
    <dgm:pt modelId="{26B6AA48-0B67-4A89-9104-B29831AF178B}">
      <dgm:prSet/>
      <dgm:spPr/>
      <dgm:t>
        <a:bodyPr/>
        <a:lstStyle/>
        <a:p>
          <a:r>
            <a:rPr lang="cs-CZ"/>
            <a:t>využití: usnadnění, navození pohybu agonistů a současně uvolnění spastických antagonistů </a:t>
          </a:r>
          <a:endParaRPr lang="en-US"/>
        </a:p>
      </dgm:t>
    </dgm:pt>
    <dgm:pt modelId="{3391C198-6F7D-47C9-A202-3BE839777DDD}" type="parTrans" cxnId="{DB20CEB5-3DD3-4BD0-883D-459675771217}">
      <dgm:prSet/>
      <dgm:spPr/>
      <dgm:t>
        <a:bodyPr/>
        <a:lstStyle/>
        <a:p>
          <a:endParaRPr lang="en-US"/>
        </a:p>
      </dgm:t>
    </dgm:pt>
    <dgm:pt modelId="{2A4F0234-EE78-4F5E-AA6B-7EDE2DE0BBC7}" type="sibTrans" cxnId="{DB20CEB5-3DD3-4BD0-883D-459675771217}">
      <dgm:prSet/>
      <dgm:spPr/>
      <dgm:t>
        <a:bodyPr/>
        <a:lstStyle/>
        <a:p>
          <a:endParaRPr lang="en-US"/>
        </a:p>
      </dgm:t>
    </dgm:pt>
    <dgm:pt modelId="{4D878DBA-EAC3-418A-8804-5316367EA7B8}">
      <dgm:prSet/>
      <dgm:spPr/>
      <dgm:t>
        <a:bodyPr/>
        <a:lstStyle/>
        <a:p>
          <a:r>
            <a:rPr lang="cs-CZ"/>
            <a:t>místa aplikace stimulace (např. u hemiparetika): svaly pletence pažního zezadu (facilitují se fixátory lopatek), dorzální str. paže nad m. triceps brachii, extenzory ruky a prstů, svaly pletence pánevního, flexory kolenního kloubu, zevní strana chodidla a oblast nad peroneálními svaly </a:t>
          </a:r>
          <a:endParaRPr lang="en-US"/>
        </a:p>
      </dgm:t>
    </dgm:pt>
    <dgm:pt modelId="{1D16A020-17BC-4D29-8EDE-05F52F67982B}" type="parTrans" cxnId="{CC0356CB-CE01-4043-9364-3E23F7038AC2}">
      <dgm:prSet/>
      <dgm:spPr/>
      <dgm:t>
        <a:bodyPr/>
        <a:lstStyle/>
        <a:p>
          <a:endParaRPr lang="en-US"/>
        </a:p>
      </dgm:t>
    </dgm:pt>
    <dgm:pt modelId="{A383E36F-4EEC-4652-AFD3-61FD153003FA}" type="sibTrans" cxnId="{CC0356CB-CE01-4043-9364-3E23F7038AC2}">
      <dgm:prSet/>
      <dgm:spPr/>
      <dgm:t>
        <a:bodyPr/>
        <a:lstStyle/>
        <a:p>
          <a:endParaRPr lang="en-US"/>
        </a:p>
      </dgm:t>
    </dgm:pt>
    <dgm:pt modelId="{A0B936FC-7950-4B57-8577-AA69B4E110A3}">
      <dgm:prSet/>
      <dgm:spPr/>
      <dgm:t>
        <a:bodyPr/>
        <a:lstStyle/>
        <a:p>
          <a:r>
            <a:rPr lang="cs-CZ" b="1" u="sng"/>
            <a:t>zásada:</a:t>
          </a:r>
          <a:r>
            <a:rPr lang="cs-CZ"/>
            <a:t> vždy je nutné vybrat vhodnou metodu, která nezvyšuje spasticitu svalů, jinak nutno dráždění přerušit </a:t>
          </a:r>
          <a:endParaRPr lang="en-US"/>
        </a:p>
      </dgm:t>
    </dgm:pt>
    <dgm:pt modelId="{BF4528AB-4B77-4AAC-A34E-30D3EB030E81}" type="parTrans" cxnId="{D87892DE-956A-4653-92E5-DDBAF86AED85}">
      <dgm:prSet/>
      <dgm:spPr/>
      <dgm:t>
        <a:bodyPr/>
        <a:lstStyle/>
        <a:p>
          <a:endParaRPr lang="en-US"/>
        </a:p>
      </dgm:t>
    </dgm:pt>
    <dgm:pt modelId="{735075B3-0220-4C46-BC23-968712772C58}" type="sibTrans" cxnId="{D87892DE-956A-4653-92E5-DDBAF86AED85}">
      <dgm:prSet/>
      <dgm:spPr/>
      <dgm:t>
        <a:bodyPr/>
        <a:lstStyle/>
        <a:p>
          <a:endParaRPr lang="en-US"/>
        </a:p>
      </dgm:t>
    </dgm:pt>
    <dgm:pt modelId="{97C550B9-8EF2-48D0-B9AE-61429A195202}">
      <dgm:prSet/>
      <dgm:spPr/>
      <dgm:t>
        <a:bodyPr/>
        <a:lstStyle/>
        <a:p>
          <a:r>
            <a:rPr lang="cs-CZ" b="1" u="sng"/>
            <a:t>Kartáčování:</a:t>
          </a:r>
          <a:r>
            <a:rPr lang="cs-CZ"/>
            <a:t> dlouhými, rychlými tahy malým kartáčkem oběma směry či poklepáváním nad příslušnými svaly/svalovými skupinami, které chceme facilitovat. Facilitace na HK je daleko účinnější než na DK. </a:t>
          </a:r>
          <a:endParaRPr lang="en-US"/>
        </a:p>
      </dgm:t>
    </dgm:pt>
    <dgm:pt modelId="{546E2979-7260-4229-ADE0-C073678C12C4}" type="parTrans" cxnId="{F22228AF-417C-462F-89E4-6337D0703A90}">
      <dgm:prSet/>
      <dgm:spPr/>
      <dgm:t>
        <a:bodyPr/>
        <a:lstStyle/>
        <a:p>
          <a:endParaRPr lang="en-US"/>
        </a:p>
      </dgm:t>
    </dgm:pt>
    <dgm:pt modelId="{D2743F25-B7FC-4C6F-B6E8-BD2523E6C312}" type="sibTrans" cxnId="{F22228AF-417C-462F-89E4-6337D0703A90}">
      <dgm:prSet/>
      <dgm:spPr/>
      <dgm:t>
        <a:bodyPr/>
        <a:lstStyle/>
        <a:p>
          <a:endParaRPr lang="en-US"/>
        </a:p>
      </dgm:t>
    </dgm:pt>
    <dgm:pt modelId="{28AE069B-2101-48CF-AE71-FF50E5E5C189}">
      <dgm:prSet/>
      <dgm:spPr/>
      <dgm:t>
        <a:bodyPr/>
        <a:lstStyle/>
        <a:p>
          <a:r>
            <a:rPr lang="cs-CZ" b="1" u="sng"/>
            <a:t>Poklep a tření:</a:t>
          </a:r>
          <a:r>
            <a:rPr lang="cs-CZ"/>
            <a:t> </a:t>
          </a:r>
          <a:endParaRPr lang="en-US"/>
        </a:p>
      </dgm:t>
    </dgm:pt>
    <dgm:pt modelId="{4E2FD3E2-C4BE-4D51-8AC2-61C2A7F483B5}" type="parTrans" cxnId="{5EFFC59B-98E5-4C0E-80F3-6B1D867C6F38}">
      <dgm:prSet/>
      <dgm:spPr/>
      <dgm:t>
        <a:bodyPr/>
        <a:lstStyle/>
        <a:p>
          <a:endParaRPr lang="en-US"/>
        </a:p>
      </dgm:t>
    </dgm:pt>
    <dgm:pt modelId="{5FE02E11-94E7-4AD8-BACE-3ABF9D791E66}" type="sibTrans" cxnId="{5EFFC59B-98E5-4C0E-80F3-6B1D867C6F38}">
      <dgm:prSet/>
      <dgm:spPr/>
      <dgm:t>
        <a:bodyPr/>
        <a:lstStyle/>
        <a:p>
          <a:endParaRPr lang="en-US"/>
        </a:p>
      </dgm:t>
    </dgm:pt>
    <dgm:pt modelId="{84F1C4E6-9FC7-4DD9-8EAB-0281E8556331}">
      <dgm:prSet/>
      <dgm:spPr/>
      <dgm:t>
        <a:bodyPr/>
        <a:lstStyle/>
        <a:p>
          <a:r>
            <a:rPr lang="cs-CZ"/>
            <a:t>poklep bříšky prstů, tření dlaní nebo pěstí </a:t>
          </a:r>
          <a:endParaRPr lang="en-US"/>
        </a:p>
      </dgm:t>
    </dgm:pt>
    <dgm:pt modelId="{ED2C238E-CBA7-4700-86A4-52B1739A360B}" type="parTrans" cxnId="{74AFDDCA-EE35-4E3C-9B51-02A8A4AF8A42}">
      <dgm:prSet/>
      <dgm:spPr/>
      <dgm:t>
        <a:bodyPr/>
        <a:lstStyle/>
        <a:p>
          <a:endParaRPr lang="en-US"/>
        </a:p>
      </dgm:t>
    </dgm:pt>
    <dgm:pt modelId="{014CCE25-7230-40E0-A373-B32F75B7493A}" type="sibTrans" cxnId="{74AFDDCA-EE35-4E3C-9B51-02A8A4AF8A42}">
      <dgm:prSet/>
      <dgm:spPr/>
      <dgm:t>
        <a:bodyPr/>
        <a:lstStyle/>
        <a:p>
          <a:endParaRPr lang="en-US"/>
        </a:p>
      </dgm:t>
    </dgm:pt>
    <dgm:pt modelId="{4060AA78-22B1-42EB-B94D-771317F33D42}">
      <dgm:prSet/>
      <dgm:spPr/>
      <dgm:t>
        <a:bodyPr/>
        <a:lstStyle/>
        <a:p>
          <a:r>
            <a:rPr lang="cs-CZ"/>
            <a:t>Lehká masáž: u akutních periferních paréz</a:t>
          </a:r>
          <a:endParaRPr lang="en-US"/>
        </a:p>
      </dgm:t>
    </dgm:pt>
    <dgm:pt modelId="{A6207120-4373-4E71-AA76-3569DF4D7ACF}" type="parTrans" cxnId="{97EE8390-F748-4A24-A33A-AC6B0FB745E7}">
      <dgm:prSet/>
      <dgm:spPr/>
      <dgm:t>
        <a:bodyPr/>
        <a:lstStyle/>
        <a:p>
          <a:endParaRPr lang="en-US"/>
        </a:p>
      </dgm:t>
    </dgm:pt>
    <dgm:pt modelId="{7B4CF15B-09DA-4F20-9790-E14230C7D0C9}" type="sibTrans" cxnId="{97EE8390-F748-4A24-A33A-AC6B0FB745E7}">
      <dgm:prSet/>
      <dgm:spPr/>
      <dgm:t>
        <a:bodyPr/>
        <a:lstStyle/>
        <a:p>
          <a:endParaRPr lang="en-US"/>
        </a:p>
      </dgm:t>
    </dgm:pt>
    <dgm:pt modelId="{35133739-82B7-4BB2-A10F-7057F1A61A06}">
      <dgm:prSet/>
      <dgm:spPr/>
      <dgm:t>
        <a:bodyPr/>
        <a:lstStyle/>
        <a:p>
          <a:r>
            <a:rPr lang="cs-CZ"/>
            <a:t>jde o lehké tření, hnětení a vytírání směrem centripetálním</a:t>
          </a:r>
          <a:endParaRPr lang="en-US"/>
        </a:p>
      </dgm:t>
    </dgm:pt>
    <dgm:pt modelId="{8667F6C0-0678-45C9-95D6-3097A8BFFAC0}" type="parTrans" cxnId="{14DE0730-4BC1-438C-B96F-7F44E6255ACE}">
      <dgm:prSet/>
      <dgm:spPr/>
      <dgm:t>
        <a:bodyPr/>
        <a:lstStyle/>
        <a:p>
          <a:endParaRPr lang="en-US"/>
        </a:p>
      </dgm:t>
    </dgm:pt>
    <dgm:pt modelId="{56A59382-E0F1-4431-AE6C-1217D045FCB4}" type="sibTrans" cxnId="{14DE0730-4BC1-438C-B96F-7F44E6255ACE}">
      <dgm:prSet/>
      <dgm:spPr/>
      <dgm:t>
        <a:bodyPr/>
        <a:lstStyle/>
        <a:p>
          <a:endParaRPr lang="en-US"/>
        </a:p>
      </dgm:t>
    </dgm:pt>
    <dgm:pt modelId="{A12DB4BF-2746-40F1-80A8-A1C38911DCD4}">
      <dgm:prSet/>
      <dgm:spPr/>
      <dgm:t>
        <a:bodyPr/>
        <a:lstStyle/>
        <a:p>
          <a:r>
            <a:rPr lang="cs-CZ"/>
            <a:t>usnadnění odtoku žilní krve a prevence vzniku fibrózních změn ve svalu</a:t>
          </a:r>
          <a:endParaRPr lang="en-US"/>
        </a:p>
      </dgm:t>
    </dgm:pt>
    <dgm:pt modelId="{59C65C6E-0120-4248-A6C2-8680605BFEF8}" type="parTrans" cxnId="{018B670A-CC36-470D-96BD-563F4BD79B94}">
      <dgm:prSet/>
      <dgm:spPr/>
      <dgm:t>
        <a:bodyPr/>
        <a:lstStyle/>
        <a:p>
          <a:endParaRPr lang="en-US"/>
        </a:p>
      </dgm:t>
    </dgm:pt>
    <dgm:pt modelId="{3C78B8D9-EF91-4FFA-9D43-E2DACC295253}" type="sibTrans" cxnId="{018B670A-CC36-470D-96BD-563F4BD79B94}">
      <dgm:prSet/>
      <dgm:spPr/>
      <dgm:t>
        <a:bodyPr/>
        <a:lstStyle/>
        <a:p>
          <a:endParaRPr lang="en-US"/>
        </a:p>
      </dgm:t>
    </dgm:pt>
    <dgm:pt modelId="{13301181-7CCC-44BD-A72E-D2ECD5B5ABE2}">
      <dgm:prSet/>
      <dgm:spPr/>
      <dgm:t>
        <a:bodyPr/>
        <a:lstStyle/>
        <a:p>
          <a:r>
            <a:rPr lang="cs-CZ"/>
            <a:t>U starších paréz se provádí masáž více do hloubky. </a:t>
          </a:r>
          <a:endParaRPr lang="en-US"/>
        </a:p>
      </dgm:t>
    </dgm:pt>
    <dgm:pt modelId="{1EEA1149-1EDC-47AD-AAAA-9CA3AACC5B3C}" type="parTrans" cxnId="{1C159628-D9DC-42DC-B201-F0BBB44E683C}">
      <dgm:prSet/>
      <dgm:spPr/>
      <dgm:t>
        <a:bodyPr/>
        <a:lstStyle/>
        <a:p>
          <a:endParaRPr lang="en-US"/>
        </a:p>
      </dgm:t>
    </dgm:pt>
    <dgm:pt modelId="{360591BC-CB30-4598-9D14-4853C8BD16F5}" type="sibTrans" cxnId="{1C159628-D9DC-42DC-B201-F0BBB44E683C}">
      <dgm:prSet/>
      <dgm:spPr/>
      <dgm:t>
        <a:bodyPr/>
        <a:lstStyle/>
        <a:p>
          <a:endParaRPr lang="en-US"/>
        </a:p>
      </dgm:t>
    </dgm:pt>
    <dgm:pt modelId="{11904C27-0329-45CC-8632-C5F4FF2672A7}">
      <dgm:prSet/>
      <dgm:spPr/>
      <dgm:t>
        <a:bodyPr/>
        <a:lstStyle/>
        <a:p>
          <a:r>
            <a:rPr lang="cs-CZ" b="1" u="sng"/>
            <a:t>Ledování:</a:t>
          </a:r>
          <a:r>
            <a:rPr lang="cs-CZ"/>
            <a:t> kouskem ledu po dobu 3-5s</a:t>
          </a:r>
          <a:endParaRPr lang="en-US"/>
        </a:p>
      </dgm:t>
    </dgm:pt>
    <dgm:pt modelId="{0B7996D8-8168-45CE-9B6B-E2942D7DC2CB}" type="parTrans" cxnId="{DCBBDF0C-E72D-4653-AEC2-6EAC15FB9781}">
      <dgm:prSet/>
      <dgm:spPr/>
      <dgm:t>
        <a:bodyPr/>
        <a:lstStyle/>
        <a:p>
          <a:endParaRPr lang="en-US"/>
        </a:p>
      </dgm:t>
    </dgm:pt>
    <dgm:pt modelId="{F97972EF-DC90-4E49-A6F6-8B4300DB5346}" type="sibTrans" cxnId="{DCBBDF0C-E72D-4653-AEC2-6EAC15FB9781}">
      <dgm:prSet/>
      <dgm:spPr/>
      <dgm:t>
        <a:bodyPr/>
        <a:lstStyle/>
        <a:p>
          <a:endParaRPr lang="en-US"/>
        </a:p>
      </dgm:t>
    </dgm:pt>
    <dgm:pt modelId="{AD0F037C-80E9-422C-AAB0-2985BAF40064}" type="pres">
      <dgm:prSet presAssocID="{DC84687E-685E-4BF4-A1F4-4A88F4D3EED9}" presName="linear" presStyleCnt="0">
        <dgm:presLayoutVars>
          <dgm:animLvl val="lvl"/>
          <dgm:resizeHandles val="exact"/>
        </dgm:presLayoutVars>
      </dgm:prSet>
      <dgm:spPr/>
    </dgm:pt>
    <dgm:pt modelId="{EE9B57F7-016F-4888-923B-C21992807278}" type="pres">
      <dgm:prSet presAssocID="{CC376F8C-A0EB-4865-BF63-3E63A9AB0272}" presName="parentText" presStyleLbl="node1" presStyleIdx="0" presStyleCnt="7">
        <dgm:presLayoutVars>
          <dgm:chMax val="0"/>
          <dgm:bulletEnabled val="1"/>
        </dgm:presLayoutVars>
      </dgm:prSet>
      <dgm:spPr/>
    </dgm:pt>
    <dgm:pt modelId="{C83684DB-4B09-4138-8734-435508712C81}" type="pres">
      <dgm:prSet presAssocID="{E8B4435E-638E-4CDE-8FBD-C346400B474D}" presName="spacer" presStyleCnt="0"/>
      <dgm:spPr/>
    </dgm:pt>
    <dgm:pt modelId="{C900D5A2-D759-4792-AA2C-B81259539828}" type="pres">
      <dgm:prSet presAssocID="{26B6AA48-0B67-4A89-9104-B29831AF178B}" presName="parentText" presStyleLbl="node1" presStyleIdx="1" presStyleCnt="7">
        <dgm:presLayoutVars>
          <dgm:chMax val="0"/>
          <dgm:bulletEnabled val="1"/>
        </dgm:presLayoutVars>
      </dgm:prSet>
      <dgm:spPr/>
    </dgm:pt>
    <dgm:pt modelId="{71686737-D2A0-4ACE-BE60-134C47B3C772}" type="pres">
      <dgm:prSet presAssocID="{2A4F0234-EE78-4F5E-AA6B-7EDE2DE0BBC7}" presName="spacer" presStyleCnt="0"/>
      <dgm:spPr/>
    </dgm:pt>
    <dgm:pt modelId="{7ACE7A07-D457-49F8-8E4C-C3A2F889EB2A}" type="pres">
      <dgm:prSet presAssocID="{4D878DBA-EAC3-418A-8804-5316367EA7B8}" presName="parentText" presStyleLbl="node1" presStyleIdx="2" presStyleCnt="7">
        <dgm:presLayoutVars>
          <dgm:chMax val="0"/>
          <dgm:bulletEnabled val="1"/>
        </dgm:presLayoutVars>
      </dgm:prSet>
      <dgm:spPr/>
    </dgm:pt>
    <dgm:pt modelId="{69E2105B-AAA0-4684-9E27-2F61D62B1A55}" type="pres">
      <dgm:prSet presAssocID="{A383E36F-4EEC-4652-AFD3-61FD153003FA}" presName="spacer" presStyleCnt="0"/>
      <dgm:spPr/>
    </dgm:pt>
    <dgm:pt modelId="{7974DEB7-1137-495A-AE86-9BAB9673883D}" type="pres">
      <dgm:prSet presAssocID="{A0B936FC-7950-4B57-8577-AA69B4E110A3}" presName="parentText" presStyleLbl="node1" presStyleIdx="3" presStyleCnt="7">
        <dgm:presLayoutVars>
          <dgm:chMax val="0"/>
          <dgm:bulletEnabled val="1"/>
        </dgm:presLayoutVars>
      </dgm:prSet>
      <dgm:spPr/>
    </dgm:pt>
    <dgm:pt modelId="{2B652517-BAAC-4751-B179-FC4737291D7A}" type="pres">
      <dgm:prSet presAssocID="{735075B3-0220-4C46-BC23-968712772C58}" presName="spacer" presStyleCnt="0"/>
      <dgm:spPr/>
    </dgm:pt>
    <dgm:pt modelId="{9CE82249-6420-4953-AC30-688B804D08F0}" type="pres">
      <dgm:prSet presAssocID="{97C550B9-8EF2-48D0-B9AE-61429A195202}" presName="parentText" presStyleLbl="node1" presStyleIdx="4" presStyleCnt="7">
        <dgm:presLayoutVars>
          <dgm:chMax val="0"/>
          <dgm:bulletEnabled val="1"/>
        </dgm:presLayoutVars>
      </dgm:prSet>
      <dgm:spPr/>
    </dgm:pt>
    <dgm:pt modelId="{5F3E9084-D034-4028-9B68-A811A23FD421}" type="pres">
      <dgm:prSet presAssocID="{D2743F25-B7FC-4C6F-B6E8-BD2523E6C312}" presName="spacer" presStyleCnt="0"/>
      <dgm:spPr/>
    </dgm:pt>
    <dgm:pt modelId="{95387310-F62A-4FEE-9376-BDDD8F669156}" type="pres">
      <dgm:prSet presAssocID="{28AE069B-2101-48CF-AE71-FF50E5E5C189}" presName="parentText" presStyleLbl="node1" presStyleIdx="5" presStyleCnt="7">
        <dgm:presLayoutVars>
          <dgm:chMax val="0"/>
          <dgm:bulletEnabled val="1"/>
        </dgm:presLayoutVars>
      </dgm:prSet>
      <dgm:spPr/>
    </dgm:pt>
    <dgm:pt modelId="{9E137375-3FDE-4362-81D0-C8983E8FDEF5}" type="pres">
      <dgm:prSet presAssocID="{28AE069B-2101-48CF-AE71-FF50E5E5C189}" presName="childText" presStyleLbl="revTx" presStyleIdx="0" presStyleCnt="1">
        <dgm:presLayoutVars>
          <dgm:bulletEnabled val="1"/>
        </dgm:presLayoutVars>
      </dgm:prSet>
      <dgm:spPr/>
    </dgm:pt>
    <dgm:pt modelId="{9F936544-0EF0-496D-898B-5CF188355F3B}" type="pres">
      <dgm:prSet presAssocID="{11904C27-0329-45CC-8632-C5F4FF2672A7}" presName="parentText" presStyleLbl="node1" presStyleIdx="6" presStyleCnt="7">
        <dgm:presLayoutVars>
          <dgm:chMax val="0"/>
          <dgm:bulletEnabled val="1"/>
        </dgm:presLayoutVars>
      </dgm:prSet>
      <dgm:spPr/>
    </dgm:pt>
  </dgm:ptLst>
  <dgm:cxnLst>
    <dgm:cxn modelId="{018B670A-CC36-470D-96BD-563F4BD79B94}" srcId="{28AE069B-2101-48CF-AE71-FF50E5E5C189}" destId="{A12DB4BF-2746-40F1-80A8-A1C38911DCD4}" srcOrd="3" destOrd="0" parTransId="{59C65C6E-0120-4248-A6C2-8680605BFEF8}" sibTransId="{3C78B8D9-EF91-4FFA-9D43-E2DACC295253}"/>
    <dgm:cxn modelId="{DCBBDF0C-E72D-4653-AEC2-6EAC15FB9781}" srcId="{DC84687E-685E-4BF4-A1F4-4A88F4D3EED9}" destId="{11904C27-0329-45CC-8632-C5F4FF2672A7}" srcOrd="6" destOrd="0" parTransId="{0B7996D8-8168-45CE-9B6B-E2942D7DC2CB}" sibTransId="{F97972EF-DC90-4E49-A6F6-8B4300DB5346}"/>
    <dgm:cxn modelId="{456FC825-879D-4ABA-8D46-DF6539449FC1}" type="presOf" srcId="{4D878DBA-EAC3-418A-8804-5316367EA7B8}" destId="{7ACE7A07-D457-49F8-8E4C-C3A2F889EB2A}" srcOrd="0" destOrd="0" presId="urn:microsoft.com/office/officeart/2005/8/layout/vList2"/>
    <dgm:cxn modelId="{1C159628-D9DC-42DC-B201-F0BBB44E683C}" srcId="{28AE069B-2101-48CF-AE71-FF50E5E5C189}" destId="{13301181-7CCC-44BD-A72E-D2ECD5B5ABE2}" srcOrd="4" destOrd="0" parTransId="{1EEA1149-1EDC-47AD-AAAA-9CA3AACC5B3C}" sibTransId="{360591BC-CB30-4598-9D14-4853C8BD16F5}"/>
    <dgm:cxn modelId="{14DE0730-4BC1-438C-B96F-7F44E6255ACE}" srcId="{28AE069B-2101-48CF-AE71-FF50E5E5C189}" destId="{35133739-82B7-4BB2-A10F-7057F1A61A06}" srcOrd="2" destOrd="0" parTransId="{8667F6C0-0678-45C9-95D6-3097A8BFFAC0}" sibTransId="{56A59382-E0F1-4431-AE6C-1217D045FCB4}"/>
    <dgm:cxn modelId="{C4C46544-0641-4606-8F8E-9A6F83B91530}" type="presOf" srcId="{DC84687E-685E-4BF4-A1F4-4A88F4D3EED9}" destId="{AD0F037C-80E9-422C-AAB0-2985BAF40064}" srcOrd="0" destOrd="0" presId="urn:microsoft.com/office/officeart/2005/8/layout/vList2"/>
    <dgm:cxn modelId="{2244C34F-798E-4FA5-BD85-F1D53B9AA2E0}" srcId="{DC84687E-685E-4BF4-A1F4-4A88F4D3EED9}" destId="{CC376F8C-A0EB-4865-BF63-3E63A9AB0272}" srcOrd="0" destOrd="0" parTransId="{4D55FA47-7313-49E2-A56F-ADCB3AA4476B}" sibTransId="{E8B4435E-638E-4CDE-8FBD-C346400B474D}"/>
    <dgm:cxn modelId="{23524570-E967-4DA9-A648-9A7EA7C0ECEF}" type="presOf" srcId="{A12DB4BF-2746-40F1-80A8-A1C38911DCD4}" destId="{9E137375-3FDE-4362-81D0-C8983E8FDEF5}" srcOrd="0" destOrd="3" presId="urn:microsoft.com/office/officeart/2005/8/layout/vList2"/>
    <dgm:cxn modelId="{5A87AA57-C743-4607-B9CA-953C21F04E05}" type="presOf" srcId="{11904C27-0329-45CC-8632-C5F4FF2672A7}" destId="{9F936544-0EF0-496D-898B-5CF188355F3B}" srcOrd="0" destOrd="0" presId="urn:microsoft.com/office/officeart/2005/8/layout/vList2"/>
    <dgm:cxn modelId="{EDA6DA79-67A6-4D1F-8259-38FE1A3EF300}" type="presOf" srcId="{84F1C4E6-9FC7-4DD9-8EAB-0281E8556331}" destId="{9E137375-3FDE-4362-81D0-C8983E8FDEF5}" srcOrd="0" destOrd="0" presId="urn:microsoft.com/office/officeart/2005/8/layout/vList2"/>
    <dgm:cxn modelId="{9B31DA7E-71F2-4D80-9EC0-FF1442FBEF2B}" type="presOf" srcId="{4060AA78-22B1-42EB-B94D-771317F33D42}" destId="{9E137375-3FDE-4362-81D0-C8983E8FDEF5}" srcOrd="0" destOrd="1" presId="urn:microsoft.com/office/officeart/2005/8/layout/vList2"/>
    <dgm:cxn modelId="{A6B5338B-EE4B-4668-BAF3-A945D95A5662}" type="presOf" srcId="{97C550B9-8EF2-48D0-B9AE-61429A195202}" destId="{9CE82249-6420-4953-AC30-688B804D08F0}" srcOrd="0" destOrd="0" presId="urn:microsoft.com/office/officeart/2005/8/layout/vList2"/>
    <dgm:cxn modelId="{97EE8390-F748-4A24-A33A-AC6B0FB745E7}" srcId="{28AE069B-2101-48CF-AE71-FF50E5E5C189}" destId="{4060AA78-22B1-42EB-B94D-771317F33D42}" srcOrd="1" destOrd="0" parTransId="{A6207120-4373-4E71-AA76-3569DF4D7ACF}" sibTransId="{7B4CF15B-09DA-4F20-9790-E14230C7D0C9}"/>
    <dgm:cxn modelId="{8B22B393-CA6E-4AA4-BA02-0E82BE0ADD94}" type="presOf" srcId="{26B6AA48-0B67-4A89-9104-B29831AF178B}" destId="{C900D5A2-D759-4792-AA2C-B81259539828}" srcOrd="0" destOrd="0" presId="urn:microsoft.com/office/officeart/2005/8/layout/vList2"/>
    <dgm:cxn modelId="{5EFFC59B-98E5-4C0E-80F3-6B1D867C6F38}" srcId="{DC84687E-685E-4BF4-A1F4-4A88F4D3EED9}" destId="{28AE069B-2101-48CF-AE71-FF50E5E5C189}" srcOrd="5" destOrd="0" parTransId="{4E2FD3E2-C4BE-4D51-8AC2-61C2A7F483B5}" sibTransId="{5FE02E11-94E7-4AD8-BACE-3ABF9D791E66}"/>
    <dgm:cxn modelId="{84EE8D9D-DD51-44D2-BEF3-D8F9A0B3F869}" type="presOf" srcId="{28AE069B-2101-48CF-AE71-FF50E5E5C189}" destId="{95387310-F62A-4FEE-9376-BDDD8F669156}" srcOrd="0" destOrd="0" presId="urn:microsoft.com/office/officeart/2005/8/layout/vList2"/>
    <dgm:cxn modelId="{17D03DA8-478A-4D8A-AE87-20524957526C}" type="presOf" srcId="{13301181-7CCC-44BD-A72E-D2ECD5B5ABE2}" destId="{9E137375-3FDE-4362-81D0-C8983E8FDEF5}" srcOrd="0" destOrd="4" presId="urn:microsoft.com/office/officeart/2005/8/layout/vList2"/>
    <dgm:cxn modelId="{F22228AF-417C-462F-89E4-6337D0703A90}" srcId="{DC84687E-685E-4BF4-A1F4-4A88F4D3EED9}" destId="{97C550B9-8EF2-48D0-B9AE-61429A195202}" srcOrd="4" destOrd="0" parTransId="{546E2979-7260-4229-ADE0-C073678C12C4}" sibTransId="{D2743F25-B7FC-4C6F-B6E8-BD2523E6C312}"/>
    <dgm:cxn modelId="{DB20CEB5-3DD3-4BD0-883D-459675771217}" srcId="{DC84687E-685E-4BF4-A1F4-4A88F4D3EED9}" destId="{26B6AA48-0B67-4A89-9104-B29831AF178B}" srcOrd="1" destOrd="0" parTransId="{3391C198-6F7D-47C9-A202-3BE839777DDD}" sibTransId="{2A4F0234-EE78-4F5E-AA6B-7EDE2DE0BBC7}"/>
    <dgm:cxn modelId="{74AFDDCA-EE35-4E3C-9B51-02A8A4AF8A42}" srcId="{28AE069B-2101-48CF-AE71-FF50E5E5C189}" destId="{84F1C4E6-9FC7-4DD9-8EAB-0281E8556331}" srcOrd="0" destOrd="0" parTransId="{ED2C238E-CBA7-4700-86A4-52B1739A360B}" sibTransId="{014CCE25-7230-40E0-A373-B32F75B7493A}"/>
    <dgm:cxn modelId="{CC0356CB-CE01-4043-9364-3E23F7038AC2}" srcId="{DC84687E-685E-4BF4-A1F4-4A88F4D3EED9}" destId="{4D878DBA-EAC3-418A-8804-5316367EA7B8}" srcOrd="2" destOrd="0" parTransId="{1D16A020-17BC-4D29-8EDE-05F52F67982B}" sibTransId="{A383E36F-4EEC-4652-AFD3-61FD153003FA}"/>
    <dgm:cxn modelId="{FB94AFCF-34B9-4F9C-8507-8475F9F45E52}" type="presOf" srcId="{A0B936FC-7950-4B57-8577-AA69B4E110A3}" destId="{7974DEB7-1137-495A-AE86-9BAB9673883D}" srcOrd="0" destOrd="0" presId="urn:microsoft.com/office/officeart/2005/8/layout/vList2"/>
    <dgm:cxn modelId="{D87892DE-956A-4653-92E5-DDBAF86AED85}" srcId="{DC84687E-685E-4BF4-A1F4-4A88F4D3EED9}" destId="{A0B936FC-7950-4B57-8577-AA69B4E110A3}" srcOrd="3" destOrd="0" parTransId="{BF4528AB-4B77-4AAC-A34E-30D3EB030E81}" sibTransId="{735075B3-0220-4C46-BC23-968712772C58}"/>
    <dgm:cxn modelId="{3355CDF2-490B-446B-BEA2-93585D07FCE7}" type="presOf" srcId="{CC376F8C-A0EB-4865-BF63-3E63A9AB0272}" destId="{EE9B57F7-016F-4888-923B-C21992807278}" srcOrd="0" destOrd="0" presId="urn:microsoft.com/office/officeart/2005/8/layout/vList2"/>
    <dgm:cxn modelId="{D18D7BFF-BCCA-4C9F-A288-CE53695E2607}" type="presOf" srcId="{35133739-82B7-4BB2-A10F-7057F1A61A06}" destId="{9E137375-3FDE-4362-81D0-C8983E8FDEF5}" srcOrd="0" destOrd="2" presId="urn:microsoft.com/office/officeart/2005/8/layout/vList2"/>
    <dgm:cxn modelId="{5A995DD0-2983-4317-BEE0-F7DF4CEDD88E}" type="presParOf" srcId="{AD0F037C-80E9-422C-AAB0-2985BAF40064}" destId="{EE9B57F7-016F-4888-923B-C21992807278}" srcOrd="0" destOrd="0" presId="urn:microsoft.com/office/officeart/2005/8/layout/vList2"/>
    <dgm:cxn modelId="{53EDC2B6-FC8B-4701-AB14-6C07C574B546}" type="presParOf" srcId="{AD0F037C-80E9-422C-AAB0-2985BAF40064}" destId="{C83684DB-4B09-4138-8734-435508712C81}" srcOrd="1" destOrd="0" presId="urn:microsoft.com/office/officeart/2005/8/layout/vList2"/>
    <dgm:cxn modelId="{924D2267-4530-446A-87C1-465D4B59CC94}" type="presParOf" srcId="{AD0F037C-80E9-422C-AAB0-2985BAF40064}" destId="{C900D5A2-D759-4792-AA2C-B81259539828}" srcOrd="2" destOrd="0" presId="urn:microsoft.com/office/officeart/2005/8/layout/vList2"/>
    <dgm:cxn modelId="{C663E188-84E1-4321-8A21-99311742608C}" type="presParOf" srcId="{AD0F037C-80E9-422C-AAB0-2985BAF40064}" destId="{71686737-D2A0-4ACE-BE60-134C47B3C772}" srcOrd="3" destOrd="0" presId="urn:microsoft.com/office/officeart/2005/8/layout/vList2"/>
    <dgm:cxn modelId="{9CA8DDDF-112C-4EA0-9FB0-0D35ABB611EE}" type="presParOf" srcId="{AD0F037C-80E9-422C-AAB0-2985BAF40064}" destId="{7ACE7A07-D457-49F8-8E4C-C3A2F889EB2A}" srcOrd="4" destOrd="0" presId="urn:microsoft.com/office/officeart/2005/8/layout/vList2"/>
    <dgm:cxn modelId="{C2280914-020C-4AD2-884D-668DD6E3A957}" type="presParOf" srcId="{AD0F037C-80E9-422C-AAB0-2985BAF40064}" destId="{69E2105B-AAA0-4684-9E27-2F61D62B1A55}" srcOrd="5" destOrd="0" presId="urn:microsoft.com/office/officeart/2005/8/layout/vList2"/>
    <dgm:cxn modelId="{31E0CF50-2507-4EAE-AEE6-E80CCD7FEF56}" type="presParOf" srcId="{AD0F037C-80E9-422C-AAB0-2985BAF40064}" destId="{7974DEB7-1137-495A-AE86-9BAB9673883D}" srcOrd="6" destOrd="0" presId="urn:microsoft.com/office/officeart/2005/8/layout/vList2"/>
    <dgm:cxn modelId="{C1599A40-1D55-43C1-B712-F445A81F5C30}" type="presParOf" srcId="{AD0F037C-80E9-422C-AAB0-2985BAF40064}" destId="{2B652517-BAAC-4751-B179-FC4737291D7A}" srcOrd="7" destOrd="0" presId="urn:microsoft.com/office/officeart/2005/8/layout/vList2"/>
    <dgm:cxn modelId="{6B5BB392-4C7D-4F7B-A450-ACA1817F2506}" type="presParOf" srcId="{AD0F037C-80E9-422C-AAB0-2985BAF40064}" destId="{9CE82249-6420-4953-AC30-688B804D08F0}" srcOrd="8" destOrd="0" presId="urn:microsoft.com/office/officeart/2005/8/layout/vList2"/>
    <dgm:cxn modelId="{DD5F2632-79C9-44E9-AB00-AC21E49B2FAC}" type="presParOf" srcId="{AD0F037C-80E9-422C-AAB0-2985BAF40064}" destId="{5F3E9084-D034-4028-9B68-A811A23FD421}" srcOrd="9" destOrd="0" presId="urn:microsoft.com/office/officeart/2005/8/layout/vList2"/>
    <dgm:cxn modelId="{93AD8EB4-07F3-4F67-8494-8582BC5F0A6D}" type="presParOf" srcId="{AD0F037C-80E9-422C-AAB0-2985BAF40064}" destId="{95387310-F62A-4FEE-9376-BDDD8F669156}" srcOrd="10" destOrd="0" presId="urn:microsoft.com/office/officeart/2005/8/layout/vList2"/>
    <dgm:cxn modelId="{092844A3-E2C4-45C8-B02A-3B7E980DC07A}" type="presParOf" srcId="{AD0F037C-80E9-422C-AAB0-2985BAF40064}" destId="{9E137375-3FDE-4362-81D0-C8983E8FDEF5}" srcOrd="11" destOrd="0" presId="urn:microsoft.com/office/officeart/2005/8/layout/vList2"/>
    <dgm:cxn modelId="{440FE309-6465-43BC-9C16-5ED118F88812}" type="presParOf" srcId="{AD0F037C-80E9-422C-AAB0-2985BAF40064}" destId="{9F936544-0EF0-496D-898B-5CF188355F3B}"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FA91314-70DA-4863-95B8-ABD4776B3EED}" type="doc">
      <dgm:prSet loTypeId="urn:microsoft.com/office/officeart/2005/8/layout/list1" loCatId="list" qsTypeId="urn:microsoft.com/office/officeart/2005/8/quickstyle/simple1" qsCatId="simple" csTypeId="urn:microsoft.com/office/officeart/2005/8/colors/accent5_2" csCatId="accent5"/>
      <dgm:spPr/>
      <dgm:t>
        <a:bodyPr/>
        <a:lstStyle/>
        <a:p>
          <a:endParaRPr lang="en-US"/>
        </a:p>
      </dgm:t>
    </dgm:pt>
    <dgm:pt modelId="{1B89E05E-94E0-456C-9636-EC137F61EA38}">
      <dgm:prSet/>
      <dgm:spPr/>
      <dgm:t>
        <a:bodyPr/>
        <a:lstStyle/>
        <a:p>
          <a:r>
            <a:rPr lang="cs-CZ" b="1" u="sng"/>
            <a:t>Stimulace:</a:t>
          </a:r>
          <a:r>
            <a:rPr lang="cs-CZ"/>
            <a:t> </a:t>
          </a:r>
          <a:endParaRPr lang="en-US"/>
        </a:p>
      </dgm:t>
    </dgm:pt>
    <dgm:pt modelId="{C2434390-DF46-4DC8-9C83-2580ADDBC947}" type="parTrans" cxnId="{60FDE238-09A7-4FEF-9F7A-9CF31DEB1375}">
      <dgm:prSet/>
      <dgm:spPr/>
      <dgm:t>
        <a:bodyPr/>
        <a:lstStyle/>
        <a:p>
          <a:endParaRPr lang="en-US"/>
        </a:p>
      </dgm:t>
    </dgm:pt>
    <dgm:pt modelId="{66C615BA-05A9-4158-AC31-A28AD0327B0A}" type="sibTrans" cxnId="{60FDE238-09A7-4FEF-9F7A-9CF31DEB1375}">
      <dgm:prSet/>
      <dgm:spPr/>
      <dgm:t>
        <a:bodyPr/>
        <a:lstStyle/>
        <a:p>
          <a:endParaRPr lang="en-US"/>
        </a:p>
      </dgm:t>
    </dgm:pt>
    <dgm:pt modelId="{6F1DD447-A3FB-4241-AD79-00A7A55B9854}">
      <dgm:prSet/>
      <dgm:spPr/>
      <dgm:t>
        <a:bodyPr/>
        <a:lstStyle/>
        <a:p>
          <a:r>
            <a:rPr lang="cs-CZ"/>
            <a:t>je drobný chvějivý pohyb, který probouzí k činnosti nervová zakončení ve svalech a šlachách. </a:t>
          </a:r>
          <a:endParaRPr lang="en-US"/>
        </a:p>
      </dgm:t>
    </dgm:pt>
    <dgm:pt modelId="{F07C7137-94B8-49DB-B761-355819EA5DFA}" type="parTrans" cxnId="{940213A5-4D77-4B6D-AAF6-4032F1448219}">
      <dgm:prSet/>
      <dgm:spPr/>
      <dgm:t>
        <a:bodyPr/>
        <a:lstStyle/>
        <a:p>
          <a:endParaRPr lang="en-US"/>
        </a:p>
      </dgm:t>
    </dgm:pt>
    <dgm:pt modelId="{083E5E6B-83DA-40AC-BE00-330EBE1033CB}" type="sibTrans" cxnId="{940213A5-4D77-4B6D-AAF6-4032F1448219}">
      <dgm:prSet/>
      <dgm:spPr/>
      <dgm:t>
        <a:bodyPr/>
        <a:lstStyle/>
        <a:p>
          <a:endParaRPr lang="en-US"/>
        </a:p>
      </dgm:t>
    </dgm:pt>
    <dgm:pt modelId="{515A4D0F-EA73-455B-94D2-F6C0DCE31B48}">
      <dgm:prSet/>
      <dgm:spPr/>
      <dgm:t>
        <a:bodyPr/>
        <a:lstStyle/>
        <a:p>
          <a:r>
            <a:rPr lang="cs-CZ"/>
            <a:t>Provádíme ho pasivně přesně v rozsahu fyziologického pohybu. </a:t>
          </a:r>
          <a:endParaRPr lang="en-US"/>
        </a:p>
      </dgm:t>
    </dgm:pt>
    <dgm:pt modelId="{24D58BD5-8497-41C8-A768-8D3DB4AE2486}" type="parTrans" cxnId="{3ABB8ECE-7113-49F9-ADE2-1FE73E4E2544}">
      <dgm:prSet/>
      <dgm:spPr/>
      <dgm:t>
        <a:bodyPr/>
        <a:lstStyle/>
        <a:p>
          <a:endParaRPr lang="en-US"/>
        </a:p>
      </dgm:t>
    </dgm:pt>
    <dgm:pt modelId="{98C86E49-4879-45CE-B7A2-20685DB2CCB1}" type="sibTrans" cxnId="{3ABB8ECE-7113-49F9-ADE2-1FE73E4E2544}">
      <dgm:prSet/>
      <dgm:spPr/>
      <dgm:t>
        <a:bodyPr/>
        <a:lstStyle/>
        <a:p>
          <a:endParaRPr lang="en-US"/>
        </a:p>
      </dgm:t>
    </dgm:pt>
    <dgm:pt modelId="{BF825499-1438-4B0A-A20E-F533C85182FE}">
      <dgm:prSet/>
      <dgm:spPr/>
      <dgm:t>
        <a:bodyPr/>
        <a:lstStyle/>
        <a:p>
          <a:r>
            <a:rPr lang="cs-CZ"/>
            <a:t>Stimulace probouzí k činnosti nervová zakončení ve svalech, ve šlachách a v kloubech. Stimulační úkony mají veliký význam (pokud jsou časně použité) pro ochrnutý sval. </a:t>
          </a:r>
          <a:endParaRPr lang="en-US"/>
        </a:p>
      </dgm:t>
    </dgm:pt>
    <dgm:pt modelId="{1EB9EB09-866A-4362-BB68-99F46C9DD9D0}" type="parTrans" cxnId="{5FDC6154-0D4E-440C-B9D0-1B7C68E249D8}">
      <dgm:prSet/>
      <dgm:spPr/>
      <dgm:t>
        <a:bodyPr/>
        <a:lstStyle/>
        <a:p>
          <a:endParaRPr lang="en-US"/>
        </a:p>
      </dgm:t>
    </dgm:pt>
    <dgm:pt modelId="{7F7CBC60-1901-497E-816E-F6CF10F95468}" type="sibTrans" cxnId="{5FDC6154-0D4E-440C-B9D0-1B7C68E249D8}">
      <dgm:prSet/>
      <dgm:spPr/>
      <dgm:t>
        <a:bodyPr/>
        <a:lstStyle/>
        <a:p>
          <a:endParaRPr lang="en-US"/>
        </a:p>
      </dgm:t>
    </dgm:pt>
    <dgm:pt modelId="{8144F76A-1DDE-483F-B046-0FCDAFF330E1}">
      <dgm:prSet/>
      <dgm:spPr/>
      <dgm:t>
        <a:bodyPr/>
        <a:lstStyle/>
        <a:p>
          <a:r>
            <a:rPr lang="cs-CZ"/>
            <a:t>Používáme je u svalů o síle 0-2- dle svalového testu </a:t>
          </a:r>
          <a:endParaRPr lang="en-US"/>
        </a:p>
      </dgm:t>
    </dgm:pt>
    <dgm:pt modelId="{BC9DED84-310C-4445-9C0D-BD979664A0BE}" type="parTrans" cxnId="{85501AB5-8594-4FEF-96BD-2D81D904CBAF}">
      <dgm:prSet/>
      <dgm:spPr/>
      <dgm:t>
        <a:bodyPr/>
        <a:lstStyle/>
        <a:p>
          <a:endParaRPr lang="en-US"/>
        </a:p>
      </dgm:t>
    </dgm:pt>
    <dgm:pt modelId="{6E994123-8403-4B39-AFC3-178D606BEA88}" type="sibTrans" cxnId="{85501AB5-8594-4FEF-96BD-2D81D904CBAF}">
      <dgm:prSet/>
      <dgm:spPr/>
      <dgm:t>
        <a:bodyPr/>
        <a:lstStyle/>
        <a:p>
          <a:endParaRPr lang="en-US"/>
        </a:p>
      </dgm:t>
    </dgm:pt>
    <dgm:pt modelId="{B5202A49-9BD9-4A20-80F4-5CE22C4F449B}">
      <dgm:prSet/>
      <dgm:spPr/>
      <dgm:t>
        <a:bodyPr/>
        <a:lstStyle/>
        <a:p>
          <a:r>
            <a:rPr lang="cs-CZ" b="1" u="sng"/>
            <a:t>Pojem indikace:</a:t>
          </a:r>
          <a:r>
            <a:rPr lang="cs-CZ"/>
            <a:t> </a:t>
          </a:r>
          <a:endParaRPr lang="en-US"/>
        </a:p>
      </dgm:t>
    </dgm:pt>
    <dgm:pt modelId="{E80546E3-FE8F-4D3D-B114-CF59AF4A832F}" type="parTrans" cxnId="{E27BA6AF-E91D-45BE-8EC5-B28B50984BC9}">
      <dgm:prSet/>
      <dgm:spPr/>
      <dgm:t>
        <a:bodyPr/>
        <a:lstStyle/>
        <a:p>
          <a:endParaRPr lang="en-US"/>
        </a:p>
      </dgm:t>
    </dgm:pt>
    <dgm:pt modelId="{FA77CCCB-A053-4E2E-AF04-4B65DD875235}" type="sibTrans" cxnId="{E27BA6AF-E91D-45BE-8EC5-B28B50984BC9}">
      <dgm:prSet/>
      <dgm:spPr/>
      <dgm:t>
        <a:bodyPr/>
        <a:lstStyle/>
        <a:p>
          <a:endParaRPr lang="en-US"/>
        </a:p>
      </dgm:t>
    </dgm:pt>
    <dgm:pt modelId="{EB320FA4-3984-4846-AE5D-EBC2CF079FA5}">
      <dgm:prSet/>
      <dgm:spPr/>
      <dgm:t>
        <a:bodyPr/>
        <a:lstStyle/>
        <a:p>
          <a:r>
            <a:rPr lang="cs-CZ"/>
            <a:t>= uvědomění pacienta o přesně prováděném pohybu a o svalu, který má tento pohyb provést. </a:t>
          </a:r>
          <a:endParaRPr lang="en-US"/>
        </a:p>
      </dgm:t>
    </dgm:pt>
    <dgm:pt modelId="{1425F262-CD75-4AE1-9B16-66CB0BBD9F68}" type="parTrans" cxnId="{DD0D404F-4762-4F84-8F47-88C744BDBC3E}">
      <dgm:prSet/>
      <dgm:spPr/>
      <dgm:t>
        <a:bodyPr/>
        <a:lstStyle/>
        <a:p>
          <a:endParaRPr lang="en-US"/>
        </a:p>
      </dgm:t>
    </dgm:pt>
    <dgm:pt modelId="{CCC4BD6B-ADE6-4250-9BC1-0801A2384C95}" type="sibTrans" cxnId="{DD0D404F-4762-4F84-8F47-88C744BDBC3E}">
      <dgm:prSet/>
      <dgm:spPr/>
      <dgm:t>
        <a:bodyPr/>
        <a:lstStyle/>
        <a:p>
          <a:endParaRPr lang="en-US"/>
        </a:p>
      </dgm:t>
    </dgm:pt>
    <dgm:pt modelId="{55E079CE-D235-4C90-AEB1-D8AC982FD6E8}">
      <dgm:prSet/>
      <dgm:spPr/>
      <dgm:t>
        <a:bodyPr/>
        <a:lstStyle/>
        <a:p>
          <a:r>
            <a:rPr lang="cs-CZ"/>
            <a:t>po několikrát opakovaném (6 – 10x) stimulačním pohybu ukážeme nemocnému místo uložení svalu, špičkami prstů naznačíme východisko kontrakce od úponové šlachy k začátku svalu, čímž zároveň dráždíme proprioreceptory v kůži.</a:t>
          </a:r>
          <a:endParaRPr lang="en-US"/>
        </a:p>
      </dgm:t>
    </dgm:pt>
    <dgm:pt modelId="{54A25D7D-19F7-4CF2-9EAF-F957BC707047}" type="parTrans" cxnId="{0B7457F3-0D51-41B9-A188-5E6C53D53425}">
      <dgm:prSet/>
      <dgm:spPr/>
      <dgm:t>
        <a:bodyPr/>
        <a:lstStyle/>
        <a:p>
          <a:endParaRPr lang="en-US"/>
        </a:p>
      </dgm:t>
    </dgm:pt>
    <dgm:pt modelId="{C47DA078-2CA2-4371-8698-177B6A094387}" type="sibTrans" cxnId="{0B7457F3-0D51-41B9-A188-5E6C53D53425}">
      <dgm:prSet/>
      <dgm:spPr/>
      <dgm:t>
        <a:bodyPr/>
        <a:lstStyle/>
        <a:p>
          <a:endParaRPr lang="en-US"/>
        </a:p>
      </dgm:t>
    </dgm:pt>
    <dgm:pt modelId="{477A2055-7A94-4A41-BF72-70ADBE67F3E5}">
      <dgm:prSet/>
      <dgm:spPr/>
      <dgm:t>
        <a:bodyPr/>
        <a:lstStyle/>
        <a:p>
          <a:r>
            <a:rPr lang="cs-CZ"/>
            <a:t>Nemocný má být poučen o tom, že musí mít cvičenou část zcela relaxovánu a že se musí na pohyb soustředit.</a:t>
          </a:r>
          <a:endParaRPr lang="en-US"/>
        </a:p>
      </dgm:t>
    </dgm:pt>
    <dgm:pt modelId="{DFDA697D-6093-48AE-AF16-6608789B2A8D}" type="parTrans" cxnId="{538E2461-EE44-41B7-9F3B-9869215C5F8A}">
      <dgm:prSet/>
      <dgm:spPr/>
      <dgm:t>
        <a:bodyPr/>
        <a:lstStyle/>
        <a:p>
          <a:endParaRPr lang="en-US"/>
        </a:p>
      </dgm:t>
    </dgm:pt>
    <dgm:pt modelId="{5BF5709F-0D2E-4FFE-97EB-30997DE47ACC}" type="sibTrans" cxnId="{538E2461-EE44-41B7-9F3B-9869215C5F8A}">
      <dgm:prSet/>
      <dgm:spPr/>
      <dgm:t>
        <a:bodyPr/>
        <a:lstStyle/>
        <a:p>
          <a:endParaRPr lang="en-US"/>
        </a:p>
      </dgm:t>
    </dgm:pt>
    <dgm:pt modelId="{EB3A88D2-4BAB-4369-A427-CE2F4FBD0457}" type="pres">
      <dgm:prSet presAssocID="{AFA91314-70DA-4863-95B8-ABD4776B3EED}" presName="linear" presStyleCnt="0">
        <dgm:presLayoutVars>
          <dgm:dir/>
          <dgm:animLvl val="lvl"/>
          <dgm:resizeHandles val="exact"/>
        </dgm:presLayoutVars>
      </dgm:prSet>
      <dgm:spPr/>
    </dgm:pt>
    <dgm:pt modelId="{DDD28F8C-C714-4D86-9C87-D9590CEB60C6}" type="pres">
      <dgm:prSet presAssocID="{1B89E05E-94E0-456C-9636-EC137F61EA38}" presName="parentLin" presStyleCnt="0"/>
      <dgm:spPr/>
    </dgm:pt>
    <dgm:pt modelId="{9EAD6D03-435C-47F7-9325-41437C2D3711}" type="pres">
      <dgm:prSet presAssocID="{1B89E05E-94E0-456C-9636-EC137F61EA38}" presName="parentLeftMargin" presStyleLbl="node1" presStyleIdx="0" presStyleCnt="2"/>
      <dgm:spPr/>
    </dgm:pt>
    <dgm:pt modelId="{21CE2BC9-2305-43E4-A211-D6B164928433}" type="pres">
      <dgm:prSet presAssocID="{1B89E05E-94E0-456C-9636-EC137F61EA38}" presName="parentText" presStyleLbl="node1" presStyleIdx="0" presStyleCnt="2">
        <dgm:presLayoutVars>
          <dgm:chMax val="0"/>
          <dgm:bulletEnabled val="1"/>
        </dgm:presLayoutVars>
      </dgm:prSet>
      <dgm:spPr/>
    </dgm:pt>
    <dgm:pt modelId="{6A0956AC-7611-47EF-A423-E0D041A47195}" type="pres">
      <dgm:prSet presAssocID="{1B89E05E-94E0-456C-9636-EC137F61EA38}" presName="negativeSpace" presStyleCnt="0"/>
      <dgm:spPr/>
    </dgm:pt>
    <dgm:pt modelId="{175D97BF-CB52-4081-9117-C3FD183CDEC5}" type="pres">
      <dgm:prSet presAssocID="{1B89E05E-94E0-456C-9636-EC137F61EA38}" presName="childText" presStyleLbl="conFgAcc1" presStyleIdx="0" presStyleCnt="2">
        <dgm:presLayoutVars>
          <dgm:bulletEnabled val="1"/>
        </dgm:presLayoutVars>
      </dgm:prSet>
      <dgm:spPr/>
    </dgm:pt>
    <dgm:pt modelId="{C4166848-DD03-48E2-9C7A-DCFE2EB7E06E}" type="pres">
      <dgm:prSet presAssocID="{66C615BA-05A9-4158-AC31-A28AD0327B0A}" presName="spaceBetweenRectangles" presStyleCnt="0"/>
      <dgm:spPr/>
    </dgm:pt>
    <dgm:pt modelId="{1FEF1A18-6128-4E46-9640-36470B377155}" type="pres">
      <dgm:prSet presAssocID="{B5202A49-9BD9-4A20-80F4-5CE22C4F449B}" presName="parentLin" presStyleCnt="0"/>
      <dgm:spPr/>
    </dgm:pt>
    <dgm:pt modelId="{47746E3E-2873-4DDD-AE73-ADBB01CDB0C1}" type="pres">
      <dgm:prSet presAssocID="{B5202A49-9BD9-4A20-80F4-5CE22C4F449B}" presName="parentLeftMargin" presStyleLbl="node1" presStyleIdx="0" presStyleCnt="2"/>
      <dgm:spPr/>
    </dgm:pt>
    <dgm:pt modelId="{F9AAAAC2-A5E8-4816-BFF8-FDB4F6FBACD1}" type="pres">
      <dgm:prSet presAssocID="{B5202A49-9BD9-4A20-80F4-5CE22C4F449B}" presName="parentText" presStyleLbl="node1" presStyleIdx="1" presStyleCnt="2">
        <dgm:presLayoutVars>
          <dgm:chMax val="0"/>
          <dgm:bulletEnabled val="1"/>
        </dgm:presLayoutVars>
      </dgm:prSet>
      <dgm:spPr/>
    </dgm:pt>
    <dgm:pt modelId="{2913E620-26EA-421E-A829-A3AC2F30F175}" type="pres">
      <dgm:prSet presAssocID="{B5202A49-9BD9-4A20-80F4-5CE22C4F449B}" presName="negativeSpace" presStyleCnt="0"/>
      <dgm:spPr/>
    </dgm:pt>
    <dgm:pt modelId="{B0F2EAE6-CD35-4EF4-8490-39F037B0BF59}" type="pres">
      <dgm:prSet presAssocID="{B5202A49-9BD9-4A20-80F4-5CE22C4F449B}" presName="childText" presStyleLbl="conFgAcc1" presStyleIdx="1" presStyleCnt="2">
        <dgm:presLayoutVars>
          <dgm:bulletEnabled val="1"/>
        </dgm:presLayoutVars>
      </dgm:prSet>
      <dgm:spPr/>
    </dgm:pt>
  </dgm:ptLst>
  <dgm:cxnLst>
    <dgm:cxn modelId="{69EF0207-EE58-422E-A548-FFB40252D9BE}" type="presOf" srcId="{B5202A49-9BD9-4A20-80F4-5CE22C4F449B}" destId="{F9AAAAC2-A5E8-4816-BFF8-FDB4F6FBACD1}" srcOrd="1" destOrd="0" presId="urn:microsoft.com/office/officeart/2005/8/layout/list1"/>
    <dgm:cxn modelId="{84AC3E07-D44B-40C7-92A0-48F402DDBAA1}" type="presOf" srcId="{1B89E05E-94E0-456C-9636-EC137F61EA38}" destId="{21CE2BC9-2305-43E4-A211-D6B164928433}" srcOrd="1" destOrd="0" presId="urn:microsoft.com/office/officeart/2005/8/layout/list1"/>
    <dgm:cxn modelId="{60FDE238-09A7-4FEF-9F7A-9CF31DEB1375}" srcId="{AFA91314-70DA-4863-95B8-ABD4776B3EED}" destId="{1B89E05E-94E0-456C-9636-EC137F61EA38}" srcOrd="0" destOrd="0" parTransId="{C2434390-DF46-4DC8-9C83-2580ADDBC947}" sibTransId="{66C615BA-05A9-4158-AC31-A28AD0327B0A}"/>
    <dgm:cxn modelId="{41EB0F40-F562-46BD-BAA2-1F509C3E5518}" type="presOf" srcId="{55E079CE-D235-4C90-AEB1-D8AC982FD6E8}" destId="{B0F2EAE6-CD35-4EF4-8490-39F037B0BF59}" srcOrd="0" destOrd="1" presId="urn:microsoft.com/office/officeart/2005/8/layout/list1"/>
    <dgm:cxn modelId="{46619440-8EF6-4162-8FD5-D59D44ABF071}" type="presOf" srcId="{1B89E05E-94E0-456C-9636-EC137F61EA38}" destId="{9EAD6D03-435C-47F7-9325-41437C2D3711}" srcOrd="0" destOrd="0" presId="urn:microsoft.com/office/officeart/2005/8/layout/list1"/>
    <dgm:cxn modelId="{538E2461-EE44-41B7-9F3B-9869215C5F8A}" srcId="{B5202A49-9BD9-4A20-80F4-5CE22C4F449B}" destId="{477A2055-7A94-4A41-BF72-70ADBE67F3E5}" srcOrd="2" destOrd="0" parTransId="{DFDA697D-6093-48AE-AF16-6608789B2A8D}" sibTransId="{5BF5709F-0D2E-4FFE-97EB-30997DE47ACC}"/>
    <dgm:cxn modelId="{DD0D404F-4762-4F84-8F47-88C744BDBC3E}" srcId="{B5202A49-9BD9-4A20-80F4-5CE22C4F449B}" destId="{EB320FA4-3984-4846-AE5D-EBC2CF079FA5}" srcOrd="0" destOrd="0" parTransId="{1425F262-CD75-4AE1-9B16-66CB0BBD9F68}" sibTransId="{CCC4BD6B-ADE6-4250-9BC1-0801A2384C95}"/>
    <dgm:cxn modelId="{5FDC6154-0D4E-440C-B9D0-1B7C68E249D8}" srcId="{1B89E05E-94E0-456C-9636-EC137F61EA38}" destId="{BF825499-1438-4B0A-A20E-F533C85182FE}" srcOrd="2" destOrd="0" parTransId="{1EB9EB09-866A-4362-BB68-99F46C9DD9D0}" sibTransId="{7F7CBC60-1901-497E-816E-F6CF10F95468}"/>
    <dgm:cxn modelId="{45EDEB7E-E5F0-4EB6-94E6-AD627B667817}" type="presOf" srcId="{8144F76A-1DDE-483F-B046-0FCDAFF330E1}" destId="{175D97BF-CB52-4081-9117-C3FD183CDEC5}" srcOrd="0" destOrd="3" presId="urn:microsoft.com/office/officeart/2005/8/layout/list1"/>
    <dgm:cxn modelId="{1968A687-B6F9-426E-AB2B-3107295854FD}" type="presOf" srcId="{BF825499-1438-4B0A-A20E-F533C85182FE}" destId="{175D97BF-CB52-4081-9117-C3FD183CDEC5}" srcOrd="0" destOrd="2" presId="urn:microsoft.com/office/officeart/2005/8/layout/list1"/>
    <dgm:cxn modelId="{CB3895A3-BFBD-4C35-A3BA-6EBF57CAE16F}" type="presOf" srcId="{AFA91314-70DA-4863-95B8-ABD4776B3EED}" destId="{EB3A88D2-4BAB-4369-A427-CE2F4FBD0457}" srcOrd="0" destOrd="0" presId="urn:microsoft.com/office/officeart/2005/8/layout/list1"/>
    <dgm:cxn modelId="{940213A5-4D77-4B6D-AAF6-4032F1448219}" srcId="{1B89E05E-94E0-456C-9636-EC137F61EA38}" destId="{6F1DD447-A3FB-4241-AD79-00A7A55B9854}" srcOrd="0" destOrd="0" parTransId="{F07C7137-94B8-49DB-B761-355819EA5DFA}" sibTransId="{083E5E6B-83DA-40AC-BE00-330EBE1033CB}"/>
    <dgm:cxn modelId="{E27BA6AF-E91D-45BE-8EC5-B28B50984BC9}" srcId="{AFA91314-70DA-4863-95B8-ABD4776B3EED}" destId="{B5202A49-9BD9-4A20-80F4-5CE22C4F449B}" srcOrd="1" destOrd="0" parTransId="{E80546E3-FE8F-4D3D-B114-CF59AF4A832F}" sibTransId="{FA77CCCB-A053-4E2E-AF04-4B65DD875235}"/>
    <dgm:cxn modelId="{85501AB5-8594-4FEF-96BD-2D81D904CBAF}" srcId="{1B89E05E-94E0-456C-9636-EC137F61EA38}" destId="{8144F76A-1DDE-483F-B046-0FCDAFF330E1}" srcOrd="3" destOrd="0" parTransId="{BC9DED84-310C-4445-9C0D-BD979664A0BE}" sibTransId="{6E994123-8403-4B39-AFC3-178D606BEA88}"/>
    <dgm:cxn modelId="{B499FEC1-940E-48B8-87F6-5FF04BD90440}" type="presOf" srcId="{EB320FA4-3984-4846-AE5D-EBC2CF079FA5}" destId="{B0F2EAE6-CD35-4EF4-8490-39F037B0BF59}" srcOrd="0" destOrd="0" presId="urn:microsoft.com/office/officeart/2005/8/layout/list1"/>
    <dgm:cxn modelId="{3ABB8ECE-7113-49F9-ADE2-1FE73E4E2544}" srcId="{1B89E05E-94E0-456C-9636-EC137F61EA38}" destId="{515A4D0F-EA73-455B-94D2-F6C0DCE31B48}" srcOrd="1" destOrd="0" parTransId="{24D58BD5-8497-41C8-A768-8D3DB4AE2486}" sibTransId="{98C86E49-4879-45CE-B7A2-20685DB2CCB1}"/>
    <dgm:cxn modelId="{A69F02D4-CFF3-4DD3-817E-F54386F5F957}" type="presOf" srcId="{515A4D0F-EA73-455B-94D2-F6C0DCE31B48}" destId="{175D97BF-CB52-4081-9117-C3FD183CDEC5}" srcOrd="0" destOrd="1" presId="urn:microsoft.com/office/officeart/2005/8/layout/list1"/>
    <dgm:cxn modelId="{50C326D9-FD2D-4F52-A55F-DF69D8A90C3E}" type="presOf" srcId="{B5202A49-9BD9-4A20-80F4-5CE22C4F449B}" destId="{47746E3E-2873-4DDD-AE73-ADBB01CDB0C1}" srcOrd="0" destOrd="0" presId="urn:microsoft.com/office/officeart/2005/8/layout/list1"/>
    <dgm:cxn modelId="{3BA86CDD-D625-49D8-A01B-3D2730C129E2}" type="presOf" srcId="{477A2055-7A94-4A41-BF72-70ADBE67F3E5}" destId="{B0F2EAE6-CD35-4EF4-8490-39F037B0BF59}" srcOrd="0" destOrd="2" presId="urn:microsoft.com/office/officeart/2005/8/layout/list1"/>
    <dgm:cxn modelId="{0B7457F3-0D51-41B9-A188-5E6C53D53425}" srcId="{B5202A49-9BD9-4A20-80F4-5CE22C4F449B}" destId="{55E079CE-D235-4C90-AEB1-D8AC982FD6E8}" srcOrd="1" destOrd="0" parTransId="{54A25D7D-19F7-4CF2-9EAF-F957BC707047}" sibTransId="{C47DA078-2CA2-4371-8698-177B6A094387}"/>
    <dgm:cxn modelId="{7ECD51FB-46C0-4762-B47A-745BDFCD6BE5}" type="presOf" srcId="{6F1DD447-A3FB-4241-AD79-00A7A55B9854}" destId="{175D97BF-CB52-4081-9117-C3FD183CDEC5}" srcOrd="0" destOrd="0" presId="urn:microsoft.com/office/officeart/2005/8/layout/list1"/>
    <dgm:cxn modelId="{A3F1D6A5-B38C-447B-83A4-4BA903960B2C}" type="presParOf" srcId="{EB3A88D2-4BAB-4369-A427-CE2F4FBD0457}" destId="{DDD28F8C-C714-4D86-9C87-D9590CEB60C6}" srcOrd="0" destOrd="0" presId="urn:microsoft.com/office/officeart/2005/8/layout/list1"/>
    <dgm:cxn modelId="{29B0FB6B-10A6-4BE7-8C37-CA8EAEA5ECE6}" type="presParOf" srcId="{DDD28F8C-C714-4D86-9C87-D9590CEB60C6}" destId="{9EAD6D03-435C-47F7-9325-41437C2D3711}" srcOrd="0" destOrd="0" presId="urn:microsoft.com/office/officeart/2005/8/layout/list1"/>
    <dgm:cxn modelId="{E157B819-8EEC-48AF-8182-E69BC798B1CE}" type="presParOf" srcId="{DDD28F8C-C714-4D86-9C87-D9590CEB60C6}" destId="{21CE2BC9-2305-43E4-A211-D6B164928433}" srcOrd="1" destOrd="0" presId="urn:microsoft.com/office/officeart/2005/8/layout/list1"/>
    <dgm:cxn modelId="{841C5F5A-3A71-4E16-86AE-D69E6400A61E}" type="presParOf" srcId="{EB3A88D2-4BAB-4369-A427-CE2F4FBD0457}" destId="{6A0956AC-7611-47EF-A423-E0D041A47195}" srcOrd="1" destOrd="0" presId="urn:microsoft.com/office/officeart/2005/8/layout/list1"/>
    <dgm:cxn modelId="{6374CE81-68BD-49D1-819D-E5B3889E1CA5}" type="presParOf" srcId="{EB3A88D2-4BAB-4369-A427-CE2F4FBD0457}" destId="{175D97BF-CB52-4081-9117-C3FD183CDEC5}" srcOrd="2" destOrd="0" presId="urn:microsoft.com/office/officeart/2005/8/layout/list1"/>
    <dgm:cxn modelId="{9BA50D94-CA2A-4EC4-BCBF-A2719B792A02}" type="presParOf" srcId="{EB3A88D2-4BAB-4369-A427-CE2F4FBD0457}" destId="{C4166848-DD03-48E2-9C7A-DCFE2EB7E06E}" srcOrd="3" destOrd="0" presId="urn:microsoft.com/office/officeart/2005/8/layout/list1"/>
    <dgm:cxn modelId="{6407AA38-1A7D-4608-913B-5239E08787A2}" type="presParOf" srcId="{EB3A88D2-4BAB-4369-A427-CE2F4FBD0457}" destId="{1FEF1A18-6128-4E46-9640-36470B377155}" srcOrd="4" destOrd="0" presId="urn:microsoft.com/office/officeart/2005/8/layout/list1"/>
    <dgm:cxn modelId="{EB90AA86-659B-4A6F-A661-6DF49DC0C6A2}" type="presParOf" srcId="{1FEF1A18-6128-4E46-9640-36470B377155}" destId="{47746E3E-2873-4DDD-AE73-ADBB01CDB0C1}" srcOrd="0" destOrd="0" presId="urn:microsoft.com/office/officeart/2005/8/layout/list1"/>
    <dgm:cxn modelId="{7BF83E0D-FA67-4E0B-A9AB-B3F327039A8B}" type="presParOf" srcId="{1FEF1A18-6128-4E46-9640-36470B377155}" destId="{F9AAAAC2-A5E8-4816-BFF8-FDB4F6FBACD1}" srcOrd="1" destOrd="0" presId="urn:microsoft.com/office/officeart/2005/8/layout/list1"/>
    <dgm:cxn modelId="{54CC6496-9E5B-444F-93BF-277AC142202E}" type="presParOf" srcId="{EB3A88D2-4BAB-4369-A427-CE2F4FBD0457}" destId="{2913E620-26EA-421E-A829-A3AC2F30F175}" srcOrd="5" destOrd="0" presId="urn:microsoft.com/office/officeart/2005/8/layout/list1"/>
    <dgm:cxn modelId="{9CB77D36-BE63-416D-A2F6-1E65FAD6E92C}" type="presParOf" srcId="{EB3A88D2-4BAB-4369-A427-CE2F4FBD0457}" destId="{B0F2EAE6-CD35-4EF4-8490-39F037B0BF59}"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DC757E5-3CFF-4BD7-9D21-D4DF001F8F0A}" type="doc">
      <dgm:prSet loTypeId="urn:microsoft.com/office/officeart/2005/8/layout/vList2" loCatId="list" qsTypeId="urn:microsoft.com/office/officeart/2005/8/quickstyle/simple1" qsCatId="simple" csTypeId="urn:microsoft.com/office/officeart/2005/8/colors/accent6_2" csCatId="accent6"/>
      <dgm:spPr/>
      <dgm:t>
        <a:bodyPr/>
        <a:lstStyle/>
        <a:p>
          <a:endParaRPr lang="en-US"/>
        </a:p>
      </dgm:t>
    </dgm:pt>
    <dgm:pt modelId="{CF8229D4-614F-43B6-967F-D30827FE1FB2}">
      <dgm:prSet/>
      <dgm:spPr/>
      <dgm:t>
        <a:bodyPr/>
        <a:lstStyle/>
        <a:p>
          <a:pPr rtl="0"/>
          <a:r>
            <a:rPr lang="cs-CZ" dirty="0"/>
            <a:t>= je provedení aktivního pohybu, při kterém sledujeme správnou koordinaci svalové kontrakce a obnovování pohybových stereotypů.</a:t>
          </a:r>
          <a:r>
            <a:rPr lang="cs-CZ" dirty="0">
              <a:latin typeface="The Serif Hand Black"/>
            </a:rPr>
            <a:t> </a:t>
          </a:r>
          <a:endParaRPr lang="en-US" dirty="0"/>
        </a:p>
      </dgm:t>
    </dgm:pt>
    <dgm:pt modelId="{5AE5D81F-2BB9-46A1-B6A3-68430936F9B3}" type="parTrans" cxnId="{26999E05-1F21-44C2-833B-82677DBE640A}">
      <dgm:prSet/>
      <dgm:spPr/>
      <dgm:t>
        <a:bodyPr/>
        <a:lstStyle/>
        <a:p>
          <a:endParaRPr lang="en-US"/>
        </a:p>
      </dgm:t>
    </dgm:pt>
    <dgm:pt modelId="{25326086-4900-4247-A8D6-213AA85F52C4}" type="sibTrans" cxnId="{26999E05-1F21-44C2-833B-82677DBE640A}">
      <dgm:prSet/>
      <dgm:spPr/>
      <dgm:t>
        <a:bodyPr/>
        <a:lstStyle/>
        <a:p>
          <a:endParaRPr lang="en-US"/>
        </a:p>
      </dgm:t>
    </dgm:pt>
    <dgm:pt modelId="{BDA2F75A-AF43-4D96-B9C5-54A90718D370}">
      <dgm:prSet/>
      <dgm:spPr/>
      <dgm:t>
        <a:bodyPr/>
        <a:lstStyle/>
        <a:p>
          <a:r>
            <a:rPr lang="cs-CZ" dirty="0"/>
            <a:t>Když si pacient pohyb uvědomí, vyzveme ho, aby se pokusil provést pohyb s námi. Jelikož se jedná o svaly slabé, pohyb provádíme buďto stále pasivně (při síle 0 nebo 1 svalového testu) nebo s dopomocí (při síle 2 svalového testu). </a:t>
          </a:r>
          <a:endParaRPr lang="en-US" dirty="0"/>
        </a:p>
      </dgm:t>
    </dgm:pt>
    <dgm:pt modelId="{F513DF12-A10C-47C5-AA0D-6E1B5AC71B8A}" type="parTrans" cxnId="{500916F4-3B03-469F-A335-B9627ED326A3}">
      <dgm:prSet/>
      <dgm:spPr/>
      <dgm:t>
        <a:bodyPr/>
        <a:lstStyle/>
        <a:p>
          <a:endParaRPr lang="en-US"/>
        </a:p>
      </dgm:t>
    </dgm:pt>
    <dgm:pt modelId="{3EFC6A05-A0BE-43BC-ADE5-E71277DABCDA}" type="sibTrans" cxnId="{500916F4-3B03-469F-A335-B9627ED326A3}">
      <dgm:prSet/>
      <dgm:spPr/>
      <dgm:t>
        <a:bodyPr/>
        <a:lstStyle/>
        <a:p>
          <a:endParaRPr lang="en-US"/>
        </a:p>
      </dgm:t>
    </dgm:pt>
    <dgm:pt modelId="{90AF1E17-22F7-4662-A3F0-1D9264FFB3DA}">
      <dgm:prSet/>
      <dgm:spPr/>
      <dgm:t>
        <a:bodyPr/>
        <a:lstStyle/>
        <a:p>
          <a:r>
            <a:rPr lang="cs-CZ" dirty="0"/>
            <a:t>Je důležité sledovat okolní svaly – hlavně synergisty pohybu – aby zůstaly zcela relaxovány. Jinak bychom nacvičovali substituce a inkoordinace. Protože se slabý sval unaví rychleji, provedeme každým svalem cvik pouze 2 – 3x.</a:t>
          </a:r>
          <a:endParaRPr lang="en-US" dirty="0"/>
        </a:p>
      </dgm:t>
    </dgm:pt>
    <dgm:pt modelId="{A8D7048C-2183-427B-AB7E-B49E8E43A96F}" type="parTrans" cxnId="{CF6A33A0-61D9-46C9-A74F-4C45F2769703}">
      <dgm:prSet/>
      <dgm:spPr/>
      <dgm:t>
        <a:bodyPr/>
        <a:lstStyle/>
        <a:p>
          <a:endParaRPr lang="en-US"/>
        </a:p>
      </dgm:t>
    </dgm:pt>
    <dgm:pt modelId="{AF75B185-0BF2-472A-9F56-22B7BBAF2A78}" type="sibTrans" cxnId="{CF6A33A0-61D9-46C9-A74F-4C45F2769703}">
      <dgm:prSet/>
      <dgm:spPr/>
      <dgm:t>
        <a:bodyPr/>
        <a:lstStyle/>
        <a:p>
          <a:endParaRPr lang="en-US"/>
        </a:p>
      </dgm:t>
    </dgm:pt>
    <dgm:pt modelId="{F739BE99-E11E-4B75-ADA0-DDD07ADEFC52}">
      <dgm:prSet/>
      <dgm:spPr/>
      <dgm:t>
        <a:bodyPr/>
        <a:lstStyle/>
        <a:p>
          <a:r>
            <a:rPr lang="cs-CZ" dirty="0"/>
            <a:t>Pokud se při aktivním cvičení objeví inkoordinace a nedaří se ji odstranit, na několik dní následuje návrat pouze k pasivním pohybům. </a:t>
          </a:r>
          <a:endParaRPr lang="en-US" dirty="0"/>
        </a:p>
      </dgm:t>
    </dgm:pt>
    <dgm:pt modelId="{A30E14F4-5413-4ECC-BD56-E50B72BB854C}" type="parTrans" cxnId="{3A5F7867-B8F0-4263-874E-D87E780D318D}">
      <dgm:prSet/>
      <dgm:spPr/>
      <dgm:t>
        <a:bodyPr/>
        <a:lstStyle/>
        <a:p>
          <a:endParaRPr lang="en-US"/>
        </a:p>
      </dgm:t>
    </dgm:pt>
    <dgm:pt modelId="{E8A4E32B-661B-4EAC-B2F2-49D8377CAA00}" type="sibTrans" cxnId="{3A5F7867-B8F0-4263-874E-D87E780D318D}">
      <dgm:prSet/>
      <dgm:spPr/>
      <dgm:t>
        <a:bodyPr/>
        <a:lstStyle/>
        <a:p>
          <a:endParaRPr lang="en-US"/>
        </a:p>
      </dgm:t>
    </dgm:pt>
    <dgm:pt modelId="{2A66A91B-72CA-40ED-B6FA-60BFBA9443E8}">
      <dgm:prSet/>
      <dgm:spPr/>
      <dgm:t>
        <a:bodyPr/>
        <a:lstStyle/>
        <a:p>
          <a:r>
            <a:rPr lang="cs-CZ" dirty="0"/>
            <a:t>Při terapii se cvičí každá svalová skupina zvlášť. Neklade se opor, neboť je snaha o co nejpřesnější provedení pohybu! </a:t>
          </a:r>
          <a:endParaRPr lang="en-US" dirty="0"/>
        </a:p>
      </dgm:t>
    </dgm:pt>
    <dgm:pt modelId="{912264DA-D390-4582-8883-AD36C7EAFE53}" type="parTrans" cxnId="{8FB2AB2A-9190-4AFC-A34A-60F59E6C087D}">
      <dgm:prSet/>
      <dgm:spPr/>
      <dgm:t>
        <a:bodyPr/>
        <a:lstStyle/>
        <a:p>
          <a:endParaRPr lang="en-US"/>
        </a:p>
      </dgm:t>
    </dgm:pt>
    <dgm:pt modelId="{DDC5C76C-FCF7-464A-9838-61EB01438352}" type="sibTrans" cxnId="{8FB2AB2A-9190-4AFC-A34A-60F59E6C087D}">
      <dgm:prSet/>
      <dgm:spPr/>
      <dgm:t>
        <a:bodyPr/>
        <a:lstStyle/>
        <a:p>
          <a:endParaRPr lang="en-US"/>
        </a:p>
      </dgm:t>
    </dgm:pt>
    <dgm:pt modelId="{A41884E3-9C73-4829-9B21-8F3C7F19AEC5}" type="pres">
      <dgm:prSet presAssocID="{4DC757E5-3CFF-4BD7-9D21-D4DF001F8F0A}" presName="linear" presStyleCnt="0">
        <dgm:presLayoutVars>
          <dgm:animLvl val="lvl"/>
          <dgm:resizeHandles val="exact"/>
        </dgm:presLayoutVars>
      </dgm:prSet>
      <dgm:spPr/>
    </dgm:pt>
    <dgm:pt modelId="{5AAE269E-665A-485B-9BEF-2EC1183BAE05}" type="pres">
      <dgm:prSet presAssocID="{CF8229D4-614F-43B6-967F-D30827FE1FB2}" presName="parentText" presStyleLbl="node1" presStyleIdx="0" presStyleCnt="5">
        <dgm:presLayoutVars>
          <dgm:chMax val="0"/>
          <dgm:bulletEnabled val="1"/>
        </dgm:presLayoutVars>
      </dgm:prSet>
      <dgm:spPr/>
    </dgm:pt>
    <dgm:pt modelId="{EC69424D-D983-4299-A4C9-15671574A322}" type="pres">
      <dgm:prSet presAssocID="{25326086-4900-4247-A8D6-213AA85F52C4}" presName="spacer" presStyleCnt="0"/>
      <dgm:spPr/>
    </dgm:pt>
    <dgm:pt modelId="{E2C26AF7-E15B-4E7B-A272-C0C1EEF57166}" type="pres">
      <dgm:prSet presAssocID="{BDA2F75A-AF43-4D96-B9C5-54A90718D370}" presName="parentText" presStyleLbl="node1" presStyleIdx="1" presStyleCnt="5">
        <dgm:presLayoutVars>
          <dgm:chMax val="0"/>
          <dgm:bulletEnabled val="1"/>
        </dgm:presLayoutVars>
      </dgm:prSet>
      <dgm:spPr/>
    </dgm:pt>
    <dgm:pt modelId="{72B57F8E-659D-4CD9-BA1B-936CE281470E}" type="pres">
      <dgm:prSet presAssocID="{3EFC6A05-A0BE-43BC-ADE5-E71277DABCDA}" presName="spacer" presStyleCnt="0"/>
      <dgm:spPr/>
    </dgm:pt>
    <dgm:pt modelId="{E9DF0EF1-1C9A-4930-8869-2767B09F4E4D}" type="pres">
      <dgm:prSet presAssocID="{90AF1E17-22F7-4662-A3F0-1D9264FFB3DA}" presName="parentText" presStyleLbl="node1" presStyleIdx="2" presStyleCnt="5">
        <dgm:presLayoutVars>
          <dgm:chMax val="0"/>
          <dgm:bulletEnabled val="1"/>
        </dgm:presLayoutVars>
      </dgm:prSet>
      <dgm:spPr/>
    </dgm:pt>
    <dgm:pt modelId="{4199C6B3-6096-45EE-AD5A-9C3B69A24920}" type="pres">
      <dgm:prSet presAssocID="{AF75B185-0BF2-472A-9F56-22B7BBAF2A78}" presName="spacer" presStyleCnt="0"/>
      <dgm:spPr/>
    </dgm:pt>
    <dgm:pt modelId="{36CAFFF2-7927-4514-8BF7-355008C73196}" type="pres">
      <dgm:prSet presAssocID="{F739BE99-E11E-4B75-ADA0-DDD07ADEFC52}" presName="parentText" presStyleLbl="node1" presStyleIdx="3" presStyleCnt="5">
        <dgm:presLayoutVars>
          <dgm:chMax val="0"/>
          <dgm:bulletEnabled val="1"/>
        </dgm:presLayoutVars>
      </dgm:prSet>
      <dgm:spPr/>
    </dgm:pt>
    <dgm:pt modelId="{BF089AA3-A78D-496B-AF6F-BEF69A135651}" type="pres">
      <dgm:prSet presAssocID="{E8A4E32B-661B-4EAC-B2F2-49D8377CAA00}" presName="spacer" presStyleCnt="0"/>
      <dgm:spPr/>
    </dgm:pt>
    <dgm:pt modelId="{F7BE7750-15C1-44C0-A0B8-B49FEA726E07}" type="pres">
      <dgm:prSet presAssocID="{2A66A91B-72CA-40ED-B6FA-60BFBA9443E8}" presName="parentText" presStyleLbl="node1" presStyleIdx="4" presStyleCnt="5">
        <dgm:presLayoutVars>
          <dgm:chMax val="0"/>
          <dgm:bulletEnabled val="1"/>
        </dgm:presLayoutVars>
      </dgm:prSet>
      <dgm:spPr/>
    </dgm:pt>
  </dgm:ptLst>
  <dgm:cxnLst>
    <dgm:cxn modelId="{26999E05-1F21-44C2-833B-82677DBE640A}" srcId="{4DC757E5-3CFF-4BD7-9D21-D4DF001F8F0A}" destId="{CF8229D4-614F-43B6-967F-D30827FE1FB2}" srcOrd="0" destOrd="0" parTransId="{5AE5D81F-2BB9-46A1-B6A3-68430936F9B3}" sibTransId="{25326086-4900-4247-A8D6-213AA85F52C4}"/>
    <dgm:cxn modelId="{8FB2AB2A-9190-4AFC-A34A-60F59E6C087D}" srcId="{4DC757E5-3CFF-4BD7-9D21-D4DF001F8F0A}" destId="{2A66A91B-72CA-40ED-B6FA-60BFBA9443E8}" srcOrd="4" destOrd="0" parTransId="{912264DA-D390-4582-8883-AD36C7EAFE53}" sibTransId="{DDC5C76C-FCF7-464A-9838-61EB01438352}"/>
    <dgm:cxn modelId="{3B59BA3B-5F8B-4DD1-8EF0-643E1BA77626}" type="presOf" srcId="{2A66A91B-72CA-40ED-B6FA-60BFBA9443E8}" destId="{F7BE7750-15C1-44C0-A0B8-B49FEA726E07}" srcOrd="0" destOrd="0" presId="urn:microsoft.com/office/officeart/2005/8/layout/vList2"/>
    <dgm:cxn modelId="{8758DC61-DC1F-44D4-84C3-FD1DB993A7DE}" type="presOf" srcId="{F739BE99-E11E-4B75-ADA0-DDD07ADEFC52}" destId="{36CAFFF2-7927-4514-8BF7-355008C73196}" srcOrd="0" destOrd="0" presId="urn:microsoft.com/office/officeart/2005/8/layout/vList2"/>
    <dgm:cxn modelId="{3A5F7867-B8F0-4263-874E-D87E780D318D}" srcId="{4DC757E5-3CFF-4BD7-9D21-D4DF001F8F0A}" destId="{F739BE99-E11E-4B75-ADA0-DDD07ADEFC52}" srcOrd="3" destOrd="0" parTransId="{A30E14F4-5413-4ECC-BD56-E50B72BB854C}" sibTransId="{E8A4E32B-661B-4EAC-B2F2-49D8377CAA00}"/>
    <dgm:cxn modelId="{743B268D-2692-41E4-8C48-1922B931C276}" type="presOf" srcId="{CF8229D4-614F-43B6-967F-D30827FE1FB2}" destId="{5AAE269E-665A-485B-9BEF-2EC1183BAE05}" srcOrd="0" destOrd="0" presId="urn:microsoft.com/office/officeart/2005/8/layout/vList2"/>
    <dgm:cxn modelId="{9DCC378D-6E40-41F5-B9AC-DFCA668123AC}" type="presOf" srcId="{4DC757E5-3CFF-4BD7-9D21-D4DF001F8F0A}" destId="{A41884E3-9C73-4829-9B21-8F3C7F19AEC5}" srcOrd="0" destOrd="0" presId="urn:microsoft.com/office/officeart/2005/8/layout/vList2"/>
    <dgm:cxn modelId="{CF6A33A0-61D9-46C9-A74F-4C45F2769703}" srcId="{4DC757E5-3CFF-4BD7-9D21-D4DF001F8F0A}" destId="{90AF1E17-22F7-4662-A3F0-1D9264FFB3DA}" srcOrd="2" destOrd="0" parTransId="{A8D7048C-2183-427B-AB7E-B49E8E43A96F}" sibTransId="{AF75B185-0BF2-472A-9F56-22B7BBAF2A78}"/>
    <dgm:cxn modelId="{743FD5C5-D6BB-4CD2-A044-46F5B6456414}" type="presOf" srcId="{BDA2F75A-AF43-4D96-B9C5-54A90718D370}" destId="{E2C26AF7-E15B-4E7B-A272-C0C1EEF57166}" srcOrd="0" destOrd="0" presId="urn:microsoft.com/office/officeart/2005/8/layout/vList2"/>
    <dgm:cxn modelId="{500916F4-3B03-469F-A335-B9627ED326A3}" srcId="{4DC757E5-3CFF-4BD7-9D21-D4DF001F8F0A}" destId="{BDA2F75A-AF43-4D96-B9C5-54A90718D370}" srcOrd="1" destOrd="0" parTransId="{F513DF12-A10C-47C5-AA0D-6E1B5AC71B8A}" sibTransId="{3EFC6A05-A0BE-43BC-ADE5-E71277DABCDA}"/>
    <dgm:cxn modelId="{C5F2EBFF-A009-4365-8DC8-9D510AEE638F}" type="presOf" srcId="{90AF1E17-22F7-4662-A3F0-1D9264FFB3DA}" destId="{E9DF0EF1-1C9A-4930-8869-2767B09F4E4D}" srcOrd="0" destOrd="0" presId="urn:microsoft.com/office/officeart/2005/8/layout/vList2"/>
    <dgm:cxn modelId="{8F18B485-9A62-4CAF-86F3-E28BB6C7DDE1}" type="presParOf" srcId="{A41884E3-9C73-4829-9B21-8F3C7F19AEC5}" destId="{5AAE269E-665A-485B-9BEF-2EC1183BAE05}" srcOrd="0" destOrd="0" presId="urn:microsoft.com/office/officeart/2005/8/layout/vList2"/>
    <dgm:cxn modelId="{218C0FC9-05B6-40C6-96DD-0D90CDCA3A70}" type="presParOf" srcId="{A41884E3-9C73-4829-9B21-8F3C7F19AEC5}" destId="{EC69424D-D983-4299-A4C9-15671574A322}" srcOrd="1" destOrd="0" presId="urn:microsoft.com/office/officeart/2005/8/layout/vList2"/>
    <dgm:cxn modelId="{496D4BE5-FC8A-4B6A-AF89-B886E30B60FF}" type="presParOf" srcId="{A41884E3-9C73-4829-9B21-8F3C7F19AEC5}" destId="{E2C26AF7-E15B-4E7B-A272-C0C1EEF57166}" srcOrd="2" destOrd="0" presId="urn:microsoft.com/office/officeart/2005/8/layout/vList2"/>
    <dgm:cxn modelId="{D006BF2B-78B1-4A9D-B0F5-22EC9C4821DE}" type="presParOf" srcId="{A41884E3-9C73-4829-9B21-8F3C7F19AEC5}" destId="{72B57F8E-659D-4CD9-BA1B-936CE281470E}" srcOrd="3" destOrd="0" presId="urn:microsoft.com/office/officeart/2005/8/layout/vList2"/>
    <dgm:cxn modelId="{4F443D9F-D6DD-4DC5-BB4A-D1A9E2F65488}" type="presParOf" srcId="{A41884E3-9C73-4829-9B21-8F3C7F19AEC5}" destId="{E9DF0EF1-1C9A-4930-8869-2767B09F4E4D}" srcOrd="4" destOrd="0" presId="urn:microsoft.com/office/officeart/2005/8/layout/vList2"/>
    <dgm:cxn modelId="{F817157B-58FF-4E1A-9F7E-C50B34BF2021}" type="presParOf" srcId="{A41884E3-9C73-4829-9B21-8F3C7F19AEC5}" destId="{4199C6B3-6096-45EE-AD5A-9C3B69A24920}" srcOrd="5" destOrd="0" presId="urn:microsoft.com/office/officeart/2005/8/layout/vList2"/>
    <dgm:cxn modelId="{4EFB3782-F4E2-4A91-89FA-C2D88E846491}" type="presParOf" srcId="{A41884E3-9C73-4829-9B21-8F3C7F19AEC5}" destId="{36CAFFF2-7927-4514-8BF7-355008C73196}" srcOrd="6" destOrd="0" presId="urn:microsoft.com/office/officeart/2005/8/layout/vList2"/>
    <dgm:cxn modelId="{56A107B2-D598-41D4-B3A7-AC6D7EB1359C}" type="presParOf" srcId="{A41884E3-9C73-4829-9B21-8F3C7F19AEC5}" destId="{BF089AA3-A78D-496B-AF6F-BEF69A135651}" srcOrd="7" destOrd="0" presId="urn:microsoft.com/office/officeart/2005/8/layout/vList2"/>
    <dgm:cxn modelId="{71B73C2E-22BE-4EE0-BE96-73EF9E837249}" type="presParOf" srcId="{A41884E3-9C73-4829-9B21-8F3C7F19AEC5}" destId="{F7BE7750-15C1-44C0-A0B8-B49FEA726E0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5C8246-9517-4936-96A8-0523C59140FF}">
      <dsp:nvSpPr>
        <dsp:cNvPr id="0" name=""/>
        <dsp:cNvSpPr/>
      </dsp:nvSpPr>
      <dsp:spPr>
        <a:xfrm>
          <a:off x="0" y="5163175"/>
          <a:ext cx="7937678" cy="169466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cs-CZ" sz="3000" kern="1200"/>
            <a:t>Zdroje facilitace: </a:t>
          </a:r>
          <a:endParaRPr lang="en-US" sz="3000" kern="1200"/>
        </a:p>
      </dsp:txBody>
      <dsp:txXfrm>
        <a:off x="0" y="5163175"/>
        <a:ext cx="7937678" cy="915121"/>
      </dsp:txXfrm>
    </dsp:sp>
    <dsp:sp modelId="{8FA2F992-BFDB-418E-AA43-E0D5242CB34D}">
      <dsp:nvSpPr>
        <dsp:cNvPr id="0" name=""/>
        <dsp:cNvSpPr/>
      </dsp:nvSpPr>
      <dsp:spPr>
        <a:xfrm>
          <a:off x="3875" y="6044403"/>
          <a:ext cx="1321654" cy="779547"/>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cs-CZ" sz="1400" kern="1200"/>
            <a:t>propriocepce (svalová vřeténka, Golgiho šlachová tělíska)</a:t>
          </a:r>
          <a:endParaRPr lang="en-US" sz="1400" kern="1200"/>
        </a:p>
      </dsp:txBody>
      <dsp:txXfrm>
        <a:off x="3875" y="6044403"/>
        <a:ext cx="1321654" cy="779547"/>
      </dsp:txXfrm>
    </dsp:sp>
    <dsp:sp modelId="{69EC26BC-DB79-4F10-840E-0D95CADF9CFE}">
      <dsp:nvSpPr>
        <dsp:cNvPr id="0" name=""/>
        <dsp:cNvSpPr/>
      </dsp:nvSpPr>
      <dsp:spPr>
        <a:xfrm>
          <a:off x="1325530" y="6044403"/>
          <a:ext cx="1321654" cy="779547"/>
        </a:xfrm>
        <a:prstGeom prst="rect">
          <a:avLst/>
        </a:prstGeom>
        <a:solidFill>
          <a:schemeClr val="accent2">
            <a:tint val="40000"/>
            <a:alpha val="90000"/>
            <a:hueOff val="440812"/>
            <a:satOff val="-5237"/>
            <a:lumOff val="-523"/>
            <a:alphaOff val="0"/>
          </a:schemeClr>
        </a:solidFill>
        <a:ln w="12700" cap="flat" cmpd="sng" algn="ctr">
          <a:solidFill>
            <a:schemeClr val="accent2">
              <a:tint val="40000"/>
              <a:alpha val="90000"/>
              <a:hueOff val="440812"/>
              <a:satOff val="-5237"/>
              <a:lumOff val="-52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cs-CZ" sz="1400" kern="1200"/>
            <a:t>exterocepce (dotek, tlak, teplo)</a:t>
          </a:r>
          <a:endParaRPr lang="en-US" sz="1400" kern="1200"/>
        </a:p>
      </dsp:txBody>
      <dsp:txXfrm>
        <a:off x="1325530" y="6044403"/>
        <a:ext cx="1321654" cy="779547"/>
      </dsp:txXfrm>
    </dsp:sp>
    <dsp:sp modelId="{4F52A5E6-EDD1-43E4-8364-AEED221170EB}">
      <dsp:nvSpPr>
        <dsp:cNvPr id="0" name=""/>
        <dsp:cNvSpPr/>
      </dsp:nvSpPr>
      <dsp:spPr>
        <a:xfrm>
          <a:off x="2647184" y="6044403"/>
          <a:ext cx="1321654" cy="779547"/>
        </a:xfrm>
        <a:prstGeom prst="rect">
          <a:avLst/>
        </a:prstGeom>
        <a:solidFill>
          <a:schemeClr val="accent2">
            <a:tint val="40000"/>
            <a:alpha val="90000"/>
            <a:hueOff val="881624"/>
            <a:satOff val="-10474"/>
            <a:lumOff val="-1046"/>
            <a:alphaOff val="0"/>
          </a:schemeClr>
        </a:solidFill>
        <a:ln w="12700" cap="flat" cmpd="sng" algn="ctr">
          <a:solidFill>
            <a:schemeClr val="accent2">
              <a:tint val="40000"/>
              <a:alpha val="90000"/>
              <a:hueOff val="881624"/>
              <a:satOff val="-10474"/>
              <a:lumOff val="-104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cs-CZ" sz="1400" kern="1200"/>
            <a:t>bolest</a:t>
          </a:r>
          <a:endParaRPr lang="en-US" sz="1400" kern="1200"/>
        </a:p>
      </dsp:txBody>
      <dsp:txXfrm>
        <a:off x="2647184" y="6044403"/>
        <a:ext cx="1321654" cy="779547"/>
      </dsp:txXfrm>
    </dsp:sp>
    <dsp:sp modelId="{C5DA44ED-37B8-4550-A455-C1E8FC6ABC3B}">
      <dsp:nvSpPr>
        <dsp:cNvPr id="0" name=""/>
        <dsp:cNvSpPr/>
      </dsp:nvSpPr>
      <dsp:spPr>
        <a:xfrm>
          <a:off x="3968839" y="6044403"/>
          <a:ext cx="1321654" cy="779547"/>
        </a:xfrm>
        <a:prstGeom prst="rect">
          <a:avLst/>
        </a:prstGeom>
        <a:solidFill>
          <a:schemeClr val="accent2">
            <a:tint val="40000"/>
            <a:alpha val="90000"/>
            <a:hueOff val="1322436"/>
            <a:satOff val="-15712"/>
            <a:lumOff val="-1570"/>
            <a:alphaOff val="0"/>
          </a:schemeClr>
        </a:solidFill>
        <a:ln w="12700" cap="flat" cmpd="sng" algn="ctr">
          <a:solidFill>
            <a:schemeClr val="accent2">
              <a:tint val="40000"/>
              <a:alpha val="90000"/>
              <a:hueOff val="1322436"/>
              <a:satOff val="-15712"/>
              <a:lumOff val="-157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cs-CZ" sz="1400" kern="1200"/>
            <a:t>vestibulární aparát</a:t>
          </a:r>
          <a:endParaRPr lang="en-US" sz="1400" kern="1200"/>
        </a:p>
      </dsp:txBody>
      <dsp:txXfrm>
        <a:off x="3968839" y="6044403"/>
        <a:ext cx="1321654" cy="779547"/>
      </dsp:txXfrm>
    </dsp:sp>
    <dsp:sp modelId="{A74A44D1-DADC-406D-9769-C7BE03394E84}">
      <dsp:nvSpPr>
        <dsp:cNvPr id="0" name=""/>
        <dsp:cNvSpPr/>
      </dsp:nvSpPr>
      <dsp:spPr>
        <a:xfrm>
          <a:off x="5290493" y="6044403"/>
          <a:ext cx="1321654" cy="779547"/>
        </a:xfrm>
        <a:prstGeom prst="rect">
          <a:avLst/>
        </a:prstGeom>
        <a:solidFill>
          <a:schemeClr val="accent2">
            <a:tint val="40000"/>
            <a:alpha val="90000"/>
            <a:hueOff val="1763248"/>
            <a:satOff val="-20949"/>
            <a:lumOff val="-2093"/>
            <a:alphaOff val="0"/>
          </a:schemeClr>
        </a:solidFill>
        <a:ln w="12700" cap="flat" cmpd="sng" algn="ctr">
          <a:solidFill>
            <a:schemeClr val="accent2">
              <a:tint val="40000"/>
              <a:alpha val="90000"/>
              <a:hueOff val="1763248"/>
              <a:satOff val="-20949"/>
              <a:lumOff val="-209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cs-CZ" sz="1400" kern="1200"/>
            <a:t>optické a akustické vjemy</a:t>
          </a:r>
          <a:endParaRPr lang="en-US" sz="1400" kern="1200"/>
        </a:p>
      </dsp:txBody>
      <dsp:txXfrm>
        <a:off x="5290493" y="6044403"/>
        <a:ext cx="1321654" cy="779547"/>
      </dsp:txXfrm>
    </dsp:sp>
    <dsp:sp modelId="{6549F2A4-C4CD-4841-B905-3D018CEE1A00}">
      <dsp:nvSpPr>
        <dsp:cNvPr id="0" name=""/>
        <dsp:cNvSpPr/>
      </dsp:nvSpPr>
      <dsp:spPr>
        <a:xfrm>
          <a:off x="6612147" y="6044403"/>
          <a:ext cx="1321654" cy="779547"/>
        </a:xfrm>
        <a:prstGeom prst="rect">
          <a:avLst/>
        </a:prstGeom>
        <a:solidFill>
          <a:schemeClr val="accent2">
            <a:tint val="40000"/>
            <a:alpha val="90000"/>
            <a:hueOff val="2204060"/>
            <a:satOff val="-26186"/>
            <a:lumOff val="-2616"/>
            <a:alphaOff val="0"/>
          </a:schemeClr>
        </a:solidFill>
        <a:ln w="12700" cap="flat" cmpd="sng" algn="ctr">
          <a:solidFill>
            <a:schemeClr val="accent2">
              <a:tint val="40000"/>
              <a:alpha val="90000"/>
              <a:hueOff val="2204060"/>
              <a:satOff val="-26186"/>
              <a:lumOff val="-261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cs-CZ" sz="1400" kern="1200"/>
            <a:t>druhosignální podněty (povel, příklad, motivace, využití citových vazeb)</a:t>
          </a:r>
          <a:endParaRPr lang="en-US" sz="1400" kern="1200"/>
        </a:p>
      </dsp:txBody>
      <dsp:txXfrm>
        <a:off x="6612147" y="6044403"/>
        <a:ext cx="1321654" cy="779547"/>
      </dsp:txXfrm>
    </dsp:sp>
    <dsp:sp modelId="{DD6BCFBC-FFE2-4A8E-BFC9-556E41E6923F}">
      <dsp:nvSpPr>
        <dsp:cNvPr id="0" name=""/>
        <dsp:cNvSpPr/>
      </dsp:nvSpPr>
      <dsp:spPr>
        <a:xfrm rot="10800000">
          <a:off x="0" y="2582193"/>
          <a:ext cx="7937678" cy="2606401"/>
        </a:xfrm>
        <a:prstGeom prst="upArrowCallout">
          <a:avLst/>
        </a:prstGeom>
        <a:solidFill>
          <a:schemeClr val="accent2">
            <a:hueOff val="741476"/>
            <a:satOff val="-5327"/>
            <a:lumOff val="-3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cs-CZ" sz="3000" kern="1200"/>
            <a:t>Facilitace: = využívání podnětů aferentní povahy, které ve svém součtu působí usnadnění pohybu: využívá se konvergence, časové a prostorové sumace nervových vzruchů </a:t>
          </a:r>
          <a:endParaRPr lang="en-US" sz="3000" kern="1200"/>
        </a:p>
      </dsp:txBody>
      <dsp:txXfrm rot="10800000">
        <a:off x="0" y="2582193"/>
        <a:ext cx="7937678" cy="1693561"/>
      </dsp:txXfrm>
    </dsp:sp>
    <dsp:sp modelId="{A8AD5BA3-B504-4334-ACD3-B6D57F8847B5}">
      <dsp:nvSpPr>
        <dsp:cNvPr id="0" name=""/>
        <dsp:cNvSpPr/>
      </dsp:nvSpPr>
      <dsp:spPr>
        <a:xfrm rot="10800000">
          <a:off x="0" y="1212"/>
          <a:ext cx="7937678" cy="2606401"/>
        </a:xfrm>
        <a:prstGeom prst="upArrowCallout">
          <a:avLst/>
        </a:prstGeom>
        <a:solidFill>
          <a:schemeClr val="accent2">
            <a:hueOff val="1482952"/>
            <a:satOff val="-10653"/>
            <a:lumOff val="-72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cs-CZ" sz="3000" kern="1200"/>
            <a:t>facilitace, podmiňování, stimulace proprioreceptorů </a:t>
          </a:r>
          <a:endParaRPr lang="en-US" sz="3000" kern="1200"/>
        </a:p>
      </dsp:txBody>
      <dsp:txXfrm rot="10800000">
        <a:off x="0" y="1212"/>
        <a:ext cx="7937678" cy="169356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F37D3F-A80A-4D69-8B3C-7A5728B7FD00}">
      <dsp:nvSpPr>
        <dsp:cNvPr id="0" name=""/>
        <dsp:cNvSpPr/>
      </dsp:nvSpPr>
      <dsp:spPr>
        <a:xfrm>
          <a:off x="0" y="0"/>
          <a:ext cx="105156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60854B0B-E1E8-4635-B9BD-186847AD7E6E}">
      <dsp:nvSpPr>
        <dsp:cNvPr id="0" name=""/>
        <dsp:cNvSpPr/>
      </dsp:nvSpPr>
      <dsp:spPr>
        <a:xfrm>
          <a:off x="0" y="0"/>
          <a:ext cx="10515600" cy="522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cs-CZ" sz="1100" kern="1200" dirty="0"/>
            <a:t>1. Aplikace klidu – v akutním stadiu onemocnění </a:t>
          </a:r>
          <a:endParaRPr lang="en-US" sz="1100" kern="1200" dirty="0"/>
        </a:p>
      </dsp:txBody>
      <dsp:txXfrm>
        <a:off x="0" y="0"/>
        <a:ext cx="10515600" cy="522112"/>
      </dsp:txXfrm>
    </dsp:sp>
    <dsp:sp modelId="{B0B9CB27-AC26-40D2-91B5-9480EFA0E267}">
      <dsp:nvSpPr>
        <dsp:cNvPr id="0" name=""/>
        <dsp:cNvSpPr/>
      </dsp:nvSpPr>
      <dsp:spPr>
        <a:xfrm>
          <a:off x="0" y="522112"/>
          <a:ext cx="105156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DF973527-17E3-44A9-A531-AD4CCFFC3F41}">
      <dsp:nvSpPr>
        <dsp:cNvPr id="0" name=""/>
        <dsp:cNvSpPr/>
      </dsp:nvSpPr>
      <dsp:spPr>
        <a:xfrm>
          <a:off x="0" y="522112"/>
          <a:ext cx="10515600" cy="522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cs-CZ" sz="1100" kern="1200" dirty="0"/>
            <a:t>2. Aplikace dlah – v akutním stadiu s cílem ovlivnit kontraktury </a:t>
          </a:r>
          <a:endParaRPr lang="en-US" sz="1100" kern="1200" dirty="0"/>
        </a:p>
      </dsp:txBody>
      <dsp:txXfrm>
        <a:off x="0" y="522112"/>
        <a:ext cx="10515600" cy="522112"/>
      </dsp:txXfrm>
    </dsp:sp>
    <dsp:sp modelId="{96041874-07B0-4EEA-B881-0D711DF0FCD2}">
      <dsp:nvSpPr>
        <dsp:cNvPr id="0" name=""/>
        <dsp:cNvSpPr/>
      </dsp:nvSpPr>
      <dsp:spPr>
        <a:xfrm>
          <a:off x="0" y="1044224"/>
          <a:ext cx="105156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8B40DB9D-2C72-4936-A553-5696E84C7DA7}">
      <dsp:nvSpPr>
        <dsp:cNvPr id="0" name=""/>
        <dsp:cNvSpPr/>
      </dsp:nvSpPr>
      <dsp:spPr>
        <a:xfrm>
          <a:off x="0" y="1044224"/>
          <a:ext cx="10515600" cy="522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cs-CZ" sz="1100" kern="1200" dirty="0"/>
            <a:t>3. Horké zábaly – aplikace vlhkého tepla, slouží k utlumení bolesti a uvolnění svalových spasmů </a:t>
          </a:r>
          <a:endParaRPr lang="en-US" sz="1100" kern="1200" dirty="0"/>
        </a:p>
      </dsp:txBody>
      <dsp:txXfrm>
        <a:off x="0" y="1044224"/>
        <a:ext cx="10515600" cy="522112"/>
      </dsp:txXfrm>
    </dsp:sp>
    <dsp:sp modelId="{CCA19DD6-6E9C-4D3E-82FD-F90A13B1178B}">
      <dsp:nvSpPr>
        <dsp:cNvPr id="0" name=""/>
        <dsp:cNvSpPr/>
      </dsp:nvSpPr>
      <dsp:spPr>
        <a:xfrm>
          <a:off x="0" y="1566336"/>
          <a:ext cx="105156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DDA67520-96C8-4316-A3D4-23F94B8B7D9C}">
      <dsp:nvSpPr>
        <dsp:cNvPr id="0" name=""/>
        <dsp:cNvSpPr/>
      </dsp:nvSpPr>
      <dsp:spPr>
        <a:xfrm>
          <a:off x="0" y="1566336"/>
          <a:ext cx="10515600" cy="522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cs-CZ" sz="1100" kern="1200" dirty="0"/>
            <a:t>4. Manuální protahování měkkých tkání – za účelem navrácení normální délky periferním tkáním </a:t>
          </a:r>
          <a:endParaRPr lang="en-US" sz="1100" kern="1200" dirty="0"/>
        </a:p>
      </dsp:txBody>
      <dsp:txXfrm>
        <a:off x="0" y="1566336"/>
        <a:ext cx="10515600" cy="522112"/>
      </dsp:txXfrm>
    </dsp:sp>
    <dsp:sp modelId="{84E970E8-F6A4-4A65-BC6E-9EFF377DE441}">
      <dsp:nvSpPr>
        <dsp:cNvPr id="0" name=""/>
        <dsp:cNvSpPr/>
      </dsp:nvSpPr>
      <dsp:spPr>
        <a:xfrm>
          <a:off x="0" y="2088448"/>
          <a:ext cx="105156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DDF1E75A-379B-49FA-822A-C4D5E61316BC}">
      <dsp:nvSpPr>
        <dsp:cNvPr id="0" name=""/>
        <dsp:cNvSpPr/>
      </dsp:nvSpPr>
      <dsp:spPr>
        <a:xfrm>
          <a:off x="0" y="2088448"/>
          <a:ext cx="10515600" cy="522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cs-CZ" sz="1100" kern="1200" dirty="0"/>
            <a:t>5. Polohování – slouží k prevenci zkracování svalů a k zajištění fyziologické polohy jednotlivých segmentů </a:t>
          </a:r>
          <a:endParaRPr lang="en-US" sz="1100" kern="1200" dirty="0"/>
        </a:p>
      </dsp:txBody>
      <dsp:txXfrm>
        <a:off x="0" y="2088448"/>
        <a:ext cx="10515600" cy="522112"/>
      </dsp:txXfrm>
    </dsp:sp>
    <dsp:sp modelId="{EDDCE1A2-43A5-479E-A5C8-510CC83904F3}">
      <dsp:nvSpPr>
        <dsp:cNvPr id="0" name=""/>
        <dsp:cNvSpPr/>
      </dsp:nvSpPr>
      <dsp:spPr>
        <a:xfrm>
          <a:off x="0" y="2610560"/>
          <a:ext cx="105156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FCBFBC7B-5191-4CF3-9705-2BFDCC2A7888}">
      <dsp:nvSpPr>
        <dsp:cNvPr id="0" name=""/>
        <dsp:cNvSpPr/>
      </dsp:nvSpPr>
      <dsp:spPr>
        <a:xfrm>
          <a:off x="0" y="2610560"/>
          <a:ext cx="10515600" cy="522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cs-CZ" sz="1100" kern="1200" dirty="0"/>
            <a:t>6. Stimulace – připravuje nervosvalový systém na nácvik pohybu ve funkčně oslabeném svalu. Jde o facilitační manévr. Začíná se pasivním protažením svalu, který má být stimulován, to způsobuje zvýšení dráždivosti motoneuronů </a:t>
          </a:r>
          <a:r>
            <a:rPr lang="cs-CZ" sz="1100" kern="1200" dirty="0" err="1"/>
            <a:t>inervujících</a:t>
          </a:r>
          <a:r>
            <a:rPr lang="cs-CZ" sz="1100" kern="1200" dirty="0"/>
            <a:t> daný sval, prostřednictvím signalizace ze svalových vřetének. Následuje přibližování úponů svalu rychlými chvějivými pohyby, to způsobuje dráždění motoneuronů antagonistické svalové skupiny. Dále provádíme opětované pasivní protažení svalu, to vytváří všechny předpoklady pro maximální facilitační účinek na motoneurony </a:t>
          </a:r>
          <a:r>
            <a:rPr lang="cs-CZ" sz="1100" kern="1200" dirty="0" err="1"/>
            <a:t>inervující</a:t>
          </a:r>
          <a:r>
            <a:rPr lang="cs-CZ" sz="1100" kern="1200" dirty="0"/>
            <a:t> stimulovaný sval. </a:t>
          </a:r>
          <a:endParaRPr lang="en-US" sz="1100" kern="1200" dirty="0"/>
        </a:p>
      </dsp:txBody>
      <dsp:txXfrm>
        <a:off x="0" y="2610560"/>
        <a:ext cx="10515600" cy="522112"/>
      </dsp:txXfrm>
    </dsp:sp>
    <dsp:sp modelId="{86EA4269-F7B0-48B5-AEC6-3941BA843C76}">
      <dsp:nvSpPr>
        <dsp:cNvPr id="0" name=""/>
        <dsp:cNvSpPr/>
      </dsp:nvSpPr>
      <dsp:spPr>
        <a:xfrm>
          <a:off x="0" y="3132672"/>
          <a:ext cx="105156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76C1640C-5BE6-4CF4-B71C-CCD614D9F558}">
      <dsp:nvSpPr>
        <dsp:cNvPr id="0" name=""/>
        <dsp:cNvSpPr/>
      </dsp:nvSpPr>
      <dsp:spPr>
        <a:xfrm>
          <a:off x="0" y="3132672"/>
          <a:ext cx="10515600" cy="522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cs-CZ" sz="1100" kern="1200" dirty="0"/>
            <a:t>7. Indikace a slovní instrukce – přispívá k logickému doplnění účinku stimulace. Terapeut svým prstem ukáže místa úponů svalu a směr kontrakce, pacient tuto indikaci sleduje zrakem </a:t>
          </a:r>
          <a:endParaRPr lang="en-US" sz="1100" kern="1200" dirty="0"/>
        </a:p>
      </dsp:txBody>
      <dsp:txXfrm>
        <a:off x="0" y="3132672"/>
        <a:ext cx="10515600" cy="522112"/>
      </dsp:txXfrm>
    </dsp:sp>
    <dsp:sp modelId="{2728F4B9-2502-437A-9E46-1857ED7E4E26}">
      <dsp:nvSpPr>
        <dsp:cNvPr id="0" name=""/>
        <dsp:cNvSpPr/>
      </dsp:nvSpPr>
      <dsp:spPr>
        <a:xfrm>
          <a:off x="0" y="3654784"/>
          <a:ext cx="105156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9AA3B94E-311B-453E-A16B-F25F9977ED10}">
      <dsp:nvSpPr>
        <dsp:cNvPr id="0" name=""/>
        <dsp:cNvSpPr/>
      </dsp:nvSpPr>
      <dsp:spPr>
        <a:xfrm>
          <a:off x="0" y="3654784"/>
          <a:ext cx="10515600" cy="522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cs-CZ" sz="1100" kern="1200" dirty="0"/>
            <a:t>8. Reedukace – představuje nácvik pohybu. Podle míry zachované funkce se provádí buď pasivními, nebo aktivními pohyby. Pohyby jsou prováděny pomalu a plynule.</a:t>
          </a:r>
          <a:endParaRPr lang="en-US" sz="1100" kern="1200" dirty="0"/>
        </a:p>
      </dsp:txBody>
      <dsp:txXfrm>
        <a:off x="0" y="3654784"/>
        <a:ext cx="10515600" cy="5221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6AD5D2-4F67-4BA8-BBF7-18F4C4E0FB75}">
      <dsp:nvSpPr>
        <dsp:cNvPr id="0" name=""/>
        <dsp:cNvSpPr/>
      </dsp:nvSpPr>
      <dsp:spPr>
        <a:xfrm>
          <a:off x="0" y="391893"/>
          <a:ext cx="8689095" cy="14994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74370" tIns="354076" rIns="674370" bIns="120904" numCol="1" spcCol="1270" anchor="t" anchorCtr="0">
          <a:noAutofit/>
        </a:bodyPr>
        <a:lstStyle/>
        <a:p>
          <a:pPr marL="171450" lvl="1" indent="-171450" algn="l" defTabSz="755650">
            <a:lnSpc>
              <a:spcPct val="90000"/>
            </a:lnSpc>
            <a:spcBef>
              <a:spcPct val="0"/>
            </a:spcBef>
            <a:spcAft>
              <a:spcPct val="15000"/>
            </a:spcAft>
            <a:buChar char="•"/>
          </a:pPr>
          <a:r>
            <a:rPr lang="cs-CZ" sz="1700" kern="1200"/>
            <a:t>vede ke zvýšení dostředivého toku impulzů generovaných svalovými vřeténky </a:t>
          </a:r>
          <a:endParaRPr lang="en-US" sz="1700" kern="1200"/>
        </a:p>
        <a:p>
          <a:pPr marL="171450" lvl="1" indent="-171450" algn="l" defTabSz="755650">
            <a:lnSpc>
              <a:spcPct val="90000"/>
            </a:lnSpc>
            <a:spcBef>
              <a:spcPct val="0"/>
            </a:spcBef>
            <a:spcAft>
              <a:spcPct val="15000"/>
            </a:spcAft>
            <a:buChar char="•"/>
          </a:pPr>
          <a:r>
            <a:rPr lang="cs-CZ" sz="1700" kern="1200"/>
            <a:t>vzniká fázický napínací reflex (při rychlém protažení) – vyvoláme rychlou reflexní kontrakci protaženého svalu (kterou pacient s poruchou centrálního motoneuronu není schopen volním způsobem provést) </a:t>
          </a:r>
          <a:endParaRPr lang="en-US" sz="1700" kern="1200"/>
        </a:p>
        <a:p>
          <a:pPr marL="171450" lvl="1" indent="-171450" algn="l" defTabSz="755650">
            <a:lnSpc>
              <a:spcPct val="90000"/>
            </a:lnSpc>
            <a:spcBef>
              <a:spcPct val="0"/>
            </a:spcBef>
            <a:spcAft>
              <a:spcPct val="15000"/>
            </a:spcAft>
            <a:buChar char="•"/>
          </a:pPr>
          <a:r>
            <a:rPr lang="cs-CZ" sz="1700" kern="1200"/>
            <a:t>vzniká tonický napínací reflex (při pomalém napínání) – facilitujeme sílu, kterou se sval následně kontrahuje </a:t>
          </a:r>
          <a:endParaRPr lang="en-US" sz="1700" kern="1200"/>
        </a:p>
      </dsp:txBody>
      <dsp:txXfrm>
        <a:off x="0" y="391893"/>
        <a:ext cx="8689095" cy="1499400"/>
      </dsp:txXfrm>
    </dsp:sp>
    <dsp:sp modelId="{B32B483E-17A1-424F-A967-0E783FAE258A}">
      <dsp:nvSpPr>
        <dsp:cNvPr id="0" name=""/>
        <dsp:cNvSpPr/>
      </dsp:nvSpPr>
      <dsp:spPr>
        <a:xfrm>
          <a:off x="434454" y="140973"/>
          <a:ext cx="6082366" cy="5018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9899" tIns="0" rIns="229899" bIns="0" numCol="1" spcCol="1270" anchor="ctr" anchorCtr="0">
          <a:noAutofit/>
        </a:bodyPr>
        <a:lstStyle/>
        <a:p>
          <a:pPr marL="0" lvl="0" indent="0" algn="l" defTabSz="755650">
            <a:lnSpc>
              <a:spcPct val="90000"/>
            </a:lnSpc>
            <a:spcBef>
              <a:spcPct val="0"/>
            </a:spcBef>
            <a:spcAft>
              <a:spcPct val="35000"/>
            </a:spcAft>
            <a:buNone/>
          </a:pPr>
          <a:r>
            <a:rPr lang="cs-CZ" sz="1700" b="1" u="sng" kern="1200"/>
            <a:t>Prosté protažení svalu</a:t>
          </a:r>
          <a:r>
            <a:rPr lang="cs-CZ" sz="1700" kern="1200"/>
            <a:t>: </a:t>
          </a:r>
          <a:endParaRPr lang="en-US" sz="1700" kern="1200"/>
        </a:p>
      </dsp:txBody>
      <dsp:txXfrm>
        <a:off x="458952" y="165471"/>
        <a:ext cx="6033370" cy="452844"/>
      </dsp:txXfrm>
    </dsp:sp>
    <dsp:sp modelId="{6E7853D0-B737-4608-ABED-CCD4C094543B}">
      <dsp:nvSpPr>
        <dsp:cNvPr id="0" name=""/>
        <dsp:cNvSpPr/>
      </dsp:nvSpPr>
      <dsp:spPr>
        <a:xfrm>
          <a:off x="0" y="2234013"/>
          <a:ext cx="8689095" cy="9639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74370" tIns="354076" rIns="674370" bIns="120904" numCol="1" spcCol="1270" anchor="t" anchorCtr="0">
          <a:noAutofit/>
        </a:bodyPr>
        <a:lstStyle/>
        <a:p>
          <a:pPr marL="171450" lvl="1" indent="-171450" algn="l" defTabSz="755650">
            <a:lnSpc>
              <a:spcPct val="90000"/>
            </a:lnSpc>
            <a:spcBef>
              <a:spcPct val="0"/>
            </a:spcBef>
            <a:spcAft>
              <a:spcPct val="15000"/>
            </a:spcAft>
            <a:buChar char="•"/>
          </a:pPr>
          <a:r>
            <a:rPr lang="cs-CZ" sz="1700" kern="1200"/>
            <a:t>využívá recipročně-inervační vztahy a následnou indukci: na vrcholu kontrakce svalu dochází k protažení a tím facilitaci antagonisty a inhibici agonisty, který se tímto způsobem může uplatnit v následném opačném pohybu.</a:t>
          </a:r>
          <a:endParaRPr lang="en-US" sz="1700" kern="1200"/>
        </a:p>
      </dsp:txBody>
      <dsp:txXfrm>
        <a:off x="0" y="2234013"/>
        <a:ext cx="8689095" cy="963900"/>
      </dsp:txXfrm>
    </dsp:sp>
    <dsp:sp modelId="{D4A40777-DD1E-4CDA-B378-6BC3FF08856E}">
      <dsp:nvSpPr>
        <dsp:cNvPr id="0" name=""/>
        <dsp:cNvSpPr/>
      </dsp:nvSpPr>
      <dsp:spPr>
        <a:xfrm>
          <a:off x="434454" y="1983093"/>
          <a:ext cx="6082366" cy="5018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9899" tIns="0" rIns="229899" bIns="0" numCol="1" spcCol="1270" anchor="ctr" anchorCtr="0">
          <a:noAutofit/>
        </a:bodyPr>
        <a:lstStyle/>
        <a:p>
          <a:pPr marL="0" lvl="0" indent="0" algn="l" defTabSz="755650">
            <a:lnSpc>
              <a:spcPct val="90000"/>
            </a:lnSpc>
            <a:spcBef>
              <a:spcPct val="0"/>
            </a:spcBef>
            <a:spcAft>
              <a:spcPct val="35000"/>
            </a:spcAft>
            <a:buNone/>
          </a:pPr>
          <a:r>
            <a:rPr lang="cs-CZ" sz="1700" b="1" u="sng" kern="1200"/>
            <a:t>Zvrat antagonistů:</a:t>
          </a:r>
          <a:r>
            <a:rPr lang="cs-CZ" sz="1700" kern="1200"/>
            <a:t> </a:t>
          </a:r>
          <a:endParaRPr lang="en-US" sz="1700" kern="1200"/>
        </a:p>
      </dsp:txBody>
      <dsp:txXfrm>
        <a:off x="458952" y="2007591"/>
        <a:ext cx="6033370" cy="452844"/>
      </dsp:txXfrm>
    </dsp:sp>
    <dsp:sp modelId="{D350FE3C-E047-415F-96FF-CF5F70D458B4}">
      <dsp:nvSpPr>
        <dsp:cNvPr id="0" name=""/>
        <dsp:cNvSpPr/>
      </dsp:nvSpPr>
      <dsp:spPr>
        <a:xfrm>
          <a:off x="0" y="3540633"/>
          <a:ext cx="8689095" cy="28917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74370" tIns="354076" rIns="674370" bIns="120904" numCol="1" spcCol="1270" anchor="t" anchorCtr="0">
          <a:noAutofit/>
        </a:bodyPr>
        <a:lstStyle/>
        <a:p>
          <a:pPr marL="171450" lvl="1" indent="-171450" algn="l" defTabSz="755650">
            <a:lnSpc>
              <a:spcPct val="90000"/>
            </a:lnSpc>
            <a:spcBef>
              <a:spcPct val="0"/>
            </a:spcBef>
            <a:spcAft>
              <a:spcPct val="15000"/>
            </a:spcAft>
            <a:buChar char="•"/>
          </a:pPr>
          <a:r>
            <a:rPr lang="cs-CZ" sz="1700" kern="1200"/>
            <a:t>při maximálním odporu dochází k náboru max. počtu motorických jednotek svalu, rychlým sledem akčních potenciálů se aktivují i utlumené motoneurony </a:t>
          </a:r>
          <a:endParaRPr lang="en-US" sz="1700" kern="1200"/>
        </a:p>
        <a:p>
          <a:pPr marL="171450" lvl="1" indent="-171450" algn="l" defTabSz="755650">
            <a:lnSpc>
              <a:spcPct val="90000"/>
            </a:lnSpc>
            <a:spcBef>
              <a:spcPct val="0"/>
            </a:spcBef>
            <a:spcAft>
              <a:spcPct val="15000"/>
            </a:spcAft>
            <a:buChar char="•"/>
          </a:pPr>
          <a:r>
            <a:rPr lang="cs-CZ" sz="1700" kern="1200"/>
            <a:t>patří k nejsilnějším facilitačním prvkům </a:t>
          </a:r>
          <a:endParaRPr lang="en-US" sz="1700" kern="1200"/>
        </a:p>
        <a:p>
          <a:pPr marL="171450" lvl="1" indent="-171450" algn="l" defTabSz="755650">
            <a:lnSpc>
              <a:spcPct val="90000"/>
            </a:lnSpc>
            <a:spcBef>
              <a:spcPct val="0"/>
            </a:spcBef>
            <a:spcAft>
              <a:spcPct val="15000"/>
            </a:spcAft>
            <a:buChar char="•"/>
          </a:pPr>
          <a:r>
            <a:rPr lang="cs-CZ" sz="1700" kern="1200"/>
            <a:t>facilitace schopnosti svalu kontrahovat se </a:t>
          </a:r>
          <a:endParaRPr lang="en-US" sz="1700" kern="1200"/>
        </a:p>
        <a:p>
          <a:pPr marL="171450" lvl="1" indent="-171450" algn="l" defTabSz="755650">
            <a:lnSpc>
              <a:spcPct val="90000"/>
            </a:lnSpc>
            <a:spcBef>
              <a:spcPct val="0"/>
            </a:spcBef>
            <a:spcAft>
              <a:spcPct val="15000"/>
            </a:spcAft>
            <a:buChar char="•"/>
          </a:pPr>
          <a:r>
            <a:rPr lang="cs-CZ" sz="1700" kern="1200"/>
            <a:t>zvětšení kontroly pohybu (pacient je odporem veden, nejde o postrkování do žádané pozice) </a:t>
          </a:r>
          <a:endParaRPr lang="en-US" sz="1700" kern="1200"/>
        </a:p>
        <a:p>
          <a:pPr marL="171450" lvl="1" indent="-171450" algn="l" defTabSz="755650">
            <a:lnSpc>
              <a:spcPct val="90000"/>
            </a:lnSpc>
            <a:spcBef>
              <a:spcPct val="0"/>
            </a:spcBef>
            <a:spcAft>
              <a:spcPct val="15000"/>
            </a:spcAft>
            <a:buChar char="•"/>
          </a:pPr>
          <a:r>
            <a:rPr lang="cs-CZ" sz="1700" kern="1200"/>
            <a:t>dosažení uvědomění pohybu </a:t>
          </a:r>
          <a:endParaRPr lang="en-US" sz="1700" kern="1200"/>
        </a:p>
        <a:p>
          <a:pPr marL="171450" lvl="1" indent="-171450" algn="l" defTabSz="755650">
            <a:lnSpc>
              <a:spcPct val="90000"/>
            </a:lnSpc>
            <a:spcBef>
              <a:spcPct val="0"/>
            </a:spcBef>
            <a:spcAft>
              <a:spcPct val="15000"/>
            </a:spcAft>
            <a:buChar char="•"/>
          </a:pPr>
          <a:r>
            <a:rPr lang="cs-CZ" sz="1700" kern="1200"/>
            <a:t>zvýšení svalové síly </a:t>
          </a:r>
          <a:endParaRPr lang="en-US" sz="1700" kern="1200"/>
        </a:p>
        <a:p>
          <a:pPr marL="171450" lvl="1" indent="-171450" algn="l" defTabSz="755650">
            <a:lnSpc>
              <a:spcPct val="90000"/>
            </a:lnSpc>
            <a:spcBef>
              <a:spcPct val="0"/>
            </a:spcBef>
            <a:spcAft>
              <a:spcPct val="15000"/>
            </a:spcAft>
            <a:buChar char="•"/>
          </a:pPr>
          <a:r>
            <a:rPr lang="cs-CZ" sz="1700" kern="1200"/>
            <a:t>maximální = optimální = dostatečný </a:t>
          </a:r>
          <a:endParaRPr lang="en-US" sz="1700" kern="1200"/>
        </a:p>
        <a:p>
          <a:pPr marL="171450" lvl="1" indent="-171450" algn="l" defTabSz="755650">
            <a:lnSpc>
              <a:spcPct val="90000"/>
            </a:lnSpc>
            <a:spcBef>
              <a:spcPct val="0"/>
            </a:spcBef>
            <a:spcAft>
              <a:spcPct val="15000"/>
            </a:spcAft>
            <a:buChar char="•"/>
          </a:pPr>
          <a:r>
            <a:rPr lang="cs-CZ" sz="1700" kern="1200"/>
            <a:t>velikost musí být přizpůsobena pacientovi (odpor nebo dopomoc) </a:t>
          </a:r>
          <a:endParaRPr lang="en-US" sz="1700" kern="1200"/>
        </a:p>
      </dsp:txBody>
      <dsp:txXfrm>
        <a:off x="0" y="3540633"/>
        <a:ext cx="8689095" cy="2891700"/>
      </dsp:txXfrm>
    </dsp:sp>
    <dsp:sp modelId="{54BBA217-5CA7-4FC6-AFA6-39B403F70093}">
      <dsp:nvSpPr>
        <dsp:cNvPr id="0" name=""/>
        <dsp:cNvSpPr/>
      </dsp:nvSpPr>
      <dsp:spPr>
        <a:xfrm>
          <a:off x="434454" y="3289713"/>
          <a:ext cx="6082366" cy="5018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9899" tIns="0" rIns="229899" bIns="0" numCol="1" spcCol="1270" anchor="ctr" anchorCtr="0">
          <a:noAutofit/>
        </a:bodyPr>
        <a:lstStyle/>
        <a:p>
          <a:pPr marL="0" lvl="0" indent="0" algn="l" defTabSz="755650">
            <a:lnSpc>
              <a:spcPct val="90000"/>
            </a:lnSpc>
            <a:spcBef>
              <a:spcPct val="0"/>
            </a:spcBef>
            <a:spcAft>
              <a:spcPct val="35000"/>
            </a:spcAft>
            <a:buNone/>
          </a:pPr>
          <a:r>
            <a:rPr lang="cs-CZ" sz="1700" b="1" u="sng" kern="1200"/>
            <a:t>Maximální odpor kladený facilitovanému pohybu:</a:t>
          </a:r>
          <a:endParaRPr lang="en-US" sz="1700" kern="1200"/>
        </a:p>
      </dsp:txBody>
      <dsp:txXfrm>
        <a:off x="458952" y="3314211"/>
        <a:ext cx="6033370" cy="4528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B32AC-2D6D-498F-8EAC-429432C0A759}">
      <dsp:nvSpPr>
        <dsp:cNvPr id="0" name=""/>
        <dsp:cNvSpPr/>
      </dsp:nvSpPr>
      <dsp:spPr>
        <a:xfrm>
          <a:off x="0" y="382890"/>
          <a:ext cx="6900512" cy="11907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437388" rIns="535556" bIns="149352" numCol="1" spcCol="1270" anchor="t" anchorCtr="0">
          <a:noAutofit/>
        </a:bodyPr>
        <a:lstStyle/>
        <a:p>
          <a:pPr marL="228600" lvl="1" indent="-228600" algn="l" defTabSz="933450">
            <a:lnSpc>
              <a:spcPct val="90000"/>
            </a:lnSpc>
            <a:spcBef>
              <a:spcPct val="0"/>
            </a:spcBef>
            <a:spcAft>
              <a:spcPct val="15000"/>
            </a:spcAft>
            <a:buChar char="•"/>
          </a:pPr>
          <a:r>
            <a:rPr lang="cs-CZ" sz="2100" kern="1200"/>
            <a:t>kontrakce agonistů a antagonistů proti tendenci střídavě vychýlit kloub s volním úsilím fixované polohy</a:t>
          </a:r>
          <a:endParaRPr lang="en-US" sz="2100" kern="1200"/>
        </a:p>
      </dsp:txBody>
      <dsp:txXfrm>
        <a:off x="0" y="382890"/>
        <a:ext cx="6900512" cy="1190700"/>
      </dsp:txXfrm>
    </dsp:sp>
    <dsp:sp modelId="{DD6F9C53-3C17-48F9-B6A8-7CC635F4C048}">
      <dsp:nvSpPr>
        <dsp:cNvPr id="0" name=""/>
        <dsp:cNvSpPr/>
      </dsp:nvSpPr>
      <dsp:spPr>
        <a:xfrm>
          <a:off x="345025" y="72930"/>
          <a:ext cx="4830358" cy="6199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933450">
            <a:lnSpc>
              <a:spcPct val="90000"/>
            </a:lnSpc>
            <a:spcBef>
              <a:spcPct val="0"/>
            </a:spcBef>
            <a:spcAft>
              <a:spcPct val="35000"/>
            </a:spcAft>
            <a:buNone/>
          </a:pPr>
          <a:r>
            <a:rPr lang="cs-CZ" sz="2100" b="1" u="sng" kern="1200"/>
            <a:t>Rytmická stabilizace:</a:t>
          </a:r>
          <a:r>
            <a:rPr lang="cs-CZ" sz="2100" kern="1200"/>
            <a:t> </a:t>
          </a:r>
          <a:endParaRPr lang="en-US" sz="2100" kern="1200"/>
        </a:p>
      </dsp:txBody>
      <dsp:txXfrm>
        <a:off x="375287" y="103192"/>
        <a:ext cx="4769834" cy="559396"/>
      </dsp:txXfrm>
    </dsp:sp>
    <dsp:sp modelId="{4E7F7AA6-39A8-4468-BB97-E87D10824604}">
      <dsp:nvSpPr>
        <dsp:cNvPr id="0" name=""/>
        <dsp:cNvSpPr/>
      </dsp:nvSpPr>
      <dsp:spPr>
        <a:xfrm>
          <a:off x="0" y="1996950"/>
          <a:ext cx="6900512" cy="1190700"/>
        </a:xfrm>
        <a:prstGeom prst="rect">
          <a:avLst/>
        </a:prstGeom>
        <a:solidFill>
          <a:schemeClr val="lt1">
            <a:alpha val="90000"/>
            <a:hueOff val="0"/>
            <a:satOff val="0"/>
            <a:lumOff val="0"/>
            <a:alphaOff val="0"/>
          </a:schemeClr>
        </a:solidFill>
        <a:ln w="12700" cap="flat" cmpd="sng" algn="ctr">
          <a:solidFill>
            <a:schemeClr val="accent2">
              <a:hueOff val="741476"/>
              <a:satOff val="-5327"/>
              <a:lumOff val="-3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437388" rIns="535556" bIns="149352" numCol="1" spcCol="1270" anchor="t" anchorCtr="0">
          <a:noAutofit/>
        </a:bodyPr>
        <a:lstStyle/>
        <a:p>
          <a:pPr marL="228600" lvl="1" indent="-228600" algn="l" defTabSz="933450">
            <a:lnSpc>
              <a:spcPct val="90000"/>
            </a:lnSpc>
            <a:spcBef>
              <a:spcPct val="0"/>
            </a:spcBef>
            <a:spcAft>
              <a:spcPct val="15000"/>
            </a:spcAft>
            <a:buChar char="•"/>
          </a:pPr>
          <a:r>
            <a:rPr lang="cs-CZ" sz="2100" kern="1200"/>
            <a:t>drážděním kůže nad stimulovaným svalem různými podněty (teplo, bolest, dotyk, hlazení, kartáčování, ledování, chladící sprej,…) </a:t>
          </a:r>
          <a:endParaRPr lang="en-US" sz="2100" kern="1200"/>
        </a:p>
      </dsp:txBody>
      <dsp:txXfrm>
        <a:off x="0" y="1996950"/>
        <a:ext cx="6900512" cy="1190700"/>
      </dsp:txXfrm>
    </dsp:sp>
    <dsp:sp modelId="{22D7AB60-6240-458D-9DFC-4078BAC94039}">
      <dsp:nvSpPr>
        <dsp:cNvPr id="0" name=""/>
        <dsp:cNvSpPr/>
      </dsp:nvSpPr>
      <dsp:spPr>
        <a:xfrm>
          <a:off x="345025" y="1686990"/>
          <a:ext cx="4830358" cy="619920"/>
        </a:xfrm>
        <a:prstGeom prst="roundRect">
          <a:avLst/>
        </a:prstGeom>
        <a:solidFill>
          <a:schemeClr val="accent2">
            <a:hueOff val="741476"/>
            <a:satOff val="-5327"/>
            <a:lumOff val="-3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933450">
            <a:lnSpc>
              <a:spcPct val="90000"/>
            </a:lnSpc>
            <a:spcBef>
              <a:spcPct val="0"/>
            </a:spcBef>
            <a:spcAft>
              <a:spcPct val="35000"/>
            </a:spcAft>
            <a:buNone/>
          </a:pPr>
          <a:r>
            <a:rPr lang="cs-CZ" sz="2100" b="1" u="sng" kern="1200"/>
            <a:t>Facilitace z povrchových receptorů:</a:t>
          </a:r>
          <a:endParaRPr lang="en-US" sz="2100" kern="1200"/>
        </a:p>
      </dsp:txBody>
      <dsp:txXfrm>
        <a:off x="375287" y="1717252"/>
        <a:ext cx="4769834" cy="559396"/>
      </dsp:txXfrm>
    </dsp:sp>
    <dsp:sp modelId="{477FECE0-4282-4059-AF50-2F3717FCA2F2}">
      <dsp:nvSpPr>
        <dsp:cNvPr id="0" name=""/>
        <dsp:cNvSpPr/>
      </dsp:nvSpPr>
      <dsp:spPr>
        <a:xfrm>
          <a:off x="0" y="3611010"/>
          <a:ext cx="6900512" cy="1852200"/>
        </a:xfrm>
        <a:prstGeom prst="rect">
          <a:avLst/>
        </a:prstGeom>
        <a:solidFill>
          <a:schemeClr val="lt1">
            <a:alpha val="90000"/>
            <a:hueOff val="0"/>
            <a:satOff val="0"/>
            <a:lumOff val="0"/>
            <a:alphaOff val="0"/>
          </a:schemeClr>
        </a:solidFill>
        <a:ln w="12700" cap="flat" cmpd="sng" algn="ctr">
          <a:solidFill>
            <a:schemeClr val="accent2">
              <a:hueOff val="1482952"/>
              <a:satOff val="-10653"/>
              <a:lumOff val="-7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437388" rIns="535556" bIns="149352" numCol="1" spcCol="1270" anchor="t" anchorCtr="0">
          <a:noAutofit/>
        </a:bodyPr>
        <a:lstStyle/>
        <a:p>
          <a:pPr marL="228600" lvl="1" indent="-228600" algn="l" defTabSz="933450">
            <a:lnSpc>
              <a:spcPct val="90000"/>
            </a:lnSpc>
            <a:spcBef>
              <a:spcPct val="0"/>
            </a:spcBef>
            <a:spcAft>
              <a:spcPct val="15000"/>
            </a:spcAft>
            <a:buChar char="•"/>
          </a:pPr>
          <a:r>
            <a:rPr lang="cs-CZ" sz="2100" kern="1200"/>
            <a:t>úchop terapeuta stimuluje receptory kůže a další receptory tlaku </a:t>
          </a:r>
          <a:endParaRPr lang="en-US" sz="2100" kern="1200"/>
        </a:p>
        <a:p>
          <a:pPr marL="228600" lvl="1" indent="-228600" algn="l" defTabSz="933450">
            <a:lnSpc>
              <a:spcPct val="90000"/>
            </a:lnSpc>
            <a:spcBef>
              <a:spcPct val="0"/>
            </a:spcBef>
            <a:spcAft>
              <a:spcPct val="15000"/>
            </a:spcAft>
            <a:buChar char="•"/>
          </a:pPr>
          <a:r>
            <a:rPr lang="cs-CZ" sz="2100" kern="1200"/>
            <a:t>kontakt dává pacientovi informaci o směru pohybu, tlak vždy v opozici ke směru pohybu </a:t>
          </a:r>
          <a:endParaRPr lang="en-US" sz="2100" kern="1200"/>
        </a:p>
        <a:p>
          <a:pPr marL="228600" lvl="1" indent="-228600" algn="l" defTabSz="933450">
            <a:lnSpc>
              <a:spcPct val="90000"/>
            </a:lnSpc>
            <a:spcBef>
              <a:spcPct val="0"/>
            </a:spcBef>
            <a:spcAft>
              <a:spcPct val="15000"/>
            </a:spcAft>
            <a:buChar char="•"/>
          </a:pPr>
          <a:r>
            <a:rPr lang="cs-CZ" sz="2100" kern="1200"/>
            <a:t>tlak na sval pomáhá schopnosti svalu kontrahovat se</a:t>
          </a:r>
          <a:endParaRPr lang="en-US" sz="2100" kern="1200"/>
        </a:p>
      </dsp:txBody>
      <dsp:txXfrm>
        <a:off x="0" y="3611010"/>
        <a:ext cx="6900512" cy="1852200"/>
      </dsp:txXfrm>
    </dsp:sp>
    <dsp:sp modelId="{88E210E2-32D2-423B-9C10-8B9889B1EB50}">
      <dsp:nvSpPr>
        <dsp:cNvPr id="0" name=""/>
        <dsp:cNvSpPr/>
      </dsp:nvSpPr>
      <dsp:spPr>
        <a:xfrm>
          <a:off x="345025" y="3301050"/>
          <a:ext cx="4830358" cy="619920"/>
        </a:xfrm>
        <a:prstGeom prst="roundRect">
          <a:avLst/>
        </a:prstGeom>
        <a:solidFill>
          <a:schemeClr val="accent2">
            <a:hueOff val="1482952"/>
            <a:satOff val="-10653"/>
            <a:lumOff val="-72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933450">
            <a:lnSpc>
              <a:spcPct val="90000"/>
            </a:lnSpc>
            <a:spcBef>
              <a:spcPct val="0"/>
            </a:spcBef>
            <a:spcAft>
              <a:spcPct val="35000"/>
            </a:spcAft>
            <a:buNone/>
          </a:pPr>
          <a:r>
            <a:rPr lang="cs-CZ" sz="2100" b="1" u="sng" kern="1200"/>
            <a:t>Manuální kontakt:</a:t>
          </a:r>
          <a:r>
            <a:rPr lang="cs-CZ" sz="2100" kern="1200"/>
            <a:t> </a:t>
          </a:r>
          <a:endParaRPr lang="en-US" sz="2100" kern="1200"/>
        </a:p>
      </dsp:txBody>
      <dsp:txXfrm>
        <a:off x="375287" y="3331312"/>
        <a:ext cx="4769834" cy="5593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87B9FA-4A0F-4D23-A817-859787E99392}">
      <dsp:nvSpPr>
        <dsp:cNvPr id="0" name=""/>
        <dsp:cNvSpPr/>
      </dsp:nvSpPr>
      <dsp:spPr>
        <a:xfrm>
          <a:off x="0" y="415286"/>
          <a:ext cx="8297511" cy="36036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3979" tIns="541528" rIns="643979" bIns="184912" numCol="1" spcCol="1270" anchor="t" anchorCtr="0">
          <a:noAutofit/>
        </a:bodyPr>
        <a:lstStyle/>
        <a:p>
          <a:pPr marL="228600" lvl="1" indent="-228600" algn="l" defTabSz="1155700">
            <a:lnSpc>
              <a:spcPct val="90000"/>
            </a:lnSpc>
            <a:spcBef>
              <a:spcPct val="0"/>
            </a:spcBef>
            <a:spcAft>
              <a:spcPct val="15000"/>
            </a:spcAft>
            <a:buChar char="•"/>
          </a:pPr>
          <a:r>
            <a:rPr lang="cs-CZ" sz="2600" kern="1200"/>
            <a:t>pokyny musí být jasné a výstižné, mají být kombinovány s pasivním pohybem </a:t>
          </a:r>
          <a:endParaRPr lang="en-US" sz="2600" kern="1200"/>
        </a:p>
        <a:p>
          <a:pPr marL="228600" lvl="1" indent="-228600" algn="l" defTabSz="1155700">
            <a:lnSpc>
              <a:spcPct val="90000"/>
            </a:lnSpc>
            <a:spcBef>
              <a:spcPct val="0"/>
            </a:spcBef>
            <a:spcAft>
              <a:spcPct val="15000"/>
            </a:spcAft>
            <a:buChar char="•"/>
          </a:pPr>
          <a:r>
            <a:rPr lang="cs-CZ" sz="2600" kern="1200"/>
            <a:t>terapeut dává pokyny pacientovi, ne léčené části těla </a:t>
          </a:r>
          <a:endParaRPr lang="en-US" sz="2600" kern="1200"/>
        </a:p>
        <a:p>
          <a:pPr marL="228600" lvl="1" indent="-228600" algn="l" defTabSz="1155700">
            <a:lnSpc>
              <a:spcPct val="90000"/>
            </a:lnSpc>
            <a:spcBef>
              <a:spcPct val="0"/>
            </a:spcBef>
            <a:spcAft>
              <a:spcPct val="15000"/>
            </a:spcAft>
            <a:buChar char="•"/>
          </a:pPr>
          <a:r>
            <a:rPr lang="cs-CZ" sz="2600" kern="1200"/>
            <a:t>časování pohybu je důležité při použití napínacího reflexu </a:t>
          </a:r>
          <a:endParaRPr lang="en-US" sz="2600" kern="1200"/>
        </a:p>
        <a:p>
          <a:pPr marL="228600" lvl="1" indent="-228600" algn="l" defTabSz="1155700">
            <a:lnSpc>
              <a:spcPct val="90000"/>
            </a:lnSpc>
            <a:spcBef>
              <a:spcPct val="0"/>
            </a:spcBef>
            <a:spcAft>
              <a:spcPct val="15000"/>
            </a:spcAft>
            <a:buChar char="•"/>
          </a:pPr>
          <a:r>
            <a:rPr lang="cs-CZ" sz="2600" kern="1200"/>
            <a:t>povely k pohybu jsou opakovány ke zvětšení pobídky </a:t>
          </a:r>
          <a:endParaRPr lang="en-US" sz="2600" kern="1200"/>
        </a:p>
        <a:p>
          <a:pPr marL="228600" lvl="1" indent="-228600" algn="l" defTabSz="1155700">
            <a:lnSpc>
              <a:spcPct val="90000"/>
            </a:lnSpc>
            <a:spcBef>
              <a:spcPct val="0"/>
            </a:spcBef>
            <a:spcAft>
              <a:spcPct val="15000"/>
            </a:spcAft>
            <a:buChar char="•"/>
          </a:pPr>
          <a:r>
            <a:rPr lang="cs-CZ" sz="2600" kern="1200"/>
            <a:t>hlasitost může ovlivnit sílu odpovědi svalu </a:t>
          </a:r>
          <a:endParaRPr lang="en-US" sz="2600" kern="1200"/>
        </a:p>
        <a:p>
          <a:pPr marL="228600" lvl="1" indent="-228600" algn="l" defTabSz="1155700">
            <a:lnSpc>
              <a:spcPct val="90000"/>
            </a:lnSpc>
            <a:spcBef>
              <a:spcPct val="0"/>
            </a:spcBef>
            <a:spcAft>
              <a:spcPct val="15000"/>
            </a:spcAft>
            <a:buChar char="•"/>
          </a:pPr>
          <a:r>
            <a:rPr lang="cs-CZ" sz="2600" kern="1200"/>
            <a:t>povely se dělí do 3 částí: 1. příprava - co, 2. akce – kdy začít, 3. korekce – jak opravit a modifikovat akci </a:t>
          </a:r>
          <a:endParaRPr lang="en-US" sz="2600" kern="1200"/>
        </a:p>
      </dsp:txBody>
      <dsp:txXfrm>
        <a:off x="0" y="415286"/>
        <a:ext cx="8297511" cy="3603600"/>
      </dsp:txXfrm>
    </dsp:sp>
    <dsp:sp modelId="{5B7F9C29-3ACE-45BA-9955-41FDBD8E4A40}">
      <dsp:nvSpPr>
        <dsp:cNvPr id="0" name=""/>
        <dsp:cNvSpPr/>
      </dsp:nvSpPr>
      <dsp:spPr>
        <a:xfrm>
          <a:off x="414875" y="31526"/>
          <a:ext cx="5808257" cy="7675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9538" tIns="0" rIns="219538" bIns="0" numCol="1" spcCol="1270" anchor="ctr" anchorCtr="0">
          <a:noAutofit/>
        </a:bodyPr>
        <a:lstStyle/>
        <a:p>
          <a:pPr marL="0" lvl="0" indent="0" algn="l" defTabSz="1155700">
            <a:lnSpc>
              <a:spcPct val="90000"/>
            </a:lnSpc>
            <a:spcBef>
              <a:spcPct val="0"/>
            </a:spcBef>
            <a:spcAft>
              <a:spcPct val="35000"/>
            </a:spcAft>
            <a:buNone/>
          </a:pPr>
          <a:r>
            <a:rPr lang="cs-CZ" sz="2600" b="1" u="sng" kern="1200"/>
            <a:t>Slovní doprovod - povel určí pacientovi co činit a jak:</a:t>
          </a:r>
          <a:endParaRPr lang="en-US" sz="2600" kern="1200"/>
        </a:p>
      </dsp:txBody>
      <dsp:txXfrm>
        <a:off x="452342" y="68993"/>
        <a:ext cx="5733323" cy="692586"/>
      </dsp:txXfrm>
    </dsp:sp>
    <dsp:sp modelId="{36665631-EDD9-48B0-8F80-F12AE947E265}">
      <dsp:nvSpPr>
        <dsp:cNvPr id="0" name=""/>
        <dsp:cNvSpPr/>
      </dsp:nvSpPr>
      <dsp:spPr>
        <a:xfrm>
          <a:off x="0" y="4543046"/>
          <a:ext cx="8297511" cy="192465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3979" tIns="541528" rIns="643979" bIns="184912" numCol="1" spcCol="1270" anchor="t" anchorCtr="0">
          <a:noAutofit/>
        </a:bodyPr>
        <a:lstStyle/>
        <a:p>
          <a:pPr marL="228600" lvl="1" indent="-228600" algn="l" defTabSz="1155700">
            <a:lnSpc>
              <a:spcPct val="90000"/>
            </a:lnSpc>
            <a:spcBef>
              <a:spcPct val="0"/>
            </a:spcBef>
            <a:spcAft>
              <a:spcPct val="15000"/>
            </a:spcAft>
            <a:buChar char="•"/>
          </a:pPr>
          <a:r>
            <a:rPr lang="cs-CZ" sz="2600" kern="1200"/>
            <a:t>pomocí zraku pacient kontroluje a koriguje pozici a pohyb </a:t>
          </a:r>
          <a:endParaRPr lang="en-US" sz="2600" kern="1200"/>
        </a:p>
        <a:p>
          <a:pPr marL="228600" lvl="1" indent="-228600" algn="l" defTabSz="1155700">
            <a:lnSpc>
              <a:spcPct val="90000"/>
            </a:lnSpc>
            <a:spcBef>
              <a:spcPct val="0"/>
            </a:spcBef>
            <a:spcAft>
              <a:spcPct val="15000"/>
            </a:spcAft>
            <a:buChar char="•"/>
          </a:pPr>
          <a:r>
            <a:rPr lang="cs-CZ" sz="2600" kern="1200"/>
            <a:t>zpětná vazba zrakem může zesílit svalovou kontrakci </a:t>
          </a:r>
          <a:endParaRPr lang="en-US" sz="2600" kern="1200"/>
        </a:p>
        <a:p>
          <a:pPr marL="228600" lvl="1" indent="-228600" algn="l" defTabSz="1155700">
            <a:lnSpc>
              <a:spcPct val="90000"/>
            </a:lnSpc>
            <a:spcBef>
              <a:spcPct val="0"/>
            </a:spcBef>
            <a:spcAft>
              <a:spcPct val="15000"/>
            </a:spcAft>
            <a:buChar char="•"/>
          </a:pPr>
          <a:r>
            <a:rPr lang="cs-CZ" sz="2600" kern="1200"/>
            <a:t>kontakt očima mezi pacientem a terapeutem pomáhá komunikaci a spolupráci</a:t>
          </a:r>
          <a:endParaRPr lang="en-US" sz="2600" kern="1200"/>
        </a:p>
      </dsp:txBody>
      <dsp:txXfrm>
        <a:off x="0" y="4543046"/>
        <a:ext cx="8297511" cy="1924650"/>
      </dsp:txXfrm>
    </dsp:sp>
    <dsp:sp modelId="{544CBDAD-7188-41F4-8E02-82F628776741}">
      <dsp:nvSpPr>
        <dsp:cNvPr id="0" name=""/>
        <dsp:cNvSpPr/>
      </dsp:nvSpPr>
      <dsp:spPr>
        <a:xfrm>
          <a:off x="414875" y="4159286"/>
          <a:ext cx="5808257" cy="7675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9538" tIns="0" rIns="219538" bIns="0" numCol="1" spcCol="1270" anchor="ctr" anchorCtr="0">
          <a:noAutofit/>
        </a:bodyPr>
        <a:lstStyle/>
        <a:p>
          <a:pPr marL="0" lvl="0" indent="0" algn="l" defTabSz="1155700">
            <a:lnSpc>
              <a:spcPct val="90000"/>
            </a:lnSpc>
            <a:spcBef>
              <a:spcPct val="0"/>
            </a:spcBef>
            <a:spcAft>
              <a:spcPct val="35000"/>
            </a:spcAft>
            <a:buNone/>
          </a:pPr>
          <a:r>
            <a:rPr lang="cs-CZ" sz="2600" b="1" u="sng" kern="1200"/>
            <a:t>Zrakový kontakt:</a:t>
          </a:r>
          <a:endParaRPr lang="en-US" sz="2600" kern="1200"/>
        </a:p>
      </dsp:txBody>
      <dsp:txXfrm>
        <a:off x="452342" y="4196753"/>
        <a:ext cx="5733323" cy="6925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4A8D4D-E03A-4772-A17D-28060A7375CD}">
      <dsp:nvSpPr>
        <dsp:cNvPr id="0" name=""/>
        <dsp:cNvSpPr/>
      </dsp:nvSpPr>
      <dsp:spPr>
        <a:xfrm>
          <a:off x="0" y="572070"/>
          <a:ext cx="6900512" cy="18270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416560" rIns="535556" bIns="142240" numCol="1" spcCol="1270" anchor="t" anchorCtr="0">
          <a:noAutofit/>
        </a:bodyPr>
        <a:lstStyle/>
        <a:p>
          <a:pPr marL="228600" lvl="1" indent="-228600" algn="l" defTabSz="889000">
            <a:lnSpc>
              <a:spcPct val="90000"/>
            </a:lnSpc>
            <a:spcBef>
              <a:spcPct val="0"/>
            </a:spcBef>
            <a:spcAft>
              <a:spcPct val="15000"/>
            </a:spcAft>
            <a:buChar char="•"/>
          </a:pPr>
          <a:r>
            <a:rPr lang="cs-CZ" sz="2000" kern="1200"/>
            <a:t>je protažení trupu a končetin </a:t>
          </a:r>
          <a:endParaRPr lang="en-US" sz="2000" kern="1200"/>
        </a:p>
        <a:p>
          <a:pPr marL="228600" lvl="1" indent="-228600" algn="l" defTabSz="889000">
            <a:lnSpc>
              <a:spcPct val="90000"/>
            </a:lnSpc>
            <a:spcBef>
              <a:spcPct val="0"/>
            </a:spcBef>
            <a:spcAft>
              <a:spcPct val="15000"/>
            </a:spcAft>
            <a:buChar char="•"/>
          </a:pPr>
          <a:r>
            <a:rPr lang="cs-CZ" sz="2000" kern="1200"/>
            <a:t>efekt je způsoben stimulací receptorů kloubů</a:t>
          </a:r>
          <a:endParaRPr lang="en-US" sz="2000" kern="1200"/>
        </a:p>
        <a:p>
          <a:pPr marL="228600" lvl="1" indent="-228600" algn="l" defTabSz="889000">
            <a:lnSpc>
              <a:spcPct val="90000"/>
            </a:lnSpc>
            <a:spcBef>
              <a:spcPct val="0"/>
            </a:spcBef>
            <a:spcAft>
              <a:spcPct val="15000"/>
            </a:spcAft>
            <a:buChar char="•"/>
          </a:pPr>
          <a:r>
            <a:rPr lang="cs-CZ" sz="2000" kern="1200"/>
            <a:t>je natahovacím stimulem při natahování svalů </a:t>
          </a:r>
          <a:endParaRPr lang="en-US" sz="2000" kern="1200"/>
        </a:p>
        <a:p>
          <a:pPr marL="228600" lvl="1" indent="-228600" algn="l" defTabSz="889000">
            <a:lnSpc>
              <a:spcPct val="90000"/>
            </a:lnSpc>
            <a:spcBef>
              <a:spcPct val="0"/>
            </a:spcBef>
            <a:spcAft>
              <a:spcPct val="15000"/>
            </a:spcAft>
            <a:buChar char="•"/>
          </a:pPr>
          <a:r>
            <a:rPr lang="cs-CZ" sz="2000" kern="1200"/>
            <a:t>měla by se udržovat během celého pohybu a kombinovat se s vhodným odporem </a:t>
          </a:r>
          <a:endParaRPr lang="en-US" sz="2000" kern="1200"/>
        </a:p>
      </dsp:txBody>
      <dsp:txXfrm>
        <a:off x="0" y="572070"/>
        <a:ext cx="6900512" cy="1827000"/>
      </dsp:txXfrm>
    </dsp:sp>
    <dsp:sp modelId="{88F74F76-74EE-4AD1-8C79-6E44C8635424}">
      <dsp:nvSpPr>
        <dsp:cNvPr id="0" name=""/>
        <dsp:cNvSpPr/>
      </dsp:nvSpPr>
      <dsp:spPr>
        <a:xfrm>
          <a:off x="345025" y="276870"/>
          <a:ext cx="4830358" cy="59040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889000">
            <a:lnSpc>
              <a:spcPct val="90000"/>
            </a:lnSpc>
            <a:spcBef>
              <a:spcPct val="0"/>
            </a:spcBef>
            <a:spcAft>
              <a:spcPct val="35000"/>
            </a:spcAft>
            <a:buNone/>
          </a:pPr>
          <a:r>
            <a:rPr lang="cs-CZ" sz="2000" b="1" u="sng" kern="1200"/>
            <a:t>Trakce kloubu:</a:t>
          </a:r>
          <a:r>
            <a:rPr lang="cs-CZ" sz="2000" kern="1200"/>
            <a:t> </a:t>
          </a:r>
          <a:endParaRPr lang="en-US" sz="2000" kern="1200"/>
        </a:p>
      </dsp:txBody>
      <dsp:txXfrm>
        <a:off x="373846" y="305691"/>
        <a:ext cx="4772716" cy="532758"/>
      </dsp:txXfrm>
    </dsp:sp>
    <dsp:sp modelId="{729AAD3F-0143-4717-A0C2-CAABA07E3145}">
      <dsp:nvSpPr>
        <dsp:cNvPr id="0" name=""/>
        <dsp:cNvSpPr/>
      </dsp:nvSpPr>
      <dsp:spPr>
        <a:xfrm>
          <a:off x="0" y="2802270"/>
          <a:ext cx="6900512" cy="24570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416560" rIns="535556" bIns="142240" numCol="1" spcCol="1270" anchor="t" anchorCtr="0">
          <a:noAutofit/>
        </a:bodyPr>
        <a:lstStyle/>
        <a:p>
          <a:pPr marL="228600" lvl="1" indent="-228600" algn="l" defTabSz="889000">
            <a:lnSpc>
              <a:spcPct val="90000"/>
            </a:lnSpc>
            <a:spcBef>
              <a:spcPct val="0"/>
            </a:spcBef>
            <a:spcAft>
              <a:spcPct val="15000"/>
            </a:spcAft>
            <a:buChar char="•"/>
          </a:pPr>
          <a:r>
            <a:rPr lang="cs-CZ" sz="2000" kern="1200"/>
            <a:t>je komprese trupu nebo končetiny </a:t>
          </a:r>
          <a:endParaRPr lang="en-US" sz="2000" kern="1200"/>
        </a:p>
        <a:p>
          <a:pPr marL="228600" lvl="1" indent="-228600" algn="l" defTabSz="889000">
            <a:lnSpc>
              <a:spcPct val="90000"/>
            </a:lnSpc>
            <a:spcBef>
              <a:spcPct val="0"/>
            </a:spcBef>
            <a:spcAft>
              <a:spcPct val="15000"/>
            </a:spcAft>
            <a:buChar char="•"/>
          </a:pPr>
          <a:r>
            <a:rPr lang="cs-CZ" sz="2000" kern="1200"/>
            <a:t>efekt je následkem stimulace kloubních receptorů a reakce na porušení pozice nebo postury </a:t>
          </a:r>
          <a:endParaRPr lang="en-US" sz="2000" kern="1200"/>
        </a:p>
        <a:p>
          <a:pPr marL="228600" lvl="1" indent="-228600" algn="l" defTabSz="889000">
            <a:lnSpc>
              <a:spcPct val="90000"/>
            </a:lnSpc>
            <a:spcBef>
              <a:spcPct val="0"/>
            </a:spcBef>
            <a:spcAft>
              <a:spcPct val="15000"/>
            </a:spcAft>
            <a:buChar char="•"/>
          </a:pPr>
          <a:r>
            <a:rPr lang="cs-CZ" sz="2000" kern="1200"/>
            <a:t>Používá se k: </a:t>
          </a:r>
          <a:endParaRPr lang="en-US" sz="2000" kern="1200"/>
        </a:p>
        <a:p>
          <a:pPr marL="457200" lvl="2" indent="-228600" algn="l" defTabSz="889000">
            <a:lnSpc>
              <a:spcPct val="90000"/>
            </a:lnSpc>
            <a:spcBef>
              <a:spcPct val="0"/>
            </a:spcBef>
            <a:spcAft>
              <a:spcPct val="15000"/>
            </a:spcAft>
            <a:buChar char="•"/>
          </a:pPr>
          <a:r>
            <a:rPr lang="cs-CZ" sz="2000" kern="1200"/>
            <a:t>1. navození stabilizace </a:t>
          </a:r>
          <a:endParaRPr lang="en-US" sz="2000" kern="1200"/>
        </a:p>
        <a:p>
          <a:pPr marL="457200" lvl="2" indent="-228600" algn="l" defTabSz="889000">
            <a:lnSpc>
              <a:spcPct val="90000"/>
            </a:lnSpc>
            <a:spcBef>
              <a:spcPct val="0"/>
            </a:spcBef>
            <a:spcAft>
              <a:spcPct val="15000"/>
            </a:spcAft>
            <a:buChar char="•"/>
          </a:pPr>
          <a:r>
            <a:rPr lang="cs-CZ" sz="2000" kern="1200"/>
            <a:t>2. facilitace opěrného systému antigravitačních svalů </a:t>
          </a:r>
          <a:endParaRPr lang="en-US" sz="2000" kern="1200"/>
        </a:p>
        <a:p>
          <a:pPr marL="457200" lvl="2" indent="-228600" algn="l" defTabSz="889000">
            <a:lnSpc>
              <a:spcPct val="90000"/>
            </a:lnSpc>
            <a:spcBef>
              <a:spcPct val="0"/>
            </a:spcBef>
            <a:spcAft>
              <a:spcPct val="15000"/>
            </a:spcAft>
            <a:buChar char="•"/>
          </a:pPr>
          <a:r>
            <a:rPr lang="cs-CZ" sz="2000" kern="1200"/>
            <a:t>3. odpor některým součástem pohybu</a:t>
          </a:r>
          <a:endParaRPr lang="en-US" sz="2000" kern="1200"/>
        </a:p>
      </dsp:txBody>
      <dsp:txXfrm>
        <a:off x="0" y="2802270"/>
        <a:ext cx="6900512" cy="2457000"/>
      </dsp:txXfrm>
    </dsp:sp>
    <dsp:sp modelId="{B67EB50B-A0FE-45FF-9831-98E502BD7790}">
      <dsp:nvSpPr>
        <dsp:cNvPr id="0" name=""/>
        <dsp:cNvSpPr/>
      </dsp:nvSpPr>
      <dsp:spPr>
        <a:xfrm>
          <a:off x="345025" y="2507070"/>
          <a:ext cx="4830358" cy="59040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889000">
            <a:lnSpc>
              <a:spcPct val="90000"/>
            </a:lnSpc>
            <a:spcBef>
              <a:spcPct val="0"/>
            </a:spcBef>
            <a:spcAft>
              <a:spcPct val="35000"/>
            </a:spcAft>
            <a:buNone/>
          </a:pPr>
          <a:r>
            <a:rPr lang="cs-CZ" sz="2000" b="1" u="sng" kern="1200"/>
            <a:t>Aproximace kloubu:</a:t>
          </a:r>
          <a:endParaRPr lang="en-US" sz="2000" kern="1200"/>
        </a:p>
      </dsp:txBody>
      <dsp:txXfrm>
        <a:off x="373846" y="2535891"/>
        <a:ext cx="4772716" cy="5327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966601-A4CD-467A-8F53-FF3111A7AB91}">
      <dsp:nvSpPr>
        <dsp:cNvPr id="0" name=""/>
        <dsp:cNvSpPr/>
      </dsp:nvSpPr>
      <dsp:spPr>
        <a:xfrm>
          <a:off x="0" y="5078925"/>
          <a:ext cx="7250460" cy="166701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cs-CZ" sz="3200" kern="1200"/>
            <a:t>Metody &amp; koncepty: </a:t>
          </a:r>
          <a:endParaRPr lang="en-US" sz="3200" kern="1200"/>
        </a:p>
      </dsp:txBody>
      <dsp:txXfrm>
        <a:off x="0" y="5078925"/>
        <a:ext cx="7250460" cy="900189"/>
      </dsp:txXfrm>
    </dsp:sp>
    <dsp:sp modelId="{5AE71CD7-D62F-4CE0-8748-D0A8811FE4A7}">
      <dsp:nvSpPr>
        <dsp:cNvPr id="0" name=""/>
        <dsp:cNvSpPr/>
      </dsp:nvSpPr>
      <dsp:spPr>
        <a:xfrm>
          <a:off x="885" y="5945774"/>
          <a:ext cx="805409" cy="766827"/>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cs-CZ" sz="1100" kern="1200"/>
            <a:t>Metody kožní stimulace</a:t>
          </a:r>
          <a:endParaRPr lang="en-US" sz="1100" kern="1200"/>
        </a:p>
      </dsp:txBody>
      <dsp:txXfrm>
        <a:off x="885" y="5945774"/>
        <a:ext cx="805409" cy="766827"/>
      </dsp:txXfrm>
    </dsp:sp>
    <dsp:sp modelId="{5A0DEE8C-1518-4612-A09D-F61B9340A3DB}">
      <dsp:nvSpPr>
        <dsp:cNvPr id="0" name=""/>
        <dsp:cNvSpPr/>
      </dsp:nvSpPr>
      <dsp:spPr>
        <a:xfrm>
          <a:off x="806295" y="5945774"/>
          <a:ext cx="805409" cy="766827"/>
        </a:xfrm>
        <a:prstGeom prst="rect">
          <a:avLst/>
        </a:prstGeom>
        <a:solidFill>
          <a:schemeClr val="accent2">
            <a:tint val="40000"/>
            <a:alpha val="90000"/>
            <a:hueOff val="275508"/>
            <a:satOff val="-3273"/>
            <a:lumOff val="-327"/>
            <a:alphaOff val="0"/>
          </a:schemeClr>
        </a:solidFill>
        <a:ln w="12700" cap="flat" cmpd="sng" algn="ctr">
          <a:solidFill>
            <a:schemeClr val="accent2">
              <a:tint val="40000"/>
              <a:alpha val="90000"/>
              <a:hueOff val="275508"/>
              <a:satOff val="-3273"/>
              <a:lumOff val="-32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cs-CZ" sz="1100" kern="1200"/>
            <a:t>Metoda dle Faye </a:t>
          </a:r>
          <a:endParaRPr lang="en-US" sz="1100" kern="1200"/>
        </a:p>
      </dsp:txBody>
      <dsp:txXfrm>
        <a:off x="806295" y="5945774"/>
        <a:ext cx="805409" cy="766827"/>
      </dsp:txXfrm>
    </dsp:sp>
    <dsp:sp modelId="{69A6CB9B-0E7E-4F14-A89B-0E6CA41921C9}">
      <dsp:nvSpPr>
        <dsp:cNvPr id="0" name=""/>
        <dsp:cNvSpPr/>
      </dsp:nvSpPr>
      <dsp:spPr>
        <a:xfrm>
          <a:off x="1611705" y="5945774"/>
          <a:ext cx="805409" cy="766827"/>
        </a:xfrm>
        <a:prstGeom prst="rect">
          <a:avLst/>
        </a:prstGeom>
        <a:solidFill>
          <a:schemeClr val="accent2">
            <a:tint val="40000"/>
            <a:alpha val="90000"/>
            <a:hueOff val="551015"/>
            <a:satOff val="-6547"/>
            <a:lumOff val="-654"/>
            <a:alphaOff val="0"/>
          </a:schemeClr>
        </a:solidFill>
        <a:ln w="12700" cap="flat" cmpd="sng" algn="ctr">
          <a:solidFill>
            <a:schemeClr val="accent2">
              <a:tint val="40000"/>
              <a:alpha val="90000"/>
              <a:hueOff val="551015"/>
              <a:satOff val="-6547"/>
              <a:lumOff val="-65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cs-CZ" sz="1100" kern="1200"/>
            <a:t>Metoda dle Miřatského </a:t>
          </a:r>
          <a:endParaRPr lang="en-US" sz="1100" kern="1200"/>
        </a:p>
      </dsp:txBody>
      <dsp:txXfrm>
        <a:off x="1611705" y="5945774"/>
        <a:ext cx="805409" cy="766827"/>
      </dsp:txXfrm>
    </dsp:sp>
    <dsp:sp modelId="{68BF5A4D-D145-40EC-B163-F098CC34E8ED}">
      <dsp:nvSpPr>
        <dsp:cNvPr id="0" name=""/>
        <dsp:cNvSpPr/>
      </dsp:nvSpPr>
      <dsp:spPr>
        <a:xfrm>
          <a:off x="2417115" y="5945774"/>
          <a:ext cx="805409" cy="766827"/>
        </a:xfrm>
        <a:prstGeom prst="rect">
          <a:avLst/>
        </a:prstGeom>
        <a:solidFill>
          <a:schemeClr val="accent2">
            <a:tint val="40000"/>
            <a:alpha val="90000"/>
            <a:hueOff val="826523"/>
            <a:satOff val="-9820"/>
            <a:lumOff val="-981"/>
            <a:alphaOff val="0"/>
          </a:schemeClr>
        </a:solidFill>
        <a:ln w="12700" cap="flat" cmpd="sng" algn="ctr">
          <a:solidFill>
            <a:schemeClr val="accent2">
              <a:tint val="40000"/>
              <a:alpha val="90000"/>
              <a:hueOff val="826523"/>
              <a:satOff val="-9820"/>
              <a:lumOff val="-98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cs-CZ" sz="1100" kern="1200"/>
            <a:t>Koncept dle Perfettiho </a:t>
          </a:r>
          <a:endParaRPr lang="en-US" sz="1100" kern="1200"/>
        </a:p>
      </dsp:txBody>
      <dsp:txXfrm>
        <a:off x="2417115" y="5945774"/>
        <a:ext cx="805409" cy="766827"/>
      </dsp:txXfrm>
    </dsp:sp>
    <dsp:sp modelId="{B05716ED-A574-4FFA-9C60-4E92E8743CAF}">
      <dsp:nvSpPr>
        <dsp:cNvPr id="0" name=""/>
        <dsp:cNvSpPr/>
      </dsp:nvSpPr>
      <dsp:spPr>
        <a:xfrm>
          <a:off x="3222525" y="5945774"/>
          <a:ext cx="805409" cy="766827"/>
        </a:xfrm>
        <a:prstGeom prst="rect">
          <a:avLst/>
        </a:prstGeom>
        <a:solidFill>
          <a:schemeClr val="accent2">
            <a:tint val="40000"/>
            <a:alpha val="90000"/>
            <a:hueOff val="1102030"/>
            <a:satOff val="-13093"/>
            <a:lumOff val="-1308"/>
            <a:alphaOff val="0"/>
          </a:schemeClr>
        </a:solidFill>
        <a:ln w="12700" cap="flat" cmpd="sng" algn="ctr">
          <a:solidFill>
            <a:schemeClr val="accent2">
              <a:tint val="40000"/>
              <a:alpha val="90000"/>
              <a:hueOff val="1102030"/>
              <a:satOff val="-13093"/>
              <a:lumOff val="-130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cs-CZ" sz="1100" kern="1200"/>
            <a:t>Metoda dle Roodové </a:t>
          </a:r>
          <a:endParaRPr lang="en-US" sz="1100" kern="1200"/>
        </a:p>
      </dsp:txBody>
      <dsp:txXfrm>
        <a:off x="3222525" y="5945774"/>
        <a:ext cx="805409" cy="766827"/>
      </dsp:txXfrm>
    </dsp:sp>
    <dsp:sp modelId="{BAED80A9-1422-4A06-A5BC-CF24E852D36E}">
      <dsp:nvSpPr>
        <dsp:cNvPr id="0" name=""/>
        <dsp:cNvSpPr/>
      </dsp:nvSpPr>
      <dsp:spPr>
        <a:xfrm>
          <a:off x="4027934" y="5945774"/>
          <a:ext cx="805409" cy="766827"/>
        </a:xfrm>
        <a:prstGeom prst="rect">
          <a:avLst/>
        </a:prstGeom>
        <a:solidFill>
          <a:schemeClr val="accent2">
            <a:tint val="40000"/>
            <a:alpha val="90000"/>
            <a:hueOff val="1377538"/>
            <a:satOff val="-16366"/>
            <a:lumOff val="-1635"/>
            <a:alphaOff val="0"/>
          </a:schemeClr>
        </a:solidFill>
        <a:ln w="12700" cap="flat" cmpd="sng" algn="ctr">
          <a:solidFill>
            <a:schemeClr val="accent2">
              <a:tint val="40000"/>
              <a:alpha val="90000"/>
              <a:hueOff val="1377538"/>
              <a:satOff val="-16366"/>
              <a:lumOff val="-163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cs-CZ" sz="1100" kern="1200"/>
            <a:t>Metoda dle Brunnströmové </a:t>
          </a:r>
          <a:endParaRPr lang="en-US" sz="1100" kern="1200"/>
        </a:p>
      </dsp:txBody>
      <dsp:txXfrm>
        <a:off x="4027934" y="5945774"/>
        <a:ext cx="805409" cy="766827"/>
      </dsp:txXfrm>
    </dsp:sp>
    <dsp:sp modelId="{1F103167-683C-4A14-B5F8-0EE9759A00FF}">
      <dsp:nvSpPr>
        <dsp:cNvPr id="0" name=""/>
        <dsp:cNvSpPr/>
      </dsp:nvSpPr>
      <dsp:spPr>
        <a:xfrm>
          <a:off x="4833344" y="5945774"/>
          <a:ext cx="805409" cy="766827"/>
        </a:xfrm>
        <a:prstGeom prst="rect">
          <a:avLst/>
        </a:prstGeom>
        <a:solidFill>
          <a:schemeClr val="accent2">
            <a:tint val="40000"/>
            <a:alpha val="90000"/>
            <a:hueOff val="1653045"/>
            <a:satOff val="-19640"/>
            <a:lumOff val="-1962"/>
            <a:alphaOff val="0"/>
          </a:schemeClr>
        </a:solidFill>
        <a:ln w="12700" cap="flat" cmpd="sng" algn="ctr">
          <a:solidFill>
            <a:schemeClr val="accent2">
              <a:tint val="40000"/>
              <a:alpha val="90000"/>
              <a:hueOff val="1653045"/>
              <a:satOff val="-19640"/>
              <a:lumOff val="-196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cs-CZ" sz="1100" kern="1200"/>
            <a:t>Bobath koncept </a:t>
          </a:r>
          <a:endParaRPr lang="en-US" sz="1100" kern="1200"/>
        </a:p>
      </dsp:txBody>
      <dsp:txXfrm>
        <a:off x="4833344" y="5945774"/>
        <a:ext cx="805409" cy="766827"/>
      </dsp:txXfrm>
    </dsp:sp>
    <dsp:sp modelId="{5A4896CE-C4A2-4496-86DC-8ABF1410F487}">
      <dsp:nvSpPr>
        <dsp:cNvPr id="0" name=""/>
        <dsp:cNvSpPr/>
      </dsp:nvSpPr>
      <dsp:spPr>
        <a:xfrm>
          <a:off x="5638754" y="5945774"/>
          <a:ext cx="805409" cy="766827"/>
        </a:xfrm>
        <a:prstGeom prst="rect">
          <a:avLst/>
        </a:prstGeom>
        <a:solidFill>
          <a:schemeClr val="accent2">
            <a:tint val="40000"/>
            <a:alpha val="90000"/>
            <a:hueOff val="1928553"/>
            <a:satOff val="-22913"/>
            <a:lumOff val="-2289"/>
            <a:alphaOff val="0"/>
          </a:schemeClr>
        </a:solidFill>
        <a:ln w="12700" cap="flat" cmpd="sng" algn="ctr">
          <a:solidFill>
            <a:schemeClr val="accent2">
              <a:tint val="40000"/>
              <a:alpha val="90000"/>
              <a:hueOff val="1928553"/>
              <a:satOff val="-22913"/>
              <a:lumOff val="-22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cs-CZ" sz="1100" kern="1200"/>
            <a:t>Proprioceptivní nervosvalová facilitace (= PNF, Kabatova technika) </a:t>
          </a:r>
          <a:endParaRPr lang="en-US" sz="1100" kern="1200"/>
        </a:p>
      </dsp:txBody>
      <dsp:txXfrm>
        <a:off x="5638754" y="5945774"/>
        <a:ext cx="805409" cy="766827"/>
      </dsp:txXfrm>
    </dsp:sp>
    <dsp:sp modelId="{F41A965A-DBF7-4FA7-B604-A2A9E7A9E72E}">
      <dsp:nvSpPr>
        <dsp:cNvPr id="0" name=""/>
        <dsp:cNvSpPr/>
      </dsp:nvSpPr>
      <dsp:spPr>
        <a:xfrm>
          <a:off x="6444164" y="5945774"/>
          <a:ext cx="805409" cy="766827"/>
        </a:xfrm>
        <a:prstGeom prst="rect">
          <a:avLst/>
        </a:prstGeom>
        <a:solidFill>
          <a:schemeClr val="accent2">
            <a:tint val="40000"/>
            <a:alpha val="90000"/>
            <a:hueOff val="2204060"/>
            <a:satOff val="-26186"/>
            <a:lumOff val="-2616"/>
            <a:alphaOff val="0"/>
          </a:schemeClr>
        </a:solidFill>
        <a:ln w="12700" cap="flat" cmpd="sng" algn="ctr">
          <a:solidFill>
            <a:schemeClr val="accent2">
              <a:tint val="40000"/>
              <a:alpha val="90000"/>
              <a:hueOff val="2204060"/>
              <a:satOff val="-26186"/>
              <a:lumOff val="-261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cs-CZ" sz="1100" kern="1200"/>
            <a:t>Vojtova metoda reflexní lokomoce </a:t>
          </a:r>
          <a:endParaRPr lang="en-US" sz="1100" kern="1200"/>
        </a:p>
      </dsp:txBody>
      <dsp:txXfrm>
        <a:off x="6444164" y="5945774"/>
        <a:ext cx="805409" cy="766827"/>
      </dsp:txXfrm>
    </dsp:sp>
    <dsp:sp modelId="{0547C002-4581-46C4-A533-2F31D680BA71}">
      <dsp:nvSpPr>
        <dsp:cNvPr id="0" name=""/>
        <dsp:cNvSpPr/>
      </dsp:nvSpPr>
      <dsp:spPr>
        <a:xfrm rot="10800000">
          <a:off x="0" y="2540059"/>
          <a:ext cx="7250460" cy="2563871"/>
        </a:xfrm>
        <a:prstGeom prst="upArrowCallout">
          <a:avLst/>
        </a:prstGeom>
        <a:solidFill>
          <a:schemeClr val="accent2">
            <a:hueOff val="741476"/>
            <a:satOff val="-5327"/>
            <a:lumOff val="-3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cs-CZ" sz="3200" kern="1200"/>
            <a:t>jejich společným rysem je reflexní působení, které vede k facilitaci volní hybnosti a současně k inhibici spasticity </a:t>
          </a:r>
          <a:endParaRPr lang="en-US" sz="3200" kern="1200"/>
        </a:p>
      </dsp:txBody>
      <dsp:txXfrm rot="10800000">
        <a:off x="0" y="2540059"/>
        <a:ext cx="7250460" cy="1665926"/>
      </dsp:txXfrm>
    </dsp:sp>
    <dsp:sp modelId="{DEC32C59-BFE5-472B-A7A7-6F97569AB62C}">
      <dsp:nvSpPr>
        <dsp:cNvPr id="0" name=""/>
        <dsp:cNvSpPr/>
      </dsp:nvSpPr>
      <dsp:spPr>
        <a:xfrm rot="10800000">
          <a:off x="0" y="1192"/>
          <a:ext cx="7250460" cy="2563871"/>
        </a:xfrm>
        <a:prstGeom prst="upArrowCallout">
          <a:avLst/>
        </a:prstGeom>
        <a:solidFill>
          <a:schemeClr val="accent2">
            <a:hueOff val="1482952"/>
            <a:satOff val="-10653"/>
            <a:lumOff val="-72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cs-CZ" sz="3200" kern="1200"/>
            <a:t>speciální koncepty pojmenované podle autorů </a:t>
          </a:r>
          <a:endParaRPr lang="en-US" sz="3200" kern="1200"/>
        </a:p>
      </dsp:txBody>
      <dsp:txXfrm rot="10800000">
        <a:off x="0" y="1192"/>
        <a:ext cx="7250460" cy="166592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9B57F7-016F-4888-923B-C21992807278}">
      <dsp:nvSpPr>
        <dsp:cNvPr id="0" name=""/>
        <dsp:cNvSpPr/>
      </dsp:nvSpPr>
      <dsp:spPr>
        <a:xfrm>
          <a:off x="0" y="150003"/>
          <a:ext cx="8022345" cy="7160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podráždění kůže v okrsku příslušném k určitému svalu působí excitačně (= vzrušivě) na tyto svaly (zvyšuje se sv. tonus) a inhibičně (= tlumivě) na jejich antagonisty (snižuje se sv. tonus) </a:t>
          </a:r>
          <a:endParaRPr lang="en-US" sz="1800" kern="1200"/>
        </a:p>
      </dsp:txBody>
      <dsp:txXfrm>
        <a:off x="34954" y="184957"/>
        <a:ext cx="7952437" cy="646132"/>
      </dsp:txXfrm>
    </dsp:sp>
    <dsp:sp modelId="{C900D5A2-D759-4792-AA2C-B81259539828}">
      <dsp:nvSpPr>
        <dsp:cNvPr id="0" name=""/>
        <dsp:cNvSpPr/>
      </dsp:nvSpPr>
      <dsp:spPr>
        <a:xfrm>
          <a:off x="0" y="917883"/>
          <a:ext cx="8022345" cy="716040"/>
        </a:xfrm>
        <a:prstGeom prst="roundRect">
          <a:avLst/>
        </a:prstGeom>
        <a:solidFill>
          <a:schemeClr val="accent2">
            <a:hueOff val="247159"/>
            <a:satOff val="-1776"/>
            <a:lumOff val="-12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využití: usnadnění, navození pohybu agonistů a současně uvolnění spastických antagonistů </a:t>
          </a:r>
          <a:endParaRPr lang="en-US" sz="1800" kern="1200"/>
        </a:p>
      </dsp:txBody>
      <dsp:txXfrm>
        <a:off x="34954" y="952837"/>
        <a:ext cx="7952437" cy="646132"/>
      </dsp:txXfrm>
    </dsp:sp>
    <dsp:sp modelId="{7ACE7A07-D457-49F8-8E4C-C3A2F889EB2A}">
      <dsp:nvSpPr>
        <dsp:cNvPr id="0" name=""/>
        <dsp:cNvSpPr/>
      </dsp:nvSpPr>
      <dsp:spPr>
        <a:xfrm>
          <a:off x="0" y="1685763"/>
          <a:ext cx="8022345" cy="716040"/>
        </a:xfrm>
        <a:prstGeom prst="roundRect">
          <a:avLst/>
        </a:prstGeom>
        <a:solidFill>
          <a:schemeClr val="accent2">
            <a:hueOff val="494317"/>
            <a:satOff val="-3551"/>
            <a:lumOff val="-241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místa aplikace stimulace (např. u hemiparetika): svaly pletence pažního zezadu (facilitují se fixátory lopatek), dorzální str. paže nad m. triceps brachii, extenzory ruky a prstů, svaly pletence pánevního, flexory kolenního kloubu, zevní strana chodidla a oblast nad peroneálními svaly </a:t>
          </a:r>
          <a:endParaRPr lang="en-US" sz="1800" kern="1200"/>
        </a:p>
      </dsp:txBody>
      <dsp:txXfrm>
        <a:off x="34954" y="1720717"/>
        <a:ext cx="7952437" cy="646132"/>
      </dsp:txXfrm>
    </dsp:sp>
    <dsp:sp modelId="{7974DEB7-1137-495A-AE86-9BAB9673883D}">
      <dsp:nvSpPr>
        <dsp:cNvPr id="0" name=""/>
        <dsp:cNvSpPr/>
      </dsp:nvSpPr>
      <dsp:spPr>
        <a:xfrm>
          <a:off x="0" y="2453643"/>
          <a:ext cx="8022345" cy="716040"/>
        </a:xfrm>
        <a:prstGeom prst="roundRect">
          <a:avLst/>
        </a:prstGeom>
        <a:solidFill>
          <a:schemeClr val="accent2">
            <a:hueOff val="741476"/>
            <a:satOff val="-5327"/>
            <a:lumOff val="-3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1" u="sng" kern="1200"/>
            <a:t>zásada:</a:t>
          </a:r>
          <a:r>
            <a:rPr lang="cs-CZ" sz="1800" kern="1200"/>
            <a:t> vždy je nutné vybrat vhodnou metodu, která nezvyšuje spasticitu svalů, jinak nutno dráždění přerušit </a:t>
          </a:r>
          <a:endParaRPr lang="en-US" sz="1800" kern="1200"/>
        </a:p>
      </dsp:txBody>
      <dsp:txXfrm>
        <a:off x="34954" y="2488597"/>
        <a:ext cx="7952437" cy="646132"/>
      </dsp:txXfrm>
    </dsp:sp>
    <dsp:sp modelId="{9CE82249-6420-4953-AC30-688B804D08F0}">
      <dsp:nvSpPr>
        <dsp:cNvPr id="0" name=""/>
        <dsp:cNvSpPr/>
      </dsp:nvSpPr>
      <dsp:spPr>
        <a:xfrm>
          <a:off x="0" y="3221523"/>
          <a:ext cx="8022345" cy="716040"/>
        </a:xfrm>
        <a:prstGeom prst="roundRect">
          <a:avLst/>
        </a:prstGeom>
        <a:solidFill>
          <a:schemeClr val="accent2">
            <a:hueOff val="988635"/>
            <a:satOff val="-7102"/>
            <a:lumOff val="-48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1" u="sng" kern="1200"/>
            <a:t>Kartáčování:</a:t>
          </a:r>
          <a:r>
            <a:rPr lang="cs-CZ" sz="1800" kern="1200"/>
            <a:t> dlouhými, rychlými tahy malým kartáčkem oběma směry či poklepáváním nad příslušnými svaly/svalovými skupinami, které chceme facilitovat. Facilitace na HK je daleko účinnější než na DK. </a:t>
          </a:r>
          <a:endParaRPr lang="en-US" sz="1800" kern="1200"/>
        </a:p>
      </dsp:txBody>
      <dsp:txXfrm>
        <a:off x="34954" y="3256477"/>
        <a:ext cx="7952437" cy="646132"/>
      </dsp:txXfrm>
    </dsp:sp>
    <dsp:sp modelId="{95387310-F62A-4FEE-9376-BDDD8F669156}">
      <dsp:nvSpPr>
        <dsp:cNvPr id="0" name=""/>
        <dsp:cNvSpPr/>
      </dsp:nvSpPr>
      <dsp:spPr>
        <a:xfrm>
          <a:off x="0" y="3989403"/>
          <a:ext cx="8022345" cy="716040"/>
        </a:xfrm>
        <a:prstGeom prst="roundRect">
          <a:avLst/>
        </a:prstGeom>
        <a:solidFill>
          <a:schemeClr val="accent2">
            <a:hueOff val="1235793"/>
            <a:satOff val="-8878"/>
            <a:lumOff val="-60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1" u="sng" kern="1200"/>
            <a:t>Poklep a tření:</a:t>
          </a:r>
          <a:r>
            <a:rPr lang="cs-CZ" sz="1800" kern="1200"/>
            <a:t> </a:t>
          </a:r>
          <a:endParaRPr lang="en-US" sz="1800" kern="1200"/>
        </a:p>
      </dsp:txBody>
      <dsp:txXfrm>
        <a:off x="34954" y="4024357"/>
        <a:ext cx="7952437" cy="646132"/>
      </dsp:txXfrm>
    </dsp:sp>
    <dsp:sp modelId="{9E137375-3FDE-4362-81D0-C8983E8FDEF5}">
      <dsp:nvSpPr>
        <dsp:cNvPr id="0" name=""/>
        <dsp:cNvSpPr/>
      </dsp:nvSpPr>
      <dsp:spPr>
        <a:xfrm>
          <a:off x="0" y="4705443"/>
          <a:ext cx="8022345" cy="1192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709"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cs-CZ" sz="1400" kern="1200"/>
            <a:t>poklep bříšky prstů, tření dlaní nebo pěstí </a:t>
          </a:r>
          <a:endParaRPr lang="en-US" sz="1400" kern="1200"/>
        </a:p>
        <a:p>
          <a:pPr marL="114300" lvl="1" indent="-114300" algn="l" defTabSz="622300">
            <a:lnSpc>
              <a:spcPct val="90000"/>
            </a:lnSpc>
            <a:spcBef>
              <a:spcPct val="0"/>
            </a:spcBef>
            <a:spcAft>
              <a:spcPct val="20000"/>
            </a:spcAft>
            <a:buChar char="•"/>
          </a:pPr>
          <a:r>
            <a:rPr lang="cs-CZ" sz="1400" kern="1200"/>
            <a:t>Lehká masáž: u akutních periferních paréz</a:t>
          </a:r>
          <a:endParaRPr lang="en-US" sz="1400" kern="1200"/>
        </a:p>
        <a:p>
          <a:pPr marL="114300" lvl="1" indent="-114300" algn="l" defTabSz="622300">
            <a:lnSpc>
              <a:spcPct val="90000"/>
            </a:lnSpc>
            <a:spcBef>
              <a:spcPct val="0"/>
            </a:spcBef>
            <a:spcAft>
              <a:spcPct val="20000"/>
            </a:spcAft>
            <a:buChar char="•"/>
          </a:pPr>
          <a:r>
            <a:rPr lang="cs-CZ" sz="1400" kern="1200"/>
            <a:t>jde o lehké tření, hnětení a vytírání směrem centripetálním</a:t>
          </a:r>
          <a:endParaRPr lang="en-US" sz="1400" kern="1200"/>
        </a:p>
        <a:p>
          <a:pPr marL="114300" lvl="1" indent="-114300" algn="l" defTabSz="622300">
            <a:lnSpc>
              <a:spcPct val="90000"/>
            </a:lnSpc>
            <a:spcBef>
              <a:spcPct val="0"/>
            </a:spcBef>
            <a:spcAft>
              <a:spcPct val="20000"/>
            </a:spcAft>
            <a:buChar char="•"/>
          </a:pPr>
          <a:r>
            <a:rPr lang="cs-CZ" sz="1400" kern="1200"/>
            <a:t>usnadnění odtoku žilní krve a prevence vzniku fibrózních změn ve svalu</a:t>
          </a:r>
          <a:endParaRPr lang="en-US" sz="1400" kern="1200"/>
        </a:p>
        <a:p>
          <a:pPr marL="114300" lvl="1" indent="-114300" algn="l" defTabSz="622300">
            <a:lnSpc>
              <a:spcPct val="90000"/>
            </a:lnSpc>
            <a:spcBef>
              <a:spcPct val="0"/>
            </a:spcBef>
            <a:spcAft>
              <a:spcPct val="20000"/>
            </a:spcAft>
            <a:buChar char="•"/>
          </a:pPr>
          <a:r>
            <a:rPr lang="cs-CZ" sz="1400" kern="1200"/>
            <a:t>U starších paréz se provádí masáž více do hloubky. </a:t>
          </a:r>
          <a:endParaRPr lang="en-US" sz="1400" kern="1200"/>
        </a:p>
      </dsp:txBody>
      <dsp:txXfrm>
        <a:off x="0" y="4705443"/>
        <a:ext cx="8022345" cy="1192320"/>
      </dsp:txXfrm>
    </dsp:sp>
    <dsp:sp modelId="{9F936544-0EF0-496D-898B-5CF188355F3B}">
      <dsp:nvSpPr>
        <dsp:cNvPr id="0" name=""/>
        <dsp:cNvSpPr/>
      </dsp:nvSpPr>
      <dsp:spPr>
        <a:xfrm>
          <a:off x="0" y="5897763"/>
          <a:ext cx="8022345" cy="716040"/>
        </a:xfrm>
        <a:prstGeom prst="roundRect">
          <a:avLst/>
        </a:prstGeom>
        <a:solidFill>
          <a:schemeClr val="accent2">
            <a:hueOff val="1482952"/>
            <a:satOff val="-10653"/>
            <a:lumOff val="-72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1" u="sng" kern="1200"/>
            <a:t>Ledování:</a:t>
          </a:r>
          <a:r>
            <a:rPr lang="cs-CZ" sz="1800" kern="1200"/>
            <a:t> kouskem ledu po dobu 3-5s</a:t>
          </a:r>
          <a:endParaRPr lang="en-US" sz="1800" kern="1200"/>
        </a:p>
      </dsp:txBody>
      <dsp:txXfrm>
        <a:off x="34954" y="5932717"/>
        <a:ext cx="7952437" cy="64613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5D97BF-CB52-4081-9117-C3FD183CDEC5}">
      <dsp:nvSpPr>
        <dsp:cNvPr id="0" name=""/>
        <dsp:cNvSpPr/>
      </dsp:nvSpPr>
      <dsp:spPr>
        <a:xfrm>
          <a:off x="0" y="541069"/>
          <a:ext cx="8488011" cy="24948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58764" tIns="499872" rIns="658764" bIns="170688" numCol="1" spcCol="1270" anchor="t" anchorCtr="0">
          <a:noAutofit/>
        </a:bodyPr>
        <a:lstStyle/>
        <a:p>
          <a:pPr marL="228600" lvl="1" indent="-228600" algn="l" defTabSz="1066800">
            <a:lnSpc>
              <a:spcPct val="90000"/>
            </a:lnSpc>
            <a:spcBef>
              <a:spcPct val="0"/>
            </a:spcBef>
            <a:spcAft>
              <a:spcPct val="15000"/>
            </a:spcAft>
            <a:buChar char="•"/>
          </a:pPr>
          <a:r>
            <a:rPr lang="cs-CZ" sz="2400" kern="1200"/>
            <a:t>je drobný chvějivý pohyb, který probouzí k činnosti nervová zakončení ve svalech a šlachách. </a:t>
          </a:r>
          <a:endParaRPr lang="en-US" sz="2400" kern="1200"/>
        </a:p>
        <a:p>
          <a:pPr marL="228600" lvl="1" indent="-228600" algn="l" defTabSz="1066800">
            <a:lnSpc>
              <a:spcPct val="90000"/>
            </a:lnSpc>
            <a:spcBef>
              <a:spcPct val="0"/>
            </a:spcBef>
            <a:spcAft>
              <a:spcPct val="15000"/>
            </a:spcAft>
            <a:buChar char="•"/>
          </a:pPr>
          <a:r>
            <a:rPr lang="cs-CZ" sz="2400" kern="1200"/>
            <a:t>Provádíme ho pasivně přesně v rozsahu fyziologického pohybu. </a:t>
          </a:r>
          <a:endParaRPr lang="en-US" sz="2400" kern="1200"/>
        </a:p>
        <a:p>
          <a:pPr marL="228600" lvl="1" indent="-228600" algn="l" defTabSz="1066800">
            <a:lnSpc>
              <a:spcPct val="90000"/>
            </a:lnSpc>
            <a:spcBef>
              <a:spcPct val="0"/>
            </a:spcBef>
            <a:spcAft>
              <a:spcPct val="15000"/>
            </a:spcAft>
            <a:buChar char="•"/>
          </a:pPr>
          <a:r>
            <a:rPr lang="cs-CZ" sz="2400" kern="1200"/>
            <a:t>Stimulace probouzí k činnosti nervová zakončení ve svalech, ve šlachách a v kloubech. Stimulační úkony mají veliký význam (pokud jsou časně použité) pro ochrnutý sval. </a:t>
          </a:r>
          <a:endParaRPr lang="en-US" sz="2400" kern="1200"/>
        </a:p>
        <a:p>
          <a:pPr marL="228600" lvl="1" indent="-228600" algn="l" defTabSz="1066800">
            <a:lnSpc>
              <a:spcPct val="90000"/>
            </a:lnSpc>
            <a:spcBef>
              <a:spcPct val="0"/>
            </a:spcBef>
            <a:spcAft>
              <a:spcPct val="15000"/>
            </a:spcAft>
            <a:buChar char="•"/>
          </a:pPr>
          <a:r>
            <a:rPr lang="cs-CZ" sz="2400" kern="1200"/>
            <a:t>Používáme je u svalů o síle 0-2- dle svalového testu </a:t>
          </a:r>
          <a:endParaRPr lang="en-US" sz="2400" kern="1200"/>
        </a:p>
      </dsp:txBody>
      <dsp:txXfrm>
        <a:off x="0" y="541069"/>
        <a:ext cx="8488011" cy="2494800"/>
      </dsp:txXfrm>
    </dsp:sp>
    <dsp:sp modelId="{21CE2BC9-2305-43E4-A211-D6B164928433}">
      <dsp:nvSpPr>
        <dsp:cNvPr id="0" name=""/>
        <dsp:cNvSpPr/>
      </dsp:nvSpPr>
      <dsp:spPr>
        <a:xfrm>
          <a:off x="424400" y="186829"/>
          <a:ext cx="5941607" cy="7084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579" tIns="0" rIns="224579" bIns="0" numCol="1" spcCol="1270" anchor="ctr" anchorCtr="0">
          <a:noAutofit/>
        </a:bodyPr>
        <a:lstStyle/>
        <a:p>
          <a:pPr marL="0" lvl="0" indent="0" algn="l" defTabSz="1066800">
            <a:lnSpc>
              <a:spcPct val="90000"/>
            </a:lnSpc>
            <a:spcBef>
              <a:spcPct val="0"/>
            </a:spcBef>
            <a:spcAft>
              <a:spcPct val="35000"/>
            </a:spcAft>
            <a:buNone/>
          </a:pPr>
          <a:r>
            <a:rPr lang="cs-CZ" sz="2400" b="1" u="sng" kern="1200"/>
            <a:t>Stimulace:</a:t>
          </a:r>
          <a:r>
            <a:rPr lang="cs-CZ" sz="2400" kern="1200"/>
            <a:t> </a:t>
          </a:r>
          <a:endParaRPr lang="en-US" sz="2400" kern="1200"/>
        </a:p>
      </dsp:txBody>
      <dsp:txXfrm>
        <a:off x="458985" y="221414"/>
        <a:ext cx="5872437" cy="639310"/>
      </dsp:txXfrm>
    </dsp:sp>
    <dsp:sp modelId="{B0F2EAE6-CD35-4EF4-8490-39F037B0BF59}">
      <dsp:nvSpPr>
        <dsp:cNvPr id="0" name=""/>
        <dsp:cNvSpPr/>
      </dsp:nvSpPr>
      <dsp:spPr>
        <a:xfrm>
          <a:off x="0" y="3519710"/>
          <a:ext cx="8488011" cy="30996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58764" tIns="499872" rIns="658764" bIns="170688" numCol="1" spcCol="1270" anchor="t" anchorCtr="0">
          <a:noAutofit/>
        </a:bodyPr>
        <a:lstStyle/>
        <a:p>
          <a:pPr marL="228600" lvl="1" indent="-228600" algn="l" defTabSz="1066800">
            <a:lnSpc>
              <a:spcPct val="90000"/>
            </a:lnSpc>
            <a:spcBef>
              <a:spcPct val="0"/>
            </a:spcBef>
            <a:spcAft>
              <a:spcPct val="15000"/>
            </a:spcAft>
            <a:buChar char="•"/>
          </a:pPr>
          <a:r>
            <a:rPr lang="cs-CZ" sz="2400" kern="1200"/>
            <a:t>= uvědomění pacienta o přesně prováděném pohybu a o svalu, který má tento pohyb provést. </a:t>
          </a:r>
          <a:endParaRPr lang="en-US" sz="2400" kern="1200"/>
        </a:p>
        <a:p>
          <a:pPr marL="228600" lvl="1" indent="-228600" algn="l" defTabSz="1066800">
            <a:lnSpc>
              <a:spcPct val="90000"/>
            </a:lnSpc>
            <a:spcBef>
              <a:spcPct val="0"/>
            </a:spcBef>
            <a:spcAft>
              <a:spcPct val="15000"/>
            </a:spcAft>
            <a:buChar char="•"/>
          </a:pPr>
          <a:r>
            <a:rPr lang="cs-CZ" sz="2400" kern="1200"/>
            <a:t>po několikrát opakovaném (6 – 10x) stimulačním pohybu ukážeme nemocnému místo uložení svalu, špičkami prstů naznačíme východisko kontrakce od úponové šlachy k začátku svalu, čímž zároveň dráždíme proprioreceptory v kůži.</a:t>
          </a:r>
          <a:endParaRPr lang="en-US" sz="2400" kern="1200"/>
        </a:p>
        <a:p>
          <a:pPr marL="228600" lvl="1" indent="-228600" algn="l" defTabSz="1066800">
            <a:lnSpc>
              <a:spcPct val="90000"/>
            </a:lnSpc>
            <a:spcBef>
              <a:spcPct val="0"/>
            </a:spcBef>
            <a:spcAft>
              <a:spcPct val="15000"/>
            </a:spcAft>
            <a:buChar char="•"/>
          </a:pPr>
          <a:r>
            <a:rPr lang="cs-CZ" sz="2400" kern="1200"/>
            <a:t>Nemocný má být poučen o tom, že musí mít cvičenou část zcela relaxovánu a že se musí na pohyb soustředit.</a:t>
          </a:r>
          <a:endParaRPr lang="en-US" sz="2400" kern="1200"/>
        </a:p>
      </dsp:txBody>
      <dsp:txXfrm>
        <a:off x="0" y="3519710"/>
        <a:ext cx="8488011" cy="3099600"/>
      </dsp:txXfrm>
    </dsp:sp>
    <dsp:sp modelId="{F9AAAAC2-A5E8-4816-BFF8-FDB4F6FBACD1}">
      <dsp:nvSpPr>
        <dsp:cNvPr id="0" name=""/>
        <dsp:cNvSpPr/>
      </dsp:nvSpPr>
      <dsp:spPr>
        <a:xfrm>
          <a:off x="424400" y="3165469"/>
          <a:ext cx="5941607" cy="7084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579" tIns="0" rIns="224579" bIns="0" numCol="1" spcCol="1270" anchor="ctr" anchorCtr="0">
          <a:noAutofit/>
        </a:bodyPr>
        <a:lstStyle/>
        <a:p>
          <a:pPr marL="0" lvl="0" indent="0" algn="l" defTabSz="1066800">
            <a:lnSpc>
              <a:spcPct val="90000"/>
            </a:lnSpc>
            <a:spcBef>
              <a:spcPct val="0"/>
            </a:spcBef>
            <a:spcAft>
              <a:spcPct val="35000"/>
            </a:spcAft>
            <a:buNone/>
          </a:pPr>
          <a:r>
            <a:rPr lang="cs-CZ" sz="2400" b="1" u="sng" kern="1200"/>
            <a:t>Pojem indikace:</a:t>
          </a:r>
          <a:r>
            <a:rPr lang="cs-CZ" sz="2400" kern="1200"/>
            <a:t> </a:t>
          </a:r>
          <a:endParaRPr lang="en-US" sz="2400" kern="1200"/>
        </a:p>
      </dsp:txBody>
      <dsp:txXfrm>
        <a:off x="458985" y="3200054"/>
        <a:ext cx="5872437" cy="63931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AE269E-665A-485B-9BEF-2EC1183BAE05}">
      <dsp:nvSpPr>
        <dsp:cNvPr id="0" name=""/>
        <dsp:cNvSpPr/>
      </dsp:nvSpPr>
      <dsp:spPr>
        <a:xfrm>
          <a:off x="0" y="3775"/>
          <a:ext cx="8318678" cy="1258042"/>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cs-CZ" sz="2300" kern="1200" dirty="0"/>
            <a:t>= je provedení aktivního pohybu, při kterém sledujeme správnou koordinaci svalové kontrakce a obnovování pohybových stereotypů.</a:t>
          </a:r>
          <a:r>
            <a:rPr lang="cs-CZ" sz="2300" kern="1200" dirty="0">
              <a:latin typeface="The Serif Hand Black"/>
            </a:rPr>
            <a:t> </a:t>
          </a:r>
          <a:endParaRPr lang="en-US" sz="2300" kern="1200" dirty="0"/>
        </a:p>
      </dsp:txBody>
      <dsp:txXfrm>
        <a:off x="61413" y="65188"/>
        <a:ext cx="8195852" cy="1135216"/>
      </dsp:txXfrm>
    </dsp:sp>
    <dsp:sp modelId="{E2C26AF7-E15B-4E7B-A272-C0C1EEF57166}">
      <dsp:nvSpPr>
        <dsp:cNvPr id="0" name=""/>
        <dsp:cNvSpPr/>
      </dsp:nvSpPr>
      <dsp:spPr>
        <a:xfrm>
          <a:off x="0" y="1328058"/>
          <a:ext cx="8318678" cy="1258042"/>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kern="1200" dirty="0"/>
            <a:t>Když si pacient pohyb uvědomí, vyzveme ho, aby se pokusil provést pohyb s námi. Jelikož se jedná o svaly slabé, pohyb provádíme buďto stále pasivně (při síle 0 nebo 1 svalového testu) nebo s dopomocí (při síle 2 svalového testu). </a:t>
          </a:r>
          <a:endParaRPr lang="en-US" sz="2300" kern="1200" dirty="0"/>
        </a:p>
      </dsp:txBody>
      <dsp:txXfrm>
        <a:off x="61413" y="1389471"/>
        <a:ext cx="8195852" cy="1135216"/>
      </dsp:txXfrm>
    </dsp:sp>
    <dsp:sp modelId="{E9DF0EF1-1C9A-4930-8869-2767B09F4E4D}">
      <dsp:nvSpPr>
        <dsp:cNvPr id="0" name=""/>
        <dsp:cNvSpPr/>
      </dsp:nvSpPr>
      <dsp:spPr>
        <a:xfrm>
          <a:off x="0" y="2652340"/>
          <a:ext cx="8318678" cy="1258042"/>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kern="1200" dirty="0"/>
            <a:t>Je důležité sledovat okolní svaly – hlavně synergisty pohybu – aby zůstaly zcela relaxovány. Jinak bychom nacvičovali substituce a inkoordinace. Protože se slabý sval unaví rychleji, provedeme každým svalem cvik pouze 2 – 3x.</a:t>
          </a:r>
          <a:endParaRPr lang="en-US" sz="2300" kern="1200" dirty="0"/>
        </a:p>
      </dsp:txBody>
      <dsp:txXfrm>
        <a:off x="61413" y="2713753"/>
        <a:ext cx="8195852" cy="1135216"/>
      </dsp:txXfrm>
    </dsp:sp>
    <dsp:sp modelId="{36CAFFF2-7927-4514-8BF7-355008C73196}">
      <dsp:nvSpPr>
        <dsp:cNvPr id="0" name=""/>
        <dsp:cNvSpPr/>
      </dsp:nvSpPr>
      <dsp:spPr>
        <a:xfrm>
          <a:off x="0" y="3976623"/>
          <a:ext cx="8318678" cy="1258042"/>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kern="1200" dirty="0"/>
            <a:t>Pokud se při aktivním cvičení objeví inkoordinace a nedaří se ji odstranit, na několik dní následuje návrat pouze k pasivním pohybům. </a:t>
          </a:r>
          <a:endParaRPr lang="en-US" sz="2300" kern="1200" dirty="0"/>
        </a:p>
      </dsp:txBody>
      <dsp:txXfrm>
        <a:off x="61413" y="4038036"/>
        <a:ext cx="8195852" cy="1135216"/>
      </dsp:txXfrm>
    </dsp:sp>
    <dsp:sp modelId="{F7BE7750-15C1-44C0-A0B8-B49FEA726E07}">
      <dsp:nvSpPr>
        <dsp:cNvPr id="0" name=""/>
        <dsp:cNvSpPr/>
      </dsp:nvSpPr>
      <dsp:spPr>
        <a:xfrm>
          <a:off x="0" y="5300905"/>
          <a:ext cx="8318678" cy="1258042"/>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kern="1200" dirty="0"/>
            <a:t>Při terapii se cvičí každá svalová skupina zvlášť. Neklade se opor, neboť je snaha o co nejpřesnější provedení pohybu! </a:t>
          </a:r>
          <a:endParaRPr lang="en-US" sz="2300" kern="1200" dirty="0"/>
        </a:p>
      </dsp:txBody>
      <dsp:txXfrm>
        <a:off x="61413" y="5362318"/>
        <a:ext cx="8195852" cy="1135216"/>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25T20:29:08.694"/>
    </inkml:context>
    <inkml:brush xml:id="br0">
      <inkml:brushProperty name="width" value="0.1" units="cm"/>
      <inkml:brushProperty name="height" value="0.1" units="cm"/>
      <inkml:brushProperty name="color" value="#FFFFFF"/>
    </inkml:brush>
  </inkml:definitions>
  <inkml:trace contextRef="#ctx0" brushRef="#br0">1 0 128,'0'6'0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28T08:22:38.666"/>
    </inkml:context>
    <inkml:brush xml:id="br0">
      <inkml:brushProperty name="width" value="0.1" units="cm"/>
      <inkml:brushProperty name="height" value="0.1" units="cm"/>
      <inkml:brushProperty name="color" value="#FFFFFF"/>
    </inkml:brush>
  </inkml:definitions>
  <inkml:trace contextRef="#ctx0" brushRef="#br0">1 0 128,'0'6'0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1/25/2022</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731484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1/25/2022</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317446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1/25/2022</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618154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1/25/2022</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27154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1/25/2022</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59252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1/25/2022</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51780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1/25/2022</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49047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1/25/2022</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86063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1/25/2022</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432131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1/25/2022</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3118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1/25/2022</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9323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1/25/2022</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2466137204"/>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5ypfOaOZgF4?feature=oembed"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IduvBbM4FbI&amp;list=PL96PwaGX4JBM3fNKoOwPpsEa4faFrY2mn&amp;index=2"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NULL" TargetMode="External"/><Relationship Id="rId3" Type="http://schemas.openxmlformats.org/officeDocument/2006/relationships/hyperlink" Target="https://samarpanphysioclinic.com/2018/07/18/roods-techniqe/" TargetMode="External"/><Relationship Id="rId7" Type="http://schemas.openxmlformats.org/officeDocument/2006/relationships/hyperlink" Target="NULL" TargetMode="External"/><Relationship Id="rId2" Type="http://schemas.openxmlformats.org/officeDocument/2006/relationships/hyperlink" Target="http://radeknedoma.wz.cz/index.php?obj=125&amp;objpr=0&amp;obsah=1#Brugger" TargetMode="External"/><Relationship Id="rId1" Type="http://schemas.openxmlformats.org/officeDocument/2006/relationships/slideLayout" Target="../slideLayouts/slideLayout2.xml"/><Relationship Id="rId6" Type="http://schemas.openxmlformats.org/officeDocument/2006/relationships/hyperlink" Target="https://www.youtube.com/watch?v=IduvBbM4FbI&amp;list=PL96PwaGX4JBM3fNKoOwPpsEa4faFrY2mn&amp;index=2" TargetMode="External"/><Relationship Id="rId5" Type="http://schemas.openxmlformats.org/officeDocument/2006/relationships/hyperlink" Target="NULL" TargetMode="External"/><Relationship Id="rId4" Type="http://schemas.openxmlformats.org/officeDocument/2006/relationships/hyperlink" Target="https://www.hc-vsetin.cz/ftk/semi/baka_kru2.htm"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Jasně žluté balónky">
            <a:extLst>
              <a:ext uri="{FF2B5EF4-FFF2-40B4-BE49-F238E27FC236}">
                <a16:creationId xmlns:a16="http://schemas.microsoft.com/office/drawing/2014/main" id="{6A4305DD-8939-48EB-BB85-F917DBD053D7}"/>
              </a:ext>
            </a:extLst>
          </p:cNvPr>
          <p:cNvPicPr>
            <a:picLocks noChangeAspect="1"/>
          </p:cNvPicPr>
          <p:nvPr/>
        </p:nvPicPr>
        <p:blipFill rotWithShape="1">
          <a:blip r:embed="rId2">
            <a:alphaModFix/>
          </a:blip>
          <a:srcRect t="7374" r="-1" b="8334"/>
          <a:stretch/>
        </p:blipFill>
        <p:spPr>
          <a:xfrm>
            <a:off x="20" y="10"/>
            <a:ext cx="12191980" cy="6857990"/>
          </a:xfrm>
          <a:prstGeom prst="rect">
            <a:avLst/>
          </a:prstGeom>
        </p:spPr>
      </p:pic>
      <p:sp>
        <p:nvSpPr>
          <p:cNvPr id="20" name="Rectangle 19">
            <a:extLst>
              <a:ext uri="{FF2B5EF4-FFF2-40B4-BE49-F238E27FC236}">
                <a16:creationId xmlns:a16="http://schemas.microsoft.com/office/drawing/2014/main" id="{8F51725E-A483-43B2-A6F2-C44F502FE0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37549"/>
            <a:ext cx="12191999" cy="5058137"/>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ctrTitle"/>
          </p:nvPr>
        </p:nvSpPr>
        <p:spPr>
          <a:xfrm>
            <a:off x="1524000" y="1122363"/>
            <a:ext cx="9144000" cy="3063240"/>
          </a:xfrm>
        </p:spPr>
        <p:txBody>
          <a:bodyPr>
            <a:normAutofit/>
          </a:bodyPr>
          <a:lstStyle/>
          <a:p>
            <a:pPr algn="ctr">
              <a:lnSpc>
                <a:spcPct val="90000"/>
              </a:lnSpc>
            </a:pPr>
            <a:r>
              <a:rPr lang="cs-CZ" sz="10800">
                <a:solidFill>
                  <a:schemeClr val="bg1"/>
                </a:solidFill>
              </a:rPr>
              <a:t>ZÁKLADY REFLEXNÍCH TECHNIK &amp; POSTUPŮ</a:t>
            </a:r>
          </a:p>
        </p:txBody>
      </p:sp>
      <p:sp>
        <p:nvSpPr>
          <p:cNvPr id="3" name="Podnadpis 2"/>
          <p:cNvSpPr>
            <a:spLocks noGrp="1"/>
          </p:cNvSpPr>
          <p:nvPr>
            <p:ph type="subTitle" idx="1"/>
          </p:nvPr>
        </p:nvSpPr>
        <p:spPr>
          <a:xfrm>
            <a:off x="1527048" y="4599432"/>
            <a:ext cx="9144000" cy="1536192"/>
          </a:xfrm>
        </p:spPr>
        <p:txBody>
          <a:bodyPr vert="horz" lIns="91440" tIns="45720" rIns="91440" bIns="45720" rtlCol="0">
            <a:normAutofit/>
          </a:bodyPr>
          <a:lstStyle/>
          <a:p>
            <a:pPr algn="ctr"/>
            <a:r>
              <a:rPr lang="cs-CZ" sz="3200">
                <a:solidFill>
                  <a:schemeClr val="bg1"/>
                </a:solidFill>
              </a:rPr>
              <a:t>Mgr. Marie Krejčová</a:t>
            </a:r>
          </a:p>
        </p:txBody>
      </p:sp>
      <p:sp>
        <p:nvSpPr>
          <p:cNvPr id="22" name="Rectangle 6">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9523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E7462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53B425EC-4387-4237-A03E-79247BF66E0B}"/>
              </a:ext>
            </a:extLst>
          </p:cNvPr>
          <p:cNvSpPr>
            <a:spLocks noGrp="1"/>
          </p:cNvSpPr>
          <p:nvPr>
            <p:ph type="title"/>
          </p:nvPr>
        </p:nvSpPr>
        <p:spPr>
          <a:xfrm>
            <a:off x="635001" y="640823"/>
            <a:ext cx="3103194" cy="5583148"/>
          </a:xfrm>
        </p:spPr>
        <p:txBody>
          <a:bodyPr anchor="ctr">
            <a:normAutofit/>
          </a:bodyPr>
          <a:lstStyle/>
          <a:p>
            <a:r>
              <a:rPr lang="cs-CZ">
                <a:solidFill>
                  <a:schemeClr val="bg1"/>
                </a:solidFill>
                <a:ea typeface="+mj-lt"/>
                <a:cs typeface="+mj-lt"/>
              </a:rPr>
              <a:t>Metody kožní stimulace</a:t>
            </a:r>
            <a:endParaRPr lang="cs-CZ">
              <a:solidFill>
                <a:schemeClr val="bg1"/>
              </a:solidFill>
            </a:endParaRPr>
          </a:p>
        </p:txBody>
      </p:sp>
      <p:graphicFrame>
        <p:nvGraphicFramePr>
          <p:cNvPr id="12" name="Zástupný obsah 2">
            <a:extLst>
              <a:ext uri="{FF2B5EF4-FFF2-40B4-BE49-F238E27FC236}">
                <a16:creationId xmlns:a16="http://schemas.microsoft.com/office/drawing/2014/main" id="{8B35B649-9F42-4937-B2C6-F2CF5565F7F8}"/>
              </a:ext>
            </a:extLst>
          </p:cNvPr>
          <p:cNvGraphicFramePr>
            <a:graphicFrameLocks noGrp="1"/>
          </p:cNvGraphicFramePr>
          <p:nvPr>
            <p:ph idx="1"/>
            <p:extLst>
              <p:ext uri="{D42A27DB-BD31-4B8C-83A1-F6EECF244321}">
                <p14:modId xmlns:p14="http://schemas.microsoft.com/office/powerpoint/2010/main" val="2316600783"/>
              </p:ext>
            </p:extLst>
          </p:nvPr>
        </p:nvGraphicFramePr>
        <p:xfrm>
          <a:off x="3886018" y="90489"/>
          <a:ext cx="8022345" cy="67638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7706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Obrázek 6">
            <a:extLst>
              <a:ext uri="{FF2B5EF4-FFF2-40B4-BE49-F238E27FC236}">
                <a16:creationId xmlns:a16="http://schemas.microsoft.com/office/drawing/2014/main" id="{975BA7B7-145A-4E34-9219-46C4682CEEAF}"/>
              </a:ext>
            </a:extLst>
          </p:cNvPr>
          <p:cNvPicPr>
            <a:picLocks noChangeAspect="1"/>
          </p:cNvPicPr>
          <p:nvPr/>
        </p:nvPicPr>
        <p:blipFill rotWithShape="1">
          <a:blip r:embed="rId2"/>
          <a:srcRect l="12409" r="7840"/>
          <a:stretch/>
        </p:blipFill>
        <p:spPr>
          <a:xfrm>
            <a:off x="994261" y="965199"/>
            <a:ext cx="2910423" cy="4927602"/>
          </a:xfrm>
          <a:prstGeom prst="rect">
            <a:avLst/>
          </a:prstGeom>
        </p:spPr>
      </p:pic>
      <p:sp>
        <p:nvSpPr>
          <p:cNvPr id="24" name="Freeform: Shape 23">
            <a:extLst>
              <a:ext uri="{FF2B5EF4-FFF2-40B4-BE49-F238E27FC236}">
                <a16:creationId xmlns:a16="http://schemas.microsoft.com/office/drawing/2014/main" id="{15109354-9C5D-4F8C-B0E6-D1043C7BF2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rgbClr val="E74629"/>
          </a:solidFill>
          <a:ln w="6857" cap="flat">
            <a:noFill/>
            <a:prstDash val="solid"/>
            <a:miter/>
          </a:ln>
        </p:spPr>
        <p:txBody>
          <a:bodyPr wrap="square" rtlCol="0" anchor="ctr">
            <a:noAutofit/>
          </a:bodyPr>
          <a:lstStyle/>
          <a:p>
            <a:endParaRPr lang="en-US"/>
          </a:p>
        </p:txBody>
      </p:sp>
      <p:sp>
        <p:nvSpPr>
          <p:cNvPr id="2" name="Nadpis 1">
            <a:extLst>
              <a:ext uri="{FF2B5EF4-FFF2-40B4-BE49-F238E27FC236}">
                <a16:creationId xmlns:a16="http://schemas.microsoft.com/office/drawing/2014/main" id="{946652D0-9E9E-4776-90B2-8617B1D91D16}"/>
              </a:ext>
            </a:extLst>
          </p:cNvPr>
          <p:cNvSpPr>
            <a:spLocks noGrp="1"/>
          </p:cNvSpPr>
          <p:nvPr>
            <p:ph type="title"/>
          </p:nvPr>
        </p:nvSpPr>
        <p:spPr>
          <a:xfrm>
            <a:off x="5759354" y="638089"/>
            <a:ext cx="5337270" cy="1476801"/>
          </a:xfrm>
        </p:spPr>
        <p:txBody>
          <a:bodyPr anchor="b">
            <a:normAutofit/>
          </a:bodyPr>
          <a:lstStyle/>
          <a:p>
            <a:pPr>
              <a:lnSpc>
                <a:spcPct val="90000"/>
              </a:lnSpc>
            </a:pPr>
            <a:r>
              <a:rPr lang="cs-CZ" sz="4800">
                <a:solidFill>
                  <a:srgbClr val="FFFFFF"/>
                </a:solidFill>
                <a:ea typeface="+mj-lt"/>
                <a:cs typeface="+mj-lt"/>
              </a:rPr>
              <a:t>METODA SESTRY KENNY (DERMO-NEUROMUSKULÁRNÍ FACILITACE)</a:t>
            </a:r>
          </a:p>
          <a:p>
            <a:pPr>
              <a:lnSpc>
                <a:spcPct val="90000"/>
              </a:lnSpc>
            </a:pPr>
            <a:endParaRPr lang="cs-CZ" sz="4800">
              <a:solidFill>
                <a:srgbClr val="FFFFFF"/>
              </a:solidFill>
            </a:endParaRPr>
          </a:p>
        </p:txBody>
      </p:sp>
      <p:sp>
        <p:nvSpPr>
          <p:cNvPr id="26"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6304" y="2368177"/>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E74629"/>
          </a:solidFill>
          <a:ln w="38100" cap="rnd">
            <a:solidFill>
              <a:srgbClr val="E7462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2411279C-F8DA-418D-9C6B-A501E316C14B}"/>
              </a:ext>
            </a:extLst>
          </p:cNvPr>
          <p:cNvSpPr>
            <a:spLocks noGrp="1"/>
          </p:cNvSpPr>
          <p:nvPr>
            <p:ph idx="1"/>
          </p:nvPr>
        </p:nvSpPr>
        <p:spPr>
          <a:xfrm>
            <a:off x="5759354" y="1659470"/>
            <a:ext cx="5820928" cy="4831371"/>
          </a:xfrm>
        </p:spPr>
        <p:txBody>
          <a:bodyPr vert="horz" lIns="91440" tIns="45720" rIns="91440" bIns="45720" rtlCol="0" anchor="t">
            <a:normAutofit/>
          </a:bodyPr>
          <a:lstStyle/>
          <a:p>
            <a:pPr>
              <a:lnSpc>
                <a:spcPct val="100000"/>
              </a:lnSpc>
            </a:pPr>
            <a:r>
              <a:rPr lang="cs-CZ" sz="1600" b="1" dirty="0">
                <a:solidFill>
                  <a:srgbClr val="FFFFFF"/>
                </a:solidFill>
                <a:ea typeface="+mn-lt"/>
                <a:cs typeface="+mn-lt"/>
              </a:rPr>
              <a:t>Metoda léčby PERIFERNÍCH OBRN: kupř. paréza n. </a:t>
            </a:r>
            <a:r>
              <a:rPr lang="cs-CZ" sz="1600" b="1" dirty="0" err="1">
                <a:solidFill>
                  <a:srgbClr val="FFFFFF"/>
                </a:solidFill>
                <a:ea typeface="+mn-lt"/>
                <a:cs typeface="+mn-lt"/>
              </a:rPr>
              <a:t>facialis</a:t>
            </a:r>
            <a:r>
              <a:rPr lang="cs-CZ" sz="1600" b="1" dirty="0">
                <a:solidFill>
                  <a:srgbClr val="FFFFFF"/>
                </a:solidFill>
                <a:ea typeface="+mn-lt"/>
                <a:cs typeface="+mn-lt"/>
              </a:rPr>
              <a:t>, úrazové parézy, parézy po </a:t>
            </a:r>
            <a:r>
              <a:rPr lang="cs-CZ" sz="1600" b="1" dirty="0" err="1">
                <a:solidFill>
                  <a:srgbClr val="FFFFFF"/>
                </a:solidFill>
                <a:ea typeface="+mn-lt"/>
                <a:cs typeface="+mn-lt"/>
              </a:rPr>
              <a:t>polyradikuloneuritidách</a:t>
            </a:r>
            <a:endParaRPr lang="cs-CZ" sz="1600" b="1" dirty="0">
              <a:solidFill>
                <a:srgbClr val="FFFFFF"/>
              </a:solidFill>
              <a:ea typeface="+mn-lt"/>
              <a:cs typeface="+mn-lt"/>
            </a:endParaRPr>
          </a:p>
          <a:p>
            <a:pPr>
              <a:lnSpc>
                <a:spcPct val="100000"/>
              </a:lnSpc>
            </a:pPr>
            <a:r>
              <a:rPr lang="cs-CZ" sz="1600" b="1" dirty="0">
                <a:solidFill>
                  <a:srgbClr val="FFFFFF"/>
                </a:solidFill>
                <a:ea typeface="+mn-lt"/>
                <a:cs typeface="+mn-lt"/>
              </a:rPr>
              <a:t>Metoda ke svalové stimulaci pro přípravu nervosvalového systému na nácvik pohybu ve funkčně oslabeném svalu </a:t>
            </a:r>
            <a:endParaRPr lang="cs-CZ" sz="1600" b="1" dirty="0">
              <a:solidFill>
                <a:srgbClr val="FFFFFF"/>
              </a:solidFill>
            </a:endParaRPr>
          </a:p>
          <a:p>
            <a:pPr>
              <a:lnSpc>
                <a:spcPct val="100000"/>
              </a:lnSpc>
            </a:pPr>
            <a:r>
              <a:rPr lang="cs-CZ" sz="1600" b="1" dirty="0">
                <a:solidFill>
                  <a:srgbClr val="FFFFFF"/>
                </a:solidFill>
                <a:ea typeface="+mn-lt"/>
                <a:cs typeface="+mn-lt"/>
              </a:rPr>
              <a:t>cvičení na analytickém základě (= cvičí se jednotlivé svaly dle svalového testu) s přidanými facilitačními prvky </a:t>
            </a:r>
          </a:p>
          <a:p>
            <a:pPr>
              <a:lnSpc>
                <a:spcPct val="100000"/>
              </a:lnSpc>
            </a:pPr>
            <a:r>
              <a:rPr lang="cs-CZ" sz="1600" b="1" dirty="0">
                <a:solidFill>
                  <a:srgbClr val="FFFFFF"/>
                </a:solidFill>
                <a:ea typeface="+mn-lt"/>
                <a:cs typeface="+mn-lt"/>
              </a:rPr>
              <a:t>u svalů se svalovou sílou stupně 0-2 dle ST: při úplné denervaci nemá význam (pokud si však nejsme jisti, stimulaci provádíme) </a:t>
            </a:r>
            <a:endParaRPr lang="cs-CZ" sz="1600" b="1" dirty="0">
              <a:solidFill>
                <a:srgbClr val="FFFFFF"/>
              </a:solidFill>
            </a:endParaRPr>
          </a:p>
          <a:p>
            <a:pPr>
              <a:lnSpc>
                <a:spcPct val="100000"/>
              </a:lnSpc>
            </a:pPr>
            <a:r>
              <a:rPr lang="cs-CZ" sz="1600" b="1" dirty="0">
                <a:solidFill>
                  <a:srgbClr val="FFFFFF"/>
                </a:solidFill>
                <a:ea typeface="+mn-lt"/>
                <a:cs typeface="+mn-lt"/>
              </a:rPr>
              <a:t>Původní indikací této terapie byla téměř výhradně poliomyelitis </a:t>
            </a:r>
            <a:r>
              <a:rPr lang="cs-CZ" sz="1600" b="1" dirty="0" err="1">
                <a:solidFill>
                  <a:srgbClr val="FFFFFF"/>
                </a:solidFill>
                <a:ea typeface="+mn-lt"/>
                <a:cs typeface="+mn-lt"/>
              </a:rPr>
              <a:t>anterior</a:t>
            </a:r>
            <a:r>
              <a:rPr lang="cs-CZ" sz="1600" b="1" dirty="0">
                <a:solidFill>
                  <a:srgbClr val="FFFFFF"/>
                </a:solidFill>
                <a:ea typeface="+mn-lt"/>
                <a:cs typeface="+mn-lt"/>
              </a:rPr>
              <a:t> </a:t>
            </a:r>
            <a:r>
              <a:rPr lang="cs-CZ" sz="1600" b="1" dirty="0" err="1">
                <a:solidFill>
                  <a:srgbClr val="FFFFFF"/>
                </a:solidFill>
                <a:ea typeface="+mn-lt"/>
                <a:cs typeface="+mn-lt"/>
              </a:rPr>
              <a:t>acuta</a:t>
            </a:r>
            <a:r>
              <a:rPr lang="cs-CZ" sz="1600" b="1" dirty="0">
                <a:solidFill>
                  <a:srgbClr val="FFFFFF"/>
                </a:solidFill>
                <a:ea typeface="+mn-lt"/>
                <a:cs typeface="+mn-lt"/>
              </a:rPr>
              <a:t>, nyní u léčby periferních paréz, u silně bolestivých stavů, těžkých paréz, při zkracování měkkých tkání a sklonům k inkoordinaci. </a:t>
            </a:r>
          </a:p>
          <a:p>
            <a:pPr>
              <a:lnSpc>
                <a:spcPct val="100000"/>
              </a:lnSpc>
            </a:pPr>
            <a:r>
              <a:rPr lang="cs-CZ" sz="1600" b="1" u="sng" dirty="0">
                <a:solidFill>
                  <a:srgbClr val="FFFFFF"/>
                </a:solidFill>
                <a:ea typeface="+mn-lt"/>
                <a:cs typeface="+mn-lt"/>
              </a:rPr>
              <a:t>Sestra </a:t>
            </a:r>
            <a:r>
              <a:rPr lang="cs-CZ" sz="1600" b="1" u="sng" dirty="0" err="1">
                <a:solidFill>
                  <a:srgbClr val="FFFFFF"/>
                </a:solidFill>
                <a:ea typeface="+mn-lt"/>
                <a:cs typeface="+mn-lt"/>
              </a:rPr>
              <a:t>Kenny</a:t>
            </a:r>
            <a:r>
              <a:rPr lang="cs-CZ" sz="1600" b="1" u="sng" dirty="0">
                <a:solidFill>
                  <a:srgbClr val="FFFFFF"/>
                </a:solidFill>
                <a:ea typeface="+mn-lt"/>
                <a:cs typeface="+mn-lt"/>
              </a:rPr>
              <a:t> rozlišovala: </a:t>
            </a:r>
          </a:p>
          <a:p>
            <a:pPr lvl="1">
              <a:lnSpc>
                <a:spcPct val="100000"/>
              </a:lnSpc>
            </a:pPr>
            <a:r>
              <a:rPr lang="cs-CZ" sz="1600" b="1" dirty="0">
                <a:solidFill>
                  <a:srgbClr val="FFFFFF"/>
                </a:solidFill>
                <a:ea typeface="+mn-lt"/>
                <a:cs typeface="+mn-lt"/>
              </a:rPr>
              <a:t>svaly denervované, tzn. ty, u kterých byla porušena inervace</a:t>
            </a:r>
          </a:p>
          <a:p>
            <a:pPr lvl="1">
              <a:lnSpc>
                <a:spcPct val="100000"/>
              </a:lnSpc>
            </a:pPr>
            <a:r>
              <a:rPr lang="cs-CZ" sz="1600" b="1" dirty="0">
                <a:solidFill>
                  <a:srgbClr val="FFFFFF"/>
                </a:solidFill>
                <a:ea typeface="+mn-lt"/>
                <a:cs typeface="+mn-lt"/>
              </a:rPr>
              <a:t>svaly </a:t>
            </a:r>
            <a:r>
              <a:rPr lang="cs-CZ" sz="1600" b="1" dirty="0" err="1">
                <a:solidFill>
                  <a:srgbClr val="FFFFFF"/>
                </a:solidFill>
                <a:ea typeface="+mn-lt"/>
                <a:cs typeface="+mn-lt"/>
              </a:rPr>
              <a:t>alienované</a:t>
            </a:r>
            <a:r>
              <a:rPr lang="cs-CZ" sz="1600" b="1" dirty="0">
                <a:solidFill>
                  <a:srgbClr val="FFFFFF"/>
                </a:solidFill>
                <a:ea typeface="+mn-lt"/>
                <a:cs typeface="+mn-lt"/>
              </a:rPr>
              <a:t> (funkční paréza z důvodu bolesti a nečinnosti)</a:t>
            </a:r>
          </a:p>
          <a:p>
            <a:pPr lvl="1">
              <a:lnSpc>
                <a:spcPct val="100000"/>
              </a:lnSpc>
            </a:pPr>
            <a:r>
              <a:rPr lang="cs-CZ" sz="1600" b="1" dirty="0">
                <a:solidFill>
                  <a:srgbClr val="FFFFFF"/>
                </a:solidFill>
                <a:ea typeface="+mn-lt"/>
                <a:cs typeface="+mn-lt"/>
              </a:rPr>
              <a:t>svaly postižené spasmem</a:t>
            </a:r>
          </a:p>
          <a:p>
            <a:pPr lvl="1">
              <a:lnSpc>
                <a:spcPct val="100000"/>
              </a:lnSpc>
            </a:pPr>
            <a:r>
              <a:rPr lang="cs-CZ" sz="1600" b="1" dirty="0">
                <a:solidFill>
                  <a:srgbClr val="FFFFFF"/>
                </a:solidFill>
                <a:ea typeface="+mn-lt"/>
                <a:cs typeface="+mn-lt"/>
              </a:rPr>
              <a:t>Kromě těchto svalů se věnuje tkáním okolo postižených svalů (podkoží, fascie, vazy, kůže apod.), obnovení pohybových stereotypů a tréninku koordinace</a:t>
            </a:r>
            <a:endParaRPr lang="cs-CZ" sz="1600" b="1" dirty="0">
              <a:solidFill>
                <a:srgbClr val="FFFFFF"/>
              </a:solidFill>
            </a:endParaRPr>
          </a:p>
          <a:p>
            <a:pPr lvl="1">
              <a:lnSpc>
                <a:spcPct val="100000"/>
              </a:lnSpc>
            </a:pPr>
            <a:endParaRPr lang="cs-CZ" sz="1600" b="1" dirty="0">
              <a:solidFill>
                <a:srgbClr val="FFFFFF"/>
              </a:solidFill>
            </a:endParaRPr>
          </a:p>
        </p:txBody>
      </p:sp>
      <mc:AlternateContent xmlns:mc="http://schemas.openxmlformats.org/markup-compatibility/2006" xmlns:p14="http://schemas.microsoft.com/office/powerpoint/2010/main">
        <mc:Choice Requires="p14">
          <p:contentPart p14:bwMode="auto" r:id="rId3">
            <p14:nvContentPartPr>
              <p14:cNvPr id="28" name="Ink 27">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6436237" y="1971579"/>
              <a:ext cx="360" cy="2160"/>
            </p14:xfrm>
          </p:contentPart>
        </mc:Choice>
        <mc:Fallback xmlns="">
          <p:pic>
            <p:nvPicPr>
              <p:cNvPr id="28" name="Ink 27">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6418237" y="1956150"/>
                <a:ext cx="36000" cy="32709"/>
              </a:xfrm>
              <a:prstGeom prst="rect">
                <a:avLst/>
              </a:prstGeom>
            </p:spPr>
          </p:pic>
        </mc:Fallback>
      </mc:AlternateContent>
    </p:spTree>
    <p:extLst>
      <p:ext uri="{BB962C8B-B14F-4D97-AF65-F5344CB8AC3E}">
        <p14:creationId xmlns:p14="http://schemas.microsoft.com/office/powerpoint/2010/main" val="4278459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1">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3">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E7462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B4EC8143-B750-4012-A204-B0C0FE118A5D}"/>
              </a:ext>
            </a:extLst>
          </p:cNvPr>
          <p:cNvSpPr>
            <a:spLocks noGrp="1"/>
          </p:cNvSpPr>
          <p:nvPr>
            <p:ph type="title"/>
          </p:nvPr>
        </p:nvSpPr>
        <p:spPr>
          <a:xfrm>
            <a:off x="635001" y="640823"/>
            <a:ext cx="3103194" cy="5583148"/>
          </a:xfrm>
        </p:spPr>
        <p:txBody>
          <a:bodyPr anchor="ctr">
            <a:normAutofit/>
          </a:bodyPr>
          <a:lstStyle/>
          <a:p>
            <a:r>
              <a:rPr lang="cs-CZ">
                <a:solidFill>
                  <a:schemeClr val="bg1"/>
                </a:solidFill>
              </a:rPr>
              <a:t>KENNY DŮLEŽITÉ POJMY 1</a:t>
            </a:r>
          </a:p>
        </p:txBody>
      </p:sp>
      <p:graphicFrame>
        <p:nvGraphicFramePr>
          <p:cNvPr id="20" name="Zástupný obsah 2">
            <a:extLst>
              <a:ext uri="{FF2B5EF4-FFF2-40B4-BE49-F238E27FC236}">
                <a16:creationId xmlns:a16="http://schemas.microsoft.com/office/drawing/2014/main" id="{DD67ED84-45C6-4C4A-BD0A-569E07F25BE1}"/>
              </a:ext>
            </a:extLst>
          </p:cNvPr>
          <p:cNvGraphicFramePr>
            <a:graphicFrameLocks noGrp="1"/>
          </p:cNvGraphicFramePr>
          <p:nvPr>
            <p:ph idx="1"/>
            <p:extLst>
              <p:ext uri="{D42A27DB-BD31-4B8C-83A1-F6EECF244321}">
                <p14:modId xmlns:p14="http://schemas.microsoft.com/office/powerpoint/2010/main" val="1697322484"/>
              </p:ext>
            </p:extLst>
          </p:nvPr>
        </p:nvGraphicFramePr>
        <p:xfrm>
          <a:off x="3462685" y="-4761"/>
          <a:ext cx="8488011" cy="68061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0711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F711112-267D-4546-BB11-7D11D4D1FDB9}"/>
              </a:ext>
            </a:extLst>
          </p:cNvPr>
          <p:cNvSpPr>
            <a:spLocks noGrp="1"/>
          </p:cNvSpPr>
          <p:nvPr>
            <p:ph type="title"/>
          </p:nvPr>
        </p:nvSpPr>
        <p:spPr>
          <a:xfrm>
            <a:off x="635000" y="640823"/>
            <a:ext cx="3418659" cy="5583148"/>
          </a:xfrm>
        </p:spPr>
        <p:txBody>
          <a:bodyPr anchor="ctr">
            <a:normAutofit/>
          </a:bodyPr>
          <a:lstStyle/>
          <a:p>
            <a:r>
              <a:rPr lang="cs-CZ" sz="6000">
                <a:ea typeface="+mj-lt"/>
                <a:cs typeface="+mj-lt"/>
              </a:rPr>
              <a:t>KENNY DŮLEŽITÉ POJMY 2 - REEDUKACE</a:t>
            </a:r>
            <a:endParaRPr lang="cs-CZ" sz="6000"/>
          </a:p>
        </p:txBody>
      </p:sp>
      <p:sp>
        <p:nvSpPr>
          <p:cNvPr id="22"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rgbClr val="E74629"/>
          </a:solidFill>
          <a:ln w="34925">
            <a:solidFill>
              <a:srgbClr val="E7462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Zástupný obsah 2">
            <a:extLst>
              <a:ext uri="{FF2B5EF4-FFF2-40B4-BE49-F238E27FC236}">
                <a16:creationId xmlns:a16="http://schemas.microsoft.com/office/drawing/2014/main" id="{16114B02-A95B-49AD-A561-56CC5306040F}"/>
              </a:ext>
            </a:extLst>
          </p:cNvPr>
          <p:cNvGraphicFramePr>
            <a:graphicFrameLocks noGrp="1"/>
          </p:cNvGraphicFramePr>
          <p:nvPr>
            <p:ph idx="1"/>
            <p:extLst>
              <p:ext uri="{D42A27DB-BD31-4B8C-83A1-F6EECF244321}">
                <p14:modId xmlns:p14="http://schemas.microsoft.com/office/powerpoint/2010/main" val="3498912313"/>
              </p:ext>
            </p:extLst>
          </p:nvPr>
        </p:nvGraphicFramePr>
        <p:xfrm>
          <a:off x="3589685" y="249239"/>
          <a:ext cx="8318678" cy="65627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9030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1A9F7B4E-B03D-4F64-BE33-00D074458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D06E65D4-1B80-4945-A8CC-7A8B7D2DA9EE}"/>
              </a:ext>
            </a:extLst>
          </p:cNvPr>
          <p:cNvSpPr>
            <a:spLocks noGrp="1"/>
          </p:cNvSpPr>
          <p:nvPr>
            <p:ph type="title"/>
          </p:nvPr>
        </p:nvSpPr>
        <p:spPr>
          <a:xfrm>
            <a:off x="838200" y="365125"/>
            <a:ext cx="10515600" cy="1325563"/>
          </a:xfrm>
        </p:spPr>
        <p:txBody>
          <a:bodyPr>
            <a:normAutofit/>
          </a:bodyPr>
          <a:lstStyle/>
          <a:p>
            <a:r>
              <a:rPr lang="cs-CZ" sz="7200"/>
              <a:t>KENNY PRAKTICKÉ PROVEDENÍ</a:t>
            </a:r>
          </a:p>
        </p:txBody>
      </p:sp>
      <p:sp>
        <p:nvSpPr>
          <p:cNvPr id="18" name="Rectangle 6">
            <a:extLst>
              <a:ext uri="{FF2B5EF4-FFF2-40B4-BE49-F238E27FC236}">
                <a16:creationId xmlns:a16="http://schemas.microsoft.com/office/drawing/2014/main" id="{1CA8A97F-67F0-4D5F-A850-0C30727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578" y="1802192"/>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Zástupný obsah 2">
            <a:extLst>
              <a:ext uri="{FF2B5EF4-FFF2-40B4-BE49-F238E27FC236}">
                <a16:creationId xmlns:a16="http://schemas.microsoft.com/office/drawing/2014/main" id="{D3EC9520-7FC8-4095-8C0B-A4983B57E9B5}"/>
              </a:ext>
            </a:extLst>
          </p:cNvPr>
          <p:cNvGraphicFramePr>
            <a:graphicFrameLocks noGrp="1"/>
          </p:cNvGraphicFramePr>
          <p:nvPr>
            <p:ph idx="1"/>
            <p:extLst>
              <p:ext uri="{D42A27DB-BD31-4B8C-83A1-F6EECF244321}">
                <p14:modId xmlns:p14="http://schemas.microsoft.com/office/powerpoint/2010/main" val="1729022908"/>
              </p:ext>
            </p:extLst>
          </p:nvPr>
        </p:nvGraphicFramePr>
        <p:xfrm>
          <a:off x="838200" y="2004446"/>
          <a:ext cx="10515600" cy="41768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373851"/>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6">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rgbClr val="E74629"/>
          </a:solidFill>
          <a:ln w="38100" cap="rnd">
            <a:solidFill>
              <a:srgbClr val="E7462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D7238EF8-958F-44B2-B1AC-A4A978A4E44B}"/>
              </a:ext>
            </a:extLst>
          </p:cNvPr>
          <p:cNvSpPr>
            <a:spLocks noGrp="1"/>
          </p:cNvSpPr>
          <p:nvPr>
            <p:ph type="title"/>
          </p:nvPr>
        </p:nvSpPr>
        <p:spPr>
          <a:xfrm>
            <a:off x="838200" y="365125"/>
            <a:ext cx="10515600" cy="1325563"/>
          </a:xfrm>
        </p:spPr>
        <p:txBody>
          <a:bodyPr vert="horz" lIns="91440" tIns="45720" rIns="91440" bIns="45720" rtlCol="0">
            <a:normAutofit/>
          </a:bodyPr>
          <a:lstStyle/>
          <a:p>
            <a:r>
              <a:rPr lang="cs-CZ" sz="6600">
                <a:ea typeface="+mj-lt"/>
                <a:cs typeface="+mj-lt"/>
              </a:rPr>
              <a:t>Metoda dr. TEMPLE Faye</a:t>
            </a:r>
            <a:endParaRPr lang="cs-CZ" sz="6600"/>
          </a:p>
        </p:txBody>
      </p:sp>
      <p:sp>
        <p:nvSpPr>
          <p:cNvPr id="3" name="Zástupný obsah 2">
            <a:extLst>
              <a:ext uri="{FF2B5EF4-FFF2-40B4-BE49-F238E27FC236}">
                <a16:creationId xmlns:a16="http://schemas.microsoft.com/office/drawing/2014/main" id="{FF28B497-91FD-4B8F-BE3C-8327ECAA4DCD}"/>
              </a:ext>
            </a:extLst>
          </p:cNvPr>
          <p:cNvSpPr>
            <a:spLocks noGrp="1"/>
          </p:cNvSpPr>
          <p:nvPr>
            <p:ph idx="1"/>
          </p:nvPr>
        </p:nvSpPr>
        <p:spPr>
          <a:xfrm>
            <a:off x="838200" y="1622467"/>
            <a:ext cx="10928350" cy="4664710"/>
          </a:xfrm>
        </p:spPr>
        <p:txBody>
          <a:bodyPr vert="horz" lIns="91440" tIns="45720" rIns="91440" bIns="45720" rtlCol="0" anchor="t">
            <a:noAutofit/>
          </a:bodyPr>
          <a:lstStyle/>
          <a:p>
            <a:pPr>
              <a:lnSpc>
                <a:spcPct val="100000"/>
              </a:lnSpc>
            </a:pPr>
            <a:r>
              <a:rPr lang="cs-CZ" sz="1600" b="1" dirty="0">
                <a:ea typeface="+mn-lt"/>
                <a:cs typeface="+mn-lt"/>
              </a:rPr>
              <a:t>zahrnuje poznatky z ontogenetické vývojové řady hybnosti, principy hlubokých šíjových a bederních reflexů &amp; základní pohybové synergie na končetinách. </a:t>
            </a:r>
            <a:endParaRPr lang="cs-CZ" sz="1600" b="1" dirty="0"/>
          </a:p>
          <a:p>
            <a:pPr>
              <a:lnSpc>
                <a:spcPct val="100000"/>
              </a:lnSpc>
            </a:pPr>
            <a:r>
              <a:rPr lang="cs-CZ" sz="1600" b="1" dirty="0">
                <a:ea typeface="+mn-lt"/>
                <a:cs typeface="+mn-lt"/>
              </a:rPr>
              <a:t>Terapeutický přístup spočívá ve stimulaci správného vývoje těchto pohybových stupňů a každý z nich musí být zvládnutý dříve než  nastoupí další. Lidé jako potomci vývojově nižších druhů mají stále zabudované tyto pohybové vzorce pro lokomoci a </a:t>
            </a:r>
            <a:r>
              <a:rPr lang="cs-CZ" sz="1600" b="1" dirty="0" err="1">
                <a:ea typeface="+mn-lt"/>
                <a:cs typeface="+mn-lt"/>
              </a:rPr>
              <a:t>Fayova</a:t>
            </a:r>
            <a:r>
              <a:rPr lang="cs-CZ" sz="1600" b="1" dirty="0">
                <a:ea typeface="+mn-lt"/>
                <a:cs typeface="+mn-lt"/>
              </a:rPr>
              <a:t> metoda se tedy snaží o jejich „probuzení“.</a:t>
            </a:r>
            <a:endParaRPr lang="cs-CZ" sz="1600" b="1" dirty="0"/>
          </a:p>
          <a:p>
            <a:pPr>
              <a:lnSpc>
                <a:spcPct val="100000"/>
              </a:lnSpc>
            </a:pPr>
            <a:r>
              <a:rPr lang="cs-CZ" sz="1600" b="1" dirty="0">
                <a:ea typeface="+mn-lt"/>
                <a:cs typeface="+mn-lt"/>
              </a:rPr>
              <a:t>Indikuje se u perinatálních encefalopatií a také u neurologicky nemocných dospělých.</a:t>
            </a:r>
          </a:p>
          <a:p>
            <a:pPr>
              <a:lnSpc>
                <a:spcPct val="100000"/>
              </a:lnSpc>
            </a:pPr>
            <a:r>
              <a:rPr lang="cs-CZ" sz="1600" b="1" dirty="0">
                <a:ea typeface="+mn-lt"/>
                <a:cs typeface="+mn-lt"/>
              </a:rPr>
              <a:t>Za základní pohybové vzorce jsou považovány: tzv. </a:t>
            </a:r>
            <a:r>
              <a:rPr lang="cs-CZ" sz="1600" b="1" dirty="0" err="1">
                <a:ea typeface="+mn-lt"/>
                <a:cs typeface="+mn-lt"/>
              </a:rPr>
              <a:t>homolaterální</a:t>
            </a:r>
            <a:r>
              <a:rPr lang="cs-CZ" sz="1600" b="1" dirty="0">
                <a:ea typeface="+mn-lt"/>
                <a:cs typeface="+mn-lt"/>
              </a:rPr>
              <a:t> vzorec, zkřížený vzorec a třetí pohybový vzorec.</a:t>
            </a:r>
          </a:p>
          <a:p>
            <a:pPr>
              <a:lnSpc>
                <a:spcPct val="100000"/>
              </a:lnSpc>
            </a:pPr>
            <a:r>
              <a:rPr lang="cs-CZ" sz="1600" b="1" dirty="0">
                <a:ea typeface="+mn-lt"/>
                <a:cs typeface="+mn-lt"/>
              </a:rPr>
              <a:t>Základní cvik se provádí v poloze na břiše pro rozvoj tonických reakcí pro dosažení vzpřímeného držení trupu</a:t>
            </a:r>
          </a:p>
          <a:p>
            <a:pPr>
              <a:lnSpc>
                <a:spcPct val="100000"/>
              </a:lnSpc>
            </a:pPr>
            <a:r>
              <a:rPr lang="cs-CZ" sz="1600" b="1" dirty="0">
                <a:ea typeface="+mn-lt"/>
                <a:cs typeface="+mn-lt"/>
              </a:rPr>
              <a:t>Odtud pacient provádí HOMOLATERÁLNÍ VZOREC:</a:t>
            </a:r>
          </a:p>
          <a:p>
            <a:pPr>
              <a:lnSpc>
                <a:spcPct val="100000"/>
              </a:lnSpc>
            </a:pPr>
            <a:r>
              <a:rPr lang="cs-CZ" sz="1600" b="1" dirty="0">
                <a:ea typeface="+mn-lt"/>
                <a:cs typeface="+mn-lt"/>
              </a:rPr>
              <a:t>hlava, hrudník, pánev rotuje k jedné straně a na téže straně je HK vytažena dopředu (flexe RAK), v ramenním kloubu ve středním postavení, v lokti je flexe 70-80°, předloktí v pronaci, dlaň se opírá o podložku, stejnostranná DK je flektována ve všech kloubech. Hlava je otočena k této straně. Na opačné straně je horní končetina připažena, předloktí v supinaci, ruka se opírá hřbetem o bederní páteř, dolní končetina je </a:t>
            </a:r>
            <a:r>
              <a:rPr lang="cs-CZ" sz="1600" b="1" dirty="0" err="1">
                <a:ea typeface="+mn-lt"/>
                <a:cs typeface="+mn-lt"/>
              </a:rPr>
              <a:t>extendována</a:t>
            </a:r>
            <a:r>
              <a:rPr lang="cs-CZ" sz="1600" b="1" dirty="0">
                <a:ea typeface="+mn-lt"/>
                <a:cs typeface="+mn-lt"/>
              </a:rPr>
              <a:t>. Obě postavení se střídají, aniž se pacient pohybuje vpřed.</a:t>
            </a:r>
          </a:p>
          <a:p>
            <a:pPr>
              <a:lnSpc>
                <a:spcPct val="100000"/>
              </a:lnSpc>
            </a:pPr>
            <a:r>
              <a:rPr lang="cs-CZ" sz="1600" b="1" dirty="0">
                <a:ea typeface="+mn-lt"/>
                <a:cs typeface="+mn-lt"/>
              </a:rPr>
              <a:t>Později se pacient snaží provádět pohyb ve ZKŘÍŽENÉM VZORCI. Horní končetina jedné strany se sune vpřed a stejnostranná dolní končetina se </a:t>
            </a:r>
            <a:r>
              <a:rPr lang="cs-CZ" sz="1600" b="1" dirty="0" err="1">
                <a:ea typeface="+mn-lt"/>
                <a:cs typeface="+mn-lt"/>
              </a:rPr>
              <a:t>extenduje</a:t>
            </a:r>
            <a:r>
              <a:rPr lang="cs-CZ" sz="1600" b="1" dirty="0">
                <a:ea typeface="+mn-lt"/>
                <a:cs typeface="+mn-lt"/>
              </a:rPr>
              <a:t>. K této straně je rotována hlava. Druhostranná horní končetina se </a:t>
            </a:r>
            <a:r>
              <a:rPr lang="cs-CZ" sz="1600" b="1" dirty="0" err="1">
                <a:ea typeface="+mn-lt"/>
                <a:cs typeface="+mn-lt"/>
              </a:rPr>
              <a:t>extenduje</a:t>
            </a:r>
            <a:r>
              <a:rPr lang="cs-CZ" sz="1600" b="1" dirty="0">
                <a:ea typeface="+mn-lt"/>
                <a:cs typeface="+mn-lt"/>
              </a:rPr>
              <a:t> v ramenním kloubu a dolní končetina se flektuje v kloubu kyčelním a kolenním.</a:t>
            </a:r>
            <a:endParaRPr lang="cs-CZ" sz="1600" b="1" dirty="0"/>
          </a:p>
          <a:p>
            <a:pPr>
              <a:lnSpc>
                <a:spcPct val="100000"/>
              </a:lnSpc>
            </a:pPr>
            <a:r>
              <a:rPr lang="cs-CZ" sz="1600" b="1" dirty="0">
                <a:ea typeface="+mn-lt"/>
                <a:cs typeface="+mn-lt"/>
              </a:rPr>
              <a:t>Dále se cvičí ve vzporu klečmo nebo </a:t>
            </a:r>
            <a:r>
              <a:rPr lang="cs-CZ" sz="1600" b="1" dirty="0" err="1">
                <a:ea typeface="+mn-lt"/>
                <a:cs typeface="+mn-lt"/>
              </a:rPr>
              <a:t>stojmo</a:t>
            </a:r>
            <a:r>
              <a:rPr lang="cs-CZ" sz="1600" b="1" dirty="0">
                <a:ea typeface="+mn-lt"/>
                <a:cs typeface="+mn-lt"/>
              </a:rPr>
              <a:t>. Trénuje se na různých typech terénů (písek, ve vodě, atd.). Vyvolání reflexů se využívá k podpoře vývinu svalu, k inhibici antagonistů a pro svalovou koordinaci.</a:t>
            </a:r>
          </a:p>
          <a:p>
            <a:pPr>
              <a:lnSpc>
                <a:spcPct val="100000"/>
              </a:lnSpc>
            </a:pPr>
            <a:r>
              <a:rPr lang="cs-CZ" sz="1600" b="1" dirty="0"/>
              <a:t>TŘETÍ POHYBOVÝ VZOREC: </a:t>
            </a:r>
            <a:r>
              <a:rPr lang="cs-CZ" sz="1600" b="1" dirty="0">
                <a:ea typeface="+mn-lt"/>
                <a:cs typeface="+mn-lt"/>
              </a:rPr>
              <a:t>pacient je na čtyřech, hrudník nízko u země,  končetiny se opírají o předloktí a kolena.</a:t>
            </a:r>
          </a:p>
          <a:p>
            <a:pPr>
              <a:lnSpc>
                <a:spcPct val="100000"/>
              </a:lnSpc>
            </a:pPr>
            <a:r>
              <a:rPr lang="cs-CZ" sz="1600" b="1" dirty="0">
                <a:ea typeface="+mn-lt"/>
                <a:cs typeface="+mn-lt"/>
              </a:rPr>
              <a:t>Při poruchách CNS je tendence k sevření prstů, tzv. </a:t>
            </a:r>
            <a:r>
              <a:rPr lang="cs-CZ" sz="1600" b="1" dirty="0" err="1">
                <a:ea typeface="+mn-lt"/>
                <a:cs typeface="+mn-lt"/>
              </a:rPr>
              <a:t>grasp</a:t>
            </a:r>
            <a:r>
              <a:rPr lang="cs-CZ" sz="1600" b="1" dirty="0">
                <a:ea typeface="+mn-lt"/>
                <a:cs typeface="+mn-lt"/>
              </a:rPr>
              <a:t> reflex. </a:t>
            </a:r>
            <a:r>
              <a:rPr lang="cs-CZ" sz="1600" b="1" dirty="0" err="1">
                <a:ea typeface="+mn-lt"/>
                <a:cs typeface="+mn-lt"/>
              </a:rPr>
              <a:t>Fay</a:t>
            </a:r>
            <a:r>
              <a:rPr lang="cs-CZ" sz="1600" b="1" dirty="0">
                <a:ea typeface="+mn-lt"/>
                <a:cs typeface="+mn-lt"/>
              </a:rPr>
              <a:t> došel k poznatku, že sevření pěsti se uvolňuje, když je ruka za zády. Pomůže ještě silná abdukce palce.</a:t>
            </a:r>
          </a:p>
          <a:p>
            <a:pPr marL="0" indent="0">
              <a:lnSpc>
                <a:spcPct val="100000"/>
              </a:lnSpc>
              <a:buNone/>
            </a:pPr>
            <a:endParaRPr lang="cs-CZ" sz="1600" b="1" dirty="0"/>
          </a:p>
        </p:txBody>
      </p:sp>
    </p:spTree>
    <p:extLst>
      <p:ext uri="{BB962C8B-B14F-4D97-AF65-F5344CB8AC3E}">
        <p14:creationId xmlns:p14="http://schemas.microsoft.com/office/powerpoint/2010/main" val="3252451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1" name="Rectangle 10">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87F01288-5E87-4A27-BA1A-AF96747DDC99}"/>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5800"/>
              <a:t>Metoda dr. Faye</a:t>
            </a:r>
          </a:p>
        </p:txBody>
      </p:sp>
      <p:sp>
        <p:nvSpPr>
          <p:cNvPr id="13"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27432"/>
          </a:xfrm>
          <a:custGeom>
            <a:avLst/>
            <a:gdLst>
              <a:gd name="connsiteX0" fmla="*/ 0 w 3255095"/>
              <a:gd name="connsiteY0" fmla="*/ 0 h 27432"/>
              <a:gd name="connsiteX1" fmla="*/ 618468 w 3255095"/>
              <a:gd name="connsiteY1" fmla="*/ 0 h 27432"/>
              <a:gd name="connsiteX2" fmla="*/ 1269487 w 3255095"/>
              <a:gd name="connsiteY2" fmla="*/ 0 h 27432"/>
              <a:gd name="connsiteX3" fmla="*/ 1953057 w 3255095"/>
              <a:gd name="connsiteY3" fmla="*/ 0 h 27432"/>
              <a:gd name="connsiteX4" fmla="*/ 2636627 w 3255095"/>
              <a:gd name="connsiteY4" fmla="*/ 0 h 27432"/>
              <a:gd name="connsiteX5" fmla="*/ 3255095 w 3255095"/>
              <a:gd name="connsiteY5" fmla="*/ 0 h 27432"/>
              <a:gd name="connsiteX6" fmla="*/ 3255095 w 3255095"/>
              <a:gd name="connsiteY6" fmla="*/ 27432 h 27432"/>
              <a:gd name="connsiteX7" fmla="*/ 2538974 w 3255095"/>
              <a:gd name="connsiteY7" fmla="*/ 27432 h 27432"/>
              <a:gd name="connsiteX8" fmla="*/ 1822853 w 3255095"/>
              <a:gd name="connsiteY8" fmla="*/ 27432 h 27432"/>
              <a:gd name="connsiteX9" fmla="*/ 1171834 w 3255095"/>
              <a:gd name="connsiteY9" fmla="*/ 27432 h 27432"/>
              <a:gd name="connsiteX10" fmla="*/ 0 w 3255095"/>
              <a:gd name="connsiteY10" fmla="*/ 27432 h 27432"/>
              <a:gd name="connsiteX11" fmla="*/ 0 w 3255095"/>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27432"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3929" y="7395"/>
                  <a:pt x="3255140" y="21864"/>
                  <a:pt x="3255095" y="27432"/>
                </a:cubicBezTo>
                <a:cubicBezTo>
                  <a:pt x="3088545" y="32347"/>
                  <a:pt x="2687475" y="16563"/>
                  <a:pt x="2538974" y="27432"/>
                </a:cubicBezTo>
                <a:cubicBezTo>
                  <a:pt x="2390473" y="38301"/>
                  <a:pt x="2137381" y="185"/>
                  <a:pt x="1822853" y="27432"/>
                </a:cubicBezTo>
                <a:cubicBezTo>
                  <a:pt x="1508325" y="54679"/>
                  <a:pt x="1466437" y="29529"/>
                  <a:pt x="1171834" y="27432"/>
                </a:cubicBezTo>
                <a:cubicBezTo>
                  <a:pt x="877231" y="25335"/>
                  <a:pt x="561097" y="46787"/>
                  <a:pt x="0" y="27432"/>
                </a:cubicBezTo>
                <a:cubicBezTo>
                  <a:pt x="-503" y="20663"/>
                  <a:pt x="1168" y="5855"/>
                  <a:pt x="0" y="0"/>
                </a:cubicBezTo>
                <a:close/>
              </a:path>
              <a:path w="3255095" h="27432"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5288" y="12649"/>
                  <a:pt x="3254107" y="17989"/>
                  <a:pt x="3255095" y="27432"/>
                </a:cubicBezTo>
                <a:cubicBezTo>
                  <a:pt x="3120743" y="25834"/>
                  <a:pt x="2759628" y="51606"/>
                  <a:pt x="2604076" y="27432"/>
                </a:cubicBezTo>
                <a:cubicBezTo>
                  <a:pt x="2448524" y="3258"/>
                  <a:pt x="2184336" y="28743"/>
                  <a:pt x="1887955" y="27432"/>
                </a:cubicBezTo>
                <a:cubicBezTo>
                  <a:pt x="1591574" y="26121"/>
                  <a:pt x="1548845" y="16014"/>
                  <a:pt x="1334589" y="27432"/>
                </a:cubicBezTo>
                <a:cubicBezTo>
                  <a:pt x="1120333" y="38850"/>
                  <a:pt x="996014" y="18806"/>
                  <a:pt x="683570" y="27432"/>
                </a:cubicBezTo>
                <a:cubicBezTo>
                  <a:pt x="371126" y="36058"/>
                  <a:pt x="198687" y="25311"/>
                  <a:pt x="0" y="27432"/>
                </a:cubicBezTo>
                <a:cubicBezTo>
                  <a:pt x="1300" y="19678"/>
                  <a:pt x="-86" y="12044"/>
                  <a:pt x="0" y="0"/>
                </a:cubicBezTo>
                <a:close/>
              </a:path>
            </a:pathLst>
          </a:custGeom>
          <a:solidFill>
            <a:srgbClr val="E74629"/>
          </a:solidFill>
          <a:ln w="38100" cap="rnd">
            <a:solidFill>
              <a:srgbClr val="E7462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brázek 4">
            <a:hlinkClick r:id="" action="ppaction://media"/>
            <a:extLst>
              <a:ext uri="{FF2B5EF4-FFF2-40B4-BE49-F238E27FC236}">
                <a16:creationId xmlns:a16="http://schemas.microsoft.com/office/drawing/2014/main" id="{C4FE0D22-797A-4B03-B068-E3C741212395}"/>
              </a:ext>
            </a:extLst>
          </p:cNvPr>
          <p:cNvPicPr>
            <a:picLocks noGrp="1" noRot="1" noChangeAspect="1"/>
          </p:cNvPicPr>
          <p:nvPr>
            <p:ph idx="1"/>
            <a:videoFile r:link="rId1"/>
          </p:nvPr>
        </p:nvPicPr>
        <p:blipFill>
          <a:blip r:embed="rId3"/>
          <a:stretch>
            <a:fillRect/>
          </a:stretch>
        </p:blipFill>
        <p:spPr>
          <a:xfrm>
            <a:off x="4654296" y="709803"/>
            <a:ext cx="7214616" cy="5410962"/>
          </a:xfrm>
          <a:prstGeom prst="rect">
            <a:avLst/>
          </a:prstGeom>
        </p:spPr>
      </p:pic>
    </p:spTree>
    <p:extLst>
      <p:ext uri="{BB962C8B-B14F-4D97-AF65-F5344CB8AC3E}">
        <p14:creationId xmlns:p14="http://schemas.microsoft.com/office/powerpoint/2010/main" val="1517799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6">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rgbClr val="E74629"/>
          </a:solidFill>
          <a:ln w="38100" cap="rnd">
            <a:solidFill>
              <a:srgbClr val="E7462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63A87277-468B-45D7-AD6F-853D2CF90E8F}"/>
              </a:ext>
            </a:extLst>
          </p:cNvPr>
          <p:cNvSpPr>
            <a:spLocks noGrp="1"/>
          </p:cNvSpPr>
          <p:nvPr>
            <p:ph type="title"/>
          </p:nvPr>
        </p:nvSpPr>
        <p:spPr>
          <a:xfrm>
            <a:off x="838200" y="365125"/>
            <a:ext cx="10515600" cy="1325563"/>
          </a:xfrm>
        </p:spPr>
        <p:txBody>
          <a:bodyPr>
            <a:normAutofit/>
          </a:bodyPr>
          <a:lstStyle/>
          <a:p>
            <a:r>
              <a:rPr lang="cs-CZ" sz="6600">
                <a:ea typeface="+mj-lt"/>
                <a:cs typeface="+mj-lt"/>
              </a:rPr>
              <a:t>Metoda Roodové</a:t>
            </a:r>
            <a:endParaRPr lang="cs-CZ" sz="6600"/>
          </a:p>
        </p:txBody>
      </p:sp>
      <p:sp>
        <p:nvSpPr>
          <p:cNvPr id="3" name="Zástupný obsah 2">
            <a:extLst>
              <a:ext uri="{FF2B5EF4-FFF2-40B4-BE49-F238E27FC236}">
                <a16:creationId xmlns:a16="http://schemas.microsoft.com/office/drawing/2014/main" id="{D33CCAFE-E406-4514-B443-189D461C68E7}"/>
              </a:ext>
            </a:extLst>
          </p:cNvPr>
          <p:cNvSpPr>
            <a:spLocks noGrp="1"/>
          </p:cNvSpPr>
          <p:nvPr>
            <p:ph idx="1"/>
          </p:nvPr>
        </p:nvSpPr>
        <p:spPr>
          <a:xfrm>
            <a:off x="838200" y="1929384"/>
            <a:ext cx="10515600" cy="4251960"/>
          </a:xfrm>
        </p:spPr>
        <p:txBody>
          <a:bodyPr vert="horz" lIns="91440" tIns="45720" rIns="91440" bIns="45720" rtlCol="0" anchor="t">
            <a:normAutofit/>
          </a:bodyPr>
          <a:lstStyle/>
          <a:p>
            <a:pPr>
              <a:lnSpc>
                <a:spcPct val="100000"/>
              </a:lnSpc>
            </a:pPr>
            <a:r>
              <a:rPr lang="cs-CZ" sz="1600" b="1" dirty="0">
                <a:ea typeface="+mn-lt"/>
                <a:cs typeface="+mn-lt"/>
              </a:rPr>
              <a:t>dle americké fyzioterapeutky Margaret </a:t>
            </a:r>
            <a:r>
              <a:rPr lang="cs-CZ" sz="1600" b="1" dirty="0" err="1">
                <a:ea typeface="+mn-lt"/>
                <a:cs typeface="+mn-lt"/>
              </a:rPr>
              <a:t>Roodové</a:t>
            </a:r>
            <a:endParaRPr lang="cs-CZ" sz="1600" b="1"/>
          </a:p>
          <a:p>
            <a:pPr>
              <a:lnSpc>
                <a:spcPct val="100000"/>
              </a:lnSpc>
            </a:pPr>
            <a:r>
              <a:rPr lang="cs-CZ" sz="1600" b="1" dirty="0">
                <a:ea typeface="+mn-lt"/>
                <a:cs typeface="+mn-lt"/>
              </a:rPr>
              <a:t>Specifickým přínosem této metody je využití stimulace. Ta vede k facilitaci, aktivaci a inhibici motorických funkcí. Začíná působením zraku, sluchu, čichu a hmatu na hybnost. Pro stimulaci vitálních funkcí (sání, polykání, nádech, výdech, řeč, žvýkání) používá čichových a chuťových vjemů. </a:t>
            </a:r>
          </a:p>
          <a:p>
            <a:pPr>
              <a:lnSpc>
                <a:spcPct val="100000"/>
              </a:lnSpc>
            </a:pPr>
            <a:r>
              <a:rPr lang="cs-CZ" sz="1600" b="1" dirty="0">
                <a:ea typeface="+mn-lt"/>
                <a:cs typeface="+mn-lt"/>
              </a:rPr>
              <a:t>Ke kožní stimulaci používá kartáče, štětečky, led:</a:t>
            </a:r>
          </a:p>
          <a:p>
            <a:pPr lvl="1">
              <a:lnSpc>
                <a:spcPct val="100000"/>
              </a:lnSpc>
            </a:pPr>
            <a:r>
              <a:rPr lang="cs-CZ" sz="1600" b="1" dirty="0">
                <a:ea typeface="+mn-lt"/>
                <a:cs typeface="+mn-lt"/>
              </a:rPr>
              <a:t>kartáčování určitých oblastí kůže pomocí elektrického rotačního kartáčku (provádění nad svalovým bříškem vede k facilitaci tonické aktivity, provádění nad svalovým úponem stimuluje </a:t>
            </a:r>
            <a:r>
              <a:rPr lang="cs-CZ" sz="1600" b="1" dirty="0" err="1">
                <a:ea typeface="+mn-lt"/>
                <a:cs typeface="+mn-lt"/>
              </a:rPr>
              <a:t>fázickou</a:t>
            </a:r>
            <a:r>
              <a:rPr lang="cs-CZ" sz="1600" b="1" dirty="0">
                <a:ea typeface="+mn-lt"/>
                <a:cs typeface="+mn-lt"/>
              </a:rPr>
              <a:t> činnost)</a:t>
            </a:r>
          </a:p>
          <a:p>
            <a:pPr lvl="1">
              <a:lnSpc>
                <a:spcPct val="100000"/>
              </a:lnSpc>
            </a:pPr>
            <a:r>
              <a:rPr lang="cs-CZ" sz="1600" b="1" dirty="0">
                <a:ea typeface="+mn-lt"/>
                <a:cs typeface="+mn-lt"/>
              </a:rPr>
              <a:t>kartáčování dlaně (zlepšuje schopnost diskriminačního čití)</a:t>
            </a:r>
          </a:p>
          <a:p>
            <a:pPr lvl="1">
              <a:lnSpc>
                <a:spcPct val="100000"/>
              </a:lnSpc>
            </a:pPr>
            <a:r>
              <a:rPr lang="cs-CZ" sz="1600" b="1" dirty="0">
                <a:ea typeface="+mn-lt"/>
                <a:cs typeface="+mn-lt"/>
              </a:rPr>
              <a:t>rychlé potírání meziprstních prostorů na dorzální straně štětečkem (aktivuje dané svaly)</a:t>
            </a:r>
          </a:p>
          <a:p>
            <a:pPr lvl="1">
              <a:lnSpc>
                <a:spcPct val="100000"/>
              </a:lnSpc>
            </a:pPr>
            <a:r>
              <a:rPr lang="cs-CZ" sz="1600" b="1" dirty="0">
                <a:ea typeface="+mn-lt"/>
                <a:cs typeface="+mn-lt"/>
              </a:rPr>
              <a:t>silné stlačení kloubů (</a:t>
            </a:r>
            <a:r>
              <a:rPr lang="cs-CZ" sz="1600" b="1" dirty="0" err="1">
                <a:ea typeface="+mn-lt"/>
                <a:cs typeface="+mn-lt"/>
              </a:rPr>
              <a:t>facilituje</a:t>
            </a:r>
            <a:r>
              <a:rPr lang="cs-CZ" sz="1600" b="1" dirty="0">
                <a:ea typeface="+mn-lt"/>
                <a:cs typeface="+mn-lt"/>
              </a:rPr>
              <a:t> extenzi a vede k dosažení stabilizace), kupř. využití axiálního tlaku na hlavu shora </a:t>
            </a:r>
            <a:endParaRPr lang="cs-CZ" sz="1600" b="1"/>
          </a:p>
          <a:p>
            <a:pPr>
              <a:lnSpc>
                <a:spcPct val="100000"/>
              </a:lnSpc>
            </a:pPr>
            <a:r>
              <a:rPr lang="cs-CZ" sz="1600" b="1" dirty="0">
                <a:ea typeface="+mn-lt"/>
                <a:cs typeface="+mn-lt"/>
              </a:rPr>
              <a:t>V diagnostice a terapii využívá </a:t>
            </a:r>
            <a:r>
              <a:rPr lang="cs-CZ" sz="1600" b="1" dirty="0" err="1">
                <a:ea typeface="+mn-lt"/>
                <a:cs typeface="+mn-lt"/>
              </a:rPr>
              <a:t>Roodová</a:t>
            </a:r>
            <a:r>
              <a:rPr lang="cs-CZ" sz="1600" b="1" dirty="0">
                <a:ea typeface="+mn-lt"/>
                <a:cs typeface="+mn-lt"/>
              </a:rPr>
              <a:t> čtyři stupně motorického vývoje:</a:t>
            </a:r>
            <a:endParaRPr lang="en-US" sz="1600" b="1">
              <a:ea typeface="+mn-lt"/>
              <a:cs typeface="+mn-lt"/>
            </a:endParaRPr>
          </a:p>
          <a:p>
            <a:pPr lvl="1">
              <a:lnSpc>
                <a:spcPct val="100000"/>
              </a:lnSpc>
            </a:pPr>
            <a:r>
              <a:rPr lang="cs-CZ" sz="1600" b="1" dirty="0">
                <a:ea typeface="+mn-lt"/>
                <a:cs typeface="+mn-lt"/>
              </a:rPr>
              <a:t>1. Mobilita, 2. Stabilita, 3. Mobilita vybudovaná na stabilitě, nesení vlastní hmotnosti, 4. Obratnost </a:t>
            </a:r>
          </a:p>
          <a:p>
            <a:pPr>
              <a:lnSpc>
                <a:spcPct val="100000"/>
              </a:lnSpc>
            </a:pPr>
            <a:r>
              <a:rPr lang="cs-CZ" sz="1600" b="1" dirty="0">
                <a:ea typeface="+mn-lt"/>
                <a:cs typeface="+mn-lt"/>
              </a:rPr>
              <a:t>Kombinací vhodných poloh, stimulací a cvičení dochází ke zlepšení pohybové koordinace. </a:t>
            </a:r>
            <a:endParaRPr lang="cs-CZ" sz="1600" b="1"/>
          </a:p>
          <a:p>
            <a:pPr>
              <a:lnSpc>
                <a:spcPct val="100000"/>
              </a:lnSpc>
            </a:pPr>
            <a:r>
              <a:rPr lang="cs-CZ" sz="1600" b="1" dirty="0">
                <a:ea typeface="+mn-lt"/>
                <a:cs typeface="+mn-lt"/>
              </a:rPr>
              <a:t>Indikace: paréza, DMO, revmatická artritida a stav po CMP</a:t>
            </a:r>
            <a:endParaRPr lang="cs-CZ" sz="1600" b="1"/>
          </a:p>
        </p:txBody>
      </p:sp>
    </p:spTree>
    <p:extLst>
      <p:ext uri="{BB962C8B-B14F-4D97-AF65-F5344CB8AC3E}">
        <p14:creationId xmlns:p14="http://schemas.microsoft.com/office/powerpoint/2010/main" val="579380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C4F747E-AE1F-474D-ACC4-6805CB3166F6}"/>
              </a:ext>
            </a:extLst>
          </p:cNvPr>
          <p:cNvSpPr>
            <a:spLocks noGrp="1"/>
          </p:cNvSpPr>
          <p:nvPr>
            <p:ph type="title"/>
          </p:nvPr>
        </p:nvSpPr>
        <p:spPr>
          <a:xfrm>
            <a:off x="630936" y="639520"/>
            <a:ext cx="3429000" cy="1719072"/>
          </a:xfrm>
        </p:spPr>
        <p:txBody>
          <a:bodyPr anchor="b">
            <a:normAutofit/>
          </a:bodyPr>
          <a:lstStyle/>
          <a:p>
            <a:pPr>
              <a:lnSpc>
                <a:spcPct val="90000"/>
              </a:lnSpc>
            </a:pPr>
            <a:r>
              <a:rPr lang="cs-CZ" sz="4200"/>
              <a:t>METODA ROODOVÉ ONTOGENETICKÝ VÝVOJ</a:t>
            </a:r>
          </a:p>
        </p:txBody>
      </p:sp>
      <p:sp>
        <p:nvSpPr>
          <p:cNvPr id="12"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9084" y="2532888"/>
            <a:ext cx="3291840" cy="18288"/>
          </a:xfrm>
          <a:custGeom>
            <a:avLst/>
            <a:gdLst>
              <a:gd name="connsiteX0" fmla="*/ 0 w 3291840"/>
              <a:gd name="connsiteY0" fmla="*/ 0 h 18288"/>
              <a:gd name="connsiteX1" fmla="*/ 625450 w 3291840"/>
              <a:gd name="connsiteY1" fmla="*/ 0 h 18288"/>
              <a:gd name="connsiteX2" fmla="*/ 1283818 w 3291840"/>
              <a:gd name="connsiteY2" fmla="*/ 0 h 18288"/>
              <a:gd name="connsiteX3" fmla="*/ 1975104 w 3291840"/>
              <a:gd name="connsiteY3" fmla="*/ 0 h 18288"/>
              <a:gd name="connsiteX4" fmla="*/ 2666390 w 3291840"/>
              <a:gd name="connsiteY4" fmla="*/ 0 h 18288"/>
              <a:gd name="connsiteX5" fmla="*/ 3291840 w 3291840"/>
              <a:gd name="connsiteY5" fmla="*/ 0 h 18288"/>
              <a:gd name="connsiteX6" fmla="*/ 3291840 w 3291840"/>
              <a:gd name="connsiteY6" fmla="*/ 18288 h 18288"/>
              <a:gd name="connsiteX7" fmla="*/ 2567635 w 3291840"/>
              <a:gd name="connsiteY7" fmla="*/ 18288 h 18288"/>
              <a:gd name="connsiteX8" fmla="*/ 1843430 w 3291840"/>
              <a:gd name="connsiteY8" fmla="*/ 18288 h 18288"/>
              <a:gd name="connsiteX9" fmla="*/ 1185062 w 3291840"/>
              <a:gd name="connsiteY9" fmla="*/ 18288 h 18288"/>
              <a:gd name="connsiteX10" fmla="*/ 0 w 3291840"/>
              <a:gd name="connsiteY10" fmla="*/ 18288 h 18288"/>
              <a:gd name="connsiteX11" fmla="*/ 0 w 3291840"/>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91840" h="18288" fill="none" extrusionOk="0">
                <a:moveTo>
                  <a:pt x="0" y="0"/>
                </a:moveTo>
                <a:cubicBezTo>
                  <a:pt x="173613" y="5552"/>
                  <a:pt x="489242" y="1770"/>
                  <a:pt x="625450" y="0"/>
                </a:cubicBezTo>
                <a:cubicBezTo>
                  <a:pt x="761658" y="-1770"/>
                  <a:pt x="1015131" y="32079"/>
                  <a:pt x="1283818" y="0"/>
                </a:cubicBezTo>
                <a:cubicBezTo>
                  <a:pt x="1552505" y="-32079"/>
                  <a:pt x="1752773" y="10771"/>
                  <a:pt x="1975104" y="0"/>
                </a:cubicBezTo>
                <a:cubicBezTo>
                  <a:pt x="2197435" y="-10771"/>
                  <a:pt x="2433070" y="21341"/>
                  <a:pt x="2666390" y="0"/>
                </a:cubicBezTo>
                <a:cubicBezTo>
                  <a:pt x="2899710" y="-21341"/>
                  <a:pt x="3028437" y="16612"/>
                  <a:pt x="3291840" y="0"/>
                </a:cubicBezTo>
                <a:cubicBezTo>
                  <a:pt x="3291131" y="8157"/>
                  <a:pt x="3291427" y="12125"/>
                  <a:pt x="3291840" y="18288"/>
                </a:cubicBezTo>
                <a:cubicBezTo>
                  <a:pt x="3043276" y="37868"/>
                  <a:pt x="2921041" y="-12908"/>
                  <a:pt x="2567635" y="18288"/>
                </a:cubicBezTo>
                <a:cubicBezTo>
                  <a:pt x="2214230" y="49484"/>
                  <a:pt x="2189623" y="-13019"/>
                  <a:pt x="1843430" y="18288"/>
                </a:cubicBezTo>
                <a:cubicBezTo>
                  <a:pt x="1497237" y="49595"/>
                  <a:pt x="1492584" y="29180"/>
                  <a:pt x="1185062" y="18288"/>
                </a:cubicBezTo>
                <a:cubicBezTo>
                  <a:pt x="877540" y="7396"/>
                  <a:pt x="313238" y="46443"/>
                  <a:pt x="0" y="18288"/>
                </a:cubicBezTo>
                <a:cubicBezTo>
                  <a:pt x="-46" y="12483"/>
                  <a:pt x="-203" y="6491"/>
                  <a:pt x="0" y="0"/>
                </a:cubicBezTo>
                <a:close/>
              </a:path>
              <a:path w="3291840" h="18288" stroke="0" extrusionOk="0">
                <a:moveTo>
                  <a:pt x="0" y="0"/>
                </a:moveTo>
                <a:cubicBezTo>
                  <a:pt x="281971" y="23935"/>
                  <a:pt x="485873" y="-14021"/>
                  <a:pt x="625450" y="0"/>
                </a:cubicBezTo>
                <a:cubicBezTo>
                  <a:pt x="765027" y="14021"/>
                  <a:pt x="1048900" y="27914"/>
                  <a:pt x="1185062" y="0"/>
                </a:cubicBezTo>
                <a:cubicBezTo>
                  <a:pt x="1321224" y="-27914"/>
                  <a:pt x="1648252" y="-3988"/>
                  <a:pt x="1909267" y="0"/>
                </a:cubicBezTo>
                <a:cubicBezTo>
                  <a:pt x="2170282" y="3988"/>
                  <a:pt x="2301957" y="25891"/>
                  <a:pt x="2534717" y="0"/>
                </a:cubicBezTo>
                <a:cubicBezTo>
                  <a:pt x="2767477" y="-25891"/>
                  <a:pt x="3078800" y="21500"/>
                  <a:pt x="3291840" y="0"/>
                </a:cubicBezTo>
                <a:cubicBezTo>
                  <a:pt x="3291576" y="4493"/>
                  <a:pt x="3292224" y="9472"/>
                  <a:pt x="3291840" y="18288"/>
                </a:cubicBezTo>
                <a:cubicBezTo>
                  <a:pt x="3120474" y="15714"/>
                  <a:pt x="2816568" y="4633"/>
                  <a:pt x="2633472" y="18288"/>
                </a:cubicBezTo>
                <a:cubicBezTo>
                  <a:pt x="2450376" y="31943"/>
                  <a:pt x="2160769" y="37350"/>
                  <a:pt x="1909267" y="18288"/>
                </a:cubicBezTo>
                <a:cubicBezTo>
                  <a:pt x="1657765" y="-774"/>
                  <a:pt x="1623992" y="9648"/>
                  <a:pt x="1349654" y="18288"/>
                </a:cubicBezTo>
                <a:cubicBezTo>
                  <a:pt x="1075316" y="26928"/>
                  <a:pt x="833426" y="34181"/>
                  <a:pt x="691286" y="18288"/>
                </a:cubicBezTo>
                <a:cubicBezTo>
                  <a:pt x="549146" y="2395"/>
                  <a:pt x="342011" y="24201"/>
                  <a:pt x="0" y="18288"/>
                </a:cubicBezTo>
                <a:cubicBezTo>
                  <a:pt x="843" y="9577"/>
                  <a:pt x="371" y="6900"/>
                  <a:pt x="0" y="0"/>
                </a:cubicBezTo>
                <a:close/>
              </a:path>
            </a:pathLst>
          </a:custGeom>
          <a:solidFill>
            <a:srgbClr val="E74629"/>
          </a:solidFill>
          <a:ln w="38100" cap="rnd">
            <a:solidFill>
              <a:srgbClr val="E7462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C3FB0A75-667D-4313-9710-4E4023861D03}"/>
              </a:ext>
            </a:extLst>
          </p:cNvPr>
          <p:cNvSpPr>
            <a:spLocks noGrp="1"/>
          </p:cNvSpPr>
          <p:nvPr>
            <p:ph idx="1"/>
          </p:nvPr>
        </p:nvSpPr>
        <p:spPr>
          <a:xfrm>
            <a:off x="630936" y="2807208"/>
            <a:ext cx="4011083" cy="3876378"/>
          </a:xfrm>
        </p:spPr>
        <p:txBody>
          <a:bodyPr vert="horz" lIns="91440" tIns="45720" rIns="91440" bIns="45720" rtlCol="0" anchor="t">
            <a:noAutofit/>
          </a:bodyPr>
          <a:lstStyle/>
          <a:p>
            <a:pPr>
              <a:lnSpc>
                <a:spcPct val="100000"/>
              </a:lnSpc>
            </a:pPr>
            <a:r>
              <a:rPr lang="cs-CZ" sz="1800" b="1" dirty="0"/>
              <a:t>Supinace ve flekčním držení: totální flekční držení</a:t>
            </a:r>
          </a:p>
          <a:p>
            <a:pPr>
              <a:lnSpc>
                <a:spcPct val="100000"/>
              </a:lnSpc>
            </a:pPr>
            <a:r>
              <a:rPr lang="cs-CZ" sz="1800" b="1" dirty="0"/>
              <a:t>Přesouvání na bok</a:t>
            </a:r>
          </a:p>
          <a:p>
            <a:pPr>
              <a:lnSpc>
                <a:spcPct val="100000"/>
              </a:lnSpc>
            </a:pPr>
            <a:r>
              <a:rPr lang="cs-CZ" sz="1800" b="1" dirty="0"/>
              <a:t>Pozice na břiše v extenzi</a:t>
            </a:r>
          </a:p>
          <a:p>
            <a:pPr>
              <a:lnSpc>
                <a:spcPct val="100000"/>
              </a:lnSpc>
            </a:pPr>
            <a:r>
              <a:rPr lang="cs-CZ" sz="1800" b="1" dirty="0" err="1"/>
              <a:t>Kokontrakce</a:t>
            </a:r>
            <a:r>
              <a:rPr lang="cs-CZ" sz="1800" b="1" dirty="0"/>
              <a:t> krku</a:t>
            </a:r>
          </a:p>
          <a:p>
            <a:pPr>
              <a:lnSpc>
                <a:spcPct val="100000"/>
              </a:lnSpc>
            </a:pPr>
            <a:r>
              <a:rPr lang="cs-CZ" sz="1800" b="1" dirty="0"/>
              <a:t>Pozice na břiše s oporou o lokty</a:t>
            </a:r>
          </a:p>
          <a:p>
            <a:pPr>
              <a:lnSpc>
                <a:spcPct val="100000"/>
              </a:lnSpc>
            </a:pPr>
            <a:r>
              <a:rPr lang="cs-CZ" sz="1800" b="1" dirty="0"/>
              <a:t>Pozice na čtyřech</a:t>
            </a:r>
          </a:p>
          <a:p>
            <a:pPr>
              <a:lnSpc>
                <a:spcPct val="100000"/>
              </a:lnSpc>
            </a:pPr>
            <a:r>
              <a:rPr lang="cs-CZ" sz="1800" b="1" dirty="0"/>
              <a:t>Sezení</a:t>
            </a:r>
          </a:p>
          <a:p>
            <a:pPr>
              <a:lnSpc>
                <a:spcPct val="100000"/>
              </a:lnSpc>
            </a:pPr>
            <a:r>
              <a:rPr lang="cs-CZ" sz="1800" b="1" dirty="0"/>
              <a:t>Stání</a:t>
            </a:r>
          </a:p>
          <a:p>
            <a:pPr>
              <a:lnSpc>
                <a:spcPct val="100000"/>
              </a:lnSpc>
            </a:pPr>
            <a:r>
              <a:rPr lang="cs-CZ" sz="1800" b="1" dirty="0"/>
              <a:t>Chůze </a:t>
            </a:r>
          </a:p>
        </p:txBody>
      </p:sp>
      <mc:AlternateContent xmlns:mc="http://schemas.openxmlformats.org/markup-compatibility/2006" xmlns:p14="http://schemas.microsoft.com/office/powerpoint/2010/main">
        <mc:Choice Requires="p14">
          <p:contentPart p14:bwMode="auto" r:id="rId2">
            <p14:nvContentPartPr>
              <p14: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1956150"/>
                <a:ext cx="36000" cy="32709"/>
              </a:xfrm>
              <a:prstGeom prst="rect">
                <a:avLst/>
              </a:prstGeom>
            </p:spPr>
          </p:pic>
        </mc:Fallback>
      </mc:AlternateContent>
      <p:pic>
        <p:nvPicPr>
          <p:cNvPr id="5" name="Obrázek 5">
            <a:extLst>
              <a:ext uri="{FF2B5EF4-FFF2-40B4-BE49-F238E27FC236}">
                <a16:creationId xmlns:a16="http://schemas.microsoft.com/office/drawing/2014/main" id="{E506F311-9FB6-4FE7-9192-9779D9D48D66}"/>
              </a:ext>
            </a:extLst>
          </p:cNvPr>
          <p:cNvPicPr>
            <a:picLocks noChangeAspect="1"/>
          </p:cNvPicPr>
          <p:nvPr/>
        </p:nvPicPr>
        <p:blipFill>
          <a:blip r:embed="rId4"/>
          <a:stretch>
            <a:fillRect/>
          </a:stretch>
        </p:blipFill>
        <p:spPr>
          <a:xfrm>
            <a:off x="5714657" y="640080"/>
            <a:ext cx="4782997" cy="5577840"/>
          </a:xfrm>
          <a:prstGeom prst="rect">
            <a:avLst/>
          </a:prstGeom>
        </p:spPr>
      </p:pic>
    </p:spTree>
    <p:extLst>
      <p:ext uri="{BB962C8B-B14F-4D97-AF65-F5344CB8AC3E}">
        <p14:creationId xmlns:p14="http://schemas.microsoft.com/office/powerpoint/2010/main" val="33449659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6">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rgbClr val="E74629"/>
          </a:solidFill>
          <a:ln w="38100" cap="rnd">
            <a:solidFill>
              <a:srgbClr val="E7462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16A64CA2-BD08-494D-A8DD-68C26CECEE08}"/>
              </a:ext>
            </a:extLst>
          </p:cNvPr>
          <p:cNvSpPr>
            <a:spLocks noGrp="1"/>
          </p:cNvSpPr>
          <p:nvPr>
            <p:ph type="title"/>
          </p:nvPr>
        </p:nvSpPr>
        <p:spPr>
          <a:xfrm>
            <a:off x="838200" y="365125"/>
            <a:ext cx="10515600" cy="1325563"/>
          </a:xfrm>
        </p:spPr>
        <p:txBody>
          <a:bodyPr>
            <a:normAutofit/>
          </a:bodyPr>
          <a:lstStyle/>
          <a:p>
            <a:r>
              <a:rPr lang="cs-CZ" sz="6600">
                <a:ea typeface="+mj-lt"/>
                <a:cs typeface="+mj-lt"/>
              </a:rPr>
              <a:t>Metoda Roodové</a:t>
            </a:r>
          </a:p>
          <a:p>
            <a:endParaRPr lang="cs-CZ" sz="6600"/>
          </a:p>
        </p:txBody>
      </p:sp>
      <p:sp>
        <p:nvSpPr>
          <p:cNvPr id="3" name="Zástupný obsah 2">
            <a:extLst>
              <a:ext uri="{FF2B5EF4-FFF2-40B4-BE49-F238E27FC236}">
                <a16:creationId xmlns:a16="http://schemas.microsoft.com/office/drawing/2014/main" id="{79E0ACBA-D86B-466F-968B-97723E006BAE}"/>
              </a:ext>
            </a:extLst>
          </p:cNvPr>
          <p:cNvSpPr>
            <a:spLocks noGrp="1"/>
          </p:cNvSpPr>
          <p:nvPr>
            <p:ph idx="1"/>
          </p:nvPr>
        </p:nvSpPr>
        <p:spPr>
          <a:xfrm>
            <a:off x="838200" y="1125051"/>
            <a:ext cx="10515600" cy="4251960"/>
          </a:xfrm>
        </p:spPr>
        <p:txBody>
          <a:bodyPr vert="horz" lIns="91440" tIns="45720" rIns="91440" bIns="45720" rtlCol="0" anchor="t">
            <a:noAutofit/>
          </a:bodyPr>
          <a:lstStyle/>
          <a:p>
            <a:pPr>
              <a:lnSpc>
                <a:spcPct val="100000"/>
              </a:lnSpc>
            </a:pPr>
            <a:r>
              <a:rPr lang="cs-CZ" sz="1600" b="1" dirty="0">
                <a:ea typeface="+mn-lt"/>
                <a:cs typeface="+mn-lt"/>
              </a:rPr>
              <a:t>Využívá reflexní vliv polohy: důraz na řízenou stimulaci a využití vývojového sledu. Motorické vzorce se rozvíjí z elementárních reflexních vzorců, které jsou modifikovány přes </a:t>
            </a:r>
            <a:r>
              <a:rPr lang="cs-CZ" sz="1600" b="1" dirty="0" err="1">
                <a:ea typeface="+mn-lt"/>
                <a:cs typeface="+mn-lt"/>
              </a:rPr>
              <a:t>sensorickou</a:t>
            </a:r>
            <a:r>
              <a:rPr lang="cs-CZ" sz="1600" b="1" dirty="0">
                <a:ea typeface="+mn-lt"/>
                <a:cs typeface="+mn-lt"/>
              </a:rPr>
              <a:t> stimulaci dokud není dosaženo vyšší kontroly.</a:t>
            </a:r>
            <a:endParaRPr lang="cs-CZ" sz="1600" b="1"/>
          </a:p>
          <a:p>
            <a:pPr>
              <a:lnSpc>
                <a:spcPct val="100000"/>
              </a:lnSpc>
            </a:pPr>
            <a:r>
              <a:rPr lang="cs-CZ" sz="1600" b="1" dirty="0">
                <a:ea typeface="+mn-lt"/>
                <a:cs typeface="+mn-lt"/>
              </a:rPr>
              <a:t>Čtyři hlavní komponenty  teorie:</a:t>
            </a:r>
            <a:endParaRPr lang="cs-CZ" sz="1600" b="1"/>
          </a:p>
          <a:p>
            <a:pPr>
              <a:lnSpc>
                <a:spcPct val="100000"/>
              </a:lnSpc>
            </a:pPr>
            <a:r>
              <a:rPr lang="cs-CZ" sz="1600" b="1" dirty="0">
                <a:ea typeface="+mn-lt"/>
                <a:cs typeface="+mn-lt"/>
              </a:rPr>
              <a:t>1)      </a:t>
            </a:r>
            <a:r>
              <a:rPr lang="cs-CZ" sz="1600" b="1" dirty="0" err="1">
                <a:ea typeface="+mn-lt"/>
                <a:cs typeface="+mn-lt"/>
              </a:rPr>
              <a:t>sensorické</a:t>
            </a:r>
            <a:r>
              <a:rPr lang="cs-CZ" sz="1600" b="1" dirty="0">
                <a:ea typeface="+mn-lt"/>
                <a:cs typeface="+mn-lt"/>
              </a:rPr>
              <a:t> informace se používají k vyvolání svalové odpovědi, abychom dosáhli normálního pohybu</a:t>
            </a:r>
            <a:endParaRPr lang="cs-CZ" sz="1600" b="1"/>
          </a:p>
          <a:p>
            <a:pPr>
              <a:lnSpc>
                <a:spcPct val="100000"/>
              </a:lnSpc>
            </a:pPr>
            <a:r>
              <a:rPr lang="cs-CZ" sz="1600" b="1" dirty="0">
                <a:ea typeface="+mn-lt"/>
                <a:cs typeface="+mn-lt"/>
              </a:rPr>
              <a:t>2)      </a:t>
            </a:r>
            <a:r>
              <a:rPr lang="cs-CZ" sz="1600" b="1" dirty="0" err="1">
                <a:ea typeface="+mn-lt"/>
                <a:cs typeface="+mn-lt"/>
              </a:rPr>
              <a:t>sensomotorický</a:t>
            </a:r>
            <a:r>
              <a:rPr lang="cs-CZ" sz="1600" b="1" dirty="0">
                <a:ea typeface="+mn-lt"/>
                <a:cs typeface="+mn-lt"/>
              </a:rPr>
              <a:t> vývoj je zakódován a proto se musíme snažit o jeho rozvoj</a:t>
            </a:r>
            <a:endParaRPr lang="cs-CZ" sz="1600" b="1"/>
          </a:p>
          <a:p>
            <a:pPr>
              <a:lnSpc>
                <a:spcPct val="100000"/>
              </a:lnSpc>
            </a:pPr>
            <a:r>
              <a:rPr lang="cs-CZ" sz="1600" b="1" dirty="0">
                <a:ea typeface="+mn-lt"/>
                <a:cs typeface="+mn-lt"/>
              </a:rPr>
              <a:t>3)      pohyb musí být funkční.</a:t>
            </a:r>
            <a:endParaRPr lang="cs-CZ" sz="1600" b="1"/>
          </a:p>
          <a:p>
            <a:pPr>
              <a:lnSpc>
                <a:spcPct val="100000"/>
              </a:lnSpc>
            </a:pPr>
            <a:r>
              <a:rPr lang="cs-CZ" sz="1600" b="1" dirty="0">
                <a:ea typeface="+mn-lt"/>
                <a:cs typeface="+mn-lt"/>
              </a:rPr>
              <a:t>4)      opakování je pro učení podstatné</a:t>
            </a:r>
            <a:endParaRPr lang="cs-CZ" sz="1600" b="1"/>
          </a:p>
          <a:p>
            <a:pPr>
              <a:lnSpc>
                <a:spcPct val="100000"/>
              </a:lnSpc>
            </a:pPr>
            <a:r>
              <a:rPr lang="cs-CZ" sz="1600" b="1" u="sng" dirty="0">
                <a:ea typeface="+mn-lt"/>
                <a:cs typeface="+mn-lt"/>
              </a:rPr>
              <a:t>Poloha na zádech: </a:t>
            </a:r>
          </a:p>
          <a:p>
            <a:pPr lvl="1">
              <a:lnSpc>
                <a:spcPct val="100000"/>
              </a:lnSpc>
            </a:pPr>
            <a:r>
              <a:rPr lang="cs-CZ" sz="1600" b="1" dirty="0">
                <a:ea typeface="+mn-lt"/>
                <a:cs typeface="+mn-lt"/>
              </a:rPr>
              <a:t>pro aktivaci flexorů, pacient flektuje a </a:t>
            </a:r>
            <a:r>
              <a:rPr lang="cs-CZ" sz="1600" b="1" dirty="0" err="1">
                <a:ea typeface="+mn-lt"/>
                <a:cs typeface="+mn-lt"/>
              </a:rPr>
              <a:t>addukuje</a:t>
            </a:r>
            <a:r>
              <a:rPr lang="cs-CZ" sz="1600" b="1" dirty="0">
                <a:ea typeface="+mn-lt"/>
                <a:cs typeface="+mn-lt"/>
              </a:rPr>
              <a:t> ramenní klouby a provádí flexi prstů proti odporu (proti tyčce v rukou)</a:t>
            </a:r>
          </a:p>
          <a:p>
            <a:pPr>
              <a:lnSpc>
                <a:spcPct val="100000"/>
              </a:lnSpc>
            </a:pPr>
            <a:r>
              <a:rPr lang="cs-CZ" sz="1600" b="1" u="sng" dirty="0">
                <a:ea typeface="+mn-lt"/>
                <a:cs typeface="+mn-lt"/>
              </a:rPr>
              <a:t>Poloha na břiše:</a:t>
            </a:r>
          </a:p>
          <a:p>
            <a:pPr lvl="1">
              <a:lnSpc>
                <a:spcPct val="100000"/>
              </a:lnSpc>
            </a:pPr>
            <a:r>
              <a:rPr lang="cs-CZ" sz="1600" b="1" dirty="0">
                <a:ea typeface="+mn-lt"/>
                <a:cs typeface="+mn-lt"/>
              </a:rPr>
              <a:t>pro aktivaci  extenzorů: HKK v maximální Ex, </a:t>
            </a:r>
            <a:r>
              <a:rPr lang="cs-CZ" sz="1600" b="1" dirty="0" err="1">
                <a:ea typeface="+mn-lt"/>
                <a:cs typeface="+mn-lt"/>
              </a:rPr>
              <a:t>Add</a:t>
            </a:r>
            <a:r>
              <a:rPr lang="cs-CZ" sz="1600" b="1" dirty="0">
                <a:ea typeface="+mn-lt"/>
                <a:cs typeface="+mn-lt"/>
              </a:rPr>
              <a:t> a ZR v RAK, lopatky </a:t>
            </a:r>
            <a:r>
              <a:rPr lang="cs-CZ" sz="1600" b="1" dirty="0" err="1">
                <a:ea typeface="+mn-lt"/>
                <a:cs typeface="+mn-lt"/>
              </a:rPr>
              <a:t>addukovány</a:t>
            </a:r>
            <a:r>
              <a:rPr lang="cs-CZ" sz="1600" b="1" dirty="0">
                <a:ea typeface="+mn-lt"/>
                <a:cs typeface="+mn-lt"/>
              </a:rPr>
              <a:t>, trup a DKK </a:t>
            </a:r>
            <a:r>
              <a:rPr lang="cs-CZ" sz="1600" b="1" dirty="0" err="1">
                <a:ea typeface="+mn-lt"/>
                <a:cs typeface="+mn-lt"/>
              </a:rPr>
              <a:t>extendovány</a:t>
            </a:r>
            <a:endParaRPr lang="cs-CZ" sz="1600" b="1" dirty="0">
              <a:ea typeface="+mn-lt"/>
              <a:cs typeface="+mn-lt"/>
            </a:endParaRPr>
          </a:p>
          <a:p>
            <a:pPr lvl="1">
              <a:lnSpc>
                <a:spcPct val="100000"/>
              </a:lnSpc>
            </a:pPr>
            <a:r>
              <a:rPr lang="cs-CZ" sz="1600" b="1" dirty="0">
                <a:ea typeface="+mn-lt"/>
                <a:cs typeface="+mn-lt"/>
              </a:rPr>
              <a:t>s oporou o lokty &amp; předloktím mezi pronací a supinací využíváme flexe prstů a zápěstí proti odporu k facilitaci kontrakce stabilizátorů ramenního kloubu a lopatky. </a:t>
            </a:r>
            <a:endParaRPr lang="cs-CZ" sz="1600" b="1"/>
          </a:p>
          <a:p>
            <a:pPr>
              <a:lnSpc>
                <a:spcPct val="100000"/>
              </a:lnSpc>
            </a:pPr>
            <a:r>
              <a:rPr lang="cs-CZ" sz="1600" b="1" dirty="0">
                <a:ea typeface="+mn-lt"/>
                <a:cs typeface="+mn-lt"/>
              </a:rPr>
              <a:t>Pro inhibici dlouhých flexorů prstů aplikujeme dle </a:t>
            </a:r>
            <a:r>
              <a:rPr lang="cs-CZ" sz="1600" b="1" dirty="0" err="1">
                <a:ea typeface="+mn-lt"/>
                <a:cs typeface="+mn-lt"/>
              </a:rPr>
              <a:t>Roodové</a:t>
            </a:r>
            <a:r>
              <a:rPr lang="cs-CZ" sz="1600" b="1" dirty="0">
                <a:ea typeface="+mn-lt"/>
                <a:cs typeface="+mn-lt"/>
              </a:rPr>
              <a:t> velký tuhý předmět, který má pacient tisknout.</a:t>
            </a:r>
            <a:endParaRPr lang="cs-CZ" sz="1600" b="1"/>
          </a:p>
          <a:p>
            <a:pPr>
              <a:lnSpc>
                <a:spcPct val="100000"/>
              </a:lnSpc>
            </a:pPr>
            <a:r>
              <a:rPr lang="cs-CZ" sz="1600" b="1" dirty="0" err="1">
                <a:ea typeface="+mn-lt"/>
                <a:cs typeface="+mn-lt"/>
              </a:rPr>
              <a:t>Roodová</a:t>
            </a:r>
            <a:r>
              <a:rPr lang="cs-CZ" sz="1600" b="1" dirty="0">
                <a:ea typeface="+mn-lt"/>
                <a:cs typeface="+mn-lt"/>
              </a:rPr>
              <a:t> vycházela z toho, že povrchové svaly jsou v trvalé kontrakci, omezují pohyb a inhibují normální stabilizační vzorce. Proto musíme nejprve </a:t>
            </a:r>
            <a:r>
              <a:rPr lang="cs-CZ" sz="1600" b="1" dirty="0" err="1">
                <a:ea typeface="+mn-lt"/>
                <a:cs typeface="+mn-lt"/>
              </a:rPr>
              <a:t>facilitovat</a:t>
            </a:r>
            <a:r>
              <a:rPr lang="cs-CZ" sz="1600" b="1" dirty="0">
                <a:ea typeface="+mn-lt"/>
                <a:cs typeface="+mn-lt"/>
              </a:rPr>
              <a:t> stabilizátory, čímž se uvolní povrchové svaly. Opakované kontrakce bez odporu inhibují sval, který se kontrahuje &amp; </a:t>
            </a:r>
            <a:r>
              <a:rPr lang="cs-CZ" sz="1600" b="1" dirty="0" err="1">
                <a:ea typeface="+mn-lt"/>
                <a:cs typeface="+mn-lt"/>
              </a:rPr>
              <a:t>facilitují</a:t>
            </a:r>
            <a:r>
              <a:rPr lang="cs-CZ" sz="1600" b="1" dirty="0">
                <a:ea typeface="+mn-lt"/>
                <a:cs typeface="+mn-lt"/>
              </a:rPr>
              <a:t> jeho antagonistu.</a:t>
            </a:r>
          </a:p>
          <a:p>
            <a:pPr>
              <a:lnSpc>
                <a:spcPct val="100000"/>
              </a:lnSpc>
            </a:pPr>
            <a:r>
              <a:rPr lang="cs-CZ" sz="1600" b="1" dirty="0">
                <a:ea typeface="+mn-lt"/>
                <a:cs typeface="+mn-lt"/>
              </a:rPr>
              <a:t>Cílem této metody je zlepšení schopnosti provádět koordinované pohyby, jakožto výsledek souhry mobilizujících a stabilizujících sil. Jedná se o kombinace vhodných poloh, cvičení a stimulací, které musí být v dokonalé souhře. </a:t>
            </a:r>
            <a:endParaRPr lang="cs-CZ" sz="1600" b="1"/>
          </a:p>
        </p:txBody>
      </p:sp>
    </p:spTree>
    <p:extLst>
      <p:ext uri="{BB962C8B-B14F-4D97-AF65-F5344CB8AC3E}">
        <p14:creationId xmlns:p14="http://schemas.microsoft.com/office/powerpoint/2010/main" val="679215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B19824-521E-48CF-9D83-3D8363A5FDC5}"/>
              </a:ext>
            </a:extLst>
          </p:cNvPr>
          <p:cNvSpPr>
            <a:spLocks noGrp="1"/>
          </p:cNvSpPr>
          <p:nvPr>
            <p:ph type="title"/>
          </p:nvPr>
        </p:nvSpPr>
        <p:spPr/>
        <p:txBody>
          <a:bodyPr>
            <a:normAutofit/>
          </a:bodyPr>
          <a:lstStyle/>
          <a:p>
            <a:pPr algn="ctr"/>
            <a:r>
              <a:rPr lang="cs-CZ" sz="6800" dirty="0">
                <a:solidFill>
                  <a:schemeClr val="bg1"/>
                </a:solidFill>
              </a:rPr>
              <a:t>O</a:t>
            </a:r>
            <a:r>
              <a:rPr lang="cs-CZ" dirty="0">
                <a:solidFill>
                  <a:srgbClr val="000000"/>
                </a:solidFill>
              </a:rPr>
              <a:t>OSNOVA PREZENTACE</a:t>
            </a:r>
            <a:endParaRPr lang="cs-CZ" dirty="0"/>
          </a:p>
        </p:txBody>
      </p:sp>
      <p:sp>
        <p:nvSpPr>
          <p:cNvPr id="4" name="Zástupný text 3">
            <a:extLst>
              <a:ext uri="{FF2B5EF4-FFF2-40B4-BE49-F238E27FC236}">
                <a16:creationId xmlns:a16="http://schemas.microsoft.com/office/drawing/2014/main" id="{D7E337AB-469A-4CC7-9D1A-CE1779361078}"/>
              </a:ext>
            </a:extLst>
          </p:cNvPr>
          <p:cNvSpPr>
            <a:spLocks noGrp="1"/>
          </p:cNvSpPr>
          <p:nvPr>
            <p:ph type="body" idx="1"/>
          </p:nvPr>
        </p:nvSpPr>
        <p:spPr/>
        <p:txBody>
          <a:bodyPr/>
          <a:lstStyle/>
          <a:p>
            <a:endParaRPr lang="cs-CZ"/>
          </a:p>
        </p:txBody>
      </p:sp>
      <p:sp>
        <p:nvSpPr>
          <p:cNvPr id="5" name="Zástupný text 4">
            <a:extLst>
              <a:ext uri="{FF2B5EF4-FFF2-40B4-BE49-F238E27FC236}">
                <a16:creationId xmlns:a16="http://schemas.microsoft.com/office/drawing/2014/main" id="{E4ECC695-40D1-47E9-A1AF-F7000CF28B17}"/>
              </a:ext>
            </a:extLst>
          </p:cNvPr>
          <p:cNvSpPr>
            <a:spLocks noGrp="1"/>
          </p:cNvSpPr>
          <p:nvPr>
            <p:ph type="body" sz="quarter" idx="3"/>
          </p:nvPr>
        </p:nvSpPr>
        <p:spPr/>
        <p:txBody>
          <a:bodyPr/>
          <a:lstStyle/>
          <a:p>
            <a:endParaRPr lang="cs-CZ"/>
          </a:p>
        </p:txBody>
      </p:sp>
      <p:sp>
        <p:nvSpPr>
          <p:cNvPr id="6" name="Zástupný obsah 5">
            <a:extLst>
              <a:ext uri="{FF2B5EF4-FFF2-40B4-BE49-F238E27FC236}">
                <a16:creationId xmlns:a16="http://schemas.microsoft.com/office/drawing/2014/main" id="{669EB091-03E3-4035-9AB8-70927149090D}"/>
              </a:ext>
            </a:extLst>
          </p:cNvPr>
          <p:cNvSpPr>
            <a:spLocks noGrp="1"/>
          </p:cNvSpPr>
          <p:nvPr>
            <p:ph sz="quarter" idx="4"/>
          </p:nvPr>
        </p:nvSpPr>
        <p:spPr>
          <a:xfrm>
            <a:off x="6172200" y="2354580"/>
            <a:ext cx="5183188" cy="4248658"/>
          </a:xfrm>
        </p:spPr>
        <p:txBody>
          <a:bodyPr vert="horz" lIns="91440" tIns="45720" rIns="91440" bIns="45720" rtlCol="0" anchor="t">
            <a:normAutofit fontScale="92500" lnSpcReduction="20000"/>
          </a:bodyPr>
          <a:lstStyle/>
          <a:p>
            <a:r>
              <a:rPr lang="cs-CZ" b="1" dirty="0"/>
              <a:t>Metoda dr. Temple </a:t>
            </a:r>
            <a:r>
              <a:rPr lang="cs-CZ" b="1" dirty="0" err="1"/>
              <a:t>Faye</a:t>
            </a:r>
            <a:endParaRPr lang="cs-CZ" b="1"/>
          </a:p>
          <a:p>
            <a:r>
              <a:rPr lang="cs-CZ" b="1" dirty="0"/>
              <a:t>Metoda </a:t>
            </a:r>
            <a:r>
              <a:rPr lang="cs-CZ" b="1" dirty="0" err="1"/>
              <a:t>Roodové</a:t>
            </a:r>
            <a:endParaRPr lang="cs-CZ" b="1"/>
          </a:p>
          <a:p>
            <a:r>
              <a:rPr lang="cs-CZ" b="1" dirty="0"/>
              <a:t>Metoda </a:t>
            </a:r>
            <a:r>
              <a:rPr lang="cs-CZ" b="1" dirty="0" err="1"/>
              <a:t>Roodové</a:t>
            </a:r>
            <a:r>
              <a:rPr lang="cs-CZ" b="1" dirty="0"/>
              <a:t> ontogenetický vývoj</a:t>
            </a:r>
          </a:p>
          <a:p>
            <a:r>
              <a:rPr lang="cs-CZ" b="1" dirty="0"/>
              <a:t>Metoda </a:t>
            </a:r>
            <a:r>
              <a:rPr lang="cs-CZ" b="1" dirty="0" err="1"/>
              <a:t>Perfetti</a:t>
            </a:r>
            <a:r>
              <a:rPr lang="cs-CZ" b="1" dirty="0"/>
              <a:t> úvod</a:t>
            </a:r>
          </a:p>
          <a:p>
            <a:r>
              <a:rPr lang="cs-CZ" b="1" dirty="0"/>
              <a:t>Metoda </a:t>
            </a:r>
            <a:r>
              <a:rPr lang="cs-CZ" b="1" dirty="0" err="1"/>
              <a:t>Perfetti</a:t>
            </a:r>
            <a:r>
              <a:rPr lang="cs-CZ" b="1" dirty="0"/>
              <a:t> tři stupně</a:t>
            </a:r>
          </a:p>
          <a:p>
            <a:r>
              <a:rPr lang="cs-CZ" b="1" dirty="0" err="1"/>
              <a:t>Perfetti</a:t>
            </a:r>
            <a:r>
              <a:rPr lang="cs-CZ" b="1" dirty="0"/>
              <a:t> ukázka</a:t>
            </a:r>
          </a:p>
          <a:p>
            <a:r>
              <a:rPr lang="cs-CZ" b="1" dirty="0"/>
              <a:t>Metoda dle </a:t>
            </a:r>
            <a:r>
              <a:rPr lang="cs-CZ" b="1" dirty="0" err="1"/>
              <a:t>Miřatského</a:t>
            </a:r>
            <a:endParaRPr lang="cs-CZ" b="1"/>
          </a:p>
        </p:txBody>
      </p:sp>
      <p:sp>
        <p:nvSpPr>
          <p:cNvPr id="11" name="Zástupný obsah 10">
            <a:extLst>
              <a:ext uri="{FF2B5EF4-FFF2-40B4-BE49-F238E27FC236}">
                <a16:creationId xmlns:a16="http://schemas.microsoft.com/office/drawing/2014/main" id="{0B79B9C2-667F-496B-AC0E-54C0BB6FF01D}"/>
              </a:ext>
            </a:extLst>
          </p:cNvPr>
          <p:cNvSpPr>
            <a:spLocks noGrp="1"/>
          </p:cNvSpPr>
          <p:nvPr>
            <p:ph sz="half" idx="2"/>
          </p:nvPr>
        </p:nvSpPr>
        <p:spPr>
          <a:xfrm>
            <a:off x="839788" y="2354580"/>
            <a:ext cx="5157787" cy="4248658"/>
          </a:xfrm>
        </p:spPr>
        <p:txBody>
          <a:bodyPr vert="horz" lIns="91440" tIns="45720" rIns="91440" bIns="45720" rtlCol="0" anchor="t">
            <a:normAutofit fontScale="92500" lnSpcReduction="20000"/>
          </a:bodyPr>
          <a:lstStyle/>
          <a:p>
            <a:r>
              <a:rPr lang="cs-CZ" b="1" dirty="0"/>
              <a:t>Základy reflexních metodik &amp; postupů</a:t>
            </a:r>
          </a:p>
          <a:p>
            <a:r>
              <a:rPr lang="cs-CZ" b="1" dirty="0"/>
              <a:t>Jednotlivé prvky facilitace</a:t>
            </a:r>
          </a:p>
          <a:p>
            <a:r>
              <a:rPr lang="cs-CZ" b="1" dirty="0"/>
              <a:t>Přehled některých stimulačních </a:t>
            </a:r>
            <a:r>
              <a:rPr lang="cs-CZ" b="1" dirty="0">
                <a:ea typeface="+mn-lt"/>
                <a:cs typeface="+mn-lt"/>
              </a:rPr>
              <a:t>&amp; facilitačních metod</a:t>
            </a:r>
          </a:p>
          <a:p>
            <a:r>
              <a:rPr lang="cs-CZ" b="1" dirty="0"/>
              <a:t>Metody kožní stimulace</a:t>
            </a:r>
          </a:p>
          <a:p>
            <a:r>
              <a:rPr lang="cs-CZ" b="1" dirty="0"/>
              <a:t>Metoda sestry </a:t>
            </a:r>
            <a:r>
              <a:rPr lang="cs-CZ" b="1" dirty="0" err="1"/>
              <a:t>Kenny</a:t>
            </a:r>
            <a:endParaRPr lang="cs-CZ" b="1" dirty="0"/>
          </a:p>
          <a:p>
            <a:r>
              <a:rPr lang="cs-CZ" b="1" dirty="0" err="1"/>
              <a:t>Kenny</a:t>
            </a:r>
            <a:r>
              <a:rPr lang="cs-CZ" b="1" dirty="0"/>
              <a:t> důležité pojmy</a:t>
            </a:r>
          </a:p>
          <a:p>
            <a:r>
              <a:rPr lang="cs-CZ" b="1" dirty="0" err="1"/>
              <a:t>Kenny</a:t>
            </a:r>
            <a:r>
              <a:rPr lang="cs-CZ" b="1" dirty="0"/>
              <a:t> provedení</a:t>
            </a:r>
          </a:p>
        </p:txBody>
      </p:sp>
    </p:spTree>
    <p:extLst>
      <p:ext uri="{BB962C8B-B14F-4D97-AF65-F5344CB8AC3E}">
        <p14:creationId xmlns:p14="http://schemas.microsoft.com/office/powerpoint/2010/main" val="1448997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C6DC9A-5D15-4869-B799-BEC4F78FB3D0}"/>
              </a:ext>
            </a:extLst>
          </p:cNvPr>
          <p:cNvSpPr>
            <a:spLocks noGrp="1"/>
          </p:cNvSpPr>
          <p:nvPr>
            <p:ph type="title"/>
          </p:nvPr>
        </p:nvSpPr>
        <p:spPr/>
        <p:txBody>
          <a:bodyPr/>
          <a:lstStyle/>
          <a:p>
            <a:r>
              <a:rPr lang="cs-CZ"/>
              <a:t>METODA MARGARET ROODOVÉ VIDEO - UKÁZKA METODY</a:t>
            </a:r>
          </a:p>
        </p:txBody>
      </p:sp>
      <p:sp>
        <p:nvSpPr>
          <p:cNvPr id="3" name="Zástupný obsah 2">
            <a:extLst>
              <a:ext uri="{FF2B5EF4-FFF2-40B4-BE49-F238E27FC236}">
                <a16:creationId xmlns:a16="http://schemas.microsoft.com/office/drawing/2014/main" id="{C01604B5-E998-402E-BCE8-ADE60986A5E6}"/>
              </a:ext>
            </a:extLst>
          </p:cNvPr>
          <p:cNvSpPr>
            <a:spLocks noGrp="1"/>
          </p:cNvSpPr>
          <p:nvPr>
            <p:ph idx="1"/>
          </p:nvPr>
        </p:nvSpPr>
        <p:spPr/>
        <p:txBody>
          <a:bodyPr vert="horz" lIns="91440" tIns="45720" rIns="91440" bIns="45720" rtlCol="0" anchor="t">
            <a:normAutofit/>
          </a:bodyPr>
          <a:lstStyle/>
          <a:p>
            <a:r>
              <a:rPr lang="cs-CZ" b="1" dirty="0"/>
              <a:t>Viz odkaz:</a:t>
            </a:r>
          </a:p>
          <a:p>
            <a:r>
              <a:rPr lang="cs-CZ" b="1" dirty="0">
                <a:ea typeface="+mn-lt"/>
                <a:cs typeface="+mn-lt"/>
                <a:hlinkClick r:id="rId2"/>
              </a:rPr>
              <a:t>https://www.youtube.com/watch?v=IduvBbM4FbI&amp;list=PL96PwaGX4JBM3fNKoOwPpsEa4faFrY2mn&amp;index=2</a:t>
            </a:r>
            <a:endParaRPr lang="cs-CZ" b="1" dirty="0">
              <a:ea typeface="+mn-lt"/>
              <a:cs typeface="+mn-lt"/>
            </a:endParaRPr>
          </a:p>
          <a:p>
            <a:endParaRPr lang="cs-CZ" b="1" dirty="0"/>
          </a:p>
        </p:txBody>
      </p:sp>
    </p:spTree>
    <p:extLst>
      <p:ext uri="{BB962C8B-B14F-4D97-AF65-F5344CB8AC3E}">
        <p14:creationId xmlns:p14="http://schemas.microsoft.com/office/powerpoint/2010/main" val="4290363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rgbClr val="E74629"/>
          </a:solidFill>
          <a:ln w="38100" cap="rnd">
            <a:solidFill>
              <a:srgbClr val="E7462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E41E620-6447-48AB-9456-6738C080F1A7}"/>
              </a:ext>
            </a:extLst>
          </p:cNvPr>
          <p:cNvSpPr>
            <a:spLocks noGrp="1"/>
          </p:cNvSpPr>
          <p:nvPr>
            <p:ph type="title"/>
          </p:nvPr>
        </p:nvSpPr>
        <p:spPr>
          <a:xfrm>
            <a:off x="838200" y="365125"/>
            <a:ext cx="10515600" cy="1325563"/>
          </a:xfrm>
        </p:spPr>
        <p:txBody>
          <a:bodyPr>
            <a:normAutofit/>
          </a:bodyPr>
          <a:lstStyle/>
          <a:p>
            <a:r>
              <a:rPr lang="cs-CZ" sz="6600" dirty="0">
                <a:ea typeface="+mj-lt"/>
                <a:cs typeface="+mj-lt"/>
              </a:rPr>
              <a:t>Metoda </a:t>
            </a:r>
            <a:r>
              <a:rPr lang="cs-CZ" sz="6600" dirty="0" err="1">
                <a:ea typeface="+mj-lt"/>
                <a:cs typeface="+mj-lt"/>
              </a:rPr>
              <a:t>Perfetti</a:t>
            </a:r>
            <a:r>
              <a:rPr lang="cs-CZ" sz="6600" dirty="0">
                <a:ea typeface="+mj-lt"/>
                <a:cs typeface="+mj-lt"/>
              </a:rPr>
              <a:t> ÚVOD</a:t>
            </a:r>
            <a:endParaRPr lang="cs-CZ" sz="6600" dirty="0"/>
          </a:p>
        </p:txBody>
      </p:sp>
      <p:sp>
        <p:nvSpPr>
          <p:cNvPr id="3" name="Zástupný obsah 2">
            <a:extLst>
              <a:ext uri="{FF2B5EF4-FFF2-40B4-BE49-F238E27FC236}">
                <a16:creationId xmlns:a16="http://schemas.microsoft.com/office/drawing/2014/main" id="{CAE4007E-C539-498E-AEE8-EBAF2C817DE6}"/>
              </a:ext>
            </a:extLst>
          </p:cNvPr>
          <p:cNvSpPr>
            <a:spLocks noGrp="1"/>
          </p:cNvSpPr>
          <p:nvPr>
            <p:ph idx="1"/>
          </p:nvPr>
        </p:nvSpPr>
        <p:spPr>
          <a:xfrm>
            <a:off x="838200" y="1929384"/>
            <a:ext cx="10515600" cy="4251960"/>
          </a:xfrm>
        </p:spPr>
        <p:txBody>
          <a:bodyPr vert="horz" lIns="91440" tIns="45720" rIns="91440" bIns="45720" rtlCol="0" anchor="t">
            <a:normAutofit/>
          </a:bodyPr>
          <a:lstStyle/>
          <a:p>
            <a:pPr>
              <a:lnSpc>
                <a:spcPct val="100000"/>
              </a:lnSpc>
            </a:pPr>
            <a:r>
              <a:rPr lang="cs-CZ" b="1" dirty="0">
                <a:ea typeface="+mn-lt"/>
                <a:cs typeface="+mn-lt"/>
              </a:rPr>
              <a:t>= léčebný postup dle italského neurologa a rehabilitačního lékaře Carla </a:t>
            </a:r>
            <a:r>
              <a:rPr lang="cs-CZ" b="1" dirty="0" err="1">
                <a:ea typeface="+mn-lt"/>
                <a:cs typeface="+mn-lt"/>
              </a:rPr>
              <a:t>Perfettiho</a:t>
            </a:r>
            <a:endParaRPr lang="cs-CZ" b="1" dirty="0">
              <a:ea typeface="+mn-lt"/>
              <a:cs typeface="+mn-lt"/>
            </a:endParaRPr>
          </a:p>
          <a:p>
            <a:pPr>
              <a:lnSpc>
                <a:spcPct val="100000"/>
              </a:lnSpc>
            </a:pPr>
            <a:r>
              <a:rPr lang="cs-CZ" b="1" dirty="0">
                <a:ea typeface="+mn-lt"/>
                <a:cs typeface="+mn-lt"/>
              </a:rPr>
              <a:t>Indikace: hemiplegie, poruchy periferních nervů, SM, DMO.</a:t>
            </a:r>
          </a:p>
          <a:p>
            <a:pPr>
              <a:lnSpc>
                <a:spcPct val="100000"/>
              </a:lnSpc>
            </a:pPr>
            <a:r>
              <a:rPr lang="cs-CZ" b="1" dirty="0">
                <a:ea typeface="+mn-lt"/>
                <a:cs typeface="+mn-lt"/>
              </a:rPr>
              <a:t>Důležitou roli hraje vnímání a zpracování senzorických vjemů. Pocity a vnímání jsou důležitým podkladem pro každý cílevědomý pohyb.</a:t>
            </a:r>
          </a:p>
          <a:p>
            <a:pPr lvl="1">
              <a:lnSpc>
                <a:spcPct val="100000"/>
              </a:lnSpc>
            </a:pPr>
            <a:r>
              <a:rPr lang="cs-CZ" b="1" dirty="0">
                <a:ea typeface="+mn-lt"/>
                <a:cs typeface="+mn-lt"/>
              </a:rPr>
              <a:t>pohybující se tělo je v neustálé senzomotorické interakci s prostředím</a:t>
            </a:r>
          </a:p>
          <a:p>
            <a:pPr lvl="1">
              <a:lnSpc>
                <a:spcPct val="100000"/>
              </a:lnSpc>
            </a:pPr>
            <a:r>
              <a:rPr lang="cs-CZ" b="1" dirty="0">
                <a:ea typeface="+mn-lt"/>
                <a:cs typeface="+mn-lt"/>
              </a:rPr>
              <a:t>kognitivní výkony jsou nezbytné pro prostorovou zkušenost pacienta</a:t>
            </a:r>
          </a:p>
          <a:p>
            <a:pPr lvl="1">
              <a:lnSpc>
                <a:spcPct val="100000"/>
              </a:lnSpc>
            </a:pPr>
            <a:r>
              <a:rPr lang="cs-CZ" b="1" dirty="0">
                <a:ea typeface="+mn-lt"/>
                <a:cs typeface="+mn-lt"/>
              </a:rPr>
              <a:t>prostorová zkušenost vyžaduje, aby se pacient naučil různé vlastnosti prostoru, např. jeho třírozměrný rozsah, povrchové uzpůsobení, sklony apod.</a:t>
            </a:r>
            <a:endParaRPr lang="cs-CZ" b="1" dirty="0"/>
          </a:p>
          <a:p>
            <a:pPr lvl="1">
              <a:lnSpc>
                <a:spcPct val="100000"/>
              </a:lnSpc>
            </a:pPr>
            <a:r>
              <a:rPr lang="cs-CZ" b="1" dirty="0">
                <a:ea typeface="+mn-lt"/>
                <a:cs typeface="+mn-lt"/>
              </a:rPr>
              <a:t>percepční úkoly různého stupně obtížnosti podporují kognitivní schopnosti</a:t>
            </a:r>
          </a:p>
          <a:p>
            <a:pPr lvl="1">
              <a:lnSpc>
                <a:spcPct val="100000"/>
              </a:lnSpc>
            </a:pPr>
            <a:endParaRPr lang="cs-CZ" b="1" dirty="0">
              <a:ea typeface="+mn-lt"/>
              <a:cs typeface="+mn-lt"/>
            </a:endParaRPr>
          </a:p>
        </p:txBody>
      </p:sp>
    </p:spTree>
    <p:extLst>
      <p:ext uri="{BB962C8B-B14F-4D97-AF65-F5344CB8AC3E}">
        <p14:creationId xmlns:p14="http://schemas.microsoft.com/office/powerpoint/2010/main" val="2899653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6AC177-96C8-4B23-B925-6F3EE42D0AC3}"/>
              </a:ext>
            </a:extLst>
          </p:cNvPr>
          <p:cNvSpPr>
            <a:spLocks noGrp="1"/>
          </p:cNvSpPr>
          <p:nvPr>
            <p:ph type="title"/>
          </p:nvPr>
        </p:nvSpPr>
        <p:spPr/>
        <p:txBody>
          <a:bodyPr/>
          <a:lstStyle/>
          <a:p>
            <a:r>
              <a:rPr lang="cs-CZ"/>
              <a:t>METODA PERFETTI 3 STUPNĚ</a:t>
            </a:r>
          </a:p>
        </p:txBody>
      </p:sp>
      <p:sp>
        <p:nvSpPr>
          <p:cNvPr id="3" name="Zástupný obsah 2">
            <a:extLst>
              <a:ext uri="{FF2B5EF4-FFF2-40B4-BE49-F238E27FC236}">
                <a16:creationId xmlns:a16="http://schemas.microsoft.com/office/drawing/2014/main" id="{AA60B626-5927-4F3A-924D-74238A86A938}"/>
              </a:ext>
            </a:extLst>
          </p:cNvPr>
          <p:cNvSpPr>
            <a:spLocks noGrp="1"/>
          </p:cNvSpPr>
          <p:nvPr>
            <p:ph idx="1"/>
          </p:nvPr>
        </p:nvSpPr>
        <p:spPr/>
        <p:txBody>
          <a:bodyPr vert="horz" lIns="91440" tIns="45720" rIns="91440" bIns="45720" rtlCol="0" anchor="t">
            <a:normAutofit/>
          </a:bodyPr>
          <a:lstStyle/>
          <a:p>
            <a:pPr algn="just"/>
            <a:r>
              <a:rPr lang="cs-CZ" sz="2000" b="1" dirty="0">
                <a:ea typeface="+mn-lt"/>
                <a:cs typeface="+mn-lt"/>
              </a:rPr>
              <a:t>Praktické cvičení je rozděleno do tří stupňů:</a:t>
            </a:r>
            <a:endParaRPr lang="en-US" sz="2000" b="1">
              <a:ea typeface="+mn-lt"/>
              <a:cs typeface="+mn-lt"/>
            </a:endParaRPr>
          </a:p>
          <a:p>
            <a:pPr algn="just"/>
            <a:r>
              <a:rPr lang="cs-CZ" sz="2000" b="1" dirty="0">
                <a:ea typeface="+mn-lt"/>
                <a:cs typeface="+mn-lt"/>
              </a:rPr>
              <a:t>1. stupeň – pohyb je pasivní, vedený terapeutem. Pozornost pacienta je zaměřena na kontrolu abnormální reakce na protažení jednoho nebo více svalů. Hlavní cíle jsou zmenšení deficitu taktilní a kinestetické senzibility a zlepšení schopnosti zapojování svalů. Pacient neprovádí pohyb aktivně, nesmí používat zrakové kontroly, ale má při dokonalém soustředění zpracovat hlavně taktilní a kinestetické vjemy. Pohyby jsou nejprve prováděny v každém kloubu zvlášť. Snaží se registrovat rychlost a rozsah pohybu, napětí ve svalech a doteky okolí. </a:t>
            </a:r>
            <a:endParaRPr lang="en-US" sz="2000" b="1">
              <a:ea typeface="+mn-lt"/>
              <a:cs typeface="+mn-lt"/>
            </a:endParaRPr>
          </a:p>
          <a:p>
            <a:pPr algn="just"/>
            <a:r>
              <a:rPr lang="cs-CZ" sz="2000" b="1" dirty="0">
                <a:ea typeface="+mn-lt"/>
                <a:cs typeface="+mn-lt"/>
              </a:rPr>
              <a:t>2. stupeň – toto cvičení je částečně aktivní a nevyžaduje sílu, ale je komplexnější a náročnější. Pacient se soustředí na vnímání kvality a kvantity dotykových vjemů, velikosti vynaložené síly a velikosti odporu, který je kladen pohybu. Cílem je získání kontroly nad abnormálními iradiacemi, které jsou vyvolány volnými pohyby. Provádí se částečně ještě se zavřenýma očima.</a:t>
            </a:r>
            <a:endParaRPr lang="en-US" sz="2000" b="1">
              <a:ea typeface="+mn-lt"/>
              <a:cs typeface="+mn-lt"/>
            </a:endParaRPr>
          </a:p>
          <a:p>
            <a:pPr algn="just"/>
            <a:r>
              <a:rPr lang="cs-CZ" sz="2000" b="1" dirty="0">
                <a:ea typeface="+mn-lt"/>
                <a:cs typeface="+mn-lt"/>
              </a:rPr>
              <a:t>3. stupeň – zde už se jedná o čistě aktivní cvičení. Pacient se učí, jak vyloučit abnormální souhyby, a jakým způsobem dosáhnout fyziologického pohybu. Pacient registruje rozsah, směr a dráhu pohybu. Při poznávání povrchu, odporu tření, tlaku a váhy předmětů zapojuje pacient také funkce kognitivní. Pacient si všímá, zda vynaložená síla odpovídá požadovanému výkonu, zda prováděný pohyb může být vykonán s náležitou vytrvalostí.</a:t>
            </a:r>
            <a:endParaRPr lang="en-US" sz="2000" b="1">
              <a:ea typeface="+mn-lt"/>
              <a:cs typeface="+mn-lt"/>
            </a:endParaRPr>
          </a:p>
        </p:txBody>
      </p:sp>
    </p:spTree>
    <p:extLst>
      <p:ext uri="{BB962C8B-B14F-4D97-AF65-F5344CB8AC3E}">
        <p14:creationId xmlns:p14="http://schemas.microsoft.com/office/powerpoint/2010/main" val="3528098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5DAA40F-4F28-4316-934E-C55D7C3AA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6D467C8-A8E0-468B-B88D-9CEEE37BFC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33452" cy="6858000"/>
          </a:xfrm>
          <a:custGeom>
            <a:avLst/>
            <a:gdLst>
              <a:gd name="connsiteX0" fmla="*/ 0 w 7433452"/>
              <a:gd name="connsiteY0" fmla="*/ 0 h 6858000"/>
              <a:gd name="connsiteX1" fmla="*/ 1592736 w 7433452"/>
              <a:gd name="connsiteY1" fmla="*/ 0 h 6858000"/>
              <a:gd name="connsiteX2" fmla="*/ 2171700 w 7433452"/>
              <a:gd name="connsiteY2" fmla="*/ 0 h 6858000"/>
              <a:gd name="connsiteX3" fmla="*/ 2762696 w 7433452"/>
              <a:gd name="connsiteY3" fmla="*/ 0 h 6858000"/>
              <a:gd name="connsiteX4" fmla="*/ 2829254 w 7433452"/>
              <a:gd name="connsiteY4" fmla="*/ 0 h 6858000"/>
              <a:gd name="connsiteX5" fmla="*/ 7415310 w 7433452"/>
              <a:gd name="connsiteY5" fmla="*/ 0 h 6858000"/>
              <a:gd name="connsiteX6" fmla="*/ 7405703 w 7433452"/>
              <a:gd name="connsiteY6" fmla="*/ 94814 h 6858000"/>
              <a:gd name="connsiteX7" fmla="*/ 7410754 w 7433452"/>
              <a:gd name="connsiteY7" fmla="*/ 421796 h 6858000"/>
              <a:gd name="connsiteX8" fmla="*/ 7414688 w 7433452"/>
              <a:gd name="connsiteY8" fmla="*/ 812192 h 6858000"/>
              <a:gd name="connsiteX9" fmla="*/ 7395017 w 7433452"/>
              <a:gd name="connsiteY9" fmla="*/ 1113642 h 6858000"/>
              <a:gd name="connsiteX10" fmla="*/ 7422810 w 7433452"/>
              <a:gd name="connsiteY10" fmla="*/ 1796708 h 6858000"/>
              <a:gd name="connsiteX11" fmla="*/ 7421161 w 7433452"/>
              <a:gd name="connsiteY11" fmla="*/ 2327333 h 6858000"/>
              <a:gd name="connsiteX12" fmla="*/ 7412023 w 7433452"/>
              <a:gd name="connsiteY12" fmla="*/ 2784280 h 6858000"/>
              <a:gd name="connsiteX13" fmla="*/ 7417480 w 7433452"/>
              <a:gd name="connsiteY13" fmla="*/ 2985458 h 6858000"/>
              <a:gd name="connsiteX14" fmla="*/ 7403774 w 7433452"/>
              <a:gd name="connsiteY14" fmla="*/ 3531096 h 6858000"/>
              <a:gd name="connsiteX15" fmla="*/ 7414307 w 7433452"/>
              <a:gd name="connsiteY15" fmla="*/ 4336830 h 6858000"/>
              <a:gd name="connsiteX16" fmla="*/ 7413419 w 7433452"/>
              <a:gd name="connsiteY16" fmla="*/ 5026893 h 6858000"/>
              <a:gd name="connsiteX17" fmla="*/ 7417734 w 7433452"/>
              <a:gd name="connsiteY17" fmla="*/ 5252632 h 6858000"/>
              <a:gd name="connsiteX18" fmla="*/ 7417734 w 7433452"/>
              <a:gd name="connsiteY18" fmla="*/ 5466282 h 6858000"/>
              <a:gd name="connsiteX19" fmla="*/ 7379659 w 7433452"/>
              <a:gd name="connsiteY19" fmla="*/ 6121225 h 6858000"/>
              <a:gd name="connsiteX20" fmla="*/ 7395115 w 7433452"/>
              <a:gd name="connsiteY20" fmla="*/ 6708907 h 6858000"/>
              <a:gd name="connsiteX21" fmla="*/ 7412408 w 7433452"/>
              <a:gd name="connsiteY21" fmla="*/ 6858000 h 6858000"/>
              <a:gd name="connsiteX22" fmla="*/ 2829254 w 7433452"/>
              <a:gd name="connsiteY22" fmla="*/ 6858000 h 6858000"/>
              <a:gd name="connsiteX23" fmla="*/ 2762696 w 7433452"/>
              <a:gd name="connsiteY23" fmla="*/ 6858000 h 6858000"/>
              <a:gd name="connsiteX24" fmla="*/ 2171700 w 7433452"/>
              <a:gd name="connsiteY24" fmla="*/ 6858000 h 6858000"/>
              <a:gd name="connsiteX25" fmla="*/ 1592736 w 7433452"/>
              <a:gd name="connsiteY25" fmla="*/ 6858000 h 6858000"/>
              <a:gd name="connsiteX26" fmla="*/ 0 w 7433452"/>
              <a:gd name="connsiteY2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433452" h="6858000">
                <a:moveTo>
                  <a:pt x="0" y="0"/>
                </a:moveTo>
                <a:lnTo>
                  <a:pt x="1592736" y="0"/>
                </a:lnTo>
                <a:lnTo>
                  <a:pt x="2171700" y="0"/>
                </a:lnTo>
                <a:lnTo>
                  <a:pt x="2762696" y="0"/>
                </a:lnTo>
                <a:lnTo>
                  <a:pt x="2829254" y="0"/>
                </a:lnTo>
                <a:lnTo>
                  <a:pt x="7415310" y="0"/>
                </a:lnTo>
                <a:lnTo>
                  <a:pt x="7405703" y="94814"/>
                </a:lnTo>
                <a:cubicBezTo>
                  <a:pt x="7398856" y="203629"/>
                  <a:pt x="7403520" y="312712"/>
                  <a:pt x="7410754" y="421796"/>
                </a:cubicBezTo>
                <a:cubicBezTo>
                  <a:pt x="7421580" y="551656"/>
                  <a:pt x="7422900" y="682144"/>
                  <a:pt x="7414688" y="812192"/>
                </a:cubicBezTo>
                <a:cubicBezTo>
                  <a:pt x="7406693" y="912591"/>
                  <a:pt x="7397682" y="1012988"/>
                  <a:pt x="7395017" y="1113642"/>
                </a:cubicBezTo>
                <a:cubicBezTo>
                  <a:pt x="7388670" y="1342689"/>
                  <a:pt x="7407708" y="1569316"/>
                  <a:pt x="7422810" y="1796708"/>
                </a:cubicBezTo>
                <a:cubicBezTo>
                  <a:pt x="7434487" y="1973710"/>
                  <a:pt x="7439944" y="2150457"/>
                  <a:pt x="7421161" y="2327333"/>
                </a:cubicBezTo>
                <a:cubicBezTo>
                  <a:pt x="7405170" y="2479266"/>
                  <a:pt x="7396793" y="2631453"/>
                  <a:pt x="7412023" y="2784280"/>
                </a:cubicBezTo>
                <a:cubicBezTo>
                  <a:pt x="7418749" y="2851085"/>
                  <a:pt x="7425984" y="2918653"/>
                  <a:pt x="7417480" y="2985458"/>
                </a:cubicBezTo>
                <a:cubicBezTo>
                  <a:pt x="7394508" y="3167039"/>
                  <a:pt x="7398063" y="3349132"/>
                  <a:pt x="7403774" y="3531096"/>
                </a:cubicBezTo>
                <a:cubicBezTo>
                  <a:pt x="7412277" y="3799715"/>
                  <a:pt x="7426364" y="4067954"/>
                  <a:pt x="7414307" y="4336830"/>
                </a:cubicBezTo>
                <a:cubicBezTo>
                  <a:pt x="7404027" y="4566639"/>
                  <a:pt x="7420653" y="4796831"/>
                  <a:pt x="7413419" y="5026893"/>
                </a:cubicBezTo>
                <a:cubicBezTo>
                  <a:pt x="7410982" y="5102162"/>
                  <a:pt x="7412429" y="5177504"/>
                  <a:pt x="7417734" y="5252632"/>
                </a:cubicBezTo>
                <a:cubicBezTo>
                  <a:pt x="7424271" y="5323700"/>
                  <a:pt x="7424271" y="5395213"/>
                  <a:pt x="7417734" y="5466282"/>
                </a:cubicBezTo>
                <a:cubicBezTo>
                  <a:pt x="7393239" y="5683875"/>
                  <a:pt x="7383214" y="5902486"/>
                  <a:pt x="7379659" y="6121225"/>
                </a:cubicBezTo>
                <a:cubicBezTo>
                  <a:pt x="7376423" y="6317442"/>
                  <a:pt x="7378041" y="6513586"/>
                  <a:pt x="7395115" y="6708907"/>
                </a:cubicBezTo>
                <a:lnTo>
                  <a:pt x="7412408" y="6858000"/>
                </a:lnTo>
                <a:lnTo>
                  <a:pt x="2829254" y="6858000"/>
                </a:lnTo>
                <a:lnTo>
                  <a:pt x="2762696" y="6858000"/>
                </a:lnTo>
                <a:lnTo>
                  <a:pt x="2171700" y="6858000"/>
                </a:lnTo>
                <a:lnTo>
                  <a:pt x="1592736" y="6858000"/>
                </a:lnTo>
                <a:lnTo>
                  <a:pt x="0" y="6858000"/>
                </a:lnTo>
                <a:close/>
              </a:path>
            </a:pathLst>
          </a:custGeom>
          <a:solidFill>
            <a:srgbClr val="E7462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0D508E85-8C29-45D2-B906-E79C1AA7C821}"/>
              </a:ext>
            </a:extLst>
          </p:cNvPr>
          <p:cNvSpPr>
            <a:spLocks noGrp="1"/>
          </p:cNvSpPr>
          <p:nvPr>
            <p:ph type="title"/>
          </p:nvPr>
        </p:nvSpPr>
        <p:spPr>
          <a:xfrm>
            <a:off x="640081" y="329184"/>
            <a:ext cx="6241568" cy="1783080"/>
          </a:xfrm>
        </p:spPr>
        <p:txBody>
          <a:bodyPr anchor="b">
            <a:normAutofit/>
          </a:bodyPr>
          <a:lstStyle/>
          <a:p>
            <a:r>
              <a:rPr lang="cs-CZ" sz="7200" dirty="0" err="1">
                <a:solidFill>
                  <a:schemeClr val="bg1"/>
                </a:solidFill>
                <a:ea typeface="+mj-lt"/>
                <a:cs typeface="+mj-lt"/>
              </a:rPr>
              <a:t>Perfetti</a:t>
            </a:r>
            <a:r>
              <a:rPr lang="cs-CZ" sz="7200" dirty="0">
                <a:solidFill>
                  <a:schemeClr val="bg1"/>
                </a:solidFill>
                <a:ea typeface="+mj-lt"/>
                <a:cs typeface="+mj-lt"/>
              </a:rPr>
              <a:t> UKÁZKA</a:t>
            </a:r>
            <a:endParaRPr lang="cs-CZ" sz="7200" dirty="0">
              <a:solidFill>
                <a:schemeClr val="bg1"/>
              </a:solidFill>
            </a:endParaRPr>
          </a:p>
        </p:txBody>
      </p:sp>
      <p:sp>
        <p:nvSpPr>
          <p:cNvPr id="19" name="sketchy rul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952"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84C3C325-FEC2-4F25-8EDB-B73231597B69}"/>
              </a:ext>
            </a:extLst>
          </p:cNvPr>
          <p:cNvSpPr>
            <a:spLocks noGrp="1"/>
          </p:cNvSpPr>
          <p:nvPr>
            <p:ph idx="1"/>
          </p:nvPr>
        </p:nvSpPr>
        <p:spPr>
          <a:xfrm>
            <a:off x="640081" y="3182874"/>
            <a:ext cx="6241568" cy="3007614"/>
          </a:xfrm>
        </p:spPr>
        <p:txBody>
          <a:bodyPr vert="horz" lIns="91440" tIns="45720" rIns="91440" bIns="45720" rtlCol="0" anchor="t">
            <a:normAutofit/>
          </a:bodyPr>
          <a:lstStyle/>
          <a:p>
            <a:pPr algn="just"/>
            <a:r>
              <a:rPr lang="cs-CZ" sz="2000" b="1" dirty="0">
                <a:solidFill>
                  <a:schemeClr val="bg1"/>
                </a:solidFill>
                <a:ea typeface="+mn-lt"/>
                <a:cs typeface="+mn-lt"/>
              </a:rPr>
              <a:t>Při cvičení se využívá různých pomůcek např. tabule, do kterých se vkládají písmena a obrazce, sklopné, otočné a kolébavé desky pro horní i dolní končetiny, špalíčky a pomůcky pro senzomotorická cvičení.</a:t>
            </a:r>
            <a:endParaRPr lang="cs-CZ" sz="2000" b="1" dirty="0">
              <a:solidFill>
                <a:schemeClr val="bg1"/>
              </a:solidFill>
            </a:endParaRPr>
          </a:p>
          <a:p>
            <a:pPr algn="just"/>
            <a:r>
              <a:rPr lang="cs-CZ" sz="2000" b="1" dirty="0">
                <a:solidFill>
                  <a:schemeClr val="bg1"/>
                </a:solidFill>
                <a:ea typeface="+mn-lt"/>
                <a:cs typeface="+mn-lt"/>
              </a:rPr>
              <a:t>Vůdčí snahou je, aby si pacient cíleně vytvářel v CNS nové pohybové programy a nepokoušel se uplatňovat ztracené pohybové vzory.</a:t>
            </a:r>
            <a:endParaRPr lang="cs-CZ" sz="2000" b="1" dirty="0">
              <a:solidFill>
                <a:schemeClr val="bg1"/>
              </a:solidFill>
            </a:endParaRPr>
          </a:p>
        </p:txBody>
      </p:sp>
      <p:pic>
        <p:nvPicPr>
          <p:cNvPr id="5" name="Obrázek 5" descr="Obsah obrázku text, interiér&#10;&#10;Popis se vygeneroval automaticky.">
            <a:extLst>
              <a:ext uri="{FF2B5EF4-FFF2-40B4-BE49-F238E27FC236}">
                <a16:creationId xmlns:a16="http://schemas.microsoft.com/office/drawing/2014/main" id="{7EE0D695-90C9-4AA7-AF3F-18A086CF499C}"/>
              </a:ext>
            </a:extLst>
          </p:cNvPr>
          <p:cNvPicPr>
            <a:picLocks noChangeAspect="1"/>
          </p:cNvPicPr>
          <p:nvPr/>
        </p:nvPicPr>
        <p:blipFill>
          <a:blip r:embed="rId2"/>
          <a:stretch>
            <a:fillRect/>
          </a:stretch>
        </p:blipFill>
        <p:spPr>
          <a:xfrm>
            <a:off x="7834304" y="406363"/>
            <a:ext cx="4014216" cy="2771720"/>
          </a:xfrm>
          <a:prstGeom prst="rect">
            <a:avLst/>
          </a:prstGeom>
        </p:spPr>
      </p:pic>
      <p:pic>
        <p:nvPicPr>
          <p:cNvPr id="4" name="Obrázek 4" descr="Obsah obrázku text&#10;&#10;Popis se vygeneroval automaticky.">
            <a:extLst>
              <a:ext uri="{FF2B5EF4-FFF2-40B4-BE49-F238E27FC236}">
                <a16:creationId xmlns:a16="http://schemas.microsoft.com/office/drawing/2014/main" id="{B5782F5B-F0F3-45C0-826B-35BBD10DE374}"/>
              </a:ext>
            </a:extLst>
          </p:cNvPr>
          <p:cNvPicPr>
            <a:picLocks noChangeAspect="1"/>
          </p:cNvPicPr>
          <p:nvPr/>
        </p:nvPicPr>
        <p:blipFill>
          <a:blip r:embed="rId3"/>
          <a:stretch>
            <a:fillRect/>
          </a:stretch>
        </p:blipFill>
        <p:spPr>
          <a:xfrm>
            <a:off x="7834304" y="3596164"/>
            <a:ext cx="4014216" cy="2723370"/>
          </a:xfrm>
          <a:prstGeom prst="rect">
            <a:avLst/>
          </a:prstGeom>
        </p:spPr>
      </p:pic>
    </p:spTree>
    <p:extLst>
      <p:ext uri="{BB962C8B-B14F-4D97-AF65-F5344CB8AC3E}">
        <p14:creationId xmlns:p14="http://schemas.microsoft.com/office/powerpoint/2010/main" val="3278804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4262B0-E712-43FE-A8F9-71C22FB9F01E}"/>
              </a:ext>
            </a:extLst>
          </p:cNvPr>
          <p:cNvSpPr>
            <a:spLocks noGrp="1"/>
          </p:cNvSpPr>
          <p:nvPr>
            <p:ph type="title"/>
          </p:nvPr>
        </p:nvSpPr>
        <p:spPr/>
        <p:txBody>
          <a:bodyPr/>
          <a:lstStyle/>
          <a:p>
            <a:r>
              <a:rPr lang="cs-CZ">
                <a:ea typeface="+mj-lt"/>
                <a:cs typeface="+mj-lt"/>
              </a:rPr>
              <a:t>Metoda dle </a:t>
            </a:r>
            <a:r>
              <a:rPr lang="cs-CZ" err="1">
                <a:ea typeface="+mj-lt"/>
                <a:cs typeface="+mj-lt"/>
              </a:rPr>
              <a:t>MiŘatského</a:t>
            </a:r>
            <a:endParaRPr lang="cs-CZ" err="1"/>
          </a:p>
        </p:txBody>
      </p:sp>
      <p:sp>
        <p:nvSpPr>
          <p:cNvPr id="3" name="Zástupný obsah 2">
            <a:extLst>
              <a:ext uri="{FF2B5EF4-FFF2-40B4-BE49-F238E27FC236}">
                <a16:creationId xmlns:a16="http://schemas.microsoft.com/office/drawing/2014/main" id="{617F83FB-B097-465F-B69A-057D83004274}"/>
              </a:ext>
            </a:extLst>
          </p:cNvPr>
          <p:cNvSpPr>
            <a:spLocks noGrp="1"/>
          </p:cNvSpPr>
          <p:nvPr>
            <p:ph idx="1"/>
          </p:nvPr>
        </p:nvSpPr>
        <p:spPr>
          <a:xfrm>
            <a:off x="838200" y="1992884"/>
            <a:ext cx="10792690" cy="4713778"/>
          </a:xfrm>
        </p:spPr>
        <p:txBody>
          <a:bodyPr vert="horz" lIns="91440" tIns="45720" rIns="91440" bIns="45720" rtlCol="0" anchor="t">
            <a:normAutofit fontScale="62500" lnSpcReduction="20000"/>
          </a:bodyPr>
          <a:lstStyle/>
          <a:p>
            <a:pPr algn="just"/>
            <a:r>
              <a:rPr lang="cs-CZ" sz="2400" b="1" dirty="0">
                <a:ea typeface="+mn-lt"/>
                <a:cs typeface="+mn-lt"/>
              </a:rPr>
              <a:t>= reedukace volní hybnosti za použití nepodmíněných reflexů (využíval jako podmíněného reflexu světla, zvonku a slova.)</a:t>
            </a:r>
            <a:endParaRPr lang="cs-CZ" sz="2400" b="1" dirty="0"/>
          </a:p>
          <a:p>
            <a:pPr algn="just"/>
            <a:r>
              <a:rPr lang="cs-CZ" sz="2400" b="1" dirty="0">
                <a:ea typeface="+mn-lt"/>
                <a:cs typeface="+mn-lt"/>
              </a:rPr>
              <a:t>Povel musí předcházet dráždění vyvolávající nepodmíněný podnět. To nám umožní sledovat, zda pacient je již schopen reagovat na pouhý povel volním pohybem. Přibližný počet podráždění je 3-20 s odstupem 3-90 vteřin v jednom sezení.</a:t>
            </a:r>
          </a:p>
          <a:p>
            <a:pPr algn="just"/>
            <a:r>
              <a:rPr lang="cs-CZ" sz="2400" b="1" dirty="0">
                <a:ea typeface="+mn-lt"/>
                <a:cs typeface="+mn-lt"/>
              </a:rPr>
              <a:t>I: úplná plegie (ST=0) + podmínky: zachované čití (především hluboké) a schopnost spolupráce</a:t>
            </a:r>
          </a:p>
          <a:p>
            <a:pPr algn="just"/>
            <a:r>
              <a:rPr lang="cs-CZ" sz="2400" b="1" dirty="0">
                <a:ea typeface="+mn-lt"/>
                <a:cs typeface="+mn-lt"/>
              </a:rPr>
              <a:t>Podle </a:t>
            </a:r>
            <a:r>
              <a:rPr lang="cs-CZ" sz="2400" b="1" dirty="0" err="1">
                <a:ea typeface="+mn-lt"/>
                <a:cs typeface="+mn-lt"/>
              </a:rPr>
              <a:t>Miřatského</a:t>
            </a:r>
            <a:r>
              <a:rPr lang="cs-CZ" sz="2400" b="1" dirty="0">
                <a:ea typeface="+mn-lt"/>
                <a:cs typeface="+mn-lt"/>
              </a:rPr>
              <a:t> se užívá hlavně těchto reflexů :</a:t>
            </a:r>
            <a:endParaRPr lang="cs-CZ" sz="2400" b="1" dirty="0"/>
          </a:p>
          <a:p>
            <a:pPr algn="just"/>
            <a:r>
              <a:rPr lang="cs-CZ" sz="2400" b="1" dirty="0">
                <a:ea typeface="+mn-lt"/>
                <a:cs typeface="+mn-lt"/>
              </a:rPr>
              <a:t>pro DK: </a:t>
            </a:r>
          </a:p>
          <a:p>
            <a:pPr algn="just"/>
            <a:r>
              <a:rPr lang="cs-CZ" sz="2400" b="1" dirty="0">
                <a:ea typeface="+mn-lt"/>
                <a:cs typeface="+mn-lt"/>
              </a:rPr>
              <a:t>obranná </a:t>
            </a:r>
            <a:r>
              <a:rPr lang="cs-CZ" sz="2400" b="1" dirty="0" err="1">
                <a:ea typeface="+mn-lt"/>
                <a:cs typeface="+mn-lt"/>
              </a:rPr>
              <a:t>trojflexe</a:t>
            </a:r>
            <a:r>
              <a:rPr lang="cs-CZ" sz="2400" b="1" dirty="0">
                <a:ea typeface="+mn-lt"/>
                <a:cs typeface="+mn-lt"/>
              </a:rPr>
              <a:t>, tzn. flexe v kyčli, koleni, hleznu</a:t>
            </a:r>
          </a:p>
          <a:p>
            <a:pPr lvl="1" algn="just"/>
            <a:r>
              <a:rPr lang="cs-CZ" b="1" dirty="0">
                <a:ea typeface="+mn-lt"/>
                <a:cs typeface="+mn-lt"/>
              </a:rPr>
              <a:t>flekční pohyb se posílí ještě zkříženou </a:t>
            </a:r>
            <a:r>
              <a:rPr lang="cs-CZ" b="1" dirty="0" err="1">
                <a:ea typeface="+mn-lt"/>
                <a:cs typeface="+mn-lt"/>
              </a:rPr>
              <a:t>trojflexí</a:t>
            </a:r>
            <a:r>
              <a:rPr lang="cs-CZ" b="1" dirty="0">
                <a:ea typeface="+mn-lt"/>
                <a:cs typeface="+mn-lt"/>
              </a:rPr>
              <a:t> = současná </a:t>
            </a:r>
            <a:r>
              <a:rPr lang="cs-CZ" b="1" dirty="0" err="1">
                <a:ea typeface="+mn-lt"/>
                <a:cs typeface="+mn-lt"/>
              </a:rPr>
              <a:t>Flx</a:t>
            </a:r>
            <a:r>
              <a:rPr lang="cs-CZ" b="1" dirty="0">
                <a:ea typeface="+mn-lt"/>
                <a:cs typeface="+mn-lt"/>
              </a:rPr>
              <a:t> 1 DK a Ex 2. DK. </a:t>
            </a:r>
          </a:p>
          <a:p>
            <a:pPr lvl="1" algn="just"/>
            <a:r>
              <a:rPr lang="cs-CZ" b="1" dirty="0">
                <a:ea typeface="+mn-lt"/>
                <a:cs typeface="+mn-lt"/>
              </a:rPr>
              <a:t>Postup: Pacient leží na zádech. Jednu DK mu pasivně pokrčíme, druhou extendovanou podráždíme, aby nastala </a:t>
            </a:r>
            <a:r>
              <a:rPr lang="cs-CZ" b="1" dirty="0" err="1">
                <a:ea typeface="+mn-lt"/>
                <a:cs typeface="+mn-lt"/>
              </a:rPr>
              <a:t>trojflexe</a:t>
            </a:r>
            <a:r>
              <a:rPr lang="cs-CZ" b="1" dirty="0">
                <a:ea typeface="+mn-lt"/>
                <a:cs typeface="+mn-lt"/>
              </a:rPr>
              <a:t>. Pasivně flektovaná končetina se má automaticky </a:t>
            </a:r>
            <a:r>
              <a:rPr lang="cs-CZ" b="1" dirty="0" err="1">
                <a:ea typeface="+mn-lt"/>
                <a:cs typeface="+mn-lt"/>
              </a:rPr>
              <a:t>extendovat</a:t>
            </a:r>
            <a:r>
              <a:rPr lang="cs-CZ" b="1" dirty="0">
                <a:ea typeface="+mn-lt"/>
                <a:cs typeface="+mn-lt"/>
              </a:rPr>
              <a:t> (nejde-li to, provedeme patelární reflex)</a:t>
            </a:r>
          </a:p>
          <a:p>
            <a:pPr lvl="1" algn="just"/>
            <a:r>
              <a:rPr lang="cs-CZ" b="1" dirty="0">
                <a:ea typeface="+mn-lt"/>
                <a:cs typeface="+mn-lt"/>
              </a:rPr>
              <a:t>Využití </a:t>
            </a:r>
            <a:r>
              <a:rPr lang="cs-CZ" b="1" dirty="0" err="1">
                <a:ea typeface="+mn-lt"/>
                <a:cs typeface="+mn-lt"/>
              </a:rPr>
              <a:t>Reimistovy</a:t>
            </a:r>
            <a:r>
              <a:rPr lang="cs-CZ" b="1" dirty="0">
                <a:ea typeface="+mn-lt"/>
                <a:cs typeface="+mn-lt"/>
              </a:rPr>
              <a:t> synkinézy: pro nácvik abdukce DKK: uchopíme</a:t>
            </a:r>
            <a:r>
              <a:rPr lang="cs-CZ" b="1" dirty="0">
                <a:latin typeface="The Hand Bold"/>
                <a:ea typeface="+mn-lt"/>
                <a:cs typeface="+mn-lt"/>
              </a:rPr>
              <a:t> pacienta za natažené DKK nad kotníky a vyzveme jej, aby na povel prováděl abdukci v kyčelních kloubech. V tomtéž okamžiku provedeme addukci (zkřížíme obě DKK). Jakmile ucítíme, že pacient začal pohyb, přestaneme provádět addukci a necháme ho provést abdukci v plném možném rozsahu a přitom dáváme odpor.</a:t>
            </a:r>
          </a:p>
          <a:p>
            <a:pPr lvl="1" algn="just"/>
            <a:r>
              <a:rPr lang="cs-CZ" b="1" dirty="0">
                <a:ea typeface="+mn-lt"/>
                <a:cs typeface="+mn-lt"/>
              </a:rPr>
              <a:t>Využití reflexů: patelární, AŠ, flexorů prstů</a:t>
            </a:r>
          </a:p>
          <a:p>
            <a:pPr algn="just"/>
            <a:r>
              <a:rPr lang="cs-CZ" sz="2400" b="1" dirty="0">
                <a:ea typeface="+mn-lt"/>
                <a:cs typeface="+mn-lt"/>
              </a:rPr>
              <a:t>Pro HK: </a:t>
            </a:r>
          </a:p>
          <a:p>
            <a:pPr lvl="1" algn="just"/>
            <a:r>
              <a:rPr lang="cs-CZ" b="1" dirty="0">
                <a:ea typeface="+mn-lt"/>
                <a:cs typeface="+mn-lt"/>
              </a:rPr>
              <a:t>reflex </a:t>
            </a:r>
            <a:r>
              <a:rPr lang="cs-CZ" b="1" dirty="0" err="1">
                <a:ea typeface="+mn-lt"/>
                <a:cs typeface="+mn-lt"/>
              </a:rPr>
              <a:t>bicipitový</a:t>
            </a:r>
            <a:r>
              <a:rPr lang="cs-CZ" b="1" dirty="0">
                <a:ea typeface="+mn-lt"/>
                <a:cs typeface="+mn-lt"/>
              </a:rPr>
              <a:t>, </a:t>
            </a:r>
            <a:r>
              <a:rPr lang="cs-CZ" b="1" dirty="0" err="1">
                <a:ea typeface="+mn-lt"/>
                <a:cs typeface="+mn-lt"/>
              </a:rPr>
              <a:t>tricipitový</a:t>
            </a:r>
            <a:endParaRPr lang="cs-CZ" b="1" dirty="0">
              <a:ea typeface="+mn-lt"/>
              <a:cs typeface="+mn-lt"/>
            </a:endParaRPr>
          </a:p>
          <a:p>
            <a:pPr lvl="1" algn="just"/>
            <a:r>
              <a:rPr lang="cs-CZ" b="1" dirty="0">
                <a:ea typeface="+mn-lt"/>
                <a:cs typeface="+mn-lt"/>
              </a:rPr>
              <a:t>poklep neurologickým kladívkem na bříška extenzorů zápěstí a prstů, dráždění dlaně </a:t>
            </a:r>
            <a:r>
              <a:rPr lang="cs-CZ" b="1" dirty="0" err="1">
                <a:ea typeface="+mn-lt"/>
                <a:cs typeface="+mn-lt"/>
              </a:rPr>
              <a:t>polotupým</a:t>
            </a:r>
            <a:r>
              <a:rPr lang="cs-CZ" b="1" dirty="0">
                <a:ea typeface="+mn-lt"/>
                <a:cs typeface="+mn-lt"/>
              </a:rPr>
              <a:t> předmětem</a:t>
            </a:r>
            <a:endParaRPr lang="cs-CZ" b="1" dirty="0"/>
          </a:p>
          <a:p>
            <a:pPr marL="0" indent="0" algn="just">
              <a:buNone/>
            </a:pPr>
            <a:endParaRPr lang="cs-CZ" sz="2400" b="1" dirty="0"/>
          </a:p>
        </p:txBody>
      </p:sp>
    </p:spTree>
    <p:extLst>
      <p:ext uri="{BB962C8B-B14F-4D97-AF65-F5344CB8AC3E}">
        <p14:creationId xmlns:p14="http://schemas.microsoft.com/office/powerpoint/2010/main" val="3787453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rgbClr val="E74629"/>
          </a:solidFill>
          <a:ln w="38100" cap="rnd">
            <a:solidFill>
              <a:srgbClr val="E7462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4CAD6BE2-4B4D-464E-8CCC-4F856D278AC3}"/>
              </a:ext>
            </a:extLst>
          </p:cNvPr>
          <p:cNvSpPr>
            <a:spLocks noGrp="1"/>
          </p:cNvSpPr>
          <p:nvPr>
            <p:ph type="title"/>
          </p:nvPr>
        </p:nvSpPr>
        <p:spPr>
          <a:xfrm>
            <a:off x="838200" y="365125"/>
            <a:ext cx="10515600" cy="1325563"/>
          </a:xfrm>
        </p:spPr>
        <p:txBody>
          <a:bodyPr>
            <a:normAutofit/>
          </a:bodyPr>
          <a:lstStyle/>
          <a:p>
            <a:r>
              <a:rPr lang="cs-CZ" sz="6600"/>
              <a:t>LITERATURA</a:t>
            </a:r>
          </a:p>
        </p:txBody>
      </p:sp>
      <p:sp>
        <p:nvSpPr>
          <p:cNvPr id="3" name="Zástupný obsah 2">
            <a:extLst>
              <a:ext uri="{FF2B5EF4-FFF2-40B4-BE49-F238E27FC236}">
                <a16:creationId xmlns:a16="http://schemas.microsoft.com/office/drawing/2014/main" id="{4A5CA568-C039-4C22-99D4-DC4F3F9B6228}"/>
              </a:ext>
            </a:extLst>
          </p:cNvPr>
          <p:cNvSpPr>
            <a:spLocks noGrp="1"/>
          </p:cNvSpPr>
          <p:nvPr>
            <p:ph idx="1"/>
          </p:nvPr>
        </p:nvSpPr>
        <p:spPr>
          <a:xfrm>
            <a:off x="838200" y="1929384"/>
            <a:ext cx="10515600" cy="4251960"/>
          </a:xfrm>
        </p:spPr>
        <p:txBody>
          <a:bodyPr vert="horz" lIns="91440" tIns="45720" rIns="91440" bIns="45720" rtlCol="0" anchor="t">
            <a:normAutofit/>
          </a:bodyPr>
          <a:lstStyle/>
          <a:p>
            <a:pPr>
              <a:lnSpc>
                <a:spcPct val="100000"/>
              </a:lnSpc>
            </a:pPr>
            <a:r>
              <a:rPr lang="cs-CZ" sz="2600" b="1" dirty="0">
                <a:ea typeface="+mn-lt"/>
                <a:cs typeface="+mn-lt"/>
                <a:hlinkClick r:id="rId2"/>
              </a:rPr>
              <a:t>http://radeknedoma.wz.cz/index.php?obj=125&amp;objpr=0&amp;obsah=1#Brugger</a:t>
            </a:r>
            <a:endParaRPr lang="cs-CZ" sz="2600" b="1" dirty="0"/>
          </a:p>
          <a:p>
            <a:pPr>
              <a:lnSpc>
                <a:spcPct val="100000"/>
              </a:lnSpc>
            </a:pPr>
            <a:r>
              <a:rPr lang="cs-CZ" sz="2600" b="1" dirty="0">
                <a:ea typeface="+mn-lt"/>
                <a:cs typeface="+mn-lt"/>
                <a:hlinkClick r:id="rId3"/>
              </a:rPr>
              <a:t>https://samarpanphysioclinic.com/2018/07/18/roods-techniqe/</a:t>
            </a:r>
            <a:r>
              <a:rPr lang="cs-CZ" sz="2600" b="1" dirty="0">
                <a:ea typeface="+mn-lt"/>
                <a:cs typeface="+mn-lt"/>
              </a:rPr>
              <a:t> </a:t>
            </a:r>
            <a:endParaRPr lang="cs-CZ" sz="2600" b="1" dirty="0"/>
          </a:p>
          <a:p>
            <a:pPr>
              <a:lnSpc>
                <a:spcPct val="100000"/>
              </a:lnSpc>
            </a:pPr>
            <a:r>
              <a:rPr lang="cs-CZ" sz="2600" b="1" dirty="0">
                <a:ea typeface="+mn-lt"/>
                <a:cs typeface="+mn-lt"/>
                <a:hlinkClick r:id="rId4"/>
              </a:rPr>
              <a:t>https://www.hc-vsetin.cz/ftk/semi/baka_kru2.htm</a:t>
            </a:r>
            <a:r>
              <a:rPr lang="cs-CZ" sz="2600" b="1" dirty="0">
                <a:ea typeface="+mn-lt"/>
                <a:cs typeface="+mn-lt"/>
              </a:rPr>
              <a:t> </a:t>
            </a:r>
          </a:p>
          <a:p>
            <a:pPr>
              <a:lnSpc>
                <a:spcPct val="100000"/>
              </a:lnSpc>
            </a:pPr>
            <a:r>
              <a:rPr lang="cs-CZ" sz="2600" b="1" dirty="0"/>
              <a:t>Dvořáková, Z. (2014). </a:t>
            </a:r>
            <a:r>
              <a:rPr lang="cs-CZ" sz="2600" b="1" i="1" dirty="0"/>
              <a:t>Rehabilitace u traumatických poranění brachiálního plexu. </a:t>
            </a:r>
            <a:r>
              <a:rPr lang="cs-CZ" sz="2600" b="1" dirty="0"/>
              <a:t>FTK, Olomouc.</a:t>
            </a:r>
          </a:p>
          <a:p>
            <a:pPr>
              <a:lnSpc>
                <a:spcPct val="100000"/>
              </a:lnSpc>
            </a:pPr>
            <a:r>
              <a:rPr lang="cs-CZ" sz="2600" b="1" dirty="0"/>
              <a:t>Hladíková, J. (2012). </a:t>
            </a:r>
            <a:r>
              <a:rPr lang="cs-CZ" sz="2600" b="1" i="1" dirty="0"/>
              <a:t>Kazuistika fyzioterapeutické péče u pacientky s periferní parézou n. </a:t>
            </a:r>
            <a:r>
              <a:rPr lang="cs-CZ" sz="2600" b="1" i="1" dirty="0" err="1"/>
              <a:t>radialis</a:t>
            </a:r>
            <a:r>
              <a:rPr lang="cs-CZ" sz="2600" b="1" i="1" dirty="0"/>
              <a:t> sin.,</a:t>
            </a:r>
            <a:r>
              <a:rPr lang="cs-CZ" sz="2600" b="1" dirty="0"/>
              <a:t> FTVS UK. </a:t>
            </a:r>
          </a:p>
          <a:p>
            <a:pPr>
              <a:lnSpc>
                <a:spcPct val="100000"/>
              </a:lnSpc>
            </a:pPr>
            <a:r>
              <a:rPr lang="cs-CZ" sz="2600" b="1" dirty="0"/>
              <a:t>Videa:</a:t>
            </a:r>
          </a:p>
          <a:p>
            <a:pPr>
              <a:lnSpc>
                <a:spcPct val="100000"/>
              </a:lnSpc>
            </a:pPr>
            <a:r>
              <a:rPr lang="cs-CZ" sz="2600" b="1" dirty="0">
                <a:ea typeface="+mn-lt"/>
                <a:cs typeface="+mn-lt"/>
                <a:hlinkClick r:id="rId5" invalidUrl="http://"/>
              </a:rPr>
              <a:t>https://www.youtube.com/watch?v=5ypfOaOZgF4</a:t>
            </a:r>
          </a:p>
          <a:p>
            <a:pPr>
              <a:lnSpc>
                <a:spcPct val="100000"/>
              </a:lnSpc>
            </a:pPr>
            <a:r>
              <a:rPr lang="cs-CZ" sz="2600" b="1" dirty="0">
                <a:ea typeface="+mn-lt"/>
                <a:cs typeface="+mn-lt"/>
                <a:hlinkClick r:id="rId6"/>
              </a:rPr>
              <a:t>https://www.youtube.com/watch?v=IduvBbM4FbI&amp;list=PL96PwaGX4JBM3fNKoOwPpsEa4faFrY2mn&amp;index=2</a:t>
            </a:r>
            <a:endParaRPr lang="cs-CZ" sz="2600" b="1" dirty="0">
              <a:ea typeface="+mn-lt"/>
              <a:cs typeface="+mn-lt"/>
            </a:endParaRPr>
          </a:p>
          <a:p>
            <a:pPr>
              <a:lnSpc>
                <a:spcPct val="100000"/>
              </a:lnSpc>
            </a:pPr>
            <a:endParaRPr lang="cs-CZ" sz="2600" b="1" dirty="0">
              <a:ea typeface="+mn-lt"/>
              <a:cs typeface="+mn-lt"/>
            </a:endParaRPr>
          </a:p>
          <a:p>
            <a:pPr>
              <a:lnSpc>
                <a:spcPct val="100000"/>
              </a:lnSpc>
            </a:pPr>
            <a:endParaRPr lang="cs-CZ" sz="2600" b="1" dirty="0">
              <a:ea typeface="+mn-lt"/>
              <a:cs typeface="+mn-lt"/>
              <a:hlinkClick r:id="rId7" invalidUrl="http://"/>
            </a:endParaRPr>
          </a:p>
          <a:p>
            <a:pPr>
              <a:lnSpc>
                <a:spcPct val="100000"/>
              </a:lnSpc>
            </a:pPr>
            <a:endParaRPr lang="cs-CZ" sz="2600" b="1" dirty="0">
              <a:ea typeface="+mn-lt"/>
              <a:cs typeface="+mn-lt"/>
              <a:hlinkClick r:id="rId8" invalidUrl="http://"/>
            </a:endParaRPr>
          </a:p>
        </p:txBody>
      </p:sp>
    </p:spTree>
    <p:extLst>
      <p:ext uri="{BB962C8B-B14F-4D97-AF65-F5344CB8AC3E}">
        <p14:creationId xmlns:p14="http://schemas.microsoft.com/office/powerpoint/2010/main" val="1546188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27" name="Rectangle 26">
            <a:extLst>
              <a:ext uri="{FF2B5EF4-FFF2-40B4-BE49-F238E27FC236}">
                <a16:creationId xmlns:a16="http://schemas.microsoft.com/office/drawing/2014/main" id="{D2306AB6-9D65-4F8E-9FD7-C3F3A3DE39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descr="Vykřičník na žlutém pozadí">
            <a:extLst>
              <a:ext uri="{FF2B5EF4-FFF2-40B4-BE49-F238E27FC236}">
                <a16:creationId xmlns:a16="http://schemas.microsoft.com/office/drawing/2014/main" id="{1A0C61B8-5E55-4CF4-8C8E-6B90B680EA75}"/>
              </a:ext>
            </a:extLst>
          </p:cNvPr>
          <p:cNvPicPr>
            <a:picLocks noChangeAspect="1"/>
          </p:cNvPicPr>
          <p:nvPr/>
        </p:nvPicPr>
        <p:blipFill rotWithShape="1">
          <a:blip r:embed="rId2"/>
          <a:srcRect t="25000" r="-2" b="-2"/>
          <a:stretch/>
        </p:blipFill>
        <p:spPr>
          <a:xfrm>
            <a:off x="20" y="10"/>
            <a:ext cx="12191980" cy="6857990"/>
          </a:xfrm>
          <a:prstGeom prst="rect">
            <a:avLst/>
          </a:prstGeom>
        </p:spPr>
      </p:pic>
      <p:sp>
        <p:nvSpPr>
          <p:cNvPr id="29" name="Freeform: Shape 28">
            <a:extLst>
              <a:ext uri="{FF2B5EF4-FFF2-40B4-BE49-F238E27FC236}">
                <a16:creationId xmlns:a16="http://schemas.microsoft.com/office/drawing/2014/main" id="{284C940E-7A1D-418E-A9E8-C9852CA8E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1255" y="2996261"/>
            <a:ext cx="6310745" cy="3861739"/>
          </a:xfrm>
          <a:custGeom>
            <a:avLst/>
            <a:gdLst>
              <a:gd name="connsiteX0" fmla="*/ 5172027 w 6310745"/>
              <a:gd name="connsiteY0" fmla="*/ 351902 h 3861739"/>
              <a:gd name="connsiteX1" fmla="*/ 5173047 w 6310745"/>
              <a:gd name="connsiteY1" fmla="*/ 352987 h 3861739"/>
              <a:gd name="connsiteX2" fmla="*/ 5177471 w 6310745"/>
              <a:gd name="connsiteY2" fmla="*/ 352581 h 3861739"/>
              <a:gd name="connsiteX3" fmla="*/ 2969865 w 6310745"/>
              <a:gd name="connsiteY3" fmla="*/ 91462 h 3861739"/>
              <a:gd name="connsiteX4" fmla="*/ 2918830 w 6310745"/>
              <a:gd name="connsiteY4" fmla="*/ 95401 h 3861739"/>
              <a:gd name="connsiteX5" fmla="*/ 1957331 w 6310745"/>
              <a:gd name="connsiteY5" fmla="*/ 323658 h 3861739"/>
              <a:gd name="connsiteX6" fmla="*/ 413011 w 6310745"/>
              <a:gd name="connsiteY6" fmla="*/ 1429370 h 3861739"/>
              <a:gd name="connsiteX7" fmla="*/ 88087 w 6310745"/>
              <a:gd name="connsiteY7" fmla="*/ 2204577 h 3861739"/>
              <a:gd name="connsiteX8" fmla="*/ 109862 w 6310745"/>
              <a:gd name="connsiteY8" fmla="*/ 2159496 h 3861739"/>
              <a:gd name="connsiteX9" fmla="*/ 566286 w 6310745"/>
              <a:gd name="connsiteY9" fmla="*/ 1369352 h 3861739"/>
              <a:gd name="connsiteX10" fmla="*/ 1648059 w 6310745"/>
              <a:gd name="connsiteY10" fmla="*/ 484837 h 3861739"/>
              <a:gd name="connsiteX11" fmla="*/ 2969865 w 6310745"/>
              <a:gd name="connsiteY11" fmla="*/ 91462 h 3861739"/>
              <a:gd name="connsiteX12" fmla="*/ 3495357 w 6310745"/>
              <a:gd name="connsiteY12" fmla="*/ 893 h 3861739"/>
              <a:gd name="connsiteX13" fmla="*/ 3941913 w 6310745"/>
              <a:gd name="connsiteY13" fmla="*/ 37963 h 3861739"/>
              <a:gd name="connsiteX14" fmla="*/ 5299614 w 6310745"/>
              <a:gd name="connsiteY14" fmla="*/ 324201 h 3861739"/>
              <a:gd name="connsiteX15" fmla="*/ 6213700 w 6310745"/>
              <a:gd name="connsiteY15" fmla="*/ 666307 h 3861739"/>
              <a:gd name="connsiteX16" fmla="*/ 6310745 w 6310745"/>
              <a:gd name="connsiteY16" fmla="*/ 718092 h 3861739"/>
              <a:gd name="connsiteX17" fmla="*/ 6310745 w 6310745"/>
              <a:gd name="connsiteY17" fmla="*/ 786964 h 3861739"/>
              <a:gd name="connsiteX18" fmla="*/ 6223734 w 6310745"/>
              <a:gd name="connsiteY18" fmla="*/ 739515 h 3861739"/>
              <a:gd name="connsiteX19" fmla="*/ 5436559 w 6310745"/>
              <a:gd name="connsiteY19" fmla="*/ 427942 h 3861739"/>
              <a:gd name="connsiteX20" fmla="*/ 5314925 w 6310745"/>
              <a:gd name="connsiteY20" fmla="*/ 390465 h 3861739"/>
              <a:gd name="connsiteX21" fmla="*/ 5198564 w 6310745"/>
              <a:gd name="connsiteY21" fmla="*/ 357468 h 3861739"/>
              <a:gd name="connsiteX22" fmla="*/ 5826636 w 6310745"/>
              <a:gd name="connsiteY22" fmla="*/ 619266 h 3861739"/>
              <a:gd name="connsiteX23" fmla="*/ 6125359 w 6310745"/>
              <a:gd name="connsiteY23" fmla="*/ 778370 h 3861739"/>
              <a:gd name="connsiteX24" fmla="*/ 6310745 w 6310745"/>
              <a:gd name="connsiteY24" fmla="*/ 896973 h 3861739"/>
              <a:gd name="connsiteX25" fmla="*/ 6310745 w 6310745"/>
              <a:gd name="connsiteY25" fmla="*/ 3861739 h 3861739"/>
              <a:gd name="connsiteX26" fmla="*/ 974639 w 6310745"/>
              <a:gd name="connsiteY26" fmla="*/ 3861739 h 3861739"/>
              <a:gd name="connsiteX27" fmla="*/ 719986 w 6310745"/>
              <a:gd name="connsiteY27" fmla="*/ 3659957 h 3861739"/>
              <a:gd name="connsiteX28" fmla="*/ 299202 w 6310745"/>
              <a:gd name="connsiteY28" fmla="*/ 3177626 h 3861739"/>
              <a:gd name="connsiteX29" fmla="*/ 52873 w 6310745"/>
              <a:gd name="connsiteY29" fmla="*/ 2564820 h 3861739"/>
              <a:gd name="connsiteX30" fmla="*/ 21743 w 6310745"/>
              <a:gd name="connsiteY30" fmla="*/ 2457276 h 3861739"/>
              <a:gd name="connsiteX31" fmla="*/ 15788 w 6310745"/>
              <a:gd name="connsiteY31" fmla="*/ 2193035 h 3861739"/>
              <a:gd name="connsiteX32" fmla="*/ 1087523 w 6310745"/>
              <a:gd name="connsiteY32" fmla="*/ 695306 h 3861739"/>
              <a:gd name="connsiteX33" fmla="*/ 2765215 w 6310745"/>
              <a:gd name="connsiteY33" fmla="*/ 56158 h 3861739"/>
              <a:gd name="connsiteX34" fmla="*/ 3120078 w 6310745"/>
              <a:gd name="connsiteY34" fmla="*/ 15422 h 3861739"/>
              <a:gd name="connsiteX35" fmla="*/ 3495357 w 6310745"/>
              <a:gd name="connsiteY35" fmla="*/ 893 h 386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310745" h="3861739">
                <a:moveTo>
                  <a:pt x="5172027" y="351902"/>
                </a:moveTo>
                <a:cubicBezTo>
                  <a:pt x="5172027" y="351902"/>
                  <a:pt x="5172027" y="352852"/>
                  <a:pt x="5173047" y="352987"/>
                </a:cubicBezTo>
                <a:lnTo>
                  <a:pt x="5177471" y="352581"/>
                </a:lnTo>
                <a:close/>
                <a:moveTo>
                  <a:pt x="2969865" y="91462"/>
                </a:moveTo>
                <a:cubicBezTo>
                  <a:pt x="2952701" y="89711"/>
                  <a:pt x="2935264" y="91055"/>
                  <a:pt x="2918830" y="95401"/>
                </a:cubicBezTo>
                <a:cubicBezTo>
                  <a:pt x="2586081" y="133611"/>
                  <a:pt x="2262146" y="210506"/>
                  <a:pt x="1957331" y="323658"/>
                </a:cubicBezTo>
                <a:cubicBezTo>
                  <a:pt x="1300170" y="565494"/>
                  <a:pt x="773488" y="924243"/>
                  <a:pt x="413011" y="1429370"/>
                </a:cubicBezTo>
                <a:cubicBezTo>
                  <a:pt x="241125" y="1667934"/>
                  <a:pt x="130650" y="1931482"/>
                  <a:pt x="88087" y="2204577"/>
                </a:cubicBezTo>
                <a:cubicBezTo>
                  <a:pt x="96253" y="2189777"/>
                  <a:pt x="103398" y="2174704"/>
                  <a:pt x="109862" y="2159496"/>
                </a:cubicBezTo>
                <a:cubicBezTo>
                  <a:pt x="227584" y="1883441"/>
                  <a:pt x="374053" y="1617978"/>
                  <a:pt x="566286" y="1369352"/>
                </a:cubicBezTo>
                <a:cubicBezTo>
                  <a:pt x="843916" y="1009789"/>
                  <a:pt x="1197929" y="710108"/>
                  <a:pt x="1648059" y="484837"/>
                </a:cubicBezTo>
                <a:cubicBezTo>
                  <a:pt x="2053957" y="281700"/>
                  <a:pt x="2497621" y="159899"/>
                  <a:pt x="2969865" y="91462"/>
                </a:cubicBezTo>
                <a:close/>
                <a:moveTo>
                  <a:pt x="3495357" y="893"/>
                </a:moveTo>
                <a:cubicBezTo>
                  <a:pt x="3633661" y="-4539"/>
                  <a:pt x="3787957" y="15693"/>
                  <a:pt x="3941913" y="37963"/>
                </a:cubicBezTo>
                <a:cubicBezTo>
                  <a:pt x="4403949" y="104770"/>
                  <a:pt x="4858161" y="195339"/>
                  <a:pt x="5299614" y="324201"/>
                </a:cubicBezTo>
                <a:cubicBezTo>
                  <a:pt x="5617945" y="417079"/>
                  <a:pt x="5925559" y="526685"/>
                  <a:pt x="6213700" y="666307"/>
                </a:cubicBezTo>
                <a:lnTo>
                  <a:pt x="6310745" y="718092"/>
                </a:lnTo>
                <a:lnTo>
                  <a:pt x="6310745" y="786964"/>
                </a:lnTo>
                <a:lnTo>
                  <a:pt x="6223734" y="739515"/>
                </a:lnTo>
                <a:cubicBezTo>
                  <a:pt x="5975170" y="615379"/>
                  <a:pt x="5710361" y="515015"/>
                  <a:pt x="5436559" y="427942"/>
                </a:cubicBezTo>
                <a:cubicBezTo>
                  <a:pt x="5396292" y="415002"/>
                  <a:pt x="5355753" y="402509"/>
                  <a:pt x="5314925" y="390465"/>
                </a:cubicBezTo>
                <a:cubicBezTo>
                  <a:pt x="5276307" y="379059"/>
                  <a:pt x="5237351" y="368468"/>
                  <a:pt x="5198564" y="357468"/>
                </a:cubicBezTo>
                <a:cubicBezTo>
                  <a:pt x="5414393" y="434473"/>
                  <a:pt x="5624129" y="521907"/>
                  <a:pt x="5826636" y="619266"/>
                </a:cubicBezTo>
                <a:cubicBezTo>
                  <a:pt x="5929344" y="669507"/>
                  <a:pt x="6029097" y="722388"/>
                  <a:pt x="6125359" y="778370"/>
                </a:cubicBezTo>
                <a:lnTo>
                  <a:pt x="6310745" y="896973"/>
                </a:lnTo>
                <a:lnTo>
                  <a:pt x="6310745" y="3861739"/>
                </a:lnTo>
                <a:lnTo>
                  <a:pt x="974639" y="3861739"/>
                </a:lnTo>
                <a:lnTo>
                  <a:pt x="719986" y="3659957"/>
                </a:lnTo>
                <a:cubicBezTo>
                  <a:pt x="556844" y="3515259"/>
                  <a:pt x="415052" y="3355506"/>
                  <a:pt x="299202" y="3177626"/>
                </a:cubicBezTo>
                <a:cubicBezTo>
                  <a:pt x="173197" y="2986301"/>
                  <a:pt x="89840" y="2778941"/>
                  <a:pt x="52873" y="2564820"/>
                </a:cubicBezTo>
                <a:cubicBezTo>
                  <a:pt x="46170" y="2528361"/>
                  <a:pt x="35760" y="2492390"/>
                  <a:pt x="21743" y="2457276"/>
                </a:cubicBezTo>
                <a:cubicBezTo>
                  <a:pt x="-12282" y="2369287"/>
                  <a:pt x="-34" y="2280753"/>
                  <a:pt x="15788" y="2193035"/>
                </a:cubicBezTo>
                <a:cubicBezTo>
                  <a:pt x="125343" y="1581179"/>
                  <a:pt x="505554" y="1091397"/>
                  <a:pt x="1087523" y="695306"/>
                </a:cubicBezTo>
                <a:cubicBezTo>
                  <a:pt x="1574397" y="363308"/>
                  <a:pt x="2138335" y="155961"/>
                  <a:pt x="2765215" y="56158"/>
                </a:cubicBezTo>
                <a:cubicBezTo>
                  <a:pt x="2882595" y="37419"/>
                  <a:pt x="3000997" y="24655"/>
                  <a:pt x="3120078" y="15422"/>
                </a:cubicBezTo>
                <a:cubicBezTo>
                  <a:pt x="3239161" y="6188"/>
                  <a:pt x="3356711" y="2250"/>
                  <a:pt x="3495357" y="893"/>
                </a:cubicBezTo>
                <a:close/>
              </a:path>
            </a:pathLst>
          </a:custGeom>
          <a:solidFill>
            <a:srgbClr val="E74629">
              <a:alpha val="91000"/>
            </a:srgbClr>
          </a:solidFill>
          <a:ln w="12700" cap="flat">
            <a:noFill/>
            <a:prstDash val="solid"/>
            <a:miter/>
          </a:ln>
        </p:spPr>
        <p:txBody>
          <a:bodyPr wrap="square" rtlCol="0" anchor="ctr">
            <a:noAutofit/>
          </a:bodyPr>
          <a:lstStyle/>
          <a:p>
            <a:endParaRPr lang="en-US"/>
          </a:p>
        </p:txBody>
      </p:sp>
      <p:sp>
        <p:nvSpPr>
          <p:cNvPr id="2" name="Nadpis 1">
            <a:extLst>
              <a:ext uri="{FF2B5EF4-FFF2-40B4-BE49-F238E27FC236}">
                <a16:creationId xmlns:a16="http://schemas.microsoft.com/office/drawing/2014/main" id="{32B16C26-C9C5-464B-AA5E-6D5CFEB7AA00}"/>
              </a:ext>
            </a:extLst>
          </p:cNvPr>
          <p:cNvSpPr>
            <a:spLocks noGrp="1"/>
          </p:cNvSpPr>
          <p:nvPr>
            <p:ph type="title"/>
          </p:nvPr>
        </p:nvSpPr>
        <p:spPr>
          <a:xfrm>
            <a:off x="7004878" y="3732208"/>
            <a:ext cx="4574851" cy="1390218"/>
          </a:xfrm>
        </p:spPr>
        <p:txBody>
          <a:bodyPr vert="horz" lIns="91440" tIns="45720" rIns="91440" bIns="45720" rtlCol="0" anchor="b">
            <a:normAutofit/>
          </a:bodyPr>
          <a:lstStyle/>
          <a:p>
            <a:pPr algn="ctr"/>
            <a:r>
              <a:rPr lang="en-US" sz="5200">
                <a:solidFill>
                  <a:schemeClr val="bg1"/>
                </a:solidFill>
              </a:rPr>
              <a:t>DĚKUJI ZA POZORNOST!</a:t>
            </a:r>
          </a:p>
          <a:p>
            <a:pPr algn="ctr"/>
            <a:endParaRPr lang="en-US" sz="5200">
              <a:solidFill>
                <a:schemeClr val="bg1"/>
              </a:solidFill>
            </a:endParaRPr>
          </a:p>
        </p:txBody>
      </p:sp>
      <p:sp>
        <p:nvSpPr>
          <p:cNvPr id="31" name="Rectangle 6">
            <a:extLst>
              <a:ext uri="{FF2B5EF4-FFF2-40B4-BE49-F238E27FC236}">
                <a16:creationId xmlns:a16="http://schemas.microsoft.com/office/drawing/2014/main" id="{72E0F698-EDF5-464C-B466-8D34B8AF17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89179" y="5344820"/>
            <a:ext cx="3994793" cy="27432"/>
          </a:xfrm>
          <a:custGeom>
            <a:avLst/>
            <a:gdLst>
              <a:gd name="connsiteX0" fmla="*/ 0 w 3994793"/>
              <a:gd name="connsiteY0" fmla="*/ 0 h 27432"/>
              <a:gd name="connsiteX1" fmla="*/ 745695 w 3994793"/>
              <a:gd name="connsiteY1" fmla="*/ 0 h 27432"/>
              <a:gd name="connsiteX2" fmla="*/ 1451441 w 3994793"/>
              <a:gd name="connsiteY2" fmla="*/ 0 h 27432"/>
              <a:gd name="connsiteX3" fmla="*/ 2157188 w 3994793"/>
              <a:gd name="connsiteY3" fmla="*/ 0 h 27432"/>
              <a:gd name="connsiteX4" fmla="*/ 2703143 w 3994793"/>
              <a:gd name="connsiteY4" fmla="*/ 0 h 27432"/>
              <a:gd name="connsiteX5" fmla="*/ 3289046 w 3994793"/>
              <a:gd name="connsiteY5" fmla="*/ 0 h 27432"/>
              <a:gd name="connsiteX6" fmla="*/ 3994793 w 3994793"/>
              <a:gd name="connsiteY6" fmla="*/ 0 h 27432"/>
              <a:gd name="connsiteX7" fmla="*/ 3994793 w 3994793"/>
              <a:gd name="connsiteY7" fmla="*/ 27432 h 27432"/>
              <a:gd name="connsiteX8" fmla="*/ 3328994 w 3994793"/>
              <a:gd name="connsiteY8" fmla="*/ 27432 h 27432"/>
              <a:gd name="connsiteX9" fmla="*/ 2783039 w 3994793"/>
              <a:gd name="connsiteY9" fmla="*/ 27432 h 27432"/>
              <a:gd name="connsiteX10" fmla="*/ 2237084 w 3994793"/>
              <a:gd name="connsiteY10" fmla="*/ 27432 h 27432"/>
              <a:gd name="connsiteX11" fmla="*/ 1531337 w 3994793"/>
              <a:gd name="connsiteY11" fmla="*/ 27432 h 27432"/>
              <a:gd name="connsiteX12" fmla="*/ 945434 w 3994793"/>
              <a:gd name="connsiteY12" fmla="*/ 27432 h 27432"/>
              <a:gd name="connsiteX13" fmla="*/ 0 w 3994793"/>
              <a:gd name="connsiteY13" fmla="*/ 27432 h 27432"/>
              <a:gd name="connsiteX14" fmla="*/ 0 w 3994793"/>
              <a:gd name="connsiteY14"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94793" h="27432" fill="none" extrusionOk="0">
                <a:moveTo>
                  <a:pt x="0" y="0"/>
                </a:moveTo>
                <a:cubicBezTo>
                  <a:pt x="285474" y="-22732"/>
                  <a:pt x="421546" y="-1893"/>
                  <a:pt x="745695" y="0"/>
                </a:cubicBezTo>
                <a:cubicBezTo>
                  <a:pt x="1069844" y="1893"/>
                  <a:pt x="1267051" y="4066"/>
                  <a:pt x="1451441" y="0"/>
                </a:cubicBezTo>
                <a:cubicBezTo>
                  <a:pt x="1635831" y="-4066"/>
                  <a:pt x="1865269" y="3287"/>
                  <a:pt x="2157188" y="0"/>
                </a:cubicBezTo>
                <a:cubicBezTo>
                  <a:pt x="2449107" y="-3287"/>
                  <a:pt x="2473776" y="-12720"/>
                  <a:pt x="2703143" y="0"/>
                </a:cubicBezTo>
                <a:cubicBezTo>
                  <a:pt x="2932510" y="12720"/>
                  <a:pt x="3023998" y="17286"/>
                  <a:pt x="3289046" y="0"/>
                </a:cubicBezTo>
                <a:cubicBezTo>
                  <a:pt x="3554094" y="-17286"/>
                  <a:pt x="3836668" y="10296"/>
                  <a:pt x="3994793" y="0"/>
                </a:cubicBezTo>
                <a:cubicBezTo>
                  <a:pt x="3993836" y="8431"/>
                  <a:pt x="3994444" y="14612"/>
                  <a:pt x="3994793" y="27432"/>
                </a:cubicBezTo>
                <a:cubicBezTo>
                  <a:pt x="3751330" y="45147"/>
                  <a:pt x="3618521" y="7232"/>
                  <a:pt x="3328994" y="27432"/>
                </a:cubicBezTo>
                <a:cubicBezTo>
                  <a:pt x="3039467" y="47632"/>
                  <a:pt x="2908653" y="25202"/>
                  <a:pt x="2783039" y="27432"/>
                </a:cubicBezTo>
                <a:cubicBezTo>
                  <a:pt x="2657426" y="29662"/>
                  <a:pt x="2373985" y="40038"/>
                  <a:pt x="2237084" y="27432"/>
                </a:cubicBezTo>
                <a:cubicBezTo>
                  <a:pt x="2100183" y="14826"/>
                  <a:pt x="1862145" y="31781"/>
                  <a:pt x="1531337" y="27432"/>
                </a:cubicBezTo>
                <a:cubicBezTo>
                  <a:pt x="1200529" y="23083"/>
                  <a:pt x="1153029" y="12124"/>
                  <a:pt x="945434" y="27432"/>
                </a:cubicBezTo>
                <a:cubicBezTo>
                  <a:pt x="737839" y="42740"/>
                  <a:pt x="371500" y="-18970"/>
                  <a:pt x="0" y="27432"/>
                </a:cubicBezTo>
                <a:cubicBezTo>
                  <a:pt x="226" y="18208"/>
                  <a:pt x="-648" y="12891"/>
                  <a:pt x="0" y="0"/>
                </a:cubicBezTo>
                <a:close/>
              </a:path>
              <a:path w="3994793" h="27432" stroke="0" extrusionOk="0">
                <a:moveTo>
                  <a:pt x="0" y="0"/>
                </a:moveTo>
                <a:cubicBezTo>
                  <a:pt x="233202" y="14567"/>
                  <a:pt x="387388" y="28518"/>
                  <a:pt x="625851" y="0"/>
                </a:cubicBezTo>
                <a:cubicBezTo>
                  <a:pt x="864314" y="-28518"/>
                  <a:pt x="1027047" y="-26118"/>
                  <a:pt x="1171806" y="0"/>
                </a:cubicBezTo>
                <a:cubicBezTo>
                  <a:pt x="1316566" y="26118"/>
                  <a:pt x="1639655" y="-2490"/>
                  <a:pt x="1917501" y="0"/>
                </a:cubicBezTo>
                <a:cubicBezTo>
                  <a:pt x="2195348" y="2490"/>
                  <a:pt x="2328758" y="19053"/>
                  <a:pt x="2543352" y="0"/>
                </a:cubicBezTo>
                <a:cubicBezTo>
                  <a:pt x="2757946" y="-19053"/>
                  <a:pt x="3028913" y="23876"/>
                  <a:pt x="3169202" y="0"/>
                </a:cubicBezTo>
                <a:cubicBezTo>
                  <a:pt x="3309491" y="-23876"/>
                  <a:pt x="3706249" y="-31775"/>
                  <a:pt x="3994793" y="0"/>
                </a:cubicBezTo>
                <a:cubicBezTo>
                  <a:pt x="3993438" y="9524"/>
                  <a:pt x="3993591" y="13975"/>
                  <a:pt x="3994793" y="27432"/>
                </a:cubicBezTo>
                <a:cubicBezTo>
                  <a:pt x="3717302" y="841"/>
                  <a:pt x="3475105" y="20835"/>
                  <a:pt x="3328994" y="27432"/>
                </a:cubicBezTo>
                <a:cubicBezTo>
                  <a:pt x="3182883" y="34029"/>
                  <a:pt x="3048913" y="25304"/>
                  <a:pt x="2783039" y="27432"/>
                </a:cubicBezTo>
                <a:cubicBezTo>
                  <a:pt x="2517165" y="29560"/>
                  <a:pt x="2371663" y="19960"/>
                  <a:pt x="2117240" y="27432"/>
                </a:cubicBezTo>
                <a:cubicBezTo>
                  <a:pt x="1862817" y="34904"/>
                  <a:pt x="1771642" y="53179"/>
                  <a:pt x="1451441" y="27432"/>
                </a:cubicBezTo>
                <a:cubicBezTo>
                  <a:pt x="1131240" y="1685"/>
                  <a:pt x="1013354" y="33667"/>
                  <a:pt x="825591" y="27432"/>
                </a:cubicBezTo>
                <a:cubicBezTo>
                  <a:pt x="637828" y="21198"/>
                  <a:pt x="270465" y="28145"/>
                  <a:pt x="0" y="27432"/>
                </a:cubicBezTo>
                <a:cubicBezTo>
                  <a:pt x="-800" y="16780"/>
                  <a:pt x="-583" y="1291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Obrázek 3" descr="Obsah obrázku osoba, hudba, dechové nástroje, interiér&#10;&#10;Popis se vygeneroval automaticky.">
            <a:extLst>
              <a:ext uri="{FF2B5EF4-FFF2-40B4-BE49-F238E27FC236}">
                <a16:creationId xmlns:a16="http://schemas.microsoft.com/office/drawing/2014/main" id="{3A785746-E4A7-46C6-BEA1-A0B5FBD0EED4}"/>
              </a:ext>
            </a:extLst>
          </p:cNvPr>
          <p:cNvPicPr>
            <a:picLocks noChangeAspect="1"/>
          </p:cNvPicPr>
          <p:nvPr/>
        </p:nvPicPr>
        <p:blipFill>
          <a:blip r:embed="rId3"/>
          <a:stretch>
            <a:fillRect/>
          </a:stretch>
        </p:blipFill>
        <p:spPr>
          <a:xfrm>
            <a:off x="776817" y="1197376"/>
            <a:ext cx="6214533" cy="2674664"/>
          </a:xfrm>
          <a:prstGeom prst="rect">
            <a:avLst/>
          </a:prstGeom>
        </p:spPr>
      </p:pic>
    </p:spTree>
    <p:extLst>
      <p:ext uri="{BB962C8B-B14F-4D97-AF65-F5344CB8AC3E}">
        <p14:creationId xmlns:p14="http://schemas.microsoft.com/office/powerpoint/2010/main" val="1775684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E7462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41F8672E-45DA-4C7E-BE44-70628E1A106E}"/>
              </a:ext>
            </a:extLst>
          </p:cNvPr>
          <p:cNvSpPr>
            <a:spLocks noGrp="1"/>
          </p:cNvSpPr>
          <p:nvPr>
            <p:ph type="title"/>
          </p:nvPr>
        </p:nvSpPr>
        <p:spPr>
          <a:xfrm>
            <a:off x="635001" y="640823"/>
            <a:ext cx="3103194" cy="5583148"/>
          </a:xfrm>
        </p:spPr>
        <p:txBody>
          <a:bodyPr anchor="ctr">
            <a:normAutofit/>
          </a:bodyPr>
          <a:lstStyle/>
          <a:p>
            <a:r>
              <a:rPr lang="cs-CZ">
                <a:solidFill>
                  <a:schemeClr val="bg1"/>
                </a:solidFill>
              </a:rPr>
              <a:t>ZÁKLADY REFLEXNÍCH METODIK A POSTUPŮ</a:t>
            </a:r>
          </a:p>
        </p:txBody>
      </p:sp>
      <p:graphicFrame>
        <p:nvGraphicFramePr>
          <p:cNvPr id="12" name="Zástupný obsah 2">
            <a:extLst>
              <a:ext uri="{FF2B5EF4-FFF2-40B4-BE49-F238E27FC236}">
                <a16:creationId xmlns:a16="http://schemas.microsoft.com/office/drawing/2014/main" id="{2D709C3F-C70A-4B92-9B2C-BED31B077D7E}"/>
              </a:ext>
            </a:extLst>
          </p:cNvPr>
          <p:cNvGraphicFramePr>
            <a:graphicFrameLocks noGrp="1"/>
          </p:cNvGraphicFramePr>
          <p:nvPr>
            <p:ph idx="1"/>
            <p:extLst>
              <p:ext uri="{D42A27DB-BD31-4B8C-83A1-F6EECF244321}">
                <p14:modId xmlns:p14="http://schemas.microsoft.com/office/powerpoint/2010/main" val="3461316481"/>
              </p:ext>
            </p:extLst>
          </p:nvPr>
        </p:nvGraphicFramePr>
        <p:xfrm>
          <a:off x="4256435" y="-4761"/>
          <a:ext cx="7937678" cy="68590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0283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E7462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6DD9AD6E-6CD3-4F03-96E5-CB79E69C5B49}"/>
              </a:ext>
            </a:extLst>
          </p:cNvPr>
          <p:cNvSpPr>
            <a:spLocks noGrp="1"/>
          </p:cNvSpPr>
          <p:nvPr>
            <p:ph type="title"/>
          </p:nvPr>
        </p:nvSpPr>
        <p:spPr>
          <a:xfrm>
            <a:off x="635001" y="640823"/>
            <a:ext cx="3103194" cy="5583148"/>
          </a:xfrm>
        </p:spPr>
        <p:txBody>
          <a:bodyPr anchor="ctr">
            <a:normAutofit/>
          </a:bodyPr>
          <a:lstStyle/>
          <a:p>
            <a:r>
              <a:rPr lang="cs-CZ">
                <a:solidFill>
                  <a:schemeClr val="bg1"/>
                </a:solidFill>
                <a:ea typeface="+mj-lt"/>
                <a:cs typeface="+mj-lt"/>
              </a:rPr>
              <a:t>Jednotlivé prvky facilitace 1: </a:t>
            </a:r>
            <a:endParaRPr lang="cs-CZ">
              <a:solidFill>
                <a:schemeClr val="bg1"/>
              </a:solidFill>
            </a:endParaRPr>
          </a:p>
        </p:txBody>
      </p:sp>
      <p:graphicFrame>
        <p:nvGraphicFramePr>
          <p:cNvPr id="5" name="Zástupný obsah 2">
            <a:extLst>
              <a:ext uri="{FF2B5EF4-FFF2-40B4-BE49-F238E27FC236}">
                <a16:creationId xmlns:a16="http://schemas.microsoft.com/office/drawing/2014/main" id="{3D35C6CF-BF21-4583-89A4-624A0337E76C}"/>
              </a:ext>
            </a:extLst>
          </p:cNvPr>
          <p:cNvGraphicFramePr>
            <a:graphicFrameLocks noGrp="1"/>
          </p:cNvGraphicFramePr>
          <p:nvPr>
            <p:ph idx="1"/>
            <p:extLst>
              <p:ext uri="{D42A27DB-BD31-4B8C-83A1-F6EECF244321}">
                <p14:modId xmlns:p14="http://schemas.microsoft.com/office/powerpoint/2010/main" val="2232283948"/>
              </p:ext>
            </p:extLst>
          </p:nvPr>
        </p:nvGraphicFramePr>
        <p:xfrm>
          <a:off x="3272185" y="323322"/>
          <a:ext cx="8689095" cy="65733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8356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E7462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AF5A4680-873C-4C33-9106-2BE5C1C2847E}"/>
              </a:ext>
            </a:extLst>
          </p:cNvPr>
          <p:cNvSpPr>
            <a:spLocks noGrp="1"/>
          </p:cNvSpPr>
          <p:nvPr>
            <p:ph type="title"/>
          </p:nvPr>
        </p:nvSpPr>
        <p:spPr>
          <a:xfrm>
            <a:off x="635001" y="640823"/>
            <a:ext cx="3103194" cy="5583148"/>
          </a:xfrm>
        </p:spPr>
        <p:txBody>
          <a:bodyPr anchor="ctr">
            <a:normAutofit/>
          </a:bodyPr>
          <a:lstStyle/>
          <a:p>
            <a:r>
              <a:rPr lang="cs-CZ">
                <a:solidFill>
                  <a:schemeClr val="bg1"/>
                </a:solidFill>
                <a:ea typeface="+mj-lt"/>
                <a:cs typeface="+mj-lt"/>
              </a:rPr>
              <a:t>Jednotlivé prvky facilitace 2: </a:t>
            </a:r>
            <a:endParaRPr lang="cs-CZ">
              <a:solidFill>
                <a:schemeClr val="bg1"/>
              </a:solidFill>
            </a:endParaRPr>
          </a:p>
        </p:txBody>
      </p:sp>
      <p:graphicFrame>
        <p:nvGraphicFramePr>
          <p:cNvPr id="5" name="Zástupný obsah 2">
            <a:extLst>
              <a:ext uri="{FF2B5EF4-FFF2-40B4-BE49-F238E27FC236}">
                <a16:creationId xmlns:a16="http://schemas.microsoft.com/office/drawing/2014/main" id="{FDA32BCB-6A6D-4422-AB7C-7A1609735242}"/>
              </a:ext>
            </a:extLst>
          </p:cNvPr>
          <p:cNvGraphicFramePr>
            <a:graphicFrameLocks noGrp="1"/>
          </p:cNvGraphicFramePr>
          <p:nvPr>
            <p:ph idx="1"/>
            <p:extLst>
              <p:ext uri="{D42A27DB-BD31-4B8C-83A1-F6EECF244321}">
                <p14:modId xmlns:p14="http://schemas.microsoft.com/office/powerpoint/2010/main" val="25929469"/>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0081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E7462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11CCC0DD-4D1C-449C-B755-00640C5BC949}"/>
              </a:ext>
            </a:extLst>
          </p:cNvPr>
          <p:cNvSpPr>
            <a:spLocks noGrp="1"/>
          </p:cNvSpPr>
          <p:nvPr>
            <p:ph type="title"/>
          </p:nvPr>
        </p:nvSpPr>
        <p:spPr>
          <a:xfrm>
            <a:off x="635001" y="640823"/>
            <a:ext cx="3103194" cy="5583148"/>
          </a:xfrm>
        </p:spPr>
        <p:txBody>
          <a:bodyPr anchor="ctr">
            <a:normAutofit/>
          </a:bodyPr>
          <a:lstStyle/>
          <a:p>
            <a:r>
              <a:rPr lang="cs-CZ">
                <a:solidFill>
                  <a:schemeClr val="bg1"/>
                </a:solidFill>
                <a:ea typeface="+mj-lt"/>
                <a:cs typeface="+mj-lt"/>
              </a:rPr>
              <a:t>Jednotlivé prvky facilitace 3:</a:t>
            </a:r>
            <a:endParaRPr lang="cs-CZ">
              <a:solidFill>
                <a:schemeClr val="bg1"/>
              </a:solidFill>
            </a:endParaRPr>
          </a:p>
        </p:txBody>
      </p:sp>
      <p:graphicFrame>
        <p:nvGraphicFramePr>
          <p:cNvPr id="5" name="Zástupný obsah 2">
            <a:extLst>
              <a:ext uri="{FF2B5EF4-FFF2-40B4-BE49-F238E27FC236}">
                <a16:creationId xmlns:a16="http://schemas.microsoft.com/office/drawing/2014/main" id="{3CF5D323-2C30-4D2C-AAFF-BB0294F51539}"/>
              </a:ext>
            </a:extLst>
          </p:cNvPr>
          <p:cNvGraphicFramePr>
            <a:graphicFrameLocks noGrp="1"/>
          </p:cNvGraphicFramePr>
          <p:nvPr>
            <p:ph idx="1"/>
            <p:extLst>
              <p:ext uri="{D42A27DB-BD31-4B8C-83A1-F6EECF244321}">
                <p14:modId xmlns:p14="http://schemas.microsoft.com/office/powerpoint/2010/main" val="2259284897"/>
              </p:ext>
            </p:extLst>
          </p:nvPr>
        </p:nvGraphicFramePr>
        <p:xfrm>
          <a:off x="3684935" y="270406"/>
          <a:ext cx="8297511" cy="64992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5503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4">
            <a:extLst>
              <a:ext uri="{FF2B5EF4-FFF2-40B4-BE49-F238E27FC236}">
                <a16:creationId xmlns:a16="http://schemas.microsoft.com/office/drawing/2014/main" id="{745DEEED-BE3A-4307-800A-45F555B51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6">
            <a:extLst>
              <a:ext uri="{FF2B5EF4-FFF2-40B4-BE49-F238E27FC236}">
                <a16:creationId xmlns:a16="http://schemas.microsoft.com/office/drawing/2014/main" id="{F5C73706-35AD-4797-B796-D806B8FE5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006297" cy="6858000"/>
          </a:xfrm>
          <a:custGeom>
            <a:avLst/>
            <a:gdLst>
              <a:gd name="connsiteX0" fmla="*/ 5006297 w 5006297"/>
              <a:gd name="connsiteY0" fmla="*/ 0 h 6858000"/>
              <a:gd name="connsiteX1" fmla="*/ 1229608 w 5006297"/>
              <a:gd name="connsiteY1" fmla="*/ 0 h 6858000"/>
              <a:gd name="connsiteX2" fmla="*/ 1128285 w 5006297"/>
              <a:gd name="connsiteY2" fmla="*/ 156518 h 6858000"/>
              <a:gd name="connsiteX3" fmla="*/ 768782 w 5006297"/>
              <a:gd name="connsiteY3" fmla="*/ 825746 h 6858000"/>
              <a:gd name="connsiteX4" fmla="*/ 743290 w 5006297"/>
              <a:gd name="connsiteY4" fmla="*/ 860183 h 6858000"/>
              <a:gd name="connsiteX5" fmla="*/ 787138 w 5006297"/>
              <a:gd name="connsiteY5" fmla="*/ 756243 h 6858000"/>
              <a:gd name="connsiteX6" fmla="*/ 980544 w 5006297"/>
              <a:gd name="connsiteY6" fmla="*/ 339016 h 6858000"/>
              <a:gd name="connsiteX7" fmla="*/ 1161966 w 5006297"/>
              <a:gd name="connsiteY7" fmla="*/ 0 h 6858000"/>
              <a:gd name="connsiteX8" fmla="*/ 1104491 w 5006297"/>
              <a:gd name="connsiteY8" fmla="*/ 0 h 6858000"/>
              <a:gd name="connsiteX9" fmla="*/ 993044 w 5006297"/>
              <a:gd name="connsiteY9" fmla="*/ 204247 h 6858000"/>
              <a:gd name="connsiteX10" fmla="*/ 494731 w 5006297"/>
              <a:gd name="connsiteY10" fmla="*/ 1375322 h 6858000"/>
              <a:gd name="connsiteX11" fmla="*/ 46559 w 5006297"/>
              <a:gd name="connsiteY11" fmla="*/ 3329787 h 6858000"/>
              <a:gd name="connsiteX12" fmla="*/ 12272 w 5006297"/>
              <a:gd name="connsiteY12" fmla="*/ 4352595 h 6858000"/>
              <a:gd name="connsiteX13" fmla="*/ 171094 w 5006297"/>
              <a:gd name="connsiteY13" fmla="*/ 5544543 h 6858000"/>
              <a:gd name="connsiteX14" fmla="*/ 538125 w 5006297"/>
              <a:gd name="connsiteY14" fmla="*/ 6816123 h 6858000"/>
              <a:gd name="connsiteX15" fmla="*/ 555724 w 5006297"/>
              <a:gd name="connsiteY15" fmla="*/ 6858000 h 6858000"/>
              <a:gd name="connsiteX16" fmla="*/ 608303 w 5006297"/>
              <a:gd name="connsiteY16" fmla="*/ 6858000 h 6858000"/>
              <a:gd name="connsiteX17" fmla="*/ 596366 w 5006297"/>
              <a:gd name="connsiteY17" fmla="*/ 6829337 h 6858000"/>
              <a:gd name="connsiteX18" fmla="*/ 364843 w 5006297"/>
              <a:gd name="connsiteY18" fmla="*/ 6132604 h 6858000"/>
              <a:gd name="connsiteX19" fmla="*/ 213412 w 5006297"/>
              <a:gd name="connsiteY19" fmla="*/ 5505676 h 6858000"/>
              <a:gd name="connsiteX20" fmla="*/ 211628 w 5006297"/>
              <a:gd name="connsiteY20" fmla="*/ 5472254 h 6858000"/>
              <a:gd name="connsiteX21" fmla="*/ 311945 w 5006297"/>
              <a:gd name="connsiteY21" fmla="*/ 5821167 h 6858000"/>
              <a:gd name="connsiteX22" fmla="*/ 623960 w 5006297"/>
              <a:gd name="connsiteY22" fmla="*/ 6658826 h 6858000"/>
              <a:gd name="connsiteX23" fmla="*/ 717350 w 5006297"/>
              <a:gd name="connsiteY23" fmla="*/ 6858000 h 6858000"/>
              <a:gd name="connsiteX24" fmla="*/ 5006297 w 5006297"/>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06297" h="6858000">
                <a:moveTo>
                  <a:pt x="5006297" y="0"/>
                </a:moveTo>
                <a:lnTo>
                  <a:pt x="1229608" y="0"/>
                </a:lnTo>
                <a:lnTo>
                  <a:pt x="1128285" y="156518"/>
                </a:lnTo>
                <a:cubicBezTo>
                  <a:pt x="996915" y="372642"/>
                  <a:pt x="877575" y="596029"/>
                  <a:pt x="768782" y="825746"/>
                </a:cubicBezTo>
                <a:cubicBezTo>
                  <a:pt x="763429" y="839224"/>
                  <a:pt x="754646" y="851089"/>
                  <a:pt x="743290" y="860183"/>
                </a:cubicBezTo>
                <a:cubicBezTo>
                  <a:pt x="757948" y="825621"/>
                  <a:pt x="772224" y="790805"/>
                  <a:pt x="787138" y="756243"/>
                </a:cubicBezTo>
                <a:cubicBezTo>
                  <a:pt x="848067" y="615114"/>
                  <a:pt x="912406" y="475964"/>
                  <a:pt x="980544" y="339016"/>
                </a:cubicBezTo>
                <a:lnTo>
                  <a:pt x="1161966" y="0"/>
                </a:lnTo>
                <a:lnTo>
                  <a:pt x="1104491" y="0"/>
                </a:lnTo>
                <a:lnTo>
                  <a:pt x="993044" y="204247"/>
                </a:lnTo>
                <a:cubicBezTo>
                  <a:pt x="798291" y="579761"/>
                  <a:pt x="634561" y="971401"/>
                  <a:pt x="494731" y="1375322"/>
                </a:cubicBezTo>
                <a:cubicBezTo>
                  <a:pt x="277072" y="2009491"/>
                  <a:pt x="126862" y="2664550"/>
                  <a:pt x="46559" y="3329787"/>
                </a:cubicBezTo>
                <a:cubicBezTo>
                  <a:pt x="4496" y="3670216"/>
                  <a:pt x="-14242" y="4010141"/>
                  <a:pt x="12272" y="4352595"/>
                </a:cubicBezTo>
                <a:cubicBezTo>
                  <a:pt x="43627" y="4752907"/>
                  <a:pt x="90918" y="5150814"/>
                  <a:pt x="171094" y="5544543"/>
                </a:cubicBezTo>
                <a:cubicBezTo>
                  <a:pt x="259524" y="5979227"/>
                  <a:pt x="379573" y="6403657"/>
                  <a:pt x="538125" y="6816123"/>
                </a:cubicBezTo>
                <a:lnTo>
                  <a:pt x="555724" y="6858000"/>
                </a:lnTo>
                <a:lnTo>
                  <a:pt x="608303" y="6858000"/>
                </a:lnTo>
                <a:lnTo>
                  <a:pt x="596366" y="6829337"/>
                </a:lnTo>
                <a:cubicBezTo>
                  <a:pt x="508696" y="6602484"/>
                  <a:pt x="431985" y="6369981"/>
                  <a:pt x="364843" y="6132604"/>
                </a:cubicBezTo>
                <a:cubicBezTo>
                  <a:pt x="306463" y="5925865"/>
                  <a:pt x="263378" y="5714822"/>
                  <a:pt x="213412" y="5505676"/>
                </a:cubicBezTo>
                <a:cubicBezTo>
                  <a:pt x="212231" y="5494574"/>
                  <a:pt x="211637" y="5483421"/>
                  <a:pt x="211628" y="5472254"/>
                </a:cubicBezTo>
                <a:cubicBezTo>
                  <a:pt x="248210" y="5599108"/>
                  <a:pt x="277401" y="5710897"/>
                  <a:pt x="311945" y="5821167"/>
                </a:cubicBezTo>
                <a:cubicBezTo>
                  <a:pt x="401999" y="6108329"/>
                  <a:pt x="505868" y="6387643"/>
                  <a:pt x="623960" y="6658826"/>
                </a:cubicBezTo>
                <a:lnTo>
                  <a:pt x="717350" y="6858000"/>
                </a:lnTo>
                <a:lnTo>
                  <a:pt x="5006297" y="6858000"/>
                </a:lnTo>
                <a:close/>
              </a:path>
            </a:pathLst>
          </a:custGeom>
          <a:solidFill>
            <a:srgbClr val="E74629"/>
          </a:solidFill>
          <a:ln w="6857" cap="flat">
            <a:noFill/>
            <a:prstDash val="solid"/>
            <a:miter/>
          </a:ln>
        </p:spPr>
        <p:txBody>
          <a:bodyPr wrap="square" rtlCol="0" anchor="ctr">
            <a:noAutofit/>
          </a:bodyPr>
          <a:lstStyle/>
          <a:p>
            <a:endParaRPr lang="en-US"/>
          </a:p>
        </p:txBody>
      </p:sp>
      <p:sp>
        <p:nvSpPr>
          <p:cNvPr id="2" name="Nadpis 1">
            <a:extLst>
              <a:ext uri="{FF2B5EF4-FFF2-40B4-BE49-F238E27FC236}">
                <a16:creationId xmlns:a16="http://schemas.microsoft.com/office/drawing/2014/main" id="{5AD7D71D-9EF6-4FDA-A792-BC2167E47601}"/>
              </a:ext>
            </a:extLst>
          </p:cNvPr>
          <p:cNvSpPr>
            <a:spLocks noGrp="1"/>
          </p:cNvSpPr>
          <p:nvPr>
            <p:ph type="title"/>
          </p:nvPr>
        </p:nvSpPr>
        <p:spPr>
          <a:xfrm>
            <a:off x="841248" y="644652"/>
            <a:ext cx="3182112" cy="5568696"/>
          </a:xfrm>
        </p:spPr>
        <p:txBody>
          <a:bodyPr>
            <a:normAutofit/>
          </a:bodyPr>
          <a:lstStyle/>
          <a:p>
            <a:r>
              <a:rPr lang="cs-CZ" sz="6600">
                <a:solidFill>
                  <a:srgbClr val="FFFFFF"/>
                </a:solidFill>
                <a:ea typeface="+mj-lt"/>
                <a:cs typeface="+mj-lt"/>
              </a:rPr>
              <a:t>Jednotlivé prvky facilitace 4: </a:t>
            </a:r>
            <a:endParaRPr lang="cs-CZ" sz="6600">
              <a:solidFill>
                <a:srgbClr val="FFFFFF"/>
              </a:solidFill>
            </a:endParaRPr>
          </a:p>
        </p:txBody>
      </p:sp>
      <p:sp>
        <p:nvSpPr>
          <p:cNvPr id="3" name="Zástupný obsah 2">
            <a:extLst>
              <a:ext uri="{FF2B5EF4-FFF2-40B4-BE49-F238E27FC236}">
                <a16:creationId xmlns:a16="http://schemas.microsoft.com/office/drawing/2014/main" id="{BD67EDCE-894A-49FF-8262-4FA92AB20FBC}"/>
              </a:ext>
            </a:extLst>
          </p:cNvPr>
          <p:cNvSpPr>
            <a:spLocks noGrp="1"/>
          </p:cNvSpPr>
          <p:nvPr>
            <p:ph idx="1"/>
          </p:nvPr>
        </p:nvSpPr>
        <p:spPr>
          <a:xfrm>
            <a:off x="4425434" y="221319"/>
            <a:ext cx="7592067" cy="6351862"/>
          </a:xfrm>
        </p:spPr>
        <p:txBody>
          <a:bodyPr vert="horz" lIns="91440" tIns="45720" rIns="91440" bIns="45720" rtlCol="0" anchor="ctr">
            <a:normAutofit/>
          </a:bodyPr>
          <a:lstStyle/>
          <a:p>
            <a:pPr>
              <a:lnSpc>
                <a:spcPct val="100000"/>
              </a:lnSpc>
            </a:pPr>
            <a:r>
              <a:rPr lang="cs-CZ" sz="2000" b="1" u="sng" dirty="0">
                <a:ea typeface="+mn-lt"/>
                <a:cs typeface="+mn-lt"/>
              </a:rPr>
              <a:t>Představa pohybu – cvičení v představě:</a:t>
            </a:r>
            <a:r>
              <a:rPr lang="cs-CZ" sz="2000" b="1" dirty="0">
                <a:ea typeface="+mn-lt"/>
                <a:cs typeface="+mn-lt"/>
              </a:rPr>
              <a:t> </a:t>
            </a:r>
            <a:endParaRPr lang="cs-CZ" sz="2000" b="1"/>
          </a:p>
          <a:p>
            <a:pPr lvl="1">
              <a:lnSpc>
                <a:spcPct val="100000"/>
              </a:lnSpc>
            </a:pPr>
            <a:r>
              <a:rPr lang="cs-CZ" sz="2000" b="1" dirty="0">
                <a:ea typeface="+mn-lt"/>
                <a:cs typeface="+mn-lt"/>
              </a:rPr>
              <a:t>aktivuje podobné oblasti mozku jako pohyb samotný </a:t>
            </a:r>
          </a:p>
          <a:p>
            <a:pPr lvl="1">
              <a:lnSpc>
                <a:spcPct val="100000"/>
              </a:lnSpc>
            </a:pPr>
            <a:r>
              <a:rPr lang="cs-CZ" sz="2000" b="1" dirty="0">
                <a:ea typeface="+mn-lt"/>
                <a:cs typeface="+mn-lt"/>
              </a:rPr>
              <a:t>vychází z teorie, že mozek nerozezná skutečnost od představy a příslušné svaly zapojuje i během představy pohybu, a tak například u těžších stavů nedochází k zapomínání určitých pohybů </a:t>
            </a:r>
          </a:p>
          <a:p>
            <a:pPr lvl="1">
              <a:lnSpc>
                <a:spcPct val="100000"/>
              </a:lnSpc>
            </a:pPr>
            <a:r>
              <a:rPr lang="cs-CZ" sz="2000" b="1" dirty="0">
                <a:ea typeface="+mn-lt"/>
                <a:cs typeface="+mn-lt"/>
              </a:rPr>
              <a:t>je nutné opakování a dostatku času pro nácvik, příprava ve smyslu zklidnění a koncentrovanosti klienta </a:t>
            </a:r>
          </a:p>
          <a:p>
            <a:pPr lvl="1">
              <a:lnSpc>
                <a:spcPct val="100000"/>
              </a:lnSpc>
            </a:pPr>
            <a:r>
              <a:rPr lang="cs-CZ" sz="2000" b="1" dirty="0">
                <a:ea typeface="+mn-lt"/>
                <a:cs typeface="+mn-lt"/>
              </a:rPr>
              <a:t>správná volba povelů a čas pro samotnou představu pohybu </a:t>
            </a:r>
          </a:p>
          <a:p>
            <a:pPr lvl="1">
              <a:lnSpc>
                <a:spcPct val="100000"/>
              </a:lnSpc>
            </a:pPr>
            <a:r>
              <a:rPr lang="cs-CZ" sz="2000" b="1" dirty="0">
                <a:ea typeface="+mn-lt"/>
                <a:cs typeface="+mn-lt"/>
              </a:rPr>
              <a:t>snaha oddělit představu od vlastní izometrie </a:t>
            </a:r>
          </a:p>
          <a:p>
            <a:pPr lvl="1">
              <a:lnSpc>
                <a:spcPct val="100000"/>
              </a:lnSpc>
            </a:pPr>
            <a:r>
              <a:rPr lang="cs-CZ" sz="2000" b="1" dirty="0">
                <a:ea typeface="+mn-lt"/>
                <a:cs typeface="+mn-lt"/>
              </a:rPr>
              <a:t>využití tzv. mentálního tréninku ve sportu </a:t>
            </a:r>
          </a:p>
          <a:p>
            <a:pPr lvl="1">
              <a:lnSpc>
                <a:spcPct val="100000"/>
              </a:lnSpc>
            </a:pPr>
            <a:r>
              <a:rPr lang="cs-CZ" sz="2000" b="1" dirty="0">
                <a:ea typeface="+mn-lt"/>
                <a:cs typeface="+mn-lt"/>
              </a:rPr>
              <a:t>Pozn.: Představa pohybu a konkrétní obraz vlastního těla je u jednotlivců značně rozdílný. Nedokonalost tohoto obrazu vypovídá o nedostatečných kompenzačních možnostech při patologickém stavu – horší adaptace na ortopedický či </a:t>
            </a:r>
            <a:r>
              <a:rPr lang="cs-CZ" sz="2000" b="1" dirty="0" err="1">
                <a:ea typeface="+mn-lt"/>
                <a:cs typeface="+mn-lt"/>
              </a:rPr>
              <a:t>spondylochirurgický</a:t>
            </a:r>
            <a:r>
              <a:rPr lang="cs-CZ" sz="2000" b="1" dirty="0">
                <a:ea typeface="+mn-lt"/>
                <a:cs typeface="+mn-lt"/>
              </a:rPr>
              <a:t> operační výkon. </a:t>
            </a:r>
            <a:endParaRPr lang="cs-CZ" sz="2000" b="1"/>
          </a:p>
        </p:txBody>
      </p:sp>
    </p:spTree>
    <p:extLst>
      <p:ext uri="{BB962C8B-B14F-4D97-AF65-F5344CB8AC3E}">
        <p14:creationId xmlns:p14="http://schemas.microsoft.com/office/powerpoint/2010/main" val="4276805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E7462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0BC45D8C-D173-4BAB-8522-2DEB46190CDC}"/>
              </a:ext>
            </a:extLst>
          </p:cNvPr>
          <p:cNvSpPr>
            <a:spLocks noGrp="1"/>
          </p:cNvSpPr>
          <p:nvPr>
            <p:ph type="title"/>
          </p:nvPr>
        </p:nvSpPr>
        <p:spPr>
          <a:xfrm>
            <a:off x="635001" y="640823"/>
            <a:ext cx="3103194" cy="5583148"/>
          </a:xfrm>
        </p:spPr>
        <p:txBody>
          <a:bodyPr anchor="ctr">
            <a:normAutofit/>
          </a:bodyPr>
          <a:lstStyle/>
          <a:p>
            <a:r>
              <a:rPr lang="cs-CZ">
                <a:solidFill>
                  <a:schemeClr val="bg1"/>
                </a:solidFill>
                <a:ea typeface="+mj-lt"/>
                <a:cs typeface="+mj-lt"/>
              </a:rPr>
              <a:t>Jednotlivé prvky facilitace 5:</a:t>
            </a:r>
            <a:endParaRPr lang="cs-CZ">
              <a:solidFill>
                <a:schemeClr val="bg1"/>
              </a:solidFill>
            </a:endParaRPr>
          </a:p>
        </p:txBody>
      </p:sp>
      <p:graphicFrame>
        <p:nvGraphicFramePr>
          <p:cNvPr id="12" name="Zástupný obsah 2">
            <a:extLst>
              <a:ext uri="{FF2B5EF4-FFF2-40B4-BE49-F238E27FC236}">
                <a16:creationId xmlns:a16="http://schemas.microsoft.com/office/drawing/2014/main" id="{78D1E04C-3C1C-4972-867D-C86289679FF9}"/>
              </a:ext>
            </a:extLst>
          </p:cNvPr>
          <p:cNvGraphicFramePr>
            <a:graphicFrameLocks noGrp="1"/>
          </p:cNvGraphicFramePr>
          <p:nvPr>
            <p:ph idx="1"/>
            <p:extLst>
              <p:ext uri="{D42A27DB-BD31-4B8C-83A1-F6EECF244321}">
                <p14:modId xmlns:p14="http://schemas.microsoft.com/office/powerpoint/2010/main" val="1588403630"/>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5724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DB5B423A-57CC-4C58-AA26-8E2E862B03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316CCE07-2B7A-4D9C-8CF8-ED23E53400A3}"/>
              </a:ext>
            </a:extLst>
          </p:cNvPr>
          <p:cNvSpPr>
            <a:spLocks noGrp="1"/>
          </p:cNvSpPr>
          <p:nvPr>
            <p:ph type="title"/>
          </p:nvPr>
        </p:nvSpPr>
        <p:spPr>
          <a:xfrm>
            <a:off x="838200" y="673770"/>
            <a:ext cx="3220329" cy="2027227"/>
          </a:xfrm>
        </p:spPr>
        <p:txBody>
          <a:bodyPr anchor="t">
            <a:normAutofit/>
          </a:bodyPr>
          <a:lstStyle/>
          <a:p>
            <a:pPr>
              <a:lnSpc>
                <a:spcPct val="90000"/>
              </a:lnSpc>
            </a:pPr>
            <a:r>
              <a:rPr lang="cs-CZ" sz="4100">
                <a:solidFill>
                  <a:schemeClr val="bg1"/>
                </a:solidFill>
                <a:ea typeface="+mj-lt"/>
                <a:cs typeface="+mj-lt"/>
              </a:rPr>
              <a:t>Přehled některých stimulačních a facilitačních metod:</a:t>
            </a:r>
            <a:endParaRPr lang="cs-CZ" sz="4100">
              <a:solidFill>
                <a:schemeClr val="bg1"/>
              </a:solidFill>
            </a:endParaRPr>
          </a:p>
        </p:txBody>
      </p:sp>
      <p:graphicFrame>
        <p:nvGraphicFramePr>
          <p:cNvPr id="12" name="Zástupný obsah 2">
            <a:extLst>
              <a:ext uri="{FF2B5EF4-FFF2-40B4-BE49-F238E27FC236}">
                <a16:creationId xmlns:a16="http://schemas.microsoft.com/office/drawing/2014/main" id="{214D62EA-77C6-4E13-93B9-2ACFC4AE84E3}"/>
              </a:ext>
            </a:extLst>
          </p:cNvPr>
          <p:cNvGraphicFramePr>
            <a:graphicFrameLocks noGrp="1"/>
          </p:cNvGraphicFramePr>
          <p:nvPr>
            <p:ph idx="1"/>
            <p:extLst>
              <p:ext uri="{D42A27DB-BD31-4B8C-83A1-F6EECF244321}">
                <p14:modId xmlns:p14="http://schemas.microsoft.com/office/powerpoint/2010/main" val="2939589560"/>
              </p:ext>
            </p:extLst>
          </p:nvPr>
        </p:nvGraphicFramePr>
        <p:xfrm>
          <a:off x="4103340" y="65356"/>
          <a:ext cx="7250460" cy="67471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7118736"/>
      </p:ext>
    </p:extLst>
  </p:cSld>
  <p:clrMapOvr>
    <a:masterClrMapping/>
  </p:clrMapOvr>
</p:sld>
</file>

<file path=ppt/theme/theme1.xml><?xml version="1.0" encoding="utf-8"?>
<a:theme xmlns:a="http://schemas.openxmlformats.org/drawingml/2006/main" name="SketchyVTI">
  <a:themeElements>
    <a:clrScheme name="AnalogousFromRegularSeedRightStep">
      <a:dk1>
        <a:srgbClr val="000000"/>
      </a:dk1>
      <a:lt1>
        <a:srgbClr val="FFFFFF"/>
      </a:lt1>
      <a:dk2>
        <a:srgbClr val="413024"/>
      </a:dk2>
      <a:lt2>
        <a:srgbClr val="E2E7E8"/>
      </a:lt2>
      <a:accent1>
        <a:srgbClr val="E74629"/>
      </a:accent1>
      <a:accent2>
        <a:srgbClr val="D58417"/>
      </a:accent2>
      <a:accent3>
        <a:srgbClr val="A9A71E"/>
      </a:accent3>
      <a:accent4>
        <a:srgbClr val="73B414"/>
      </a:accent4>
      <a:accent5>
        <a:srgbClr val="3CB921"/>
      </a:accent5>
      <a:accent6>
        <a:srgbClr val="14BB3C"/>
      </a:accent6>
      <a:hlink>
        <a:srgbClr val="358E9F"/>
      </a:hlink>
      <a:folHlink>
        <a:srgbClr val="7F7F7F"/>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Širokoúhlá obrazovka</PresentationFormat>
  <Slides>26</Slides>
  <Notes>0</Notes>
  <HiddenSlides>0</HiddenSlides>
  <ScaleCrop>false</ScaleCrop>
  <HeadingPairs>
    <vt:vector size="4" baseType="variant">
      <vt:variant>
        <vt:lpstr>Motiv</vt:lpstr>
      </vt:variant>
      <vt:variant>
        <vt:i4>1</vt:i4>
      </vt:variant>
      <vt:variant>
        <vt:lpstr>Nadpisy snímků</vt:lpstr>
      </vt:variant>
      <vt:variant>
        <vt:i4>26</vt:i4>
      </vt:variant>
    </vt:vector>
  </HeadingPairs>
  <TitlesOfParts>
    <vt:vector size="27" baseType="lpstr">
      <vt:lpstr>SketchyVTI</vt:lpstr>
      <vt:lpstr>ZÁKLADY REFLEXNÍCH TECHNIK &amp; POSTUPŮ</vt:lpstr>
      <vt:lpstr>OOSNOVA PREZENTACE</vt:lpstr>
      <vt:lpstr>ZÁKLADY REFLEXNÍCH METODIK A POSTUPŮ</vt:lpstr>
      <vt:lpstr>Jednotlivé prvky facilitace 1: </vt:lpstr>
      <vt:lpstr>Jednotlivé prvky facilitace 2: </vt:lpstr>
      <vt:lpstr>Jednotlivé prvky facilitace 3:</vt:lpstr>
      <vt:lpstr>Jednotlivé prvky facilitace 4: </vt:lpstr>
      <vt:lpstr>Jednotlivé prvky facilitace 5:</vt:lpstr>
      <vt:lpstr>Přehled některých stimulačních a facilitačních metod:</vt:lpstr>
      <vt:lpstr>Metody kožní stimulace</vt:lpstr>
      <vt:lpstr>METODA SESTRY KENNY (DERMO-NEUROMUSKULÁRNÍ FACILITACE) </vt:lpstr>
      <vt:lpstr>KENNY DŮLEŽITÉ POJMY 1</vt:lpstr>
      <vt:lpstr>KENNY DŮLEŽITÉ POJMY 2 - REEDUKACE</vt:lpstr>
      <vt:lpstr>KENNY PRAKTICKÉ PROVEDENÍ</vt:lpstr>
      <vt:lpstr>Metoda dr. TEMPLE Faye</vt:lpstr>
      <vt:lpstr>Metoda dr. Faye</vt:lpstr>
      <vt:lpstr>Metoda Roodové</vt:lpstr>
      <vt:lpstr>METODA ROODOVÉ ONTOGENETICKÝ VÝVOJ</vt:lpstr>
      <vt:lpstr>Metoda Roodové </vt:lpstr>
      <vt:lpstr>METODA MARGARET ROODOVÉ VIDEO - UKÁZKA METODY</vt:lpstr>
      <vt:lpstr>Metoda Perfetti ÚVOD</vt:lpstr>
      <vt:lpstr>METODA PERFETTI 3 STUPNĚ</vt:lpstr>
      <vt:lpstr>Perfetti UKÁZKA</vt:lpstr>
      <vt:lpstr>Metoda dle MiŘatského</vt:lpstr>
      <vt:lpstr>LITERATURA</vt:lpstr>
      <vt:lpstr>DĚKUJI ZA POZORNOST!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
  <cp:revision>127</cp:revision>
  <dcterms:created xsi:type="dcterms:W3CDTF">2021-03-25T11:17:46Z</dcterms:created>
  <dcterms:modified xsi:type="dcterms:W3CDTF">2022-01-25T20:51:37Z</dcterms:modified>
</cp:coreProperties>
</file>