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ink/ink1.xml" ContentType="application/inkml+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ink/ink2.xml" ContentType="application/inkml+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98" r:id="rId3"/>
    <p:sldId id="281" r:id="rId4"/>
    <p:sldId id="285" r:id="rId5"/>
    <p:sldId id="286" r:id="rId6"/>
    <p:sldId id="292" r:id="rId7"/>
    <p:sldId id="287" r:id="rId8"/>
    <p:sldId id="293" r:id="rId9"/>
    <p:sldId id="288" r:id="rId10"/>
    <p:sldId id="289" r:id="rId11"/>
    <p:sldId id="257" r:id="rId12"/>
    <p:sldId id="294" r:id="rId13"/>
    <p:sldId id="264" r:id="rId14"/>
    <p:sldId id="267" r:id="rId15"/>
    <p:sldId id="269" r:id="rId16"/>
    <p:sldId id="278" r:id="rId17"/>
    <p:sldId id="268" r:id="rId18"/>
    <p:sldId id="295" r:id="rId19"/>
    <p:sldId id="280" r:id="rId20"/>
    <p:sldId id="282" r:id="rId21"/>
    <p:sldId id="271" r:id="rId22"/>
    <p:sldId id="296" r:id="rId23"/>
    <p:sldId id="279" r:id="rId24"/>
    <p:sldId id="273" r:id="rId25"/>
    <p:sldId id="258" r:id="rId26"/>
    <p:sldId id="297" r:id="rId2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483EC0-06BC-9C85-49B9-5A81122C93FA}" v="11" dt="2022-01-24T20:56:45.414"/>
    <p1510:client id="{155C8228-415A-075C-6DC0-64137D9AADE2}" v="3608" dt="2021-03-28T09:16:14.213"/>
    <p1510:client id="{38A4628D-BB5B-4C10-BA50-F70D4CA4A7C0}" v="68" dt="2021-04-09T14:38:37.030"/>
    <p1510:client id="{6BD5C67E-C452-EEE0-4DCF-EAE33D64684E}" v="4" dt="2022-01-24T20:50:47.347"/>
    <p1510:client id="{890A8591-D553-F206-45FF-04569B6D4D60}" v="252" dt="2022-01-25T20:50:44.630"/>
    <p1510:client id="{A6896825-CB15-EB9D-23A6-7788A95F0F7D}" v="780" dt="2021-03-26T19:14:21.831"/>
    <p1510:client id="{D927836B-D914-A070-67E7-AF1725E4BD49}" v="118" dt="2021-03-27T20:36:42.713"/>
    <p1510:client id="{E2EBF613-55FF-4B87-B235-94BD74142167}" v="3334" dt="2021-03-27T10:30:57.079"/>
    <p1510:client id="{E76AE06A-7BDE-46C2-8F4E-734EDC2538FB}" v="414" dt="2021-03-25T11:37:28.2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0DA756-BDF0-451C-BCE9-C3F34037774C}" type="doc">
      <dgm:prSet loTypeId="urn:microsoft.com/office/officeart/2005/8/layout/process4" loCatId="process" qsTypeId="urn:microsoft.com/office/officeart/2005/8/quickstyle/simple1" qsCatId="simple" csTypeId="urn:microsoft.com/office/officeart/2005/8/colors/colorful2" csCatId="colorful"/>
      <dgm:spPr/>
      <dgm:t>
        <a:bodyPr/>
        <a:lstStyle/>
        <a:p>
          <a:endParaRPr lang="en-US"/>
        </a:p>
      </dgm:t>
    </dgm:pt>
    <dgm:pt modelId="{9EE95E49-789A-4C3A-A1F2-DC1DE5CFEEE6}">
      <dgm:prSet/>
      <dgm:spPr/>
      <dgm:t>
        <a:bodyPr/>
        <a:lstStyle/>
        <a:p>
          <a:r>
            <a:rPr lang="cs-CZ"/>
            <a:t>facilitace, podmiňování, stimulace proprioreceptorů </a:t>
          </a:r>
          <a:endParaRPr lang="en-US"/>
        </a:p>
      </dgm:t>
    </dgm:pt>
    <dgm:pt modelId="{728FFE01-49A0-4CB8-9C26-DD9FDDECA543}" type="parTrans" cxnId="{1FB235D8-F6D9-4138-8779-ADDAFAE1A6D1}">
      <dgm:prSet/>
      <dgm:spPr/>
      <dgm:t>
        <a:bodyPr/>
        <a:lstStyle/>
        <a:p>
          <a:endParaRPr lang="en-US"/>
        </a:p>
      </dgm:t>
    </dgm:pt>
    <dgm:pt modelId="{679E8093-E0C9-4877-A17C-F8AAB6A1D04C}" type="sibTrans" cxnId="{1FB235D8-F6D9-4138-8779-ADDAFAE1A6D1}">
      <dgm:prSet/>
      <dgm:spPr/>
      <dgm:t>
        <a:bodyPr/>
        <a:lstStyle/>
        <a:p>
          <a:endParaRPr lang="en-US"/>
        </a:p>
      </dgm:t>
    </dgm:pt>
    <dgm:pt modelId="{67C73D21-08D5-439F-B1F6-3523BFF9F6A4}">
      <dgm:prSet/>
      <dgm:spPr/>
      <dgm:t>
        <a:bodyPr/>
        <a:lstStyle/>
        <a:p>
          <a:r>
            <a:rPr lang="cs-CZ"/>
            <a:t>Facilitace: = využívání podnětů aferentní povahy, které ve svém součtu působí usnadnění pohybu: využívá se konvergence, časové a prostorové sumace nervových vzruchů </a:t>
          </a:r>
          <a:endParaRPr lang="en-US"/>
        </a:p>
      </dgm:t>
    </dgm:pt>
    <dgm:pt modelId="{7587053C-313B-4004-BF30-2486B26D7F8D}" type="parTrans" cxnId="{E0A7697E-97A1-4DA1-959A-B1B6D8B1CE7F}">
      <dgm:prSet/>
      <dgm:spPr/>
      <dgm:t>
        <a:bodyPr/>
        <a:lstStyle/>
        <a:p>
          <a:endParaRPr lang="en-US"/>
        </a:p>
      </dgm:t>
    </dgm:pt>
    <dgm:pt modelId="{ADC8B6E6-05E8-4A02-A4DF-C9B3451B298F}" type="sibTrans" cxnId="{E0A7697E-97A1-4DA1-959A-B1B6D8B1CE7F}">
      <dgm:prSet/>
      <dgm:spPr/>
      <dgm:t>
        <a:bodyPr/>
        <a:lstStyle/>
        <a:p>
          <a:endParaRPr lang="en-US"/>
        </a:p>
      </dgm:t>
    </dgm:pt>
    <dgm:pt modelId="{E5A4958A-3A25-40E4-9D06-969CD47AE21A}">
      <dgm:prSet/>
      <dgm:spPr/>
      <dgm:t>
        <a:bodyPr/>
        <a:lstStyle/>
        <a:p>
          <a:r>
            <a:rPr lang="cs-CZ"/>
            <a:t>Zdroje facilitace: </a:t>
          </a:r>
          <a:endParaRPr lang="en-US"/>
        </a:p>
      </dgm:t>
    </dgm:pt>
    <dgm:pt modelId="{ECAB63BE-1EAA-4D29-8EFD-91B0D433D613}" type="parTrans" cxnId="{853EA8BC-607A-4E6B-AC15-9B52361C9569}">
      <dgm:prSet/>
      <dgm:spPr/>
      <dgm:t>
        <a:bodyPr/>
        <a:lstStyle/>
        <a:p>
          <a:endParaRPr lang="en-US"/>
        </a:p>
      </dgm:t>
    </dgm:pt>
    <dgm:pt modelId="{0F9CE9E2-505E-43F7-B146-90AE891172E9}" type="sibTrans" cxnId="{853EA8BC-607A-4E6B-AC15-9B52361C9569}">
      <dgm:prSet/>
      <dgm:spPr/>
      <dgm:t>
        <a:bodyPr/>
        <a:lstStyle/>
        <a:p>
          <a:endParaRPr lang="en-US"/>
        </a:p>
      </dgm:t>
    </dgm:pt>
    <dgm:pt modelId="{9A26C3E5-89A3-4C26-BD11-94D03C5A0E62}">
      <dgm:prSet/>
      <dgm:spPr/>
      <dgm:t>
        <a:bodyPr/>
        <a:lstStyle/>
        <a:p>
          <a:r>
            <a:rPr lang="cs-CZ"/>
            <a:t>propriocepce (svalová vřeténka, Golgiho šlachová tělíska)</a:t>
          </a:r>
          <a:endParaRPr lang="en-US"/>
        </a:p>
      </dgm:t>
    </dgm:pt>
    <dgm:pt modelId="{5BA94B45-6635-45CF-A647-A29F45525215}" type="parTrans" cxnId="{989B1D6B-AECC-45BC-8B5B-A6719ACFB6DF}">
      <dgm:prSet/>
      <dgm:spPr/>
      <dgm:t>
        <a:bodyPr/>
        <a:lstStyle/>
        <a:p>
          <a:endParaRPr lang="en-US"/>
        </a:p>
      </dgm:t>
    </dgm:pt>
    <dgm:pt modelId="{ECA5E272-8CD5-4DC7-B0F0-529909BFC7C9}" type="sibTrans" cxnId="{989B1D6B-AECC-45BC-8B5B-A6719ACFB6DF}">
      <dgm:prSet/>
      <dgm:spPr/>
      <dgm:t>
        <a:bodyPr/>
        <a:lstStyle/>
        <a:p>
          <a:endParaRPr lang="en-US"/>
        </a:p>
      </dgm:t>
    </dgm:pt>
    <dgm:pt modelId="{13F755E6-D257-4403-96EC-B81198C5F0AE}">
      <dgm:prSet/>
      <dgm:spPr/>
      <dgm:t>
        <a:bodyPr/>
        <a:lstStyle/>
        <a:p>
          <a:r>
            <a:rPr lang="cs-CZ"/>
            <a:t>exterocepce (dotek, tlak, teplo)</a:t>
          </a:r>
          <a:endParaRPr lang="en-US"/>
        </a:p>
      </dgm:t>
    </dgm:pt>
    <dgm:pt modelId="{1C2CBAC7-7F66-4CBE-9313-88170CF1FA4E}" type="parTrans" cxnId="{62F5C929-0E43-4C23-9C32-22B5172E582C}">
      <dgm:prSet/>
      <dgm:spPr/>
      <dgm:t>
        <a:bodyPr/>
        <a:lstStyle/>
        <a:p>
          <a:endParaRPr lang="en-US"/>
        </a:p>
      </dgm:t>
    </dgm:pt>
    <dgm:pt modelId="{8AF56134-E4BA-48F6-8FEE-EFCD27C21D5A}" type="sibTrans" cxnId="{62F5C929-0E43-4C23-9C32-22B5172E582C}">
      <dgm:prSet/>
      <dgm:spPr/>
      <dgm:t>
        <a:bodyPr/>
        <a:lstStyle/>
        <a:p>
          <a:endParaRPr lang="en-US"/>
        </a:p>
      </dgm:t>
    </dgm:pt>
    <dgm:pt modelId="{E564AB12-6632-4F9E-B4CA-27286900DBDA}">
      <dgm:prSet/>
      <dgm:spPr/>
      <dgm:t>
        <a:bodyPr/>
        <a:lstStyle/>
        <a:p>
          <a:r>
            <a:rPr lang="cs-CZ"/>
            <a:t>bolest</a:t>
          </a:r>
          <a:endParaRPr lang="en-US"/>
        </a:p>
      </dgm:t>
    </dgm:pt>
    <dgm:pt modelId="{EDED0675-05DF-4F78-979C-997DCD727241}" type="parTrans" cxnId="{A15BDF2C-447D-43F2-8FC8-19A5BD8E13B4}">
      <dgm:prSet/>
      <dgm:spPr/>
      <dgm:t>
        <a:bodyPr/>
        <a:lstStyle/>
        <a:p>
          <a:endParaRPr lang="en-US"/>
        </a:p>
      </dgm:t>
    </dgm:pt>
    <dgm:pt modelId="{5C251D72-AFC1-4A28-A592-F025B0A4C198}" type="sibTrans" cxnId="{A15BDF2C-447D-43F2-8FC8-19A5BD8E13B4}">
      <dgm:prSet/>
      <dgm:spPr/>
      <dgm:t>
        <a:bodyPr/>
        <a:lstStyle/>
        <a:p>
          <a:endParaRPr lang="en-US"/>
        </a:p>
      </dgm:t>
    </dgm:pt>
    <dgm:pt modelId="{0E698EF4-34DE-4864-A173-6C4FE16A6582}">
      <dgm:prSet/>
      <dgm:spPr/>
      <dgm:t>
        <a:bodyPr/>
        <a:lstStyle/>
        <a:p>
          <a:r>
            <a:rPr lang="cs-CZ"/>
            <a:t>vestibulární aparát</a:t>
          </a:r>
          <a:endParaRPr lang="en-US"/>
        </a:p>
      </dgm:t>
    </dgm:pt>
    <dgm:pt modelId="{54B29B79-7FF8-4AA0-B6D5-75829B9045EB}" type="parTrans" cxnId="{C259B8BB-4586-4030-835E-CFA3B5CC82A5}">
      <dgm:prSet/>
      <dgm:spPr/>
      <dgm:t>
        <a:bodyPr/>
        <a:lstStyle/>
        <a:p>
          <a:endParaRPr lang="en-US"/>
        </a:p>
      </dgm:t>
    </dgm:pt>
    <dgm:pt modelId="{A0535A0C-FD06-4176-A6E9-177EFC031417}" type="sibTrans" cxnId="{C259B8BB-4586-4030-835E-CFA3B5CC82A5}">
      <dgm:prSet/>
      <dgm:spPr/>
      <dgm:t>
        <a:bodyPr/>
        <a:lstStyle/>
        <a:p>
          <a:endParaRPr lang="en-US"/>
        </a:p>
      </dgm:t>
    </dgm:pt>
    <dgm:pt modelId="{8B92FE93-2770-4FED-A29C-BCD1E972E6C5}">
      <dgm:prSet/>
      <dgm:spPr/>
      <dgm:t>
        <a:bodyPr/>
        <a:lstStyle/>
        <a:p>
          <a:r>
            <a:rPr lang="cs-CZ"/>
            <a:t>optické a akustické vjemy</a:t>
          </a:r>
          <a:endParaRPr lang="en-US"/>
        </a:p>
      </dgm:t>
    </dgm:pt>
    <dgm:pt modelId="{7BA1A906-D7A3-45C4-A1FA-D63A8C13C53D}" type="parTrans" cxnId="{65E4FD42-7FA3-4B0A-8F38-7C82B871C392}">
      <dgm:prSet/>
      <dgm:spPr/>
      <dgm:t>
        <a:bodyPr/>
        <a:lstStyle/>
        <a:p>
          <a:endParaRPr lang="en-US"/>
        </a:p>
      </dgm:t>
    </dgm:pt>
    <dgm:pt modelId="{A6BF49C3-D436-4B3E-9E53-1B4751B94938}" type="sibTrans" cxnId="{65E4FD42-7FA3-4B0A-8F38-7C82B871C392}">
      <dgm:prSet/>
      <dgm:spPr/>
      <dgm:t>
        <a:bodyPr/>
        <a:lstStyle/>
        <a:p>
          <a:endParaRPr lang="en-US"/>
        </a:p>
      </dgm:t>
    </dgm:pt>
    <dgm:pt modelId="{D1D58F84-4473-47AA-B86F-44E07F544E11}">
      <dgm:prSet/>
      <dgm:spPr/>
      <dgm:t>
        <a:bodyPr/>
        <a:lstStyle/>
        <a:p>
          <a:r>
            <a:rPr lang="cs-CZ"/>
            <a:t>druhosignální podněty (povel, příklad, motivace, využití citových vazeb)</a:t>
          </a:r>
          <a:endParaRPr lang="en-US"/>
        </a:p>
      </dgm:t>
    </dgm:pt>
    <dgm:pt modelId="{8D2E98E6-CD8D-4E82-9124-6B303F7BC28E}" type="parTrans" cxnId="{BF6DE5F4-D5F3-40B7-A182-17EAEF9601BB}">
      <dgm:prSet/>
      <dgm:spPr/>
      <dgm:t>
        <a:bodyPr/>
        <a:lstStyle/>
        <a:p>
          <a:endParaRPr lang="en-US"/>
        </a:p>
      </dgm:t>
    </dgm:pt>
    <dgm:pt modelId="{82A37584-E408-49C3-A590-C3446A02DE59}" type="sibTrans" cxnId="{BF6DE5F4-D5F3-40B7-A182-17EAEF9601BB}">
      <dgm:prSet/>
      <dgm:spPr/>
      <dgm:t>
        <a:bodyPr/>
        <a:lstStyle/>
        <a:p>
          <a:endParaRPr lang="en-US"/>
        </a:p>
      </dgm:t>
    </dgm:pt>
    <dgm:pt modelId="{04636333-B15B-42BD-A5A6-EEB0A57EFC86}" type="pres">
      <dgm:prSet presAssocID="{A90DA756-BDF0-451C-BCE9-C3F34037774C}" presName="Name0" presStyleCnt="0">
        <dgm:presLayoutVars>
          <dgm:dir/>
          <dgm:animLvl val="lvl"/>
          <dgm:resizeHandles val="exact"/>
        </dgm:presLayoutVars>
      </dgm:prSet>
      <dgm:spPr/>
    </dgm:pt>
    <dgm:pt modelId="{18EAB76B-0F7C-40EA-A518-2C7B35C38281}" type="pres">
      <dgm:prSet presAssocID="{E5A4958A-3A25-40E4-9D06-969CD47AE21A}" presName="boxAndChildren" presStyleCnt="0"/>
      <dgm:spPr/>
    </dgm:pt>
    <dgm:pt modelId="{1182E7A1-9965-4594-84CC-C72CE6B3C962}" type="pres">
      <dgm:prSet presAssocID="{E5A4958A-3A25-40E4-9D06-969CD47AE21A}" presName="parentTextBox" presStyleLbl="node1" presStyleIdx="0" presStyleCnt="3"/>
      <dgm:spPr/>
    </dgm:pt>
    <dgm:pt modelId="{885C8246-9517-4936-96A8-0523C59140FF}" type="pres">
      <dgm:prSet presAssocID="{E5A4958A-3A25-40E4-9D06-969CD47AE21A}" presName="entireBox" presStyleLbl="node1" presStyleIdx="0" presStyleCnt="3"/>
      <dgm:spPr/>
    </dgm:pt>
    <dgm:pt modelId="{46FBCD59-9A73-488D-9E4F-818195846EE5}" type="pres">
      <dgm:prSet presAssocID="{E5A4958A-3A25-40E4-9D06-969CD47AE21A}" presName="descendantBox" presStyleCnt="0"/>
      <dgm:spPr/>
    </dgm:pt>
    <dgm:pt modelId="{8FA2F992-BFDB-418E-AA43-E0D5242CB34D}" type="pres">
      <dgm:prSet presAssocID="{9A26C3E5-89A3-4C26-BD11-94D03C5A0E62}" presName="childTextBox" presStyleLbl="fgAccFollowNode1" presStyleIdx="0" presStyleCnt="6">
        <dgm:presLayoutVars>
          <dgm:bulletEnabled val="1"/>
        </dgm:presLayoutVars>
      </dgm:prSet>
      <dgm:spPr/>
    </dgm:pt>
    <dgm:pt modelId="{69EC26BC-DB79-4F10-840E-0D95CADF9CFE}" type="pres">
      <dgm:prSet presAssocID="{13F755E6-D257-4403-96EC-B81198C5F0AE}" presName="childTextBox" presStyleLbl="fgAccFollowNode1" presStyleIdx="1" presStyleCnt="6">
        <dgm:presLayoutVars>
          <dgm:bulletEnabled val="1"/>
        </dgm:presLayoutVars>
      </dgm:prSet>
      <dgm:spPr/>
    </dgm:pt>
    <dgm:pt modelId="{4F52A5E6-EDD1-43E4-8364-AEED221170EB}" type="pres">
      <dgm:prSet presAssocID="{E564AB12-6632-4F9E-B4CA-27286900DBDA}" presName="childTextBox" presStyleLbl="fgAccFollowNode1" presStyleIdx="2" presStyleCnt="6">
        <dgm:presLayoutVars>
          <dgm:bulletEnabled val="1"/>
        </dgm:presLayoutVars>
      </dgm:prSet>
      <dgm:spPr/>
    </dgm:pt>
    <dgm:pt modelId="{C5DA44ED-37B8-4550-A455-C1E8FC6ABC3B}" type="pres">
      <dgm:prSet presAssocID="{0E698EF4-34DE-4864-A173-6C4FE16A6582}" presName="childTextBox" presStyleLbl="fgAccFollowNode1" presStyleIdx="3" presStyleCnt="6">
        <dgm:presLayoutVars>
          <dgm:bulletEnabled val="1"/>
        </dgm:presLayoutVars>
      </dgm:prSet>
      <dgm:spPr/>
    </dgm:pt>
    <dgm:pt modelId="{A74A44D1-DADC-406D-9769-C7BE03394E84}" type="pres">
      <dgm:prSet presAssocID="{8B92FE93-2770-4FED-A29C-BCD1E972E6C5}" presName="childTextBox" presStyleLbl="fgAccFollowNode1" presStyleIdx="4" presStyleCnt="6">
        <dgm:presLayoutVars>
          <dgm:bulletEnabled val="1"/>
        </dgm:presLayoutVars>
      </dgm:prSet>
      <dgm:spPr/>
    </dgm:pt>
    <dgm:pt modelId="{6549F2A4-C4CD-4841-B905-3D018CEE1A00}" type="pres">
      <dgm:prSet presAssocID="{D1D58F84-4473-47AA-B86F-44E07F544E11}" presName="childTextBox" presStyleLbl="fgAccFollowNode1" presStyleIdx="5" presStyleCnt="6">
        <dgm:presLayoutVars>
          <dgm:bulletEnabled val="1"/>
        </dgm:presLayoutVars>
      </dgm:prSet>
      <dgm:spPr/>
    </dgm:pt>
    <dgm:pt modelId="{44BA11C8-77EB-4001-97E3-184E0238A516}" type="pres">
      <dgm:prSet presAssocID="{ADC8B6E6-05E8-4A02-A4DF-C9B3451B298F}" presName="sp" presStyleCnt="0"/>
      <dgm:spPr/>
    </dgm:pt>
    <dgm:pt modelId="{46EC7877-2429-493E-99E0-451B05A78BB3}" type="pres">
      <dgm:prSet presAssocID="{67C73D21-08D5-439F-B1F6-3523BFF9F6A4}" presName="arrowAndChildren" presStyleCnt="0"/>
      <dgm:spPr/>
    </dgm:pt>
    <dgm:pt modelId="{DD6BCFBC-FFE2-4A8E-BFC9-556E41E6923F}" type="pres">
      <dgm:prSet presAssocID="{67C73D21-08D5-439F-B1F6-3523BFF9F6A4}" presName="parentTextArrow" presStyleLbl="node1" presStyleIdx="1" presStyleCnt="3"/>
      <dgm:spPr/>
    </dgm:pt>
    <dgm:pt modelId="{292A781D-70A8-4013-AB57-51249DE5B28B}" type="pres">
      <dgm:prSet presAssocID="{679E8093-E0C9-4877-A17C-F8AAB6A1D04C}" presName="sp" presStyleCnt="0"/>
      <dgm:spPr/>
    </dgm:pt>
    <dgm:pt modelId="{35E3BC8F-DF2A-4216-B1DB-3C30EE570EC4}" type="pres">
      <dgm:prSet presAssocID="{9EE95E49-789A-4C3A-A1F2-DC1DE5CFEEE6}" presName="arrowAndChildren" presStyleCnt="0"/>
      <dgm:spPr/>
    </dgm:pt>
    <dgm:pt modelId="{A8AD5BA3-B504-4334-ACD3-B6D57F8847B5}" type="pres">
      <dgm:prSet presAssocID="{9EE95E49-789A-4C3A-A1F2-DC1DE5CFEEE6}" presName="parentTextArrow" presStyleLbl="node1" presStyleIdx="2" presStyleCnt="3"/>
      <dgm:spPr/>
    </dgm:pt>
  </dgm:ptLst>
  <dgm:cxnLst>
    <dgm:cxn modelId="{9BA8AE0F-2F87-4935-A3DE-A7B0389409D9}" type="presOf" srcId="{E564AB12-6632-4F9E-B4CA-27286900DBDA}" destId="{4F52A5E6-EDD1-43E4-8364-AEED221170EB}" srcOrd="0" destOrd="0" presId="urn:microsoft.com/office/officeart/2005/8/layout/process4"/>
    <dgm:cxn modelId="{62F5C929-0E43-4C23-9C32-22B5172E582C}" srcId="{E5A4958A-3A25-40E4-9D06-969CD47AE21A}" destId="{13F755E6-D257-4403-96EC-B81198C5F0AE}" srcOrd="1" destOrd="0" parTransId="{1C2CBAC7-7F66-4CBE-9313-88170CF1FA4E}" sibTransId="{8AF56134-E4BA-48F6-8FEE-EFCD27C21D5A}"/>
    <dgm:cxn modelId="{A15BDF2C-447D-43F2-8FC8-19A5BD8E13B4}" srcId="{E5A4958A-3A25-40E4-9D06-969CD47AE21A}" destId="{E564AB12-6632-4F9E-B4CA-27286900DBDA}" srcOrd="2" destOrd="0" parTransId="{EDED0675-05DF-4F78-979C-997DCD727241}" sibTransId="{5C251D72-AFC1-4A28-A592-F025B0A4C198}"/>
    <dgm:cxn modelId="{0B105936-E0DC-4772-B211-2E25639319F3}" type="presOf" srcId="{D1D58F84-4473-47AA-B86F-44E07F544E11}" destId="{6549F2A4-C4CD-4841-B905-3D018CEE1A00}" srcOrd="0" destOrd="0" presId="urn:microsoft.com/office/officeart/2005/8/layout/process4"/>
    <dgm:cxn modelId="{CCEB1A3F-C252-4ECD-A4F5-8FD5471FC91B}" type="presOf" srcId="{67C73D21-08D5-439F-B1F6-3523BFF9F6A4}" destId="{DD6BCFBC-FFE2-4A8E-BFC9-556E41E6923F}" srcOrd="0" destOrd="0" presId="urn:microsoft.com/office/officeart/2005/8/layout/process4"/>
    <dgm:cxn modelId="{65E4FD42-7FA3-4B0A-8F38-7C82B871C392}" srcId="{E5A4958A-3A25-40E4-9D06-969CD47AE21A}" destId="{8B92FE93-2770-4FED-A29C-BCD1E972E6C5}" srcOrd="4" destOrd="0" parTransId="{7BA1A906-D7A3-45C4-A1FA-D63A8C13C53D}" sibTransId="{A6BF49C3-D436-4B3E-9E53-1B4751B94938}"/>
    <dgm:cxn modelId="{C6376143-2970-4EE6-A1DA-53CDB2408DBC}" type="presOf" srcId="{9EE95E49-789A-4C3A-A1F2-DC1DE5CFEEE6}" destId="{A8AD5BA3-B504-4334-ACD3-B6D57F8847B5}" srcOrd="0" destOrd="0" presId="urn:microsoft.com/office/officeart/2005/8/layout/process4"/>
    <dgm:cxn modelId="{B37C6263-0661-4C83-8AD9-9FBED8B6AE1A}" type="presOf" srcId="{0E698EF4-34DE-4864-A173-6C4FE16A6582}" destId="{C5DA44ED-37B8-4550-A455-C1E8FC6ABC3B}" srcOrd="0" destOrd="0" presId="urn:microsoft.com/office/officeart/2005/8/layout/process4"/>
    <dgm:cxn modelId="{989B1D6B-AECC-45BC-8B5B-A6719ACFB6DF}" srcId="{E5A4958A-3A25-40E4-9D06-969CD47AE21A}" destId="{9A26C3E5-89A3-4C26-BD11-94D03C5A0E62}" srcOrd="0" destOrd="0" parTransId="{5BA94B45-6635-45CF-A647-A29F45525215}" sibTransId="{ECA5E272-8CD5-4DC7-B0F0-529909BFC7C9}"/>
    <dgm:cxn modelId="{93A2B750-F536-4EFE-83B6-96DE4A8D8206}" type="presOf" srcId="{A90DA756-BDF0-451C-BCE9-C3F34037774C}" destId="{04636333-B15B-42BD-A5A6-EEB0A57EFC86}" srcOrd="0" destOrd="0" presId="urn:microsoft.com/office/officeart/2005/8/layout/process4"/>
    <dgm:cxn modelId="{E0A7697E-97A1-4DA1-959A-B1B6D8B1CE7F}" srcId="{A90DA756-BDF0-451C-BCE9-C3F34037774C}" destId="{67C73D21-08D5-439F-B1F6-3523BFF9F6A4}" srcOrd="1" destOrd="0" parTransId="{7587053C-313B-4004-BF30-2486B26D7F8D}" sibTransId="{ADC8B6E6-05E8-4A02-A4DF-C9B3451B298F}"/>
    <dgm:cxn modelId="{8204429B-8B39-4530-9554-4E5824274E54}" type="presOf" srcId="{E5A4958A-3A25-40E4-9D06-969CD47AE21A}" destId="{1182E7A1-9965-4594-84CC-C72CE6B3C962}" srcOrd="0" destOrd="0" presId="urn:microsoft.com/office/officeart/2005/8/layout/process4"/>
    <dgm:cxn modelId="{C259B8BB-4586-4030-835E-CFA3B5CC82A5}" srcId="{E5A4958A-3A25-40E4-9D06-969CD47AE21A}" destId="{0E698EF4-34DE-4864-A173-6C4FE16A6582}" srcOrd="3" destOrd="0" parTransId="{54B29B79-7FF8-4AA0-B6D5-75829B9045EB}" sibTransId="{A0535A0C-FD06-4176-A6E9-177EFC031417}"/>
    <dgm:cxn modelId="{853EA8BC-607A-4E6B-AC15-9B52361C9569}" srcId="{A90DA756-BDF0-451C-BCE9-C3F34037774C}" destId="{E5A4958A-3A25-40E4-9D06-969CD47AE21A}" srcOrd="2" destOrd="0" parTransId="{ECAB63BE-1EAA-4D29-8EFD-91B0D433D613}" sibTransId="{0F9CE9E2-505E-43F7-B146-90AE891172E9}"/>
    <dgm:cxn modelId="{1FB235D8-F6D9-4138-8779-ADDAFAE1A6D1}" srcId="{A90DA756-BDF0-451C-BCE9-C3F34037774C}" destId="{9EE95E49-789A-4C3A-A1F2-DC1DE5CFEEE6}" srcOrd="0" destOrd="0" parTransId="{728FFE01-49A0-4CB8-9C26-DD9FDDECA543}" sibTransId="{679E8093-E0C9-4877-A17C-F8AAB6A1D04C}"/>
    <dgm:cxn modelId="{0B9534DE-CCA0-4EC7-A9AA-A0C562751E71}" type="presOf" srcId="{13F755E6-D257-4403-96EC-B81198C5F0AE}" destId="{69EC26BC-DB79-4F10-840E-0D95CADF9CFE}" srcOrd="0" destOrd="0" presId="urn:microsoft.com/office/officeart/2005/8/layout/process4"/>
    <dgm:cxn modelId="{726E22E4-B4CD-4690-9895-C6C6AF366C57}" type="presOf" srcId="{9A26C3E5-89A3-4C26-BD11-94D03C5A0E62}" destId="{8FA2F992-BFDB-418E-AA43-E0D5242CB34D}" srcOrd="0" destOrd="0" presId="urn:microsoft.com/office/officeart/2005/8/layout/process4"/>
    <dgm:cxn modelId="{49502EEB-77E8-4ED5-B8F6-61710067CDE0}" type="presOf" srcId="{8B92FE93-2770-4FED-A29C-BCD1E972E6C5}" destId="{A74A44D1-DADC-406D-9769-C7BE03394E84}" srcOrd="0" destOrd="0" presId="urn:microsoft.com/office/officeart/2005/8/layout/process4"/>
    <dgm:cxn modelId="{BF6DE5F4-D5F3-40B7-A182-17EAEF9601BB}" srcId="{E5A4958A-3A25-40E4-9D06-969CD47AE21A}" destId="{D1D58F84-4473-47AA-B86F-44E07F544E11}" srcOrd="5" destOrd="0" parTransId="{8D2E98E6-CD8D-4E82-9124-6B303F7BC28E}" sibTransId="{82A37584-E408-49C3-A590-C3446A02DE59}"/>
    <dgm:cxn modelId="{15E153F7-8089-4A40-8AD0-35EC1887AB14}" type="presOf" srcId="{E5A4958A-3A25-40E4-9D06-969CD47AE21A}" destId="{885C8246-9517-4936-96A8-0523C59140FF}" srcOrd="1" destOrd="0" presId="urn:microsoft.com/office/officeart/2005/8/layout/process4"/>
    <dgm:cxn modelId="{8DAEAD33-B47A-4805-9446-443C5EC9976F}" type="presParOf" srcId="{04636333-B15B-42BD-A5A6-EEB0A57EFC86}" destId="{18EAB76B-0F7C-40EA-A518-2C7B35C38281}" srcOrd="0" destOrd="0" presId="urn:microsoft.com/office/officeart/2005/8/layout/process4"/>
    <dgm:cxn modelId="{41996DE6-2598-49B0-830C-1D63474CCBFF}" type="presParOf" srcId="{18EAB76B-0F7C-40EA-A518-2C7B35C38281}" destId="{1182E7A1-9965-4594-84CC-C72CE6B3C962}" srcOrd="0" destOrd="0" presId="urn:microsoft.com/office/officeart/2005/8/layout/process4"/>
    <dgm:cxn modelId="{5F2D845C-DA27-4F46-9240-3FEAF85369A2}" type="presParOf" srcId="{18EAB76B-0F7C-40EA-A518-2C7B35C38281}" destId="{885C8246-9517-4936-96A8-0523C59140FF}" srcOrd="1" destOrd="0" presId="urn:microsoft.com/office/officeart/2005/8/layout/process4"/>
    <dgm:cxn modelId="{30530E74-19CF-4786-9525-A726455D5A7E}" type="presParOf" srcId="{18EAB76B-0F7C-40EA-A518-2C7B35C38281}" destId="{46FBCD59-9A73-488D-9E4F-818195846EE5}" srcOrd="2" destOrd="0" presId="urn:microsoft.com/office/officeart/2005/8/layout/process4"/>
    <dgm:cxn modelId="{2E4AF5BB-8437-48DB-BF1D-D9068B51A231}" type="presParOf" srcId="{46FBCD59-9A73-488D-9E4F-818195846EE5}" destId="{8FA2F992-BFDB-418E-AA43-E0D5242CB34D}" srcOrd="0" destOrd="0" presId="urn:microsoft.com/office/officeart/2005/8/layout/process4"/>
    <dgm:cxn modelId="{3893012F-5C2E-49A9-A3B0-9B1D9C86328D}" type="presParOf" srcId="{46FBCD59-9A73-488D-9E4F-818195846EE5}" destId="{69EC26BC-DB79-4F10-840E-0D95CADF9CFE}" srcOrd="1" destOrd="0" presId="urn:microsoft.com/office/officeart/2005/8/layout/process4"/>
    <dgm:cxn modelId="{053AB170-119F-4714-ADA9-55971C1BC1B2}" type="presParOf" srcId="{46FBCD59-9A73-488D-9E4F-818195846EE5}" destId="{4F52A5E6-EDD1-43E4-8364-AEED221170EB}" srcOrd="2" destOrd="0" presId="urn:microsoft.com/office/officeart/2005/8/layout/process4"/>
    <dgm:cxn modelId="{3C411DD9-3C8D-450A-8194-6059CB8C4884}" type="presParOf" srcId="{46FBCD59-9A73-488D-9E4F-818195846EE5}" destId="{C5DA44ED-37B8-4550-A455-C1E8FC6ABC3B}" srcOrd="3" destOrd="0" presId="urn:microsoft.com/office/officeart/2005/8/layout/process4"/>
    <dgm:cxn modelId="{9550BA56-5985-443D-9D32-1AE18C8E5BC9}" type="presParOf" srcId="{46FBCD59-9A73-488D-9E4F-818195846EE5}" destId="{A74A44D1-DADC-406D-9769-C7BE03394E84}" srcOrd="4" destOrd="0" presId="urn:microsoft.com/office/officeart/2005/8/layout/process4"/>
    <dgm:cxn modelId="{518DC46D-161F-4B86-A8EC-63C89E77747E}" type="presParOf" srcId="{46FBCD59-9A73-488D-9E4F-818195846EE5}" destId="{6549F2A4-C4CD-4841-B905-3D018CEE1A00}" srcOrd="5" destOrd="0" presId="urn:microsoft.com/office/officeart/2005/8/layout/process4"/>
    <dgm:cxn modelId="{59915321-D8F6-43AF-8302-FF568DD268B8}" type="presParOf" srcId="{04636333-B15B-42BD-A5A6-EEB0A57EFC86}" destId="{44BA11C8-77EB-4001-97E3-184E0238A516}" srcOrd="1" destOrd="0" presId="urn:microsoft.com/office/officeart/2005/8/layout/process4"/>
    <dgm:cxn modelId="{9E49BE89-4E8C-4668-8920-A74BBBC77152}" type="presParOf" srcId="{04636333-B15B-42BD-A5A6-EEB0A57EFC86}" destId="{46EC7877-2429-493E-99E0-451B05A78BB3}" srcOrd="2" destOrd="0" presId="urn:microsoft.com/office/officeart/2005/8/layout/process4"/>
    <dgm:cxn modelId="{5874AAAF-707F-4E88-B19C-5379EE2285DE}" type="presParOf" srcId="{46EC7877-2429-493E-99E0-451B05A78BB3}" destId="{DD6BCFBC-FFE2-4A8E-BFC9-556E41E6923F}" srcOrd="0" destOrd="0" presId="urn:microsoft.com/office/officeart/2005/8/layout/process4"/>
    <dgm:cxn modelId="{0B166803-F51F-4D02-871E-7E907B3E2D80}" type="presParOf" srcId="{04636333-B15B-42BD-A5A6-EEB0A57EFC86}" destId="{292A781D-70A8-4013-AB57-51249DE5B28B}" srcOrd="3" destOrd="0" presId="urn:microsoft.com/office/officeart/2005/8/layout/process4"/>
    <dgm:cxn modelId="{A1A908FA-B5CD-43A6-AD51-528425ECD493}" type="presParOf" srcId="{04636333-B15B-42BD-A5A6-EEB0A57EFC86}" destId="{35E3BC8F-DF2A-4216-B1DB-3C30EE570EC4}" srcOrd="4" destOrd="0" presId="urn:microsoft.com/office/officeart/2005/8/layout/process4"/>
    <dgm:cxn modelId="{F7585558-20A7-4F84-BB31-EBCC82860E59}" type="presParOf" srcId="{35E3BC8F-DF2A-4216-B1DB-3C30EE570EC4}" destId="{A8AD5BA3-B504-4334-ACD3-B6D57F8847B5}"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18A2072-CC74-459F-946D-1437E22D6A08}" type="doc">
      <dgm:prSet loTypeId="urn:microsoft.com/office/officeart/2008/layout/LinedList" loCatId="list" qsTypeId="urn:microsoft.com/office/officeart/2005/8/quickstyle/simple5" qsCatId="simple" csTypeId="urn:microsoft.com/office/officeart/2005/8/colors/accent3_2" csCatId="accent3"/>
      <dgm:spPr/>
      <dgm:t>
        <a:bodyPr/>
        <a:lstStyle/>
        <a:p>
          <a:endParaRPr lang="en-US"/>
        </a:p>
      </dgm:t>
    </dgm:pt>
    <dgm:pt modelId="{36D2FACC-92C2-47E9-A76D-BACA80D211F8}">
      <dgm:prSet/>
      <dgm:spPr/>
      <dgm:t>
        <a:bodyPr/>
        <a:lstStyle/>
        <a:p>
          <a:r>
            <a:rPr lang="cs-CZ" dirty="0"/>
            <a:t>1. Aplikace klidu – v akutním stadiu onemocnění </a:t>
          </a:r>
          <a:endParaRPr lang="en-US" dirty="0"/>
        </a:p>
      </dgm:t>
    </dgm:pt>
    <dgm:pt modelId="{783DC7E8-EA3D-45A0-8899-AC12DE51D78B}" type="parTrans" cxnId="{9E50F53A-687C-4251-8E0E-8901DB64E9B3}">
      <dgm:prSet/>
      <dgm:spPr/>
      <dgm:t>
        <a:bodyPr/>
        <a:lstStyle/>
        <a:p>
          <a:endParaRPr lang="en-US"/>
        </a:p>
      </dgm:t>
    </dgm:pt>
    <dgm:pt modelId="{BFE4DEC4-3518-4100-9B0F-B1FE184CC4CE}" type="sibTrans" cxnId="{9E50F53A-687C-4251-8E0E-8901DB64E9B3}">
      <dgm:prSet/>
      <dgm:spPr/>
      <dgm:t>
        <a:bodyPr/>
        <a:lstStyle/>
        <a:p>
          <a:endParaRPr lang="en-US"/>
        </a:p>
      </dgm:t>
    </dgm:pt>
    <dgm:pt modelId="{ECC2D885-4E17-4BEF-B2B1-B080839FDA86}">
      <dgm:prSet/>
      <dgm:spPr/>
      <dgm:t>
        <a:bodyPr/>
        <a:lstStyle/>
        <a:p>
          <a:r>
            <a:rPr lang="cs-CZ" dirty="0"/>
            <a:t>2. Aplikace dlah – v akutním stadiu s cílem ovlivnit kontraktury </a:t>
          </a:r>
          <a:endParaRPr lang="en-US" dirty="0"/>
        </a:p>
      </dgm:t>
    </dgm:pt>
    <dgm:pt modelId="{B7865722-58D3-4B8B-B3E5-843CE56F9D85}" type="parTrans" cxnId="{E9590435-165E-4609-988C-0BEBA58F1AB5}">
      <dgm:prSet/>
      <dgm:spPr/>
      <dgm:t>
        <a:bodyPr/>
        <a:lstStyle/>
        <a:p>
          <a:endParaRPr lang="en-US"/>
        </a:p>
      </dgm:t>
    </dgm:pt>
    <dgm:pt modelId="{65AA5B8D-AA3E-4D3D-AEC5-4D0489278554}" type="sibTrans" cxnId="{E9590435-165E-4609-988C-0BEBA58F1AB5}">
      <dgm:prSet/>
      <dgm:spPr/>
      <dgm:t>
        <a:bodyPr/>
        <a:lstStyle/>
        <a:p>
          <a:endParaRPr lang="en-US"/>
        </a:p>
      </dgm:t>
    </dgm:pt>
    <dgm:pt modelId="{DCE65C12-1ED2-46FC-A756-04D9961B80A7}">
      <dgm:prSet/>
      <dgm:spPr/>
      <dgm:t>
        <a:bodyPr/>
        <a:lstStyle/>
        <a:p>
          <a:r>
            <a:rPr lang="cs-CZ" dirty="0"/>
            <a:t>3. Horké zábaly – aplikace vlhkého tepla, slouží k utlumení bolesti a uvolnění svalových spasmů </a:t>
          </a:r>
          <a:endParaRPr lang="en-US" dirty="0"/>
        </a:p>
      </dgm:t>
    </dgm:pt>
    <dgm:pt modelId="{7A62DABB-9CE1-4A68-A575-0ED53B62DA0E}" type="parTrans" cxnId="{99ED5A91-540A-4A94-BEDC-C9006B54AB64}">
      <dgm:prSet/>
      <dgm:spPr/>
      <dgm:t>
        <a:bodyPr/>
        <a:lstStyle/>
        <a:p>
          <a:endParaRPr lang="en-US"/>
        </a:p>
      </dgm:t>
    </dgm:pt>
    <dgm:pt modelId="{D25F8431-BFC7-4063-9339-0AA52685B783}" type="sibTrans" cxnId="{99ED5A91-540A-4A94-BEDC-C9006B54AB64}">
      <dgm:prSet/>
      <dgm:spPr/>
      <dgm:t>
        <a:bodyPr/>
        <a:lstStyle/>
        <a:p>
          <a:endParaRPr lang="en-US"/>
        </a:p>
      </dgm:t>
    </dgm:pt>
    <dgm:pt modelId="{68FD5AD7-30DD-4A2F-B895-C0D9B5981A30}">
      <dgm:prSet/>
      <dgm:spPr/>
      <dgm:t>
        <a:bodyPr/>
        <a:lstStyle/>
        <a:p>
          <a:r>
            <a:rPr lang="cs-CZ" dirty="0"/>
            <a:t>4. Manuální protahování měkkých tkání – za účelem navrácení normální délky periferním tkáním </a:t>
          </a:r>
          <a:endParaRPr lang="en-US" dirty="0"/>
        </a:p>
      </dgm:t>
    </dgm:pt>
    <dgm:pt modelId="{33ECC985-2919-4CEC-A2A5-E05315B06555}" type="parTrans" cxnId="{3F944833-307C-4624-A352-074DA918A6F4}">
      <dgm:prSet/>
      <dgm:spPr/>
      <dgm:t>
        <a:bodyPr/>
        <a:lstStyle/>
        <a:p>
          <a:endParaRPr lang="en-US"/>
        </a:p>
      </dgm:t>
    </dgm:pt>
    <dgm:pt modelId="{174290A1-D40A-4290-83FF-30CCCD6CB066}" type="sibTrans" cxnId="{3F944833-307C-4624-A352-074DA918A6F4}">
      <dgm:prSet/>
      <dgm:spPr/>
      <dgm:t>
        <a:bodyPr/>
        <a:lstStyle/>
        <a:p>
          <a:endParaRPr lang="en-US"/>
        </a:p>
      </dgm:t>
    </dgm:pt>
    <dgm:pt modelId="{2B927D10-AD12-4964-836B-CC370664E402}">
      <dgm:prSet/>
      <dgm:spPr/>
      <dgm:t>
        <a:bodyPr/>
        <a:lstStyle/>
        <a:p>
          <a:r>
            <a:rPr lang="cs-CZ" dirty="0"/>
            <a:t>5. Polohování – slouží k prevenci zkracování svalů a k zajištění fyziologické polohy jednotlivých segmentů </a:t>
          </a:r>
          <a:endParaRPr lang="en-US" dirty="0"/>
        </a:p>
      </dgm:t>
    </dgm:pt>
    <dgm:pt modelId="{885EF498-CAF8-4D7E-B25B-F3153BCD6704}" type="parTrans" cxnId="{9D5D42E6-6F56-4DBE-B917-46C6C74D5FBA}">
      <dgm:prSet/>
      <dgm:spPr/>
      <dgm:t>
        <a:bodyPr/>
        <a:lstStyle/>
        <a:p>
          <a:endParaRPr lang="en-US"/>
        </a:p>
      </dgm:t>
    </dgm:pt>
    <dgm:pt modelId="{D11E8B98-8C09-4574-9086-B1C8755E3DEE}" type="sibTrans" cxnId="{9D5D42E6-6F56-4DBE-B917-46C6C74D5FBA}">
      <dgm:prSet/>
      <dgm:spPr/>
      <dgm:t>
        <a:bodyPr/>
        <a:lstStyle/>
        <a:p>
          <a:endParaRPr lang="en-US"/>
        </a:p>
      </dgm:t>
    </dgm:pt>
    <dgm:pt modelId="{4B83465D-749E-43E3-B6C4-A59B108074CA}">
      <dgm:prSet/>
      <dgm:spPr/>
      <dgm:t>
        <a:bodyPr/>
        <a:lstStyle/>
        <a:p>
          <a:r>
            <a:rPr lang="cs-CZ" dirty="0"/>
            <a:t>6. Stimulace – připravuje nervosvalový systém na nácvik pohybu ve funkčně oslabeném svalu. Jde o facilitační manévr. Začíná se pasivním protažením svalu, který má být stimulován, to způsobuje zvýšení dráždivosti motoneuronů </a:t>
          </a:r>
          <a:r>
            <a:rPr lang="cs-CZ" dirty="0" err="1"/>
            <a:t>inervujících</a:t>
          </a:r>
          <a:r>
            <a:rPr lang="cs-CZ" dirty="0"/>
            <a:t> daný sval, prostřednictvím signalizace ze svalových vřetének. Následuje přibližování úponů svalu rychlými chvějivými pohyby, to způsobuje dráždění motoneuronů antagonistické svalové skupiny. Dále provádíme opětované pasivní protažení svalu, to vytváří všechny předpoklady pro maximální facilitační účinek na motoneurony </a:t>
          </a:r>
          <a:r>
            <a:rPr lang="cs-CZ" dirty="0" err="1"/>
            <a:t>inervující</a:t>
          </a:r>
          <a:r>
            <a:rPr lang="cs-CZ" dirty="0"/>
            <a:t> stimulovaný sval. </a:t>
          </a:r>
          <a:endParaRPr lang="en-US" dirty="0"/>
        </a:p>
      </dgm:t>
    </dgm:pt>
    <dgm:pt modelId="{1A6D1427-2DB6-4439-B294-3DE2AE581940}" type="parTrans" cxnId="{D605B99E-2490-47BF-8846-22595E58B6E2}">
      <dgm:prSet/>
      <dgm:spPr/>
      <dgm:t>
        <a:bodyPr/>
        <a:lstStyle/>
        <a:p>
          <a:endParaRPr lang="en-US"/>
        </a:p>
      </dgm:t>
    </dgm:pt>
    <dgm:pt modelId="{FBA3B9E3-48D5-45F6-B96E-668098C94292}" type="sibTrans" cxnId="{D605B99E-2490-47BF-8846-22595E58B6E2}">
      <dgm:prSet/>
      <dgm:spPr/>
      <dgm:t>
        <a:bodyPr/>
        <a:lstStyle/>
        <a:p>
          <a:endParaRPr lang="en-US"/>
        </a:p>
      </dgm:t>
    </dgm:pt>
    <dgm:pt modelId="{B6924B92-40B9-4199-A4FA-C04AC8A45DF4}">
      <dgm:prSet/>
      <dgm:spPr/>
      <dgm:t>
        <a:bodyPr/>
        <a:lstStyle/>
        <a:p>
          <a:r>
            <a:rPr lang="cs-CZ" dirty="0"/>
            <a:t>7. Indikace a slovní instrukce – přispívá k logickému doplnění účinku stimulace. Terapeut svým prstem ukáže místa úponů svalu a směr kontrakce, pacient tuto indikaci sleduje zrakem </a:t>
          </a:r>
          <a:endParaRPr lang="en-US" dirty="0"/>
        </a:p>
      </dgm:t>
    </dgm:pt>
    <dgm:pt modelId="{CDBA8692-727F-41D2-B7E2-D0269F6EA562}" type="parTrans" cxnId="{1540916F-6BEE-4976-BDEC-AEBEDF47D4C9}">
      <dgm:prSet/>
      <dgm:spPr/>
      <dgm:t>
        <a:bodyPr/>
        <a:lstStyle/>
        <a:p>
          <a:endParaRPr lang="en-US"/>
        </a:p>
      </dgm:t>
    </dgm:pt>
    <dgm:pt modelId="{5C95424B-E038-41A0-83BC-1BDD353D9196}" type="sibTrans" cxnId="{1540916F-6BEE-4976-BDEC-AEBEDF47D4C9}">
      <dgm:prSet/>
      <dgm:spPr/>
      <dgm:t>
        <a:bodyPr/>
        <a:lstStyle/>
        <a:p>
          <a:endParaRPr lang="en-US"/>
        </a:p>
      </dgm:t>
    </dgm:pt>
    <dgm:pt modelId="{B969FDE2-091A-471B-9971-CA2E296A423E}">
      <dgm:prSet/>
      <dgm:spPr/>
      <dgm:t>
        <a:bodyPr/>
        <a:lstStyle/>
        <a:p>
          <a:r>
            <a:rPr lang="cs-CZ" dirty="0"/>
            <a:t>8. Reedukace – představuje nácvik pohybu. Podle míry zachované funkce se provádí buď pasivními, nebo aktivními pohyby. Pohyby jsou prováděny pomalu a plynule.</a:t>
          </a:r>
          <a:endParaRPr lang="en-US" dirty="0"/>
        </a:p>
      </dgm:t>
    </dgm:pt>
    <dgm:pt modelId="{27B694E1-0E73-4B07-A25A-75D599569071}" type="parTrans" cxnId="{07589E78-E45E-477B-B6CA-895BF2A962FC}">
      <dgm:prSet/>
      <dgm:spPr/>
      <dgm:t>
        <a:bodyPr/>
        <a:lstStyle/>
        <a:p>
          <a:endParaRPr lang="en-US"/>
        </a:p>
      </dgm:t>
    </dgm:pt>
    <dgm:pt modelId="{8858B74E-AD02-4D6E-8357-50281D6CBD81}" type="sibTrans" cxnId="{07589E78-E45E-477B-B6CA-895BF2A962FC}">
      <dgm:prSet/>
      <dgm:spPr/>
      <dgm:t>
        <a:bodyPr/>
        <a:lstStyle/>
        <a:p>
          <a:endParaRPr lang="en-US"/>
        </a:p>
      </dgm:t>
    </dgm:pt>
    <dgm:pt modelId="{8053DC0A-1AFD-4181-A9A8-B0B85B52C42C}" type="pres">
      <dgm:prSet presAssocID="{418A2072-CC74-459F-946D-1437E22D6A08}" presName="vert0" presStyleCnt="0">
        <dgm:presLayoutVars>
          <dgm:dir/>
          <dgm:animOne val="branch"/>
          <dgm:animLvl val="lvl"/>
        </dgm:presLayoutVars>
      </dgm:prSet>
      <dgm:spPr/>
    </dgm:pt>
    <dgm:pt modelId="{E1F37D3F-A80A-4D69-8B3C-7A5728B7FD00}" type="pres">
      <dgm:prSet presAssocID="{36D2FACC-92C2-47E9-A76D-BACA80D211F8}" presName="thickLine" presStyleLbl="alignNode1" presStyleIdx="0" presStyleCnt="8"/>
      <dgm:spPr/>
    </dgm:pt>
    <dgm:pt modelId="{1886A629-AE10-471A-B861-32F1856EC3BB}" type="pres">
      <dgm:prSet presAssocID="{36D2FACC-92C2-47E9-A76D-BACA80D211F8}" presName="horz1" presStyleCnt="0"/>
      <dgm:spPr/>
    </dgm:pt>
    <dgm:pt modelId="{60854B0B-E1E8-4635-B9BD-186847AD7E6E}" type="pres">
      <dgm:prSet presAssocID="{36D2FACC-92C2-47E9-A76D-BACA80D211F8}" presName="tx1" presStyleLbl="revTx" presStyleIdx="0" presStyleCnt="8"/>
      <dgm:spPr/>
    </dgm:pt>
    <dgm:pt modelId="{8FF44700-2E51-4FE4-BDFE-343938A40F1A}" type="pres">
      <dgm:prSet presAssocID="{36D2FACC-92C2-47E9-A76D-BACA80D211F8}" presName="vert1" presStyleCnt="0"/>
      <dgm:spPr/>
    </dgm:pt>
    <dgm:pt modelId="{B0B9CB27-AC26-40D2-91B5-9480EFA0E267}" type="pres">
      <dgm:prSet presAssocID="{ECC2D885-4E17-4BEF-B2B1-B080839FDA86}" presName="thickLine" presStyleLbl="alignNode1" presStyleIdx="1" presStyleCnt="8"/>
      <dgm:spPr/>
    </dgm:pt>
    <dgm:pt modelId="{D481017C-201B-43AC-B8EF-858D7E777ECA}" type="pres">
      <dgm:prSet presAssocID="{ECC2D885-4E17-4BEF-B2B1-B080839FDA86}" presName="horz1" presStyleCnt="0"/>
      <dgm:spPr/>
    </dgm:pt>
    <dgm:pt modelId="{DF973527-17E3-44A9-A531-AD4CCFFC3F41}" type="pres">
      <dgm:prSet presAssocID="{ECC2D885-4E17-4BEF-B2B1-B080839FDA86}" presName="tx1" presStyleLbl="revTx" presStyleIdx="1" presStyleCnt="8"/>
      <dgm:spPr/>
    </dgm:pt>
    <dgm:pt modelId="{96B63435-3273-498E-AE44-4DA882538333}" type="pres">
      <dgm:prSet presAssocID="{ECC2D885-4E17-4BEF-B2B1-B080839FDA86}" presName="vert1" presStyleCnt="0"/>
      <dgm:spPr/>
    </dgm:pt>
    <dgm:pt modelId="{96041874-07B0-4EEA-B881-0D711DF0FCD2}" type="pres">
      <dgm:prSet presAssocID="{DCE65C12-1ED2-46FC-A756-04D9961B80A7}" presName="thickLine" presStyleLbl="alignNode1" presStyleIdx="2" presStyleCnt="8"/>
      <dgm:spPr/>
    </dgm:pt>
    <dgm:pt modelId="{424F88F0-9508-4592-B15D-C743D2C31F79}" type="pres">
      <dgm:prSet presAssocID="{DCE65C12-1ED2-46FC-A756-04D9961B80A7}" presName="horz1" presStyleCnt="0"/>
      <dgm:spPr/>
    </dgm:pt>
    <dgm:pt modelId="{8B40DB9D-2C72-4936-A553-5696E84C7DA7}" type="pres">
      <dgm:prSet presAssocID="{DCE65C12-1ED2-46FC-A756-04D9961B80A7}" presName="tx1" presStyleLbl="revTx" presStyleIdx="2" presStyleCnt="8"/>
      <dgm:spPr/>
    </dgm:pt>
    <dgm:pt modelId="{2CCE815D-93A4-4F40-9B03-7DDD9134C034}" type="pres">
      <dgm:prSet presAssocID="{DCE65C12-1ED2-46FC-A756-04D9961B80A7}" presName="vert1" presStyleCnt="0"/>
      <dgm:spPr/>
    </dgm:pt>
    <dgm:pt modelId="{CCA19DD6-6E9C-4D3E-82FD-F90A13B1178B}" type="pres">
      <dgm:prSet presAssocID="{68FD5AD7-30DD-4A2F-B895-C0D9B5981A30}" presName="thickLine" presStyleLbl="alignNode1" presStyleIdx="3" presStyleCnt="8"/>
      <dgm:spPr/>
    </dgm:pt>
    <dgm:pt modelId="{2B52836B-84FE-417B-B7B2-EB409A4FE688}" type="pres">
      <dgm:prSet presAssocID="{68FD5AD7-30DD-4A2F-B895-C0D9B5981A30}" presName="horz1" presStyleCnt="0"/>
      <dgm:spPr/>
    </dgm:pt>
    <dgm:pt modelId="{DDA67520-96C8-4316-A3D4-23F94B8B7D9C}" type="pres">
      <dgm:prSet presAssocID="{68FD5AD7-30DD-4A2F-B895-C0D9B5981A30}" presName="tx1" presStyleLbl="revTx" presStyleIdx="3" presStyleCnt="8"/>
      <dgm:spPr/>
    </dgm:pt>
    <dgm:pt modelId="{CBE827E8-25D0-4B20-BABB-2F11EB56A0AF}" type="pres">
      <dgm:prSet presAssocID="{68FD5AD7-30DD-4A2F-B895-C0D9B5981A30}" presName="vert1" presStyleCnt="0"/>
      <dgm:spPr/>
    </dgm:pt>
    <dgm:pt modelId="{84E970E8-F6A4-4A65-BC6E-9EFF377DE441}" type="pres">
      <dgm:prSet presAssocID="{2B927D10-AD12-4964-836B-CC370664E402}" presName="thickLine" presStyleLbl="alignNode1" presStyleIdx="4" presStyleCnt="8"/>
      <dgm:spPr/>
    </dgm:pt>
    <dgm:pt modelId="{D8002439-60DF-46CC-A651-8F49CE5958A9}" type="pres">
      <dgm:prSet presAssocID="{2B927D10-AD12-4964-836B-CC370664E402}" presName="horz1" presStyleCnt="0"/>
      <dgm:spPr/>
    </dgm:pt>
    <dgm:pt modelId="{DDF1E75A-379B-49FA-822A-C4D5E61316BC}" type="pres">
      <dgm:prSet presAssocID="{2B927D10-AD12-4964-836B-CC370664E402}" presName="tx1" presStyleLbl="revTx" presStyleIdx="4" presStyleCnt="8"/>
      <dgm:spPr/>
    </dgm:pt>
    <dgm:pt modelId="{476F9852-020E-495A-A331-A17FDBF6C532}" type="pres">
      <dgm:prSet presAssocID="{2B927D10-AD12-4964-836B-CC370664E402}" presName="vert1" presStyleCnt="0"/>
      <dgm:spPr/>
    </dgm:pt>
    <dgm:pt modelId="{EDDCE1A2-43A5-479E-A5C8-510CC83904F3}" type="pres">
      <dgm:prSet presAssocID="{4B83465D-749E-43E3-B6C4-A59B108074CA}" presName="thickLine" presStyleLbl="alignNode1" presStyleIdx="5" presStyleCnt="8"/>
      <dgm:spPr/>
    </dgm:pt>
    <dgm:pt modelId="{96CED3A4-5F14-46BF-85E2-247D35121CAC}" type="pres">
      <dgm:prSet presAssocID="{4B83465D-749E-43E3-B6C4-A59B108074CA}" presName="horz1" presStyleCnt="0"/>
      <dgm:spPr/>
    </dgm:pt>
    <dgm:pt modelId="{FCBFBC7B-5191-4CF3-9705-2BFDCC2A7888}" type="pres">
      <dgm:prSet presAssocID="{4B83465D-749E-43E3-B6C4-A59B108074CA}" presName="tx1" presStyleLbl="revTx" presStyleIdx="5" presStyleCnt="8"/>
      <dgm:spPr/>
    </dgm:pt>
    <dgm:pt modelId="{81835EA2-D82E-4510-A889-D97E66AC5F07}" type="pres">
      <dgm:prSet presAssocID="{4B83465D-749E-43E3-B6C4-A59B108074CA}" presName="vert1" presStyleCnt="0"/>
      <dgm:spPr/>
    </dgm:pt>
    <dgm:pt modelId="{86EA4269-F7B0-48B5-AEC6-3941BA843C76}" type="pres">
      <dgm:prSet presAssocID="{B6924B92-40B9-4199-A4FA-C04AC8A45DF4}" presName="thickLine" presStyleLbl="alignNode1" presStyleIdx="6" presStyleCnt="8"/>
      <dgm:spPr/>
    </dgm:pt>
    <dgm:pt modelId="{958D1087-4ADF-42A7-AA94-70741F06A252}" type="pres">
      <dgm:prSet presAssocID="{B6924B92-40B9-4199-A4FA-C04AC8A45DF4}" presName="horz1" presStyleCnt="0"/>
      <dgm:spPr/>
    </dgm:pt>
    <dgm:pt modelId="{76C1640C-5BE6-4CF4-B71C-CCD614D9F558}" type="pres">
      <dgm:prSet presAssocID="{B6924B92-40B9-4199-A4FA-C04AC8A45DF4}" presName="tx1" presStyleLbl="revTx" presStyleIdx="6" presStyleCnt="8"/>
      <dgm:spPr/>
    </dgm:pt>
    <dgm:pt modelId="{2AA74622-BFD2-4346-B72E-7BACC4C56F08}" type="pres">
      <dgm:prSet presAssocID="{B6924B92-40B9-4199-A4FA-C04AC8A45DF4}" presName="vert1" presStyleCnt="0"/>
      <dgm:spPr/>
    </dgm:pt>
    <dgm:pt modelId="{2728F4B9-2502-437A-9E46-1857ED7E4E26}" type="pres">
      <dgm:prSet presAssocID="{B969FDE2-091A-471B-9971-CA2E296A423E}" presName="thickLine" presStyleLbl="alignNode1" presStyleIdx="7" presStyleCnt="8"/>
      <dgm:spPr/>
    </dgm:pt>
    <dgm:pt modelId="{E200516D-A486-4BBB-94EA-35631A239C60}" type="pres">
      <dgm:prSet presAssocID="{B969FDE2-091A-471B-9971-CA2E296A423E}" presName="horz1" presStyleCnt="0"/>
      <dgm:spPr/>
    </dgm:pt>
    <dgm:pt modelId="{9AA3B94E-311B-453E-A16B-F25F9977ED10}" type="pres">
      <dgm:prSet presAssocID="{B969FDE2-091A-471B-9971-CA2E296A423E}" presName="tx1" presStyleLbl="revTx" presStyleIdx="7" presStyleCnt="8"/>
      <dgm:spPr/>
    </dgm:pt>
    <dgm:pt modelId="{DF3DA5A5-5F17-40D6-BBB9-6C5FB2DC5271}" type="pres">
      <dgm:prSet presAssocID="{B969FDE2-091A-471B-9971-CA2E296A423E}" presName="vert1" presStyleCnt="0"/>
      <dgm:spPr/>
    </dgm:pt>
  </dgm:ptLst>
  <dgm:cxnLst>
    <dgm:cxn modelId="{245F4708-C421-486D-BEF5-2B3A2BA23FA0}" type="presOf" srcId="{DCE65C12-1ED2-46FC-A756-04D9961B80A7}" destId="{8B40DB9D-2C72-4936-A553-5696E84C7DA7}" srcOrd="0" destOrd="0" presId="urn:microsoft.com/office/officeart/2008/layout/LinedList"/>
    <dgm:cxn modelId="{C477C42A-08B1-4AC8-A116-2FCE16D57523}" type="presOf" srcId="{ECC2D885-4E17-4BEF-B2B1-B080839FDA86}" destId="{DF973527-17E3-44A9-A531-AD4CCFFC3F41}" srcOrd="0" destOrd="0" presId="urn:microsoft.com/office/officeart/2008/layout/LinedList"/>
    <dgm:cxn modelId="{8C9FAD32-8701-4327-9126-5BD98A71DC6C}" type="presOf" srcId="{418A2072-CC74-459F-946D-1437E22D6A08}" destId="{8053DC0A-1AFD-4181-A9A8-B0B85B52C42C}" srcOrd="0" destOrd="0" presId="urn:microsoft.com/office/officeart/2008/layout/LinedList"/>
    <dgm:cxn modelId="{3F944833-307C-4624-A352-074DA918A6F4}" srcId="{418A2072-CC74-459F-946D-1437E22D6A08}" destId="{68FD5AD7-30DD-4A2F-B895-C0D9B5981A30}" srcOrd="3" destOrd="0" parTransId="{33ECC985-2919-4CEC-A2A5-E05315B06555}" sibTransId="{174290A1-D40A-4290-83FF-30CCCD6CB066}"/>
    <dgm:cxn modelId="{E9590435-165E-4609-988C-0BEBA58F1AB5}" srcId="{418A2072-CC74-459F-946D-1437E22D6A08}" destId="{ECC2D885-4E17-4BEF-B2B1-B080839FDA86}" srcOrd="1" destOrd="0" parTransId="{B7865722-58D3-4B8B-B3E5-843CE56F9D85}" sibTransId="{65AA5B8D-AA3E-4D3D-AEC5-4D0489278554}"/>
    <dgm:cxn modelId="{9E50F53A-687C-4251-8E0E-8901DB64E9B3}" srcId="{418A2072-CC74-459F-946D-1437E22D6A08}" destId="{36D2FACC-92C2-47E9-A76D-BACA80D211F8}" srcOrd="0" destOrd="0" parTransId="{783DC7E8-EA3D-45A0-8899-AC12DE51D78B}" sibTransId="{BFE4DEC4-3518-4100-9B0F-B1FE184CC4CE}"/>
    <dgm:cxn modelId="{BF75873C-B369-44D3-AD8E-F76FEBF3FCE1}" type="presOf" srcId="{68FD5AD7-30DD-4A2F-B895-C0D9B5981A30}" destId="{DDA67520-96C8-4316-A3D4-23F94B8B7D9C}" srcOrd="0" destOrd="0" presId="urn:microsoft.com/office/officeart/2008/layout/LinedList"/>
    <dgm:cxn modelId="{73BB1C41-3E14-4D43-AA97-4C3A842CC8FE}" type="presOf" srcId="{B969FDE2-091A-471B-9971-CA2E296A423E}" destId="{9AA3B94E-311B-453E-A16B-F25F9977ED10}" srcOrd="0" destOrd="0" presId="urn:microsoft.com/office/officeart/2008/layout/LinedList"/>
    <dgm:cxn modelId="{6BE98363-887A-4220-AC81-92CD59909230}" type="presOf" srcId="{B6924B92-40B9-4199-A4FA-C04AC8A45DF4}" destId="{76C1640C-5BE6-4CF4-B71C-CCD614D9F558}" srcOrd="0" destOrd="0" presId="urn:microsoft.com/office/officeart/2008/layout/LinedList"/>
    <dgm:cxn modelId="{BE7B8A4F-5060-4871-9FF7-DB73E92C2AEB}" type="presOf" srcId="{2B927D10-AD12-4964-836B-CC370664E402}" destId="{DDF1E75A-379B-49FA-822A-C4D5E61316BC}" srcOrd="0" destOrd="0" presId="urn:microsoft.com/office/officeart/2008/layout/LinedList"/>
    <dgm:cxn modelId="{1540916F-6BEE-4976-BDEC-AEBEDF47D4C9}" srcId="{418A2072-CC74-459F-946D-1437E22D6A08}" destId="{B6924B92-40B9-4199-A4FA-C04AC8A45DF4}" srcOrd="6" destOrd="0" parTransId="{CDBA8692-727F-41D2-B7E2-D0269F6EA562}" sibTransId="{5C95424B-E038-41A0-83BC-1BDD353D9196}"/>
    <dgm:cxn modelId="{EAC1CF56-B782-4E46-8D53-81C7D117B30E}" type="presOf" srcId="{36D2FACC-92C2-47E9-A76D-BACA80D211F8}" destId="{60854B0B-E1E8-4635-B9BD-186847AD7E6E}" srcOrd="0" destOrd="0" presId="urn:microsoft.com/office/officeart/2008/layout/LinedList"/>
    <dgm:cxn modelId="{07589E78-E45E-477B-B6CA-895BF2A962FC}" srcId="{418A2072-CC74-459F-946D-1437E22D6A08}" destId="{B969FDE2-091A-471B-9971-CA2E296A423E}" srcOrd="7" destOrd="0" parTransId="{27B694E1-0E73-4B07-A25A-75D599569071}" sibTransId="{8858B74E-AD02-4D6E-8357-50281D6CBD81}"/>
    <dgm:cxn modelId="{99ED5A91-540A-4A94-BEDC-C9006B54AB64}" srcId="{418A2072-CC74-459F-946D-1437E22D6A08}" destId="{DCE65C12-1ED2-46FC-A756-04D9961B80A7}" srcOrd="2" destOrd="0" parTransId="{7A62DABB-9CE1-4A68-A575-0ED53B62DA0E}" sibTransId="{D25F8431-BFC7-4063-9339-0AA52685B783}"/>
    <dgm:cxn modelId="{D605B99E-2490-47BF-8846-22595E58B6E2}" srcId="{418A2072-CC74-459F-946D-1437E22D6A08}" destId="{4B83465D-749E-43E3-B6C4-A59B108074CA}" srcOrd="5" destOrd="0" parTransId="{1A6D1427-2DB6-4439-B294-3DE2AE581940}" sibTransId="{FBA3B9E3-48D5-45F6-B96E-668098C94292}"/>
    <dgm:cxn modelId="{DEF52BA4-3438-4617-B2DD-359ADE60F8A0}" type="presOf" srcId="{4B83465D-749E-43E3-B6C4-A59B108074CA}" destId="{FCBFBC7B-5191-4CF3-9705-2BFDCC2A7888}" srcOrd="0" destOrd="0" presId="urn:microsoft.com/office/officeart/2008/layout/LinedList"/>
    <dgm:cxn modelId="{9D5D42E6-6F56-4DBE-B917-46C6C74D5FBA}" srcId="{418A2072-CC74-459F-946D-1437E22D6A08}" destId="{2B927D10-AD12-4964-836B-CC370664E402}" srcOrd="4" destOrd="0" parTransId="{885EF498-CAF8-4D7E-B25B-F3153BCD6704}" sibTransId="{D11E8B98-8C09-4574-9086-B1C8755E3DEE}"/>
    <dgm:cxn modelId="{F86619A8-F08E-4387-B818-7A519E25420F}" type="presParOf" srcId="{8053DC0A-1AFD-4181-A9A8-B0B85B52C42C}" destId="{E1F37D3F-A80A-4D69-8B3C-7A5728B7FD00}" srcOrd="0" destOrd="0" presId="urn:microsoft.com/office/officeart/2008/layout/LinedList"/>
    <dgm:cxn modelId="{EEE2293B-464E-4CE8-B893-68A90B26942B}" type="presParOf" srcId="{8053DC0A-1AFD-4181-A9A8-B0B85B52C42C}" destId="{1886A629-AE10-471A-B861-32F1856EC3BB}" srcOrd="1" destOrd="0" presId="urn:microsoft.com/office/officeart/2008/layout/LinedList"/>
    <dgm:cxn modelId="{3C80FB1C-50E0-42FF-AC1B-E106D96A50E7}" type="presParOf" srcId="{1886A629-AE10-471A-B861-32F1856EC3BB}" destId="{60854B0B-E1E8-4635-B9BD-186847AD7E6E}" srcOrd="0" destOrd="0" presId="urn:microsoft.com/office/officeart/2008/layout/LinedList"/>
    <dgm:cxn modelId="{1DE41668-E331-4DC8-9F08-5167F44F9E1D}" type="presParOf" srcId="{1886A629-AE10-471A-B861-32F1856EC3BB}" destId="{8FF44700-2E51-4FE4-BDFE-343938A40F1A}" srcOrd="1" destOrd="0" presId="urn:microsoft.com/office/officeart/2008/layout/LinedList"/>
    <dgm:cxn modelId="{216D782B-52C5-4F79-9119-05B65DF48033}" type="presParOf" srcId="{8053DC0A-1AFD-4181-A9A8-B0B85B52C42C}" destId="{B0B9CB27-AC26-40D2-91B5-9480EFA0E267}" srcOrd="2" destOrd="0" presId="urn:microsoft.com/office/officeart/2008/layout/LinedList"/>
    <dgm:cxn modelId="{0E48DE6D-9417-4E02-B3BD-B2D98A90F904}" type="presParOf" srcId="{8053DC0A-1AFD-4181-A9A8-B0B85B52C42C}" destId="{D481017C-201B-43AC-B8EF-858D7E777ECA}" srcOrd="3" destOrd="0" presId="urn:microsoft.com/office/officeart/2008/layout/LinedList"/>
    <dgm:cxn modelId="{735440D3-2736-48D5-9B03-541DFFD5CB08}" type="presParOf" srcId="{D481017C-201B-43AC-B8EF-858D7E777ECA}" destId="{DF973527-17E3-44A9-A531-AD4CCFFC3F41}" srcOrd="0" destOrd="0" presId="urn:microsoft.com/office/officeart/2008/layout/LinedList"/>
    <dgm:cxn modelId="{9EFF79AD-BE1B-4659-9A8C-407D68E3679E}" type="presParOf" srcId="{D481017C-201B-43AC-B8EF-858D7E777ECA}" destId="{96B63435-3273-498E-AE44-4DA882538333}" srcOrd="1" destOrd="0" presId="urn:microsoft.com/office/officeart/2008/layout/LinedList"/>
    <dgm:cxn modelId="{336A5C07-2A53-44A0-8948-9B06EA0ACF7E}" type="presParOf" srcId="{8053DC0A-1AFD-4181-A9A8-B0B85B52C42C}" destId="{96041874-07B0-4EEA-B881-0D711DF0FCD2}" srcOrd="4" destOrd="0" presId="urn:microsoft.com/office/officeart/2008/layout/LinedList"/>
    <dgm:cxn modelId="{B82710D0-5123-4114-9CFD-9CC18958F572}" type="presParOf" srcId="{8053DC0A-1AFD-4181-A9A8-B0B85B52C42C}" destId="{424F88F0-9508-4592-B15D-C743D2C31F79}" srcOrd="5" destOrd="0" presId="urn:microsoft.com/office/officeart/2008/layout/LinedList"/>
    <dgm:cxn modelId="{E3F6B80C-542B-4414-9C21-0B3746ACA57D}" type="presParOf" srcId="{424F88F0-9508-4592-B15D-C743D2C31F79}" destId="{8B40DB9D-2C72-4936-A553-5696E84C7DA7}" srcOrd="0" destOrd="0" presId="urn:microsoft.com/office/officeart/2008/layout/LinedList"/>
    <dgm:cxn modelId="{D54E2894-BD36-4948-8E54-239206A7BC41}" type="presParOf" srcId="{424F88F0-9508-4592-B15D-C743D2C31F79}" destId="{2CCE815D-93A4-4F40-9B03-7DDD9134C034}" srcOrd="1" destOrd="0" presId="urn:microsoft.com/office/officeart/2008/layout/LinedList"/>
    <dgm:cxn modelId="{45587920-C7BB-45F0-AE7A-B08623643C97}" type="presParOf" srcId="{8053DC0A-1AFD-4181-A9A8-B0B85B52C42C}" destId="{CCA19DD6-6E9C-4D3E-82FD-F90A13B1178B}" srcOrd="6" destOrd="0" presId="urn:microsoft.com/office/officeart/2008/layout/LinedList"/>
    <dgm:cxn modelId="{45A55147-E1FF-43AC-B19C-F46FF4D03DB2}" type="presParOf" srcId="{8053DC0A-1AFD-4181-A9A8-B0B85B52C42C}" destId="{2B52836B-84FE-417B-B7B2-EB409A4FE688}" srcOrd="7" destOrd="0" presId="urn:microsoft.com/office/officeart/2008/layout/LinedList"/>
    <dgm:cxn modelId="{242512C1-EB4C-4CA1-8DEC-D83910ECC751}" type="presParOf" srcId="{2B52836B-84FE-417B-B7B2-EB409A4FE688}" destId="{DDA67520-96C8-4316-A3D4-23F94B8B7D9C}" srcOrd="0" destOrd="0" presId="urn:microsoft.com/office/officeart/2008/layout/LinedList"/>
    <dgm:cxn modelId="{C7214482-75FA-4091-B419-D63DC7BAA6EB}" type="presParOf" srcId="{2B52836B-84FE-417B-B7B2-EB409A4FE688}" destId="{CBE827E8-25D0-4B20-BABB-2F11EB56A0AF}" srcOrd="1" destOrd="0" presId="urn:microsoft.com/office/officeart/2008/layout/LinedList"/>
    <dgm:cxn modelId="{04B92E44-8B5D-4701-9668-EF149BC13CC7}" type="presParOf" srcId="{8053DC0A-1AFD-4181-A9A8-B0B85B52C42C}" destId="{84E970E8-F6A4-4A65-BC6E-9EFF377DE441}" srcOrd="8" destOrd="0" presId="urn:microsoft.com/office/officeart/2008/layout/LinedList"/>
    <dgm:cxn modelId="{6069161E-EC9F-40FF-9E9C-AA6997BFA428}" type="presParOf" srcId="{8053DC0A-1AFD-4181-A9A8-B0B85B52C42C}" destId="{D8002439-60DF-46CC-A651-8F49CE5958A9}" srcOrd="9" destOrd="0" presId="urn:microsoft.com/office/officeart/2008/layout/LinedList"/>
    <dgm:cxn modelId="{B940F853-BBF6-4CC8-9885-6F1856CE20F5}" type="presParOf" srcId="{D8002439-60DF-46CC-A651-8F49CE5958A9}" destId="{DDF1E75A-379B-49FA-822A-C4D5E61316BC}" srcOrd="0" destOrd="0" presId="urn:microsoft.com/office/officeart/2008/layout/LinedList"/>
    <dgm:cxn modelId="{DA7F3BE6-D354-4908-88B3-C148F2BA83DE}" type="presParOf" srcId="{D8002439-60DF-46CC-A651-8F49CE5958A9}" destId="{476F9852-020E-495A-A331-A17FDBF6C532}" srcOrd="1" destOrd="0" presId="urn:microsoft.com/office/officeart/2008/layout/LinedList"/>
    <dgm:cxn modelId="{09AB16CA-0D76-4684-9A02-3F0A9C8B556C}" type="presParOf" srcId="{8053DC0A-1AFD-4181-A9A8-B0B85B52C42C}" destId="{EDDCE1A2-43A5-479E-A5C8-510CC83904F3}" srcOrd="10" destOrd="0" presId="urn:microsoft.com/office/officeart/2008/layout/LinedList"/>
    <dgm:cxn modelId="{4F4170C6-A440-44F9-AADE-EE91E4F5FCC0}" type="presParOf" srcId="{8053DC0A-1AFD-4181-A9A8-B0B85B52C42C}" destId="{96CED3A4-5F14-46BF-85E2-247D35121CAC}" srcOrd="11" destOrd="0" presId="urn:microsoft.com/office/officeart/2008/layout/LinedList"/>
    <dgm:cxn modelId="{9D0092FE-481F-46F8-BFC4-CD5E4FDBA346}" type="presParOf" srcId="{96CED3A4-5F14-46BF-85E2-247D35121CAC}" destId="{FCBFBC7B-5191-4CF3-9705-2BFDCC2A7888}" srcOrd="0" destOrd="0" presId="urn:microsoft.com/office/officeart/2008/layout/LinedList"/>
    <dgm:cxn modelId="{53261771-41EF-431B-BA60-3AEE6AA8BB8E}" type="presParOf" srcId="{96CED3A4-5F14-46BF-85E2-247D35121CAC}" destId="{81835EA2-D82E-4510-A889-D97E66AC5F07}" srcOrd="1" destOrd="0" presId="urn:microsoft.com/office/officeart/2008/layout/LinedList"/>
    <dgm:cxn modelId="{2CF45975-9E5B-4F29-B3A0-082F463B7E4D}" type="presParOf" srcId="{8053DC0A-1AFD-4181-A9A8-B0B85B52C42C}" destId="{86EA4269-F7B0-48B5-AEC6-3941BA843C76}" srcOrd="12" destOrd="0" presId="urn:microsoft.com/office/officeart/2008/layout/LinedList"/>
    <dgm:cxn modelId="{BA12AA1D-2CED-4019-941F-4E99B3C82F31}" type="presParOf" srcId="{8053DC0A-1AFD-4181-A9A8-B0B85B52C42C}" destId="{958D1087-4ADF-42A7-AA94-70741F06A252}" srcOrd="13" destOrd="0" presId="urn:microsoft.com/office/officeart/2008/layout/LinedList"/>
    <dgm:cxn modelId="{D46177D3-E88C-4E99-959B-40934E1446C4}" type="presParOf" srcId="{958D1087-4ADF-42A7-AA94-70741F06A252}" destId="{76C1640C-5BE6-4CF4-B71C-CCD614D9F558}" srcOrd="0" destOrd="0" presId="urn:microsoft.com/office/officeart/2008/layout/LinedList"/>
    <dgm:cxn modelId="{2917DF2F-0813-40F1-82F1-C6EA9833E18F}" type="presParOf" srcId="{958D1087-4ADF-42A7-AA94-70741F06A252}" destId="{2AA74622-BFD2-4346-B72E-7BACC4C56F08}" srcOrd="1" destOrd="0" presId="urn:microsoft.com/office/officeart/2008/layout/LinedList"/>
    <dgm:cxn modelId="{EEBBE0EE-2D7C-4524-8F71-C68F8FCC0CAB}" type="presParOf" srcId="{8053DC0A-1AFD-4181-A9A8-B0B85B52C42C}" destId="{2728F4B9-2502-437A-9E46-1857ED7E4E26}" srcOrd="14" destOrd="0" presId="urn:microsoft.com/office/officeart/2008/layout/LinedList"/>
    <dgm:cxn modelId="{9EE48EFA-C9EC-4576-938C-924E140DFD75}" type="presParOf" srcId="{8053DC0A-1AFD-4181-A9A8-B0B85B52C42C}" destId="{E200516D-A486-4BBB-94EA-35631A239C60}" srcOrd="15" destOrd="0" presId="urn:microsoft.com/office/officeart/2008/layout/LinedList"/>
    <dgm:cxn modelId="{6F6C02A9-4F17-4CFC-936F-585AED9BD038}" type="presParOf" srcId="{E200516D-A486-4BBB-94EA-35631A239C60}" destId="{9AA3B94E-311B-453E-A16B-F25F9977ED10}" srcOrd="0" destOrd="0" presId="urn:microsoft.com/office/officeart/2008/layout/LinedList"/>
    <dgm:cxn modelId="{34995400-5E35-458A-99C3-EFA2E46F4058}" type="presParOf" srcId="{E200516D-A486-4BBB-94EA-35631A239C60}" destId="{DF3DA5A5-5F17-40D6-BBB9-6C5FB2DC527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DC5A867-4DAF-4666-A942-44D91A9A97AD}" type="doc">
      <dgm:prSet loTypeId="urn:microsoft.com/office/officeart/2005/8/layout/list1" loCatId="list" qsTypeId="urn:microsoft.com/office/officeart/2005/8/quickstyle/simple1" qsCatId="simple" csTypeId="urn:microsoft.com/office/officeart/2005/8/colors/accent5_2" csCatId="accent5"/>
      <dgm:spPr/>
      <dgm:t>
        <a:bodyPr/>
        <a:lstStyle/>
        <a:p>
          <a:endParaRPr lang="en-US"/>
        </a:p>
      </dgm:t>
    </dgm:pt>
    <dgm:pt modelId="{ACFFAA9F-0852-43B1-B894-96F8378EE6BE}">
      <dgm:prSet/>
      <dgm:spPr/>
      <dgm:t>
        <a:bodyPr/>
        <a:lstStyle/>
        <a:p>
          <a:r>
            <a:rPr lang="cs-CZ" b="1" u="sng"/>
            <a:t>Prosté protažení svalu</a:t>
          </a:r>
          <a:r>
            <a:rPr lang="cs-CZ"/>
            <a:t>: </a:t>
          </a:r>
          <a:endParaRPr lang="en-US"/>
        </a:p>
      </dgm:t>
    </dgm:pt>
    <dgm:pt modelId="{FCF85DBE-F460-4793-AA03-E9A5AFEAD9F4}" type="parTrans" cxnId="{AE04AD43-43BE-4725-9FE3-77FE60EDBA27}">
      <dgm:prSet/>
      <dgm:spPr/>
      <dgm:t>
        <a:bodyPr/>
        <a:lstStyle/>
        <a:p>
          <a:endParaRPr lang="en-US"/>
        </a:p>
      </dgm:t>
    </dgm:pt>
    <dgm:pt modelId="{8446D5FD-CC70-48FE-80E2-BD2D7DC7F4C4}" type="sibTrans" cxnId="{AE04AD43-43BE-4725-9FE3-77FE60EDBA27}">
      <dgm:prSet/>
      <dgm:spPr/>
      <dgm:t>
        <a:bodyPr/>
        <a:lstStyle/>
        <a:p>
          <a:endParaRPr lang="en-US"/>
        </a:p>
      </dgm:t>
    </dgm:pt>
    <dgm:pt modelId="{7A5BD265-D391-4E04-B2F6-9289FDB19F1D}">
      <dgm:prSet/>
      <dgm:spPr/>
      <dgm:t>
        <a:bodyPr/>
        <a:lstStyle/>
        <a:p>
          <a:r>
            <a:rPr lang="cs-CZ"/>
            <a:t>vede ke zvýšení dostředivého toku impulzů generovaných svalovými vřeténky </a:t>
          </a:r>
          <a:endParaRPr lang="en-US"/>
        </a:p>
      </dgm:t>
    </dgm:pt>
    <dgm:pt modelId="{2D55CDB0-FC69-4139-9298-0F1250C52C0E}" type="parTrans" cxnId="{B01E36D5-4C51-4309-87D7-C43BF274A4F4}">
      <dgm:prSet/>
      <dgm:spPr/>
      <dgm:t>
        <a:bodyPr/>
        <a:lstStyle/>
        <a:p>
          <a:endParaRPr lang="en-US"/>
        </a:p>
      </dgm:t>
    </dgm:pt>
    <dgm:pt modelId="{8D91EF8B-7D19-4DD4-9640-5701E3E2FEC7}" type="sibTrans" cxnId="{B01E36D5-4C51-4309-87D7-C43BF274A4F4}">
      <dgm:prSet/>
      <dgm:spPr/>
      <dgm:t>
        <a:bodyPr/>
        <a:lstStyle/>
        <a:p>
          <a:endParaRPr lang="en-US"/>
        </a:p>
      </dgm:t>
    </dgm:pt>
    <dgm:pt modelId="{5C70D33A-F5E1-49D5-8603-E755D571CA43}">
      <dgm:prSet/>
      <dgm:spPr/>
      <dgm:t>
        <a:bodyPr/>
        <a:lstStyle/>
        <a:p>
          <a:r>
            <a:rPr lang="cs-CZ"/>
            <a:t>vzniká fázický napínací reflex (při rychlém protažení) – vyvoláme rychlou reflexní kontrakci protaženého svalu (kterou pacient s poruchou centrálního motoneuronu není schopen volním způsobem provést) </a:t>
          </a:r>
          <a:endParaRPr lang="en-US"/>
        </a:p>
      </dgm:t>
    </dgm:pt>
    <dgm:pt modelId="{BC105A11-76B6-464E-9B6F-776705876846}" type="parTrans" cxnId="{422C10A7-DCED-473A-9FE3-6FE31D43FCE3}">
      <dgm:prSet/>
      <dgm:spPr/>
      <dgm:t>
        <a:bodyPr/>
        <a:lstStyle/>
        <a:p>
          <a:endParaRPr lang="en-US"/>
        </a:p>
      </dgm:t>
    </dgm:pt>
    <dgm:pt modelId="{E3916622-BFC6-48AD-970E-DD56C085E2EB}" type="sibTrans" cxnId="{422C10A7-DCED-473A-9FE3-6FE31D43FCE3}">
      <dgm:prSet/>
      <dgm:spPr/>
      <dgm:t>
        <a:bodyPr/>
        <a:lstStyle/>
        <a:p>
          <a:endParaRPr lang="en-US"/>
        </a:p>
      </dgm:t>
    </dgm:pt>
    <dgm:pt modelId="{50172C10-BA4D-466C-B4EE-C99896BB7A97}">
      <dgm:prSet/>
      <dgm:spPr/>
      <dgm:t>
        <a:bodyPr/>
        <a:lstStyle/>
        <a:p>
          <a:r>
            <a:rPr lang="cs-CZ"/>
            <a:t>vzniká tonický napínací reflex (při pomalém napínání) – facilitujeme sílu, kterou se sval následně kontrahuje </a:t>
          </a:r>
          <a:endParaRPr lang="en-US"/>
        </a:p>
      </dgm:t>
    </dgm:pt>
    <dgm:pt modelId="{F9F52595-EFEA-4B99-91DA-9123B6F4FE0E}" type="parTrans" cxnId="{70DAC763-333C-4405-824D-6CC930443BC1}">
      <dgm:prSet/>
      <dgm:spPr/>
      <dgm:t>
        <a:bodyPr/>
        <a:lstStyle/>
        <a:p>
          <a:endParaRPr lang="en-US"/>
        </a:p>
      </dgm:t>
    </dgm:pt>
    <dgm:pt modelId="{311DCCE9-E590-498D-9A46-D9B7ADAF9DD7}" type="sibTrans" cxnId="{70DAC763-333C-4405-824D-6CC930443BC1}">
      <dgm:prSet/>
      <dgm:spPr/>
      <dgm:t>
        <a:bodyPr/>
        <a:lstStyle/>
        <a:p>
          <a:endParaRPr lang="en-US"/>
        </a:p>
      </dgm:t>
    </dgm:pt>
    <dgm:pt modelId="{ED236DD6-47D6-486D-8AFE-9C173593ACE6}">
      <dgm:prSet/>
      <dgm:spPr/>
      <dgm:t>
        <a:bodyPr/>
        <a:lstStyle/>
        <a:p>
          <a:r>
            <a:rPr lang="cs-CZ" b="1" u="sng"/>
            <a:t>Zvrat antagonistů:</a:t>
          </a:r>
          <a:r>
            <a:rPr lang="cs-CZ"/>
            <a:t> </a:t>
          </a:r>
          <a:endParaRPr lang="en-US"/>
        </a:p>
      </dgm:t>
    </dgm:pt>
    <dgm:pt modelId="{B5FDF8FE-1668-47A3-B7FB-0E838B2CE035}" type="parTrans" cxnId="{5DF93977-E16E-416E-BBDC-486A5882A2D6}">
      <dgm:prSet/>
      <dgm:spPr/>
      <dgm:t>
        <a:bodyPr/>
        <a:lstStyle/>
        <a:p>
          <a:endParaRPr lang="en-US"/>
        </a:p>
      </dgm:t>
    </dgm:pt>
    <dgm:pt modelId="{9BB618EF-B108-4560-B55A-F3C9F62C734B}" type="sibTrans" cxnId="{5DF93977-E16E-416E-BBDC-486A5882A2D6}">
      <dgm:prSet/>
      <dgm:spPr/>
      <dgm:t>
        <a:bodyPr/>
        <a:lstStyle/>
        <a:p>
          <a:endParaRPr lang="en-US"/>
        </a:p>
      </dgm:t>
    </dgm:pt>
    <dgm:pt modelId="{48648D9F-4D56-40DE-B562-8EB06FE53CE8}">
      <dgm:prSet/>
      <dgm:spPr/>
      <dgm:t>
        <a:bodyPr/>
        <a:lstStyle/>
        <a:p>
          <a:r>
            <a:rPr lang="cs-CZ"/>
            <a:t>využívá recipročně-inervační vztahy a následnou indukci: na vrcholu kontrakce svalu dochází k protažení a tím facilitaci antagonisty a inhibici agonisty, který se tímto způsobem může uplatnit v následném opačném pohybu.</a:t>
          </a:r>
          <a:endParaRPr lang="en-US"/>
        </a:p>
      </dgm:t>
    </dgm:pt>
    <dgm:pt modelId="{3819AB86-7866-4926-93C7-AA9FF3780788}" type="parTrans" cxnId="{46AC70FB-9E40-4005-89AF-A0A5FE453E24}">
      <dgm:prSet/>
      <dgm:spPr/>
      <dgm:t>
        <a:bodyPr/>
        <a:lstStyle/>
        <a:p>
          <a:endParaRPr lang="en-US"/>
        </a:p>
      </dgm:t>
    </dgm:pt>
    <dgm:pt modelId="{997B43BE-ADFF-4E60-8B5C-070B69A4E354}" type="sibTrans" cxnId="{46AC70FB-9E40-4005-89AF-A0A5FE453E24}">
      <dgm:prSet/>
      <dgm:spPr/>
      <dgm:t>
        <a:bodyPr/>
        <a:lstStyle/>
        <a:p>
          <a:endParaRPr lang="en-US"/>
        </a:p>
      </dgm:t>
    </dgm:pt>
    <dgm:pt modelId="{EC987ABF-F808-41E6-9214-783CF9FEB0D3}">
      <dgm:prSet/>
      <dgm:spPr/>
      <dgm:t>
        <a:bodyPr/>
        <a:lstStyle/>
        <a:p>
          <a:r>
            <a:rPr lang="cs-CZ" b="1" u="sng"/>
            <a:t>Maximální odpor kladený facilitovanému pohybu:</a:t>
          </a:r>
          <a:endParaRPr lang="en-US"/>
        </a:p>
      </dgm:t>
    </dgm:pt>
    <dgm:pt modelId="{329BE466-D2CE-4716-ADCE-C8AB46A29BF1}" type="parTrans" cxnId="{C4C64A0E-AF82-47A3-916B-57A8E5C91B6B}">
      <dgm:prSet/>
      <dgm:spPr/>
      <dgm:t>
        <a:bodyPr/>
        <a:lstStyle/>
        <a:p>
          <a:endParaRPr lang="en-US"/>
        </a:p>
      </dgm:t>
    </dgm:pt>
    <dgm:pt modelId="{A8050785-B6B3-42BF-8E68-BCA641BE0CB2}" type="sibTrans" cxnId="{C4C64A0E-AF82-47A3-916B-57A8E5C91B6B}">
      <dgm:prSet/>
      <dgm:spPr/>
      <dgm:t>
        <a:bodyPr/>
        <a:lstStyle/>
        <a:p>
          <a:endParaRPr lang="en-US"/>
        </a:p>
      </dgm:t>
    </dgm:pt>
    <dgm:pt modelId="{3296350E-9033-4E20-B379-DBF47CEB3368}">
      <dgm:prSet/>
      <dgm:spPr/>
      <dgm:t>
        <a:bodyPr/>
        <a:lstStyle/>
        <a:p>
          <a:r>
            <a:rPr lang="cs-CZ"/>
            <a:t>při maximálním odporu dochází k náboru max. počtu motorických jednotek svalu, rychlým sledem akčních potenciálů se aktivují i utlumené motoneurony </a:t>
          </a:r>
          <a:endParaRPr lang="en-US"/>
        </a:p>
      </dgm:t>
    </dgm:pt>
    <dgm:pt modelId="{A266A81E-589A-49EB-9BBF-08746203E912}" type="parTrans" cxnId="{A57EA443-A7DB-4E09-861C-B8C91DAA7AA1}">
      <dgm:prSet/>
      <dgm:spPr/>
      <dgm:t>
        <a:bodyPr/>
        <a:lstStyle/>
        <a:p>
          <a:endParaRPr lang="en-US"/>
        </a:p>
      </dgm:t>
    </dgm:pt>
    <dgm:pt modelId="{C62E2D67-610F-4785-A7E8-14B6703AF44F}" type="sibTrans" cxnId="{A57EA443-A7DB-4E09-861C-B8C91DAA7AA1}">
      <dgm:prSet/>
      <dgm:spPr/>
      <dgm:t>
        <a:bodyPr/>
        <a:lstStyle/>
        <a:p>
          <a:endParaRPr lang="en-US"/>
        </a:p>
      </dgm:t>
    </dgm:pt>
    <dgm:pt modelId="{E709EB74-EF8B-40FB-8A51-A963EB2A4101}">
      <dgm:prSet/>
      <dgm:spPr/>
      <dgm:t>
        <a:bodyPr/>
        <a:lstStyle/>
        <a:p>
          <a:r>
            <a:rPr lang="cs-CZ"/>
            <a:t>patří k nejsilnějším facilitačním prvkům </a:t>
          </a:r>
          <a:endParaRPr lang="en-US"/>
        </a:p>
      </dgm:t>
    </dgm:pt>
    <dgm:pt modelId="{7971FA95-5E75-4A7B-B198-6ECC2ED9C54D}" type="parTrans" cxnId="{69C830C1-F2E0-48FD-8575-5CF80DEAE951}">
      <dgm:prSet/>
      <dgm:spPr/>
      <dgm:t>
        <a:bodyPr/>
        <a:lstStyle/>
        <a:p>
          <a:endParaRPr lang="en-US"/>
        </a:p>
      </dgm:t>
    </dgm:pt>
    <dgm:pt modelId="{79D2C0C9-BC69-48E9-9C0E-3D91AE8EC9A0}" type="sibTrans" cxnId="{69C830C1-F2E0-48FD-8575-5CF80DEAE951}">
      <dgm:prSet/>
      <dgm:spPr/>
      <dgm:t>
        <a:bodyPr/>
        <a:lstStyle/>
        <a:p>
          <a:endParaRPr lang="en-US"/>
        </a:p>
      </dgm:t>
    </dgm:pt>
    <dgm:pt modelId="{2191920A-C807-475D-89B5-F502D40B096D}">
      <dgm:prSet/>
      <dgm:spPr/>
      <dgm:t>
        <a:bodyPr/>
        <a:lstStyle/>
        <a:p>
          <a:r>
            <a:rPr lang="cs-CZ"/>
            <a:t>facilitace schopnosti svalu kontrahovat se </a:t>
          </a:r>
          <a:endParaRPr lang="en-US"/>
        </a:p>
      </dgm:t>
    </dgm:pt>
    <dgm:pt modelId="{10121869-7115-450C-8A79-70D017371A2F}" type="parTrans" cxnId="{069CCDCD-FC46-42AC-BF23-ED818BE53C46}">
      <dgm:prSet/>
      <dgm:spPr/>
      <dgm:t>
        <a:bodyPr/>
        <a:lstStyle/>
        <a:p>
          <a:endParaRPr lang="en-US"/>
        </a:p>
      </dgm:t>
    </dgm:pt>
    <dgm:pt modelId="{6AB52A81-DCA1-48FB-8005-019A94020AA5}" type="sibTrans" cxnId="{069CCDCD-FC46-42AC-BF23-ED818BE53C46}">
      <dgm:prSet/>
      <dgm:spPr/>
      <dgm:t>
        <a:bodyPr/>
        <a:lstStyle/>
        <a:p>
          <a:endParaRPr lang="en-US"/>
        </a:p>
      </dgm:t>
    </dgm:pt>
    <dgm:pt modelId="{D05AE50B-1D0F-4E65-81A6-D0072D1291C7}">
      <dgm:prSet/>
      <dgm:spPr/>
      <dgm:t>
        <a:bodyPr/>
        <a:lstStyle/>
        <a:p>
          <a:r>
            <a:rPr lang="cs-CZ"/>
            <a:t>zvětšení kontroly pohybu (pacient je odporem veden, nejde o postrkování do žádané pozice) </a:t>
          </a:r>
          <a:endParaRPr lang="en-US"/>
        </a:p>
      </dgm:t>
    </dgm:pt>
    <dgm:pt modelId="{61122F68-EB1B-4F10-886A-106E4BFF7A35}" type="parTrans" cxnId="{4D4E275A-A984-4375-912A-7216A59DE65C}">
      <dgm:prSet/>
      <dgm:spPr/>
      <dgm:t>
        <a:bodyPr/>
        <a:lstStyle/>
        <a:p>
          <a:endParaRPr lang="en-US"/>
        </a:p>
      </dgm:t>
    </dgm:pt>
    <dgm:pt modelId="{8EC243C5-9D8A-4648-A09C-1C7621CDC8EC}" type="sibTrans" cxnId="{4D4E275A-A984-4375-912A-7216A59DE65C}">
      <dgm:prSet/>
      <dgm:spPr/>
      <dgm:t>
        <a:bodyPr/>
        <a:lstStyle/>
        <a:p>
          <a:endParaRPr lang="en-US"/>
        </a:p>
      </dgm:t>
    </dgm:pt>
    <dgm:pt modelId="{ED5C7334-487F-4B9E-9273-96D84BF28171}">
      <dgm:prSet/>
      <dgm:spPr/>
      <dgm:t>
        <a:bodyPr/>
        <a:lstStyle/>
        <a:p>
          <a:r>
            <a:rPr lang="cs-CZ"/>
            <a:t>dosažení uvědomění pohybu </a:t>
          </a:r>
          <a:endParaRPr lang="en-US"/>
        </a:p>
      </dgm:t>
    </dgm:pt>
    <dgm:pt modelId="{8621BB4B-E9B6-4CFC-B68F-396D435783E7}" type="parTrans" cxnId="{021FBFCB-BD71-4565-87A0-60353BEBC367}">
      <dgm:prSet/>
      <dgm:spPr/>
      <dgm:t>
        <a:bodyPr/>
        <a:lstStyle/>
        <a:p>
          <a:endParaRPr lang="en-US"/>
        </a:p>
      </dgm:t>
    </dgm:pt>
    <dgm:pt modelId="{D866E4DA-1F4B-4C93-948C-645887CFAED4}" type="sibTrans" cxnId="{021FBFCB-BD71-4565-87A0-60353BEBC367}">
      <dgm:prSet/>
      <dgm:spPr/>
      <dgm:t>
        <a:bodyPr/>
        <a:lstStyle/>
        <a:p>
          <a:endParaRPr lang="en-US"/>
        </a:p>
      </dgm:t>
    </dgm:pt>
    <dgm:pt modelId="{60FC8B14-BDDE-4D8E-A11A-EFE4CB8FA499}">
      <dgm:prSet/>
      <dgm:spPr/>
      <dgm:t>
        <a:bodyPr/>
        <a:lstStyle/>
        <a:p>
          <a:r>
            <a:rPr lang="cs-CZ"/>
            <a:t>zvýšení svalové síly </a:t>
          </a:r>
          <a:endParaRPr lang="en-US"/>
        </a:p>
      </dgm:t>
    </dgm:pt>
    <dgm:pt modelId="{2D0C25B9-1C7C-490D-B4B1-E0E4F28DABE2}" type="parTrans" cxnId="{5D70C382-2A5E-4090-9488-D1616E332BC7}">
      <dgm:prSet/>
      <dgm:spPr/>
      <dgm:t>
        <a:bodyPr/>
        <a:lstStyle/>
        <a:p>
          <a:endParaRPr lang="en-US"/>
        </a:p>
      </dgm:t>
    </dgm:pt>
    <dgm:pt modelId="{7BE5A130-BC7E-4649-959E-2530EEA27DAF}" type="sibTrans" cxnId="{5D70C382-2A5E-4090-9488-D1616E332BC7}">
      <dgm:prSet/>
      <dgm:spPr/>
      <dgm:t>
        <a:bodyPr/>
        <a:lstStyle/>
        <a:p>
          <a:endParaRPr lang="en-US"/>
        </a:p>
      </dgm:t>
    </dgm:pt>
    <dgm:pt modelId="{090951BB-4290-4725-998A-8D26ACE8C490}">
      <dgm:prSet/>
      <dgm:spPr/>
      <dgm:t>
        <a:bodyPr/>
        <a:lstStyle/>
        <a:p>
          <a:r>
            <a:rPr lang="cs-CZ"/>
            <a:t>maximální = optimální = dostatečný </a:t>
          </a:r>
          <a:endParaRPr lang="en-US"/>
        </a:p>
      </dgm:t>
    </dgm:pt>
    <dgm:pt modelId="{7B85D0E3-E5FA-41E2-B6C6-E96C60B40B71}" type="parTrans" cxnId="{4E408454-A36B-41BF-BF35-47B92D339AD9}">
      <dgm:prSet/>
      <dgm:spPr/>
      <dgm:t>
        <a:bodyPr/>
        <a:lstStyle/>
        <a:p>
          <a:endParaRPr lang="en-US"/>
        </a:p>
      </dgm:t>
    </dgm:pt>
    <dgm:pt modelId="{71DECCC5-8451-45B6-8F4A-1B5A5BBF411B}" type="sibTrans" cxnId="{4E408454-A36B-41BF-BF35-47B92D339AD9}">
      <dgm:prSet/>
      <dgm:spPr/>
      <dgm:t>
        <a:bodyPr/>
        <a:lstStyle/>
        <a:p>
          <a:endParaRPr lang="en-US"/>
        </a:p>
      </dgm:t>
    </dgm:pt>
    <dgm:pt modelId="{EC90FB9B-BC76-4C47-A5EB-BE7610F00253}">
      <dgm:prSet/>
      <dgm:spPr/>
      <dgm:t>
        <a:bodyPr/>
        <a:lstStyle/>
        <a:p>
          <a:r>
            <a:rPr lang="cs-CZ"/>
            <a:t>velikost musí být přizpůsobena pacientovi (odpor nebo dopomoc) </a:t>
          </a:r>
          <a:endParaRPr lang="en-US"/>
        </a:p>
      </dgm:t>
    </dgm:pt>
    <dgm:pt modelId="{1EC18CC3-BD91-42ED-A28A-1083EEA24216}" type="parTrans" cxnId="{C905AD80-6CA1-4BE5-B253-2539693A9C96}">
      <dgm:prSet/>
      <dgm:spPr/>
      <dgm:t>
        <a:bodyPr/>
        <a:lstStyle/>
        <a:p>
          <a:endParaRPr lang="en-US"/>
        </a:p>
      </dgm:t>
    </dgm:pt>
    <dgm:pt modelId="{0F13A5DE-0CF9-42E7-B1E3-6541652F2F43}" type="sibTrans" cxnId="{C905AD80-6CA1-4BE5-B253-2539693A9C96}">
      <dgm:prSet/>
      <dgm:spPr/>
      <dgm:t>
        <a:bodyPr/>
        <a:lstStyle/>
        <a:p>
          <a:endParaRPr lang="en-US"/>
        </a:p>
      </dgm:t>
    </dgm:pt>
    <dgm:pt modelId="{E6CC6BD9-ABA3-4667-9E7B-2B754FBAB8D0}" type="pres">
      <dgm:prSet presAssocID="{6DC5A867-4DAF-4666-A942-44D91A9A97AD}" presName="linear" presStyleCnt="0">
        <dgm:presLayoutVars>
          <dgm:dir/>
          <dgm:animLvl val="lvl"/>
          <dgm:resizeHandles val="exact"/>
        </dgm:presLayoutVars>
      </dgm:prSet>
      <dgm:spPr/>
    </dgm:pt>
    <dgm:pt modelId="{593B47D7-D2BF-4107-BE06-89CD14EE731F}" type="pres">
      <dgm:prSet presAssocID="{ACFFAA9F-0852-43B1-B894-96F8378EE6BE}" presName="parentLin" presStyleCnt="0"/>
      <dgm:spPr/>
    </dgm:pt>
    <dgm:pt modelId="{DCE92D80-1E05-4942-9866-08C55C71BD81}" type="pres">
      <dgm:prSet presAssocID="{ACFFAA9F-0852-43B1-B894-96F8378EE6BE}" presName="parentLeftMargin" presStyleLbl="node1" presStyleIdx="0" presStyleCnt="3"/>
      <dgm:spPr/>
    </dgm:pt>
    <dgm:pt modelId="{B32B483E-17A1-424F-A967-0E783FAE258A}" type="pres">
      <dgm:prSet presAssocID="{ACFFAA9F-0852-43B1-B894-96F8378EE6BE}" presName="parentText" presStyleLbl="node1" presStyleIdx="0" presStyleCnt="3">
        <dgm:presLayoutVars>
          <dgm:chMax val="0"/>
          <dgm:bulletEnabled val="1"/>
        </dgm:presLayoutVars>
      </dgm:prSet>
      <dgm:spPr/>
    </dgm:pt>
    <dgm:pt modelId="{7943E83E-127F-4C8B-967C-6AE55B08261A}" type="pres">
      <dgm:prSet presAssocID="{ACFFAA9F-0852-43B1-B894-96F8378EE6BE}" presName="negativeSpace" presStyleCnt="0"/>
      <dgm:spPr/>
    </dgm:pt>
    <dgm:pt modelId="{936AD5D2-4F67-4BA8-BBF7-18F4C4E0FB75}" type="pres">
      <dgm:prSet presAssocID="{ACFFAA9F-0852-43B1-B894-96F8378EE6BE}" presName="childText" presStyleLbl="conFgAcc1" presStyleIdx="0" presStyleCnt="3">
        <dgm:presLayoutVars>
          <dgm:bulletEnabled val="1"/>
        </dgm:presLayoutVars>
      </dgm:prSet>
      <dgm:spPr/>
    </dgm:pt>
    <dgm:pt modelId="{0C5714E2-D37A-4CC0-8A45-8698AFDF2B99}" type="pres">
      <dgm:prSet presAssocID="{8446D5FD-CC70-48FE-80E2-BD2D7DC7F4C4}" presName="spaceBetweenRectangles" presStyleCnt="0"/>
      <dgm:spPr/>
    </dgm:pt>
    <dgm:pt modelId="{4AEE916B-02B6-47E4-B8F4-DE8DF7ABFF70}" type="pres">
      <dgm:prSet presAssocID="{ED236DD6-47D6-486D-8AFE-9C173593ACE6}" presName="parentLin" presStyleCnt="0"/>
      <dgm:spPr/>
    </dgm:pt>
    <dgm:pt modelId="{A7BAB8A8-FE40-4D26-A671-EEC3F9FBD233}" type="pres">
      <dgm:prSet presAssocID="{ED236DD6-47D6-486D-8AFE-9C173593ACE6}" presName="parentLeftMargin" presStyleLbl="node1" presStyleIdx="0" presStyleCnt="3"/>
      <dgm:spPr/>
    </dgm:pt>
    <dgm:pt modelId="{D4A40777-DD1E-4CDA-B378-6BC3FF08856E}" type="pres">
      <dgm:prSet presAssocID="{ED236DD6-47D6-486D-8AFE-9C173593ACE6}" presName="parentText" presStyleLbl="node1" presStyleIdx="1" presStyleCnt="3">
        <dgm:presLayoutVars>
          <dgm:chMax val="0"/>
          <dgm:bulletEnabled val="1"/>
        </dgm:presLayoutVars>
      </dgm:prSet>
      <dgm:spPr/>
    </dgm:pt>
    <dgm:pt modelId="{9D84A81B-AA03-43B8-B034-B72BE5C6066D}" type="pres">
      <dgm:prSet presAssocID="{ED236DD6-47D6-486D-8AFE-9C173593ACE6}" presName="negativeSpace" presStyleCnt="0"/>
      <dgm:spPr/>
    </dgm:pt>
    <dgm:pt modelId="{6E7853D0-B737-4608-ABED-CCD4C094543B}" type="pres">
      <dgm:prSet presAssocID="{ED236DD6-47D6-486D-8AFE-9C173593ACE6}" presName="childText" presStyleLbl="conFgAcc1" presStyleIdx="1" presStyleCnt="3">
        <dgm:presLayoutVars>
          <dgm:bulletEnabled val="1"/>
        </dgm:presLayoutVars>
      </dgm:prSet>
      <dgm:spPr/>
    </dgm:pt>
    <dgm:pt modelId="{C975BFD3-4134-40EF-9805-413EA82EC5DB}" type="pres">
      <dgm:prSet presAssocID="{9BB618EF-B108-4560-B55A-F3C9F62C734B}" presName="spaceBetweenRectangles" presStyleCnt="0"/>
      <dgm:spPr/>
    </dgm:pt>
    <dgm:pt modelId="{81D1AC48-9409-4F0F-91B9-4F0CA9F57344}" type="pres">
      <dgm:prSet presAssocID="{EC987ABF-F808-41E6-9214-783CF9FEB0D3}" presName="parentLin" presStyleCnt="0"/>
      <dgm:spPr/>
    </dgm:pt>
    <dgm:pt modelId="{58D91909-982C-4EC2-BFB0-FC7225B5AEED}" type="pres">
      <dgm:prSet presAssocID="{EC987ABF-F808-41E6-9214-783CF9FEB0D3}" presName="parentLeftMargin" presStyleLbl="node1" presStyleIdx="1" presStyleCnt="3"/>
      <dgm:spPr/>
    </dgm:pt>
    <dgm:pt modelId="{54BBA217-5CA7-4FC6-AFA6-39B403F70093}" type="pres">
      <dgm:prSet presAssocID="{EC987ABF-F808-41E6-9214-783CF9FEB0D3}" presName="parentText" presStyleLbl="node1" presStyleIdx="2" presStyleCnt="3">
        <dgm:presLayoutVars>
          <dgm:chMax val="0"/>
          <dgm:bulletEnabled val="1"/>
        </dgm:presLayoutVars>
      </dgm:prSet>
      <dgm:spPr/>
    </dgm:pt>
    <dgm:pt modelId="{1F77A003-253B-43F8-B6EB-F6604DB029FE}" type="pres">
      <dgm:prSet presAssocID="{EC987ABF-F808-41E6-9214-783CF9FEB0D3}" presName="negativeSpace" presStyleCnt="0"/>
      <dgm:spPr/>
    </dgm:pt>
    <dgm:pt modelId="{D350FE3C-E047-415F-96FF-CF5F70D458B4}" type="pres">
      <dgm:prSet presAssocID="{EC987ABF-F808-41E6-9214-783CF9FEB0D3}" presName="childText" presStyleLbl="conFgAcc1" presStyleIdx="2" presStyleCnt="3">
        <dgm:presLayoutVars>
          <dgm:bulletEnabled val="1"/>
        </dgm:presLayoutVars>
      </dgm:prSet>
      <dgm:spPr/>
    </dgm:pt>
  </dgm:ptLst>
  <dgm:cxnLst>
    <dgm:cxn modelId="{C4C64A0E-AF82-47A3-916B-57A8E5C91B6B}" srcId="{6DC5A867-4DAF-4666-A942-44D91A9A97AD}" destId="{EC987ABF-F808-41E6-9214-783CF9FEB0D3}" srcOrd="2" destOrd="0" parTransId="{329BE466-D2CE-4716-ADCE-C8AB46A29BF1}" sibTransId="{A8050785-B6B3-42BF-8E68-BCA641BE0CB2}"/>
    <dgm:cxn modelId="{2136DE0F-8E84-46BA-A439-09C62622010B}" type="presOf" srcId="{48648D9F-4D56-40DE-B562-8EB06FE53CE8}" destId="{6E7853D0-B737-4608-ABED-CCD4C094543B}" srcOrd="0" destOrd="0" presId="urn:microsoft.com/office/officeart/2005/8/layout/list1"/>
    <dgm:cxn modelId="{37181C2A-4AB0-49E5-9328-98DABCC24EF9}" type="presOf" srcId="{EC90FB9B-BC76-4C47-A5EB-BE7610F00253}" destId="{D350FE3C-E047-415F-96FF-CF5F70D458B4}" srcOrd="0" destOrd="7" presId="urn:microsoft.com/office/officeart/2005/8/layout/list1"/>
    <dgm:cxn modelId="{4CCAD933-96C1-4835-BD53-ADDFBFA39EEF}" type="presOf" srcId="{ED236DD6-47D6-486D-8AFE-9C173593ACE6}" destId="{D4A40777-DD1E-4CDA-B378-6BC3FF08856E}" srcOrd="1" destOrd="0" presId="urn:microsoft.com/office/officeart/2005/8/layout/list1"/>
    <dgm:cxn modelId="{DE1B6340-3574-4BCF-825E-33D7A6225FD5}" type="presOf" srcId="{7A5BD265-D391-4E04-B2F6-9289FDB19F1D}" destId="{936AD5D2-4F67-4BA8-BBF7-18F4C4E0FB75}" srcOrd="0" destOrd="0" presId="urn:microsoft.com/office/officeart/2005/8/layout/list1"/>
    <dgm:cxn modelId="{89A9355F-9BF4-44EC-98A0-BA4EBCD8A283}" type="presOf" srcId="{EC987ABF-F808-41E6-9214-783CF9FEB0D3}" destId="{54BBA217-5CA7-4FC6-AFA6-39B403F70093}" srcOrd="1" destOrd="0" presId="urn:microsoft.com/office/officeart/2005/8/layout/list1"/>
    <dgm:cxn modelId="{A57EA443-A7DB-4E09-861C-B8C91DAA7AA1}" srcId="{EC987ABF-F808-41E6-9214-783CF9FEB0D3}" destId="{3296350E-9033-4E20-B379-DBF47CEB3368}" srcOrd="0" destOrd="0" parTransId="{A266A81E-589A-49EB-9BBF-08746203E912}" sibTransId="{C62E2D67-610F-4785-A7E8-14B6703AF44F}"/>
    <dgm:cxn modelId="{AE04AD43-43BE-4725-9FE3-77FE60EDBA27}" srcId="{6DC5A867-4DAF-4666-A942-44D91A9A97AD}" destId="{ACFFAA9F-0852-43B1-B894-96F8378EE6BE}" srcOrd="0" destOrd="0" parTransId="{FCF85DBE-F460-4793-AA03-E9A5AFEAD9F4}" sibTransId="{8446D5FD-CC70-48FE-80E2-BD2D7DC7F4C4}"/>
    <dgm:cxn modelId="{70DAC763-333C-4405-824D-6CC930443BC1}" srcId="{ACFFAA9F-0852-43B1-B894-96F8378EE6BE}" destId="{50172C10-BA4D-466C-B4EE-C99896BB7A97}" srcOrd="2" destOrd="0" parTransId="{F9F52595-EFEA-4B99-91DA-9123B6F4FE0E}" sibTransId="{311DCCE9-E590-498D-9A46-D9B7ADAF9DD7}"/>
    <dgm:cxn modelId="{4E408454-A36B-41BF-BF35-47B92D339AD9}" srcId="{EC987ABF-F808-41E6-9214-783CF9FEB0D3}" destId="{090951BB-4290-4725-998A-8D26ACE8C490}" srcOrd="6" destOrd="0" parTransId="{7B85D0E3-E5FA-41E2-B6C6-E96C60B40B71}" sibTransId="{71DECCC5-8451-45B6-8F4A-1B5A5BBF411B}"/>
    <dgm:cxn modelId="{5DF93977-E16E-416E-BBDC-486A5882A2D6}" srcId="{6DC5A867-4DAF-4666-A942-44D91A9A97AD}" destId="{ED236DD6-47D6-486D-8AFE-9C173593ACE6}" srcOrd="1" destOrd="0" parTransId="{B5FDF8FE-1668-47A3-B7FB-0E838B2CE035}" sibTransId="{9BB618EF-B108-4560-B55A-F3C9F62C734B}"/>
    <dgm:cxn modelId="{4D4E275A-A984-4375-912A-7216A59DE65C}" srcId="{EC987ABF-F808-41E6-9214-783CF9FEB0D3}" destId="{D05AE50B-1D0F-4E65-81A6-D0072D1291C7}" srcOrd="3" destOrd="0" parTransId="{61122F68-EB1B-4F10-886A-106E4BFF7A35}" sibTransId="{8EC243C5-9D8A-4648-A09C-1C7621CDC8EC}"/>
    <dgm:cxn modelId="{C905AD80-6CA1-4BE5-B253-2539693A9C96}" srcId="{EC987ABF-F808-41E6-9214-783CF9FEB0D3}" destId="{EC90FB9B-BC76-4C47-A5EB-BE7610F00253}" srcOrd="7" destOrd="0" parTransId="{1EC18CC3-BD91-42ED-A28A-1083EEA24216}" sibTransId="{0F13A5DE-0CF9-42E7-B1E3-6541652F2F43}"/>
    <dgm:cxn modelId="{5D70C382-2A5E-4090-9488-D1616E332BC7}" srcId="{EC987ABF-F808-41E6-9214-783CF9FEB0D3}" destId="{60FC8B14-BDDE-4D8E-A11A-EFE4CB8FA499}" srcOrd="5" destOrd="0" parTransId="{2D0C25B9-1C7C-490D-B4B1-E0E4F28DABE2}" sibTransId="{7BE5A130-BC7E-4649-959E-2530EEA27DAF}"/>
    <dgm:cxn modelId="{957E1785-4821-40E2-A72A-FEFF6979733C}" type="presOf" srcId="{D05AE50B-1D0F-4E65-81A6-D0072D1291C7}" destId="{D350FE3C-E047-415F-96FF-CF5F70D458B4}" srcOrd="0" destOrd="3" presId="urn:microsoft.com/office/officeart/2005/8/layout/list1"/>
    <dgm:cxn modelId="{7396468A-5493-42BB-9A72-2D9AAFC82EFF}" type="presOf" srcId="{ACFFAA9F-0852-43B1-B894-96F8378EE6BE}" destId="{B32B483E-17A1-424F-A967-0E783FAE258A}" srcOrd="1" destOrd="0" presId="urn:microsoft.com/office/officeart/2005/8/layout/list1"/>
    <dgm:cxn modelId="{1243438E-C5E2-4288-B949-984306BB0DCA}" type="presOf" srcId="{ACFFAA9F-0852-43B1-B894-96F8378EE6BE}" destId="{DCE92D80-1E05-4942-9866-08C55C71BD81}" srcOrd="0" destOrd="0" presId="urn:microsoft.com/office/officeart/2005/8/layout/list1"/>
    <dgm:cxn modelId="{B2717F91-6929-47E0-8363-6E603573CAB6}" type="presOf" srcId="{E709EB74-EF8B-40FB-8A51-A963EB2A4101}" destId="{D350FE3C-E047-415F-96FF-CF5F70D458B4}" srcOrd="0" destOrd="1" presId="urn:microsoft.com/office/officeart/2005/8/layout/list1"/>
    <dgm:cxn modelId="{ECEC1697-431E-45F9-AA89-D61A93D268D3}" type="presOf" srcId="{5C70D33A-F5E1-49D5-8603-E755D571CA43}" destId="{936AD5D2-4F67-4BA8-BBF7-18F4C4E0FB75}" srcOrd="0" destOrd="1" presId="urn:microsoft.com/office/officeart/2005/8/layout/list1"/>
    <dgm:cxn modelId="{123213A5-4A9C-4C5C-AAC5-7E7FA31A7ED9}" type="presOf" srcId="{090951BB-4290-4725-998A-8D26ACE8C490}" destId="{D350FE3C-E047-415F-96FF-CF5F70D458B4}" srcOrd="0" destOrd="6" presId="urn:microsoft.com/office/officeart/2005/8/layout/list1"/>
    <dgm:cxn modelId="{422C10A7-DCED-473A-9FE3-6FE31D43FCE3}" srcId="{ACFFAA9F-0852-43B1-B894-96F8378EE6BE}" destId="{5C70D33A-F5E1-49D5-8603-E755D571CA43}" srcOrd="1" destOrd="0" parTransId="{BC105A11-76B6-464E-9B6F-776705876846}" sibTransId="{E3916622-BFC6-48AD-970E-DD56C085E2EB}"/>
    <dgm:cxn modelId="{3CB268BF-5ADE-466E-9D9A-D6EC7A37D707}" type="presOf" srcId="{ED236DD6-47D6-486D-8AFE-9C173593ACE6}" destId="{A7BAB8A8-FE40-4D26-A671-EEC3F9FBD233}" srcOrd="0" destOrd="0" presId="urn:microsoft.com/office/officeart/2005/8/layout/list1"/>
    <dgm:cxn modelId="{69C830C1-F2E0-48FD-8575-5CF80DEAE951}" srcId="{EC987ABF-F808-41E6-9214-783CF9FEB0D3}" destId="{E709EB74-EF8B-40FB-8A51-A963EB2A4101}" srcOrd="1" destOrd="0" parTransId="{7971FA95-5E75-4A7B-B198-6ECC2ED9C54D}" sibTransId="{79D2C0C9-BC69-48E9-9C0E-3D91AE8EC9A0}"/>
    <dgm:cxn modelId="{021FBFCB-BD71-4565-87A0-60353BEBC367}" srcId="{EC987ABF-F808-41E6-9214-783CF9FEB0D3}" destId="{ED5C7334-487F-4B9E-9273-96D84BF28171}" srcOrd="4" destOrd="0" parTransId="{8621BB4B-E9B6-4CFC-B68F-396D435783E7}" sibTransId="{D866E4DA-1F4B-4C93-948C-645887CFAED4}"/>
    <dgm:cxn modelId="{069CCDCD-FC46-42AC-BF23-ED818BE53C46}" srcId="{EC987ABF-F808-41E6-9214-783CF9FEB0D3}" destId="{2191920A-C807-475D-89B5-F502D40B096D}" srcOrd="2" destOrd="0" parTransId="{10121869-7115-450C-8A79-70D017371A2F}" sibTransId="{6AB52A81-DCA1-48FB-8005-019A94020AA5}"/>
    <dgm:cxn modelId="{B01E36D5-4C51-4309-87D7-C43BF274A4F4}" srcId="{ACFFAA9F-0852-43B1-B894-96F8378EE6BE}" destId="{7A5BD265-D391-4E04-B2F6-9289FDB19F1D}" srcOrd="0" destOrd="0" parTransId="{2D55CDB0-FC69-4139-9298-0F1250C52C0E}" sibTransId="{8D91EF8B-7D19-4DD4-9640-5701E3E2FEC7}"/>
    <dgm:cxn modelId="{AF9F3BD8-148B-463C-B29B-C242F5490FA5}" type="presOf" srcId="{60FC8B14-BDDE-4D8E-A11A-EFE4CB8FA499}" destId="{D350FE3C-E047-415F-96FF-CF5F70D458B4}" srcOrd="0" destOrd="5" presId="urn:microsoft.com/office/officeart/2005/8/layout/list1"/>
    <dgm:cxn modelId="{E9A29AD9-B685-44C8-84D0-7DDAEA837EDF}" type="presOf" srcId="{2191920A-C807-475D-89B5-F502D40B096D}" destId="{D350FE3C-E047-415F-96FF-CF5F70D458B4}" srcOrd="0" destOrd="2" presId="urn:microsoft.com/office/officeart/2005/8/layout/list1"/>
    <dgm:cxn modelId="{1D7DE9DD-0839-4581-A1A2-49E604395647}" type="presOf" srcId="{EC987ABF-F808-41E6-9214-783CF9FEB0D3}" destId="{58D91909-982C-4EC2-BFB0-FC7225B5AEED}" srcOrd="0" destOrd="0" presId="urn:microsoft.com/office/officeart/2005/8/layout/list1"/>
    <dgm:cxn modelId="{93EB39E5-52CB-4058-844A-51D1B4C0B5FF}" type="presOf" srcId="{6DC5A867-4DAF-4666-A942-44D91A9A97AD}" destId="{E6CC6BD9-ABA3-4667-9E7B-2B754FBAB8D0}" srcOrd="0" destOrd="0" presId="urn:microsoft.com/office/officeart/2005/8/layout/list1"/>
    <dgm:cxn modelId="{37E022F0-3403-449D-83E0-1AC0D450BAC4}" type="presOf" srcId="{ED5C7334-487F-4B9E-9273-96D84BF28171}" destId="{D350FE3C-E047-415F-96FF-CF5F70D458B4}" srcOrd="0" destOrd="4" presId="urn:microsoft.com/office/officeart/2005/8/layout/list1"/>
    <dgm:cxn modelId="{F23B34F2-2411-4526-9B6C-E80881E66299}" type="presOf" srcId="{3296350E-9033-4E20-B379-DBF47CEB3368}" destId="{D350FE3C-E047-415F-96FF-CF5F70D458B4}" srcOrd="0" destOrd="0" presId="urn:microsoft.com/office/officeart/2005/8/layout/list1"/>
    <dgm:cxn modelId="{0B2387F9-C9DB-43B1-91D7-6A55C9526A95}" type="presOf" srcId="{50172C10-BA4D-466C-B4EE-C99896BB7A97}" destId="{936AD5D2-4F67-4BA8-BBF7-18F4C4E0FB75}" srcOrd="0" destOrd="2" presId="urn:microsoft.com/office/officeart/2005/8/layout/list1"/>
    <dgm:cxn modelId="{46AC70FB-9E40-4005-89AF-A0A5FE453E24}" srcId="{ED236DD6-47D6-486D-8AFE-9C173593ACE6}" destId="{48648D9F-4D56-40DE-B562-8EB06FE53CE8}" srcOrd="0" destOrd="0" parTransId="{3819AB86-7866-4926-93C7-AA9FF3780788}" sibTransId="{997B43BE-ADFF-4E60-8B5C-070B69A4E354}"/>
    <dgm:cxn modelId="{6A02725E-A1FD-4A41-AD0D-222F4DF3545C}" type="presParOf" srcId="{E6CC6BD9-ABA3-4667-9E7B-2B754FBAB8D0}" destId="{593B47D7-D2BF-4107-BE06-89CD14EE731F}" srcOrd="0" destOrd="0" presId="urn:microsoft.com/office/officeart/2005/8/layout/list1"/>
    <dgm:cxn modelId="{1A4FC4CD-6209-487D-8933-8857B071878A}" type="presParOf" srcId="{593B47D7-D2BF-4107-BE06-89CD14EE731F}" destId="{DCE92D80-1E05-4942-9866-08C55C71BD81}" srcOrd="0" destOrd="0" presId="urn:microsoft.com/office/officeart/2005/8/layout/list1"/>
    <dgm:cxn modelId="{8A09ACFE-27C9-4308-B1B6-DFE6193F1A22}" type="presParOf" srcId="{593B47D7-D2BF-4107-BE06-89CD14EE731F}" destId="{B32B483E-17A1-424F-A967-0E783FAE258A}" srcOrd="1" destOrd="0" presId="urn:microsoft.com/office/officeart/2005/8/layout/list1"/>
    <dgm:cxn modelId="{A7462492-09E7-4FD7-AF94-3DB17BCCC327}" type="presParOf" srcId="{E6CC6BD9-ABA3-4667-9E7B-2B754FBAB8D0}" destId="{7943E83E-127F-4C8B-967C-6AE55B08261A}" srcOrd="1" destOrd="0" presId="urn:microsoft.com/office/officeart/2005/8/layout/list1"/>
    <dgm:cxn modelId="{93D7920A-BB01-4E58-8CDE-96CB5D760FDA}" type="presParOf" srcId="{E6CC6BD9-ABA3-4667-9E7B-2B754FBAB8D0}" destId="{936AD5D2-4F67-4BA8-BBF7-18F4C4E0FB75}" srcOrd="2" destOrd="0" presId="urn:microsoft.com/office/officeart/2005/8/layout/list1"/>
    <dgm:cxn modelId="{62ECDF2E-8421-49FB-BCC4-739AF348D442}" type="presParOf" srcId="{E6CC6BD9-ABA3-4667-9E7B-2B754FBAB8D0}" destId="{0C5714E2-D37A-4CC0-8A45-8698AFDF2B99}" srcOrd="3" destOrd="0" presId="urn:microsoft.com/office/officeart/2005/8/layout/list1"/>
    <dgm:cxn modelId="{3139D947-3B37-4ADE-918D-C90E7CFB3DE2}" type="presParOf" srcId="{E6CC6BD9-ABA3-4667-9E7B-2B754FBAB8D0}" destId="{4AEE916B-02B6-47E4-B8F4-DE8DF7ABFF70}" srcOrd="4" destOrd="0" presId="urn:microsoft.com/office/officeart/2005/8/layout/list1"/>
    <dgm:cxn modelId="{0B0B9E4B-46B1-43E3-BC9A-6E78E6644BFA}" type="presParOf" srcId="{4AEE916B-02B6-47E4-B8F4-DE8DF7ABFF70}" destId="{A7BAB8A8-FE40-4D26-A671-EEC3F9FBD233}" srcOrd="0" destOrd="0" presId="urn:microsoft.com/office/officeart/2005/8/layout/list1"/>
    <dgm:cxn modelId="{8E0C82D4-75F1-4C47-8CB1-318A5DFB8171}" type="presParOf" srcId="{4AEE916B-02B6-47E4-B8F4-DE8DF7ABFF70}" destId="{D4A40777-DD1E-4CDA-B378-6BC3FF08856E}" srcOrd="1" destOrd="0" presId="urn:microsoft.com/office/officeart/2005/8/layout/list1"/>
    <dgm:cxn modelId="{2E96EEC9-CDA4-4CFF-B276-CE37C386048F}" type="presParOf" srcId="{E6CC6BD9-ABA3-4667-9E7B-2B754FBAB8D0}" destId="{9D84A81B-AA03-43B8-B034-B72BE5C6066D}" srcOrd="5" destOrd="0" presId="urn:microsoft.com/office/officeart/2005/8/layout/list1"/>
    <dgm:cxn modelId="{D94B039E-8F1E-4F75-B219-72FAA895F3D5}" type="presParOf" srcId="{E6CC6BD9-ABA3-4667-9E7B-2B754FBAB8D0}" destId="{6E7853D0-B737-4608-ABED-CCD4C094543B}" srcOrd="6" destOrd="0" presId="urn:microsoft.com/office/officeart/2005/8/layout/list1"/>
    <dgm:cxn modelId="{23FE4A5C-B6EE-44B8-9568-1E7366F3CF78}" type="presParOf" srcId="{E6CC6BD9-ABA3-4667-9E7B-2B754FBAB8D0}" destId="{C975BFD3-4134-40EF-9805-413EA82EC5DB}" srcOrd="7" destOrd="0" presId="urn:microsoft.com/office/officeart/2005/8/layout/list1"/>
    <dgm:cxn modelId="{0DC78BE2-ECF4-4F01-9A85-CEAD16590F1C}" type="presParOf" srcId="{E6CC6BD9-ABA3-4667-9E7B-2B754FBAB8D0}" destId="{81D1AC48-9409-4F0F-91B9-4F0CA9F57344}" srcOrd="8" destOrd="0" presId="urn:microsoft.com/office/officeart/2005/8/layout/list1"/>
    <dgm:cxn modelId="{1896588D-C7DD-4557-B28D-3057066DCA5E}" type="presParOf" srcId="{81D1AC48-9409-4F0F-91B9-4F0CA9F57344}" destId="{58D91909-982C-4EC2-BFB0-FC7225B5AEED}" srcOrd="0" destOrd="0" presId="urn:microsoft.com/office/officeart/2005/8/layout/list1"/>
    <dgm:cxn modelId="{0AFD506B-253C-4AE0-935C-29E1B0960B53}" type="presParOf" srcId="{81D1AC48-9409-4F0F-91B9-4F0CA9F57344}" destId="{54BBA217-5CA7-4FC6-AFA6-39B403F70093}" srcOrd="1" destOrd="0" presId="urn:microsoft.com/office/officeart/2005/8/layout/list1"/>
    <dgm:cxn modelId="{8741C398-AB58-42EF-8B97-3EDD9CBB769F}" type="presParOf" srcId="{E6CC6BD9-ABA3-4667-9E7B-2B754FBAB8D0}" destId="{1F77A003-253B-43F8-B6EB-F6604DB029FE}" srcOrd="9" destOrd="0" presId="urn:microsoft.com/office/officeart/2005/8/layout/list1"/>
    <dgm:cxn modelId="{22BA7430-8589-4E72-BBCE-C42CCF79BF83}" type="presParOf" srcId="{E6CC6BD9-ABA3-4667-9E7B-2B754FBAB8D0}" destId="{D350FE3C-E047-415F-96FF-CF5F70D458B4}"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B91DCFD-0B9C-4A1B-85D3-D16A738967DE}" type="doc">
      <dgm:prSet loTypeId="urn:microsoft.com/office/officeart/2005/8/layout/list1" loCatId="list" qsTypeId="urn:microsoft.com/office/officeart/2005/8/quickstyle/simple1" qsCatId="simple" csTypeId="urn:microsoft.com/office/officeart/2005/8/colors/colorful2" csCatId="colorful"/>
      <dgm:spPr/>
      <dgm:t>
        <a:bodyPr/>
        <a:lstStyle/>
        <a:p>
          <a:endParaRPr lang="en-US"/>
        </a:p>
      </dgm:t>
    </dgm:pt>
    <dgm:pt modelId="{9CDFDF23-6168-46C9-BB89-A17EF1B3ABF2}">
      <dgm:prSet/>
      <dgm:spPr/>
      <dgm:t>
        <a:bodyPr/>
        <a:lstStyle/>
        <a:p>
          <a:r>
            <a:rPr lang="cs-CZ" b="1" u="sng"/>
            <a:t>Rytmická stabilizace:</a:t>
          </a:r>
          <a:r>
            <a:rPr lang="cs-CZ"/>
            <a:t> </a:t>
          </a:r>
          <a:endParaRPr lang="en-US"/>
        </a:p>
      </dgm:t>
    </dgm:pt>
    <dgm:pt modelId="{9F2EE663-7EB4-4195-8A43-14BEA1FE099D}" type="parTrans" cxnId="{6D7D2004-5543-4687-BC39-9574FA19AA42}">
      <dgm:prSet/>
      <dgm:spPr/>
      <dgm:t>
        <a:bodyPr/>
        <a:lstStyle/>
        <a:p>
          <a:endParaRPr lang="en-US"/>
        </a:p>
      </dgm:t>
    </dgm:pt>
    <dgm:pt modelId="{FE788F7D-41DC-4E8A-92E7-48E326FB0C22}" type="sibTrans" cxnId="{6D7D2004-5543-4687-BC39-9574FA19AA42}">
      <dgm:prSet/>
      <dgm:spPr/>
      <dgm:t>
        <a:bodyPr/>
        <a:lstStyle/>
        <a:p>
          <a:endParaRPr lang="en-US"/>
        </a:p>
      </dgm:t>
    </dgm:pt>
    <dgm:pt modelId="{130C0275-969C-4D42-97CA-114AFDBF6384}">
      <dgm:prSet/>
      <dgm:spPr/>
      <dgm:t>
        <a:bodyPr/>
        <a:lstStyle/>
        <a:p>
          <a:r>
            <a:rPr lang="cs-CZ"/>
            <a:t>kontrakce agonistů a antagonistů proti tendenci střídavě vychýlit kloub s volním úsilím fixované polohy</a:t>
          </a:r>
          <a:endParaRPr lang="en-US"/>
        </a:p>
      </dgm:t>
    </dgm:pt>
    <dgm:pt modelId="{3E47AA21-8FBE-473B-909E-5DB79314F97E}" type="parTrans" cxnId="{66733035-72F1-4DFE-987B-8519D9BD9342}">
      <dgm:prSet/>
      <dgm:spPr/>
      <dgm:t>
        <a:bodyPr/>
        <a:lstStyle/>
        <a:p>
          <a:endParaRPr lang="en-US"/>
        </a:p>
      </dgm:t>
    </dgm:pt>
    <dgm:pt modelId="{01908CA8-7F4E-4576-8914-A66C8077FD29}" type="sibTrans" cxnId="{66733035-72F1-4DFE-987B-8519D9BD9342}">
      <dgm:prSet/>
      <dgm:spPr/>
      <dgm:t>
        <a:bodyPr/>
        <a:lstStyle/>
        <a:p>
          <a:endParaRPr lang="en-US"/>
        </a:p>
      </dgm:t>
    </dgm:pt>
    <dgm:pt modelId="{13CDEB27-082D-436D-99F6-E8FAF605039E}">
      <dgm:prSet/>
      <dgm:spPr/>
      <dgm:t>
        <a:bodyPr/>
        <a:lstStyle/>
        <a:p>
          <a:r>
            <a:rPr lang="cs-CZ" b="1" u="sng"/>
            <a:t>Facilitace z povrchových receptorů:</a:t>
          </a:r>
          <a:endParaRPr lang="en-US"/>
        </a:p>
      </dgm:t>
    </dgm:pt>
    <dgm:pt modelId="{B66FCBC8-DC91-442C-B1BA-A7D64A8B3F5B}" type="parTrans" cxnId="{1EBFF6BC-B45C-4CEC-880F-DB48311093A4}">
      <dgm:prSet/>
      <dgm:spPr/>
      <dgm:t>
        <a:bodyPr/>
        <a:lstStyle/>
        <a:p>
          <a:endParaRPr lang="en-US"/>
        </a:p>
      </dgm:t>
    </dgm:pt>
    <dgm:pt modelId="{BA795519-F851-4510-96F1-E0B5D77518D9}" type="sibTrans" cxnId="{1EBFF6BC-B45C-4CEC-880F-DB48311093A4}">
      <dgm:prSet/>
      <dgm:spPr/>
      <dgm:t>
        <a:bodyPr/>
        <a:lstStyle/>
        <a:p>
          <a:endParaRPr lang="en-US"/>
        </a:p>
      </dgm:t>
    </dgm:pt>
    <dgm:pt modelId="{1D3DF11B-987D-4672-BB90-0C4A4125FCC6}">
      <dgm:prSet/>
      <dgm:spPr/>
      <dgm:t>
        <a:bodyPr/>
        <a:lstStyle/>
        <a:p>
          <a:r>
            <a:rPr lang="cs-CZ"/>
            <a:t>drážděním kůže nad stimulovaným svalem různými podněty (teplo, bolest, dotyk, hlazení, kartáčování, ledování, chladící sprej,…) </a:t>
          </a:r>
          <a:endParaRPr lang="en-US"/>
        </a:p>
      </dgm:t>
    </dgm:pt>
    <dgm:pt modelId="{DE0EB111-C39B-4532-9481-2C6FD401CE85}" type="parTrans" cxnId="{77B7F9EE-30D8-4C45-AB29-F74E3D89595D}">
      <dgm:prSet/>
      <dgm:spPr/>
      <dgm:t>
        <a:bodyPr/>
        <a:lstStyle/>
        <a:p>
          <a:endParaRPr lang="en-US"/>
        </a:p>
      </dgm:t>
    </dgm:pt>
    <dgm:pt modelId="{65DF891D-6747-4965-9E4F-C780903B171E}" type="sibTrans" cxnId="{77B7F9EE-30D8-4C45-AB29-F74E3D89595D}">
      <dgm:prSet/>
      <dgm:spPr/>
      <dgm:t>
        <a:bodyPr/>
        <a:lstStyle/>
        <a:p>
          <a:endParaRPr lang="en-US"/>
        </a:p>
      </dgm:t>
    </dgm:pt>
    <dgm:pt modelId="{225AD80F-14B3-4F54-85F9-D5A7D994EF90}">
      <dgm:prSet/>
      <dgm:spPr/>
      <dgm:t>
        <a:bodyPr/>
        <a:lstStyle/>
        <a:p>
          <a:r>
            <a:rPr lang="cs-CZ" b="1" u="sng"/>
            <a:t>Manuální kontakt:</a:t>
          </a:r>
          <a:r>
            <a:rPr lang="cs-CZ"/>
            <a:t> </a:t>
          </a:r>
          <a:endParaRPr lang="en-US"/>
        </a:p>
      </dgm:t>
    </dgm:pt>
    <dgm:pt modelId="{2DEF7B48-182D-4A06-9F61-103DFA22F2CE}" type="parTrans" cxnId="{338CE2B5-BB3F-4B4C-9C3A-353E85E5987D}">
      <dgm:prSet/>
      <dgm:spPr/>
      <dgm:t>
        <a:bodyPr/>
        <a:lstStyle/>
        <a:p>
          <a:endParaRPr lang="en-US"/>
        </a:p>
      </dgm:t>
    </dgm:pt>
    <dgm:pt modelId="{D3DB20EE-F259-4065-A62B-77CC5421247C}" type="sibTrans" cxnId="{338CE2B5-BB3F-4B4C-9C3A-353E85E5987D}">
      <dgm:prSet/>
      <dgm:spPr/>
      <dgm:t>
        <a:bodyPr/>
        <a:lstStyle/>
        <a:p>
          <a:endParaRPr lang="en-US"/>
        </a:p>
      </dgm:t>
    </dgm:pt>
    <dgm:pt modelId="{3EBC9C82-38B3-4612-864E-C8922E842C9A}">
      <dgm:prSet/>
      <dgm:spPr/>
      <dgm:t>
        <a:bodyPr/>
        <a:lstStyle/>
        <a:p>
          <a:r>
            <a:rPr lang="cs-CZ"/>
            <a:t>úchop terapeuta stimuluje receptory kůže a další receptory tlaku </a:t>
          </a:r>
          <a:endParaRPr lang="en-US"/>
        </a:p>
      </dgm:t>
    </dgm:pt>
    <dgm:pt modelId="{8D0247DB-835F-40F3-9B62-D502C57CE674}" type="parTrans" cxnId="{1F5AD880-77B1-4396-8CC4-4121FC7F4367}">
      <dgm:prSet/>
      <dgm:spPr/>
      <dgm:t>
        <a:bodyPr/>
        <a:lstStyle/>
        <a:p>
          <a:endParaRPr lang="en-US"/>
        </a:p>
      </dgm:t>
    </dgm:pt>
    <dgm:pt modelId="{EEB4628C-B458-4876-8615-ACC22AE1059F}" type="sibTrans" cxnId="{1F5AD880-77B1-4396-8CC4-4121FC7F4367}">
      <dgm:prSet/>
      <dgm:spPr/>
      <dgm:t>
        <a:bodyPr/>
        <a:lstStyle/>
        <a:p>
          <a:endParaRPr lang="en-US"/>
        </a:p>
      </dgm:t>
    </dgm:pt>
    <dgm:pt modelId="{E0BCB7E4-C3B4-4C31-B127-6604C1C91FDF}">
      <dgm:prSet/>
      <dgm:spPr/>
      <dgm:t>
        <a:bodyPr/>
        <a:lstStyle/>
        <a:p>
          <a:r>
            <a:rPr lang="cs-CZ"/>
            <a:t>kontakt dává pacientovi informaci o směru pohybu, tlak vždy v opozici ke směru pohybu </a:t>
          </a:r>
          <a:endParaRPr lang="en-US"/>
        </a:p>
      </dgm:t>
    </dgm:pt>
    <dgm:pt modelId="{0BE156DC-D4CA-4BAE-B240-3E4FBB180319}" type="parTrans" cxnId="{34E965DA-4586-486F-8B0D-9E5E22BAEC7E}">
      <dgm:prSet/>
      <dgm:spPr/>
      <dgm:t>
        <a:bodyPr/>
        <a:lstStyle/>
        <a:p>
          <a:endParaRPr lang="en-US"/>
        </a:p>
      </dgm:t>
    </dgm:pt>
    <dgm:pt modelId="{63EEA35C-F444-4F4C-A81C-3B8820A10088}" type="sibTrans" cxnId="{34E965DA-4586-486F-8B0D-9E5E22BAEC7E}">
      <dgm:prSet/>
      <dgm:spPr/>
      <dgm:t>
        <a:bodyPr/>
        <a:lstStyle/>
        <a:p>
          <a:endParaRPr lang="en-US"/>
        </a:p>
      </dgm:t>
    </dgm:pt>
    <dgm:pt modelId="{77A5FE68-9D4E-4CF0-986C-EC833C460836}">
      <dgm:prSet/>
      <dgm:spPr/>
      <dgm:t>
        <a:bodyPr/>
        <a:lstStyle/>
        <a:p>
          <a:r>
            <a:rPr lang="cs-CZ"/>
            <a:t>tlak na sval pomáhá schopnosti svalu kontrahovat se</a:t>
          </a:r>
          <a:endParaRPr lang="en-US"/>
        </a:p>
      </dgm:t>
    </dgm:pt>
    <dgm:pt modelId="{F15B19F3-1256-401F-800E-59C2FE8B0E7B}" type="parTrans" cxnId="{63DBF0D7-1C2B-4DE4-AD25-4D0529EB5830}">
      <dgm:prSet/>
      <dgm:spPr/>
      <dgm:t>
        <a:bodyPr/>
        <a:lstStyle/>
        <a:p>
          <a:endParaRPr lang="en-US"/>
        </a:p>
      </dgm:t>
    </dgm:pt>
    <dgm:pt modelId="{8A575B0D-9DD4-4495-AE95-90395389A6E7}" type="sibTrans" cxnId="{63DBF0D7-1C2B-4DE4-AD25-4D0529EB5830}">
      <dgm:prSet/>
      <dgm:spPr/>
      <dgm:t>
        <a:bodyPr/>
        <a:lstStyle/>
        <a:p>
          <a:endParaRPr lang="en-US"/>
        </a:p>
      </dgm:t>
    </dgm:pt>
    <dgm:pt modelId="{8E4D3551-8194-402E-9B65-E82DD647FA21}" type="pres">
      <dgm:prSet presAssocID="{CB91DCFD-0B9C-4A1B-85D3-D16A738967DE}" presName="linear" presStyleCnt="0">
        <dgm:presLayoutVars>
          <dgm:dir/>
          <dgm:animLvl val="lvl"/>
          <dgm:resizeHandles val="exact"/>
        </dgm:presLayoutVars>
      </dgm:prSet>
      <dgm:spPr/>
    </dgm:pt>
    <dgm:pt modelId="{8ABD29FF-395A-4A6D-B5C3-0FC60E423411}" type="pres">
      <dgm:prSet presAssocID="{9CDFDF23-6168-46C9-BB89-A17EF1B3ABF2}" presName="parentLin" presStyleCnt="0"/>
      <dgm:spPr/>
    </dgm:pt>
    <dgm:pt modelId="{6D27E5A3-D8EA-4902-8AA1-803D19E86023}" type="pres">
      <dgm:prSet presAssocID="{9CDFDF23-6168-46C9-BB89-A17EF1B3ABF2}" presName="parentLeftMargin" presStyleLbl="node1" presStyleIdx="0" presStyleCnt="3"/>
      <dgm:spPr/>
    </dgm:pt>
    <dgm:pt modelId="{DD6F9C53-3C17-48F9-B6A8-7CC635F4C048}" type="pres">
      <dgm:prSet presAssocID="{9CDFDF23-6168-46C9-BB89-A17EF1B3ABF2}" presName="parentText" presStyleLbl="node1" presStyleIdx="0" presStyleCnt="3">
        <dgm:presLayoutVars>
          <dgm:chMax val="0"/>
          <dgm:bulletEnabled val="1"/>
        </dgm:presLayoutVars>
      </dgm:prSet>
      <dgm:spPr/>
    </dgm:pt>
    <dgm:pt modelId="{181BCED0-07F9-499F-BCE6-AE477E09EC90}" type="pres">
      <dgm:prSet presAssocID="{9CDFDF23-6168-46C9-BB89-A17EF1B3ABF2}" presName="negativeSpace" presStyleCnt="0"/>
      <dgm:spPr/>
    </dgm:pt>
    <dgm:pt modelId="{4AAB32AC-2D6D-498F-8EAC-429432C0A759}" type="pres">
      <dgm:prSet presAssocID="{9CDFDF23-6168-46C9-BB89-A17EF1B3ABF2}" presName="childText" presStyleLbl="conFgAcc1" presStyleIdx="0" presStyleCnt="3">
        <dgm:presLayoutVars>
          <dgm:bulletEnabled val="1"/>
        </dgm:presLayoutVars>
      </dgm:prSet>
      <dgm:spPr/>
    </dgm:pt>
    <dgm:pt modelId="{02BEF70A-B5C3-4693-8CF6-8CFE7A29A31F}" type="pres">
      <dgm:prSet presAssocID="{FE788F7D-41DC-4E8A-92E7-48E326FB0C22}" presName="spaceBetweenRectangles" presStyleCnt="0"/>
      <dgm:spPr/>
    </dgm:pt>
    <dgm:pt modelId="{D97D8EBF-0E1A-49D5-B761-B299B71989BE}" type="pres">
      <dgm:prSet presAssocID="{13CDEB27-082D-436D-99F6-E8FAF605039E}" presName="parentLin" presStyleCnt="0"/>
      <dgm:spPr/>
    </dgm:pt>
    <dgm:pt modelId="{E472FF3D-1DFD-40E4-B663-3738C398056A}" type="pres">
      <dgm:prSet presAssocID="{13CDEB27-082D-436D-99F6-E8FAF605039E}" presName="parentLeftMargin" presStyleLbl="node1" presStyleIdx="0" presStyleCnt="3"/>
      <dgm:spPr/>
    </dgm:pt>
    <dgm:pt modelId="{22D7AB60-6240-458D-9DFC-4078BAC94039}" type="pres">
      <dgm:prSet presAssocID="{13CDEB27-082D-436D-99F6-E8FAF605039E}" presName="parentText" presStyleLbl="node1" presStyleIdx="1" presStyleCnt="3">
        <dgm:presLayoutVars>
          <dgm:chMax val="0"/>
          <dgm:bulletEnabled val="1"/>
        </dgm:presLayoutVars>
      </dgm:prSet>
      <dgm:spPr/>
    </dgm:pt>
    <dgm:pt modelId="{9B342AFD-CBA4-4B89-9421-39705CACC467}" type="pres">
      <dgm:prSet presAssocID="{13CDEB27-082D-436D-99F6-E8FAF605039E}" presName="negativeSpace" presStyleCnt="0"/>
      <dgm:spPr/>
    </dgm:pt>
    <dgm:pt modelId="{4E7F7AA6-39A8-4468-BB97-E87D10824604}" type="pres">
      <dgm:prSet presAssocID="{13CDEB27-082D-436D-99F6-E8FAF605039E}" presName="childText" presStyleLbl="conFgAcc1" presStyleIdx="1" presStyleCnt="3">
        <dgm:presLayoutVars>
          <dgm:bulletEnabled val="1"/>
        </dgm:presLayoutVars>
      </dgm:prSet>
      <dgm:spPr/>
    </dgm:pt>
    <dgm:pt modelId="{128C0112-6317-4624-A472-8DE925FDD5C0}" type="pres">
      <dgm:prSet presAssocID="{BA795519-F851-4510-96F1-E0B5D77518D9}" presName="spaceBetweenRectangles" presStyleCnt="0"/>
      <dgm:spPr/>
    </dgm:pt>
    <dgm:pt modelId="{7C67D9D4-0905-46AC-A0C8-6AA1116CE314}" type="pres">
      <dgm:prSet presAssocID="{225AD80F-14B3-4F54-85F9-D5A7D994EF90}" presName="parentLin" presStyleCnt="0"/>
      <dgm:spPr/>
    </dgm:pt>
    <dgm:pt modelId="{CD24E8EC-C13A-495B-9EBF-2AB8310C82D5}" type="pres">
      <dgm:prSet presAssocID="{225AD80F-14B3-4F54-85F9-D5A7D994EF90}" presName="parentLeftMargin" presStyleLbl="node1" presStyleIdx="1" presStyleCnt="3"/>
      <dgm:spPr/>
    </dgm:pt>
    <dgm:pt modelId="{88E210E2-32D2-423B-9C10-8B9889B1EB50}" type="pres">
      <dgm:prSet presAssocID="{225AD80F-14B3-4F54-85F9-D5A7D994EF90}" presName="parentText" presStyleLbl="node1" presStyleIdx="2" presStyleCnt="3">
        <dgm:presLayoutVars>
          <dgm:chMax val="0"/>
          <dgm:bulletEnabled val="1"/>
        </dgm:presLayoutVars>
      </dgm:prSet>
      <dgm:spPr/>
    </dgm:pt>
    <dgm:pt modelId="{4F097CE4-765A-4EEC-A3CE-C1CCB477B71E}" type="pres">
      <dgm:prSet presAssocID="{225AD80F-14B3-4F54-85F9-D5A7D994EF90}" presName="negativeSpace" presStyleCnt="0"/>
      <dgm:spPr/>
    </dgm:pt>
    <dgm:pt modelId="{477FECE0-4282-4059-AF50-2F3717FCA2F2}" type="pres">
      <dgm:prSet presAssocID="{225AD80F-14B3-4F54-85F9-D5A7D994EF90}" presName="childText" presStyleLbl="conFgAcc1" presStyleIdx="2" presStyleCnt="3">
        <dgm:presLayoutVars>
          <dgm:bulletEnabled val="1"/>
        </dgm:presLayoutVars>
      </dgm:prSet>
      <dgm:spPr/>
    </dgm:pt>
  </dgm:ptLst>
  <dgm:cxnLst>
    <dgm:cxn modelId="{6D7D2004-5543-4687-BC39-9574FA19AA42}" srcId="{CB91DCFD-0B9C-4A1B-85D3-D16A738967DE}" destId="{9CDFDF23-6168-46C9-BB89-A17EF1B3ABF2}" srcOrd="0" destOrd="0" parTransId="{9F2EE663-7EB4-4195-8A43-14BEA1FE099D}" sibTransId="{FE788F7D-41DC-4E8A-92E7-48E326FB0C22}"/>
    <dgm:cxn modelId="{E95A3520-28DB-469B-A12E-3C4D0CD57DED}" type="presOf" srcId="{1D3DF11B-987D-4672-BB90-0C4A4125FCC6}" destId="{4E7F7AA6-39A8-4468-BB97-E87D10824604}" srcOrd="0" destOrd="0" presId="urn:microsoft.com/office/officeart/2005/8/layout/list1"/>
    <dgm:cxn modelId="{7C987329-9E71-4F57-A652-88A9E7D770E0}" type="presOf" srcId="{130C0275-969C-4D42-97CA-114AFDBF6384}" destId="{4AAB32AC-2D6D-498F-8EAC-429432C0A759}" srcOrd="0" destOrd="0" presId="urn:microsoft.com/office/officeart/2005/8/layout/list1"/>
    <dgm:cxn modelId="{66733035-72F1-4DFE-987B-8519D9BD9342}" srcId="{9CDFDF23-6168-46C9-BB89-A17EF1B3ABF2}" destId="{130C0275-969C-4D42-97CA-114AFDBF6384}" srcOrd="0" destOrd="0" parTransId="{3E47AA21-8FBE-473B-909E-5DB79314F97E}" sibTransId="{01908CA8-7F4E-4576-8914-A66C8077FD29}"/>
    <dgm:cxn modelId="{B4E0345E-752B-4AD1-B4B4-F6D28A61A4A5}" type="presOf" srcId="{9CDFDF23-6168-46C9-BB89-A17EF1B3ABF2}" destId="{DD6F9C53-3C17-48F9-B6A8-7CC635F4C048}" srcOrd="1" destOrd="0" presId="urn:microsoft.com/office/officeart/2005/8/layout/list1"/>
    <dgm:cxn modelId="{ED7A1F69-71CD-40D3-B9D3-53E30DDCC581}" type="presOf" srcId="{E0BCB7E4-C3B4-4C31-B127-6604C1C91FDF}" destId="{477FECE0-4282-4059-AF50-2F3717FCA2F2}" srcOrd="0" destOrd="1" presId="urn:microsoft.com/office/officeart/2005/8/layout/list1"/>
    <dgm:cxn modelId="{B355CE50-2844-48D1-A274-D57E4A87E2C7}" type="presOf" srcId="{CB91DCFD-0B9C-4A1B-85D3-D16A738967DE}" destId="{8E4D3551-8194-402E-9B65-E82DD647FA21}" srcOrd="0" destOrd="0" presId="urn:microsoft.com/office/officeart/2005/8/layout/list1"/>
    <dgm:cxn modelId="{1F5AD880-77B1-4396-8CC4-4121FC7F4367}" srcId="{225AD80F-14B3-4F54-85F9-D5A7D994EF90}" destId="{3EBC9C82-38B3-4612-864E-C8922E842C9A}" srcOrd="0" destOrd="0" parTransId="{8D0247DB-835F-40F3-9B62-D502C57CE674}" sibTransId="{EEB4628C-B458-4876-8615-ACC22AE1059F}"/>
    <dgm:cxn modelId="{6D61479B-5364-44BF-92AF-BBA578422CAA}" type="presOf" srcId="{3EBC9C82-38B3-4612-864E-C8922E842C9A}" destId="{477FECE0-4282-4059-AF50-2F3717FCA2F2}" srcOrd="0" destOrd="0" presId="urn:microsoft.com/office/officeart/2005/8/layout/list1"/>
    <dgm:cxn modelId="{510062A0-8DBE-4A75-BA85-D505974C02CE}" type="presOf" srcId="{225AD80F-14B3-4F54-85F9-D5A7D994EF90}" destId="{88E210E2-32D2-423B-9C10-8B9889B1EB50}" srcOrd="1" destOrd="0" presId="urn:microsoft.com/office/officeart/2005/8/layout/list1"/>
    <dgm:cxn modelId="{338CE2B5-BB3F-4B4C-9C3A-353E85E5987D}" srcId="{CB91DCFD-0B9C-4A1B-85D3-D16A738967DE}" destId="{225AD80F-14B3-4F54-85F9-D5A7D994EF90}" srcOrd="2" destOrd="0" parTransId="{2DEF7B48-182D-4A06-9F61-103DFA22F2CE}" sibTransId="{D3DB20EE-F259-4065-A62B-77CC5421247C}"/>
    <dgm:cxn modelId="{1EBFF6BC-B45C-4CEC-880F-DB48311093A4}" srcId="{CB91DCFD-0B9C-4A1B-85D3-D16A738967DE}" destId="{13CDEB27-082D-436D-99F6-E8FAF605039E}" srcOrd="1" destOrd="0" parTransId="{B66FCBC8-DC91-442C-B1BA-A7D64A8B3F5B}" sibTransId="{BA795519-F851-4510-96F1-E0B5D77518D9}"/>
    <dgm:cxn modelId="{A2C78DC4-2205-40D3-85AA-157CF4316489}" type="presOf" srcId="{9CDFDF23-6168-46C9-BB89-A17EF1B3ABF2}" destId="{6D27E5A3-D8EA-4902-8AA1-803D19E86023}" srcOrd="0" destOrd="0" presId="urn:microsoft.com/office/officeart/2005/8/layout/list1"/>
    <dgm:cxn modelId="{7AF4B9D2-A4C8-41CF-9F3C-D90477AB466E}" type="presOf" srcId="{225AD80F-14B3-4F54-85F9-D5A7D994EF90}" destId="{CD24E8EC-C13A-495B-9EBF-2AB8310C82D5}" srcOrd="0" destOrd="0" presId="urn:microsoft.com/office/officeart/2005/8/layout/list1"/>
    <dgm:cxn modelId="{5EE290D3-B7FA-48B6-B430-1C70AAD4E4F9}" type="presOf" srcId="{77A5FE68-9D4E-4CF0-986C-EC833C460836}" destId="{477FECE0-4282-4059-AF50-2F3717FCA2F2}" srcOrd="0" destOrd="2" presId="urn:microsoft.com/office/officeart/2005/8/layout/list1"/>
    <dgm:cxn modelId="{7B1AC3D7-76BC-4E36-8826-1E6C1BED57A8}" type="presOf" srcId="{13CDEB27-082D-436D-99F6-E8FAF605039E}" destId="{22D7AB60-6240-458D-9DFC-4078BAC94039}" srcOrd="1" destOrd="0" presId="urn:microsoft.com/office/officeart/2005/8/layout/list1"/>
    <dgm:cxn modelId="{63DBF0D7-1C2B-4DE4-AD25-4D0529EB5830}" srcId="{225AD80F-14B3-4F54-85F9-D5A7D994EF90}" destId="{77A5FE68-9D4E-4CF0-986C-EC833C460836}" srcOrd="2" destOrd="0" parTransId="{F15B19F3-1256-401F-800E-59C2FE8B0E7B}" sibTransId="{8A575B0D-9DD4-4495-AE95-90395389A6E7}"/>
    <dgm:cxn modelId="{34E965DA-4586-486F-8B0D-9E5E22BAEC7E}" srcId="{225AD80F-14B3-4F54-85F9-D5A7D994EF90}" destId="{E0BCB7E4-C3B4-4C31-B127-6604C1C91FDF}" srcOrd="1" destOrd="0" parTransId="{0BE156DC-D4CA-4BAE-B240-3E4FBB180319}" sibTransId="{63EEA35C-F444-4F4C-A81C-3B8820A10088}"/>
    <dgm:cxn modelId="{641B70E6-9DC4-46A3-9C1E-96C28410B894}" type="presOf" srcId="{13CDEB27-082D-436D-99F6-E8FAF605039E}" destId="{E472FF3D-1DFD-40E4-B663-3738C398056A}" srcOrd="0" destOrd="0" presId="urn:microsoft.com/office/officeart/2005/8/layout/list1"/>
    <dgm:cxn modelId="{77B7F9EE-30D8-4C45-AB29-F74E3D89595D}" srcId="{13CDEB27-082D-436D-99F6-E8FAF605039E}" destId="{1D3DF11B-987D-4672-BB90-0C4A4125FCC6}" srcOrd="0" destOrd="0" parTransId="{DE0EB111-C39B-4532-9481-2C6FD401CE85}" sibTransId="{65DF891D-6747-4965-9E4F-C780903B171E}"/>
    <dgm:cxn modelId="{B32EB556-5518-4B92-8AC0-C9025B78D76B}" type="presParOf" srcId="{8E4D3551-8194-402E-9B65-E82DD647FA21}" destId="{8ABD29FF-395A-4A6D-B5C3-0FC60E423411}" srcOrd="0" destOrd="0" presId="urn:microsoft.com/office/officeart/2005/8/layout/list1"/>
    <dgm:cxn modelId="{B7382706-170F-4D27-A15D-5E1B01FCF9E1}" type="presParOf" srcId="{8ABD29FF-395A-4A6D-B5C3-0FC60E423411}" destId="{6D27E5A3-D8EA-4902-8AA1-803D19E86023}" srcOrd="0" destOrd="0" presId="urn:microsoft.com/office/officeart/2005/8/layout/list1"/>
    <dgm:cxn modelId="{CFC0C009-1045-4805-BE3C-F2B7797050ED}" type="presParOf" srcId="{8ABD29FF-395A-4A6D-B5C3-0FC60E423411}" destId="{DD6F9C53-3C17-48F9-B6A8-7CC635F4C048}" srcOrd="1" destOrd="0" presId="urn:microsoft.com/office/officeart/2005/8/layout/list1"/>
    <dgm:cxn modelId="{540438D2-C672-4FA3-8EB2-6CE06E7B96AE}" type="presParOf" srcId="{8E4D3551-8194-402E-9B65-E82DD647FA21}" destId="{181BCED0-07F9-499F-BCE6-AE477E09EC90}" srcOrd="1" destOrd="0" presId="urn:microsoft.com/office/officeart/2005/8/layout/list1"/>
    <dgm:cxn modelId="{F6F5603F-4BC2-4CB3-9B93-A9B7810063D8}" type="presParOf" srcId="{8E4D3551-8194-402E-9B65-E82DD647FA21}" destId="{4AAB32AC-2D6D-498F-8EAC-429432C0A759}" srcOrd="2" destOrd="0" presId="urn:microsoft.com/office/officeart/2005/8/layout/list1"/>
    <dgm:cxn modelId="{EA52C9D5-8F55-446A-9B0C-68F09E90F964}" type="presParOf" srcId="{8E4D3551-8194-402E-9B65-E82DD647FA21}" destId="{02BEF70A-B5C3-4693-8CF6-8CFE7A29A31F}" srcOrd="3" destOrd="0" presId="urn:microsoft.com/office/officeart/2005/8/layout/list1"/>
    <dgm:cxn modelId="{3321165C-8EF8-4251-B38B-206AEC536AA7}" type="presParOf" srcId="{8E4D3551-8194-402E-9B65-E82DD647FA21}" destId="{D97D8EBF-0E1A-49D5-B761-B299B71989BE}" srcOrd="4" destOrd="0" presId="urn:microsoft.com/office/officeart/2005/8/layout/list1"/>
    <dgm:cxn modelId="{EB546A1C-F2AB-4DDB-A7DC-296C88F9EBD9}" type="presParOf" srcId="{D97D8EBF-0E1A-49D5-B761-B299B71989BE}" destId="{E472FF3D-1DFD-40E4-B663-3738C398056A}" srcOrd="0" destOrd="0" presId="urn:microsoft.com/office/officeart/2005/8/layout/list1"/>
    <dgm:cxn modelId="{3ED00597-54C0-4AE2-B5FC-85E2A3A89524}" type="presParOf" srcId="{D97D8EBF-0E1A-49D5-B761-B299B71989BE}" destId="{22D7AB60-6240-458D-9DFC-4078BAC94039}" srcOrd="1" destOrd="0" presId="urn:microsoft.com/office/officeart/2005/8/layout/list1"/>
    <dgm:cxn modelId="{FA0740EB-506A-4A17-A81D-4BA4F0B8F02A}" type="presParOf" srcId="{8E4D3551-8194-402E-9B65-E82DD647FA21}" destId="{9B342AFD-CBA4-4B89-9421-39705CACC467}" srcOrd="5" destOrd="0" presId="urn:microsoft.com/office/officeart/2005/8/layout/list1"/>
    <dgm:cxn modelId="{425C8506-38A8-4F21-8EC9-9682E5F57BC1}" type="presParOf" srcId="{8E4D3551-8194-402E-9B65-E82DD647FA21}" destId="{4E7F7AA6-39A8-4468-BB97-E87D10824604}" srcOrd="6" destOrd="0" presId="urn:microsoft.com/office/officeart/2005/8/layout/list1"/>
    <dgm:cxn modelId="{C406B95B-76BC-43FB-9FEF-60FC4A1A6D83}" type="presParOf" srcId="{8E4D3551-8194-402E-9B65-E82DD647FA21}" destId="{128C0112-6317-4624-A472-8DE925FDD5C0}" srcOrd="7" destOrd="0" presId="urn:microsoft.com/office/officeart/2005/8/layout/list1"/>
    <dgm:cxn modelId="{81824811-1D76-46A5-BA39-5FC43B8E5482}" type="presParOf" srcId="{8E4D3551-8194-402E-9B65-E82DD647FA21}" destId="{7C67D9D4-0905-46AC-A0C8-6AA1116CE314}" srcOrd="8" destOrd="0" presId="urn:microsoft.com/office/officeart/2005/8/layout/list1"/>
    <dgm:cxn modelId="{8CD8361A-8A0F-429B-8001-D3FD14B58859}" type="presParOf" srcId="{7C67D9D4-0905-46AC-A0C8-6AA1116CE314}" destId="{CD24E8EC-C13A-495B-9EBF-2AB8310C82D5}" srcOrd="0" destOrd="0" presId="urn:microsoft.com/office/officeart/2005/8/layout/list1"/>
    <dgm:cxn modelId="{9D1A9599-D013-4C48-A392-2DC157876F7B}" type="presParOf" srcId="{7C67D9D4-0905-46AC-A0C8-6AA1116CE314}" destId="{88E210E2-32D2-423B-9C10-8B9889B1EB50}" srcOrd="1" destOrd="0" presId="urn:microsoft.com/office/officeart/2005/8/layout/list1"/>
    <dgm:cxn modelId="{70F67AF5-A334-4EDE-985E-D1964110931B}" type="presParOf" srcId="{8E4D3551-8194-402E-9B65-E82DD647FA21}" destId="{4F097CE4-765A-4EEC-A3CE-C1CCB477B71E}" srcOrd="9" destOrd="0" presId="urn:microsoft.com/office/officeart/2005/8/layout/list1"/>
    <dgm:cxn modelId="{E2CED165-4611-404A-9AC0-021AC401FE12}" type="presParOf" srcId="{8E4D3551-8194-402E-9B65-E82DD647FA21}" destId="{477FECE0-4282-4059-AF50-2F3717FCA2F2}"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25D757D-8068-4F86-8E1D-8810177969A4}" type="doc">
      <dgm:prSet loTypeId="urn:microsoft.com/office/officeart/2005/8/layout/list1" loCatId="list" qsTypeId="urn:microsoft.com/office/officeart/2005/8/quickstyle/simple1" qsCatId="simple" csTypeId="urn:microsoft.com/office/officeart/2005/8/colors/accent4_2" csCatId="accent4"/>
      <dgm:spPr/>
      <dgm:t>
        <a:bodyPr/>
        <a:lstStyle/>
        <a:p>
          <a:endParaRPr lang="en-US"/>
        </a:p>
      </dgm:t>
    </dgm:pt>
    <dgm:pt modelId="{FE26D4AA-C870-4BE1-86CF-9AA324582600}">
      <dgm:prSet/>
      <dgm:spPr/>
      <dgm:t>
        <a:bodyPr/>
        <a:lstStyle/>
        <a:p>
          <a:r>
            <a:rPr lang="cs-CZ" b="1" u="sng"/>
            <a:t>Slovní doprovod - povel určí pacientovi co činit a jak:</a:t>
          </a:r>
          <a:endParaRPr lang="en-US"/>
        </a:p>
      </dgm:t>
    </dgm:pt>
    <dgm:pt modelId="{C36D932E-F4A9-403B-B923-CC86DD9BA9B9}" type="parTrans" cxnId="{C6379C6B-6AB0-4B75-B695-16AED334AA74}">
      <dgm:prSet/>
      <dgm:spPr/>
      <dgm:t>
        <a:bodyPr/>
        <a:lstStyle/>
        <a:p>
          <a:endParaRPr lang="en-US"/>
        </a:p>
      </dgm:t>
    </dgm:pt>
    <dgm:pt modelId="{8313A9ED-D854-4E82-A051-67EE0F0892F1}" type="sibTrans" cxnId="{C6379C6B-6AB0-4B75-B695-16AED334AA74}">
      <dgm:prSet/>
      <dgm:spPr/>
      <dgm:t>
        <a:bodyPr/>
        <a:lstStyle/>
        <a:p>
          <a:endParaRPr lang="en-US"/>
        </a:p>
      </dgm:t>
    </dgm:pt>
    <dgm:pt modelId="{47C0C08E-FC04-46F0-8914-037A73BFB477}">
      <dgm:prSet/>
      <dgm:spPr/>
      <dgm:t>
        <a:bodyPr/>
        <a:lstStyle/>
        <a:p>
          <a:r>
            <a:rPr lang="cs-CZ"/>
            <a:t>pokyny musí být jasné a výstižné, mají být kombinovány s pasivním pohybem </a:t>
          </a:r>
          <a:endParaRPr lang="en-US"/>
        </a:p>
      </dgm:t>
    </dgm:pt>
    <dgm:pt modelId="{C262E290-6328-4EF7-AA8C-F620174985D5}" type="parTrans" cxnId="{C155AB99-A236-4AAA-A29E-7464CFD15151}">
      <dgm:prSet/>
      <dgm:spPr/>
      <dgm:t>
        <a:bodyPr/>
        <a:lstStyle/>
        <a:p>
          <a:endParaRPr lang="en-US"/>
        </a:p>
      </dgm:t>
    </dgm:pt>
    <dgm:pt modelId="{19EB3AF2-A768-4798-A3BC-85ACB1AE0797}" type="sibTrans" cxnId="{C155AB99-A236-4AAA-A29E-7464CFD15151}">
      <dgm:prSet/>
      <dgm:spPr/>
      <dgm:t>
        <a:bodyPr/>
        <a:lstStyle/>
        <a:p>
          <a:endParaRPr lang="en-US"/>
        </a:p>
      </dgm:t>
    </dgm:pt>
    <dgm:pt modelId="{059E0989-435C-448F-8119-323C2571E72C}">
      <dgm:prSet/>
      <dgm:spPr/>
      <dgm:t>
        <a:bodyPr/>
        <a:lstStyle/>
        <a:p>
          <a:r>
            <a:rPr lang="cs-CZ"/>
            <a:t>terapeut dává pokyny pacientovi, ne léčené části těla </a:t>
          </a:r>
          <a:endParaRPr lang="en-US"/>
        </a:p>
      </dgm:t>
    </dgm:pt>
    <dgm:pt modelId="{1CBF0EE0-AFF4-41EF-9563-719D7FA3E889}" type="parTrans" cxnId="{3845D425-F9DA-4729-B381-5EB0DC390E8A}">
      <dgm:prSet/>
      <dgm:spPr/>
      <dgm:t>
        <a:bodyPr/>
        <a:lstStyle/>
        <a:p>
          <a:endParaRPr lang="en-US"/>
        </a:p>
      </dgm:t>
    </dgm:pt>
    <dgm:pt modelId="{40454528-E8D9-454E-B52F-813CE2C4C630}" type="sibTrans" cxnId="{3845D425-F9DA-4729-B381-5EB0DC390E8A}">
      <dgm:prSet/>
      <dgm:spPr/>
      <dgm:t>
        <a:bodyPr/>
        <a:lstStyle/>
        <a:p>
          <a:endParaRPr lang="en-US"/>
        </a:p>
      </dgm:t>
    </dgm:pt>
    <dgm:pt modelId="{CA92FFDF-2282-40F5-96B2-80CCCA7A7DAA}">
      <dgm:prSet/>
      <dgm:spPr/>
      <dgm:t>
        <a:bodyPr/>
        <a:lstStyle/>
        <a:p>
          <a:r>
            <a:rPr lang="cs-CZ"/>
            <a:t>časování pohybu je důležité při použití napínacího reflexu </a:t>
          </a:r>
          <a:endParaRPr lang="en-US"/>
        </a:p>
      </dgm:t>
    </dgm:pt>
    <dgm:pt modelId="{4D516AD9-3B28-41F2-8A27-488AB6E0A0AC}" type="parTrans" cxnId="{C23FB640-C702-4414-B215-9595268297CF}">
      <dgm:prSet/>
      <dgm:spPr/>
      <dgm:t>
        <a:bodyPr/>
        <a:lstStyle/>
        <a:p>
          <a:endParaRPr lang="en-US"/>
        </a:p>
      </dgm:t>
    </dgm:pt>
    <dgm:pt modelId="{A6AB3282-5AFB-45AA-9761-3FFFB6A7E1D6}" type="sibTrans" cxnId="{C23FB640-C702-4414-B215-9595268297CF}">
      <dgm:prSet/>
      <dgm:spPr/>
      <dgm:t>
        <a:bodyPr/>
        <a:lstStyle/>
        <a:p>
          <a:endParaRPr lang="en-US"/>
        </a:p>
      </dgm:t>
    </dgm:pt>
    <dgm:pt modelId="{A9730B18-67B7-4511-90D5-437F6EBEA089}">
      <dgm:prSet/>
      <dgm:spPr/>
      <dgm:t>
        <a:bodyPr/>
        <a:lstStyle/>
        <a:p>
          <a:r>
            <a:rPr lang="cs-CZ"/>
            <a:t>povely k pohybu jsou opakovány ke zvětšení pobídky </a:t>
          </a:r>
          <a:endParaRPr lang="en-US"/>
        </a:p>
      </dgm:t>
    </dgm:pt>
    <dgm:pt modelId="{A661F729-323C-40ED-973A-52D326D792B0}" type="parTrans" cxnId="{A7D23A2A-65A4-4BEE-B28F-5AA84B435694}">
      <dgm:prSet/>
      <dgm:spPr/>
      <dgm:t>
        <a:bodyPr/>
        <a:lstStyle/>
        <a:p>
          <a:endParaRPr lang="en-US"/>
        </a:p>
      </dgm:t>
    </dgm:pt>
    <dgm:pt modelId="{1F614095-6D0A-419F-B9C1-401788248491}" type="sibTrans" cxnId="{A7D23A2A-65A4-4BEE-B28F-5AA84B435694}">
      <dgm:prSet/>
      <dgm:spPr/>
      <dgm:t>
        <a:bodyPr/>
        <a:lstStyle/>
        <a:p>
          <a:endParaRPr lang="en-US"/>
        </a:p>
      </dgm:t>
    </dgm:pt>
    <dgm:pt modelId="{73E99BEE-BC96-4F71-99F7-AE0C6C7F3434}">
      <dgm:prSet/>
      <dgm:spPr/>
      <dgm:t>
        <a:bodyPr/>
        <a:lstStyle/>
        <a:p>
          <a:r>
            <a:rPr lang="cs-CZ"/>
            <a:t>hlasitost může ovlivnit sílu odpovědi svalu </a:t>
          </a:r>
          <a:endParaRPr lang="en-US"/>
        </a:p>
      </dgm:t>
    </dgm:pt>
    <dgm:pt modelId="{843543E5-B0BA-4CD6-AD97-FD1B2FE01790}" type="parTrans" cxnId="{ABF6FE67-8204-4760-90AD-29760D389E1F}">
      <dgm:prSet/>
      <dgm:spPr/>
      <dgm:t>
        <a:bodyPr/>
        <a:lstStyle/>
        <a:p>
          <a:endParaRPr lang="en-US"/>
        </a:p>
      </dgm:t>
    </dgm:pt>
    <dgm:pt modelId="{077DB704-E4EB-4EDF-A4B8-9196FCAF3D9A}" type="sibTrans" cxnId="{ABF6FE67-8204-4760-90AD-29760D389E1F}">
      <dgm:prSet/>
      <dgm:spPr/>
      <dgm:t>
        <a:bodyPr/>
        <a:lstStyle/>
        <a:p>
          <a:endParaRPr lang="en-US"/>
        </a:p>
      </dgm:t>
    </dgm:pt>
    <dgm:pt modelId="{754174ED-1292-401E-BE01-2BBCF5989D44}">
      <dgm:prSet/>
      <dgm:spPr/>
      <dgm:t>
        <a:bodyPr/>
        <a:lstStyle/>
        <a:p>
          <a:r>
            <a:rPr lang="cs-CZ"/>
            <a:t>povely se dělí do 3 částí: 1. příprava - co, 2. akce – kdy začít, 3. korekce – jak opravit a modifikovat akci </a:t>
          </a:r>
          <a:endParaRPr lang="en-US"/>
        </a:p>
      </dgm:t>
    </dgm:pt>
    <dgm:pt modelId="{5A8C505A-985C-49BF-8557-15C3564419A2}" type="parTrans" cxnId="{D9F648E0-0DA3-4991-9322-02284E946D3C}">
      <dgm:prSet/>
      <dgm:spPr/>
      <dgm:t>
        <a:bodyPr/>
        <a:lstStyle/>
        <a:p>
          <a:endParaRPr lang="en-US"/>
        </a:p>
      </dgm:t>
    </dgm:pt>
    <dgm:pt modelId="{06A30203-1064-4464-8A0A-1424FC265751}" type="sibTrans" cxnId="{D9F648E0-0DA3-4991-9322-02284E946D3C}">
      <dgm:prSet/>
      <dgm:spPr/>
      <dgm:t>
        <a:bodyPr/>
        <a:lstStyle/>
        <a:p>
          <a:endParaRPr lang="en-US"/>
        </a:p>
      </dgm:t>
    </dgm:pt>
    <dgm:pt modelId="{09A24F43-C29E-4DBD-AC3E-9733A3AC576B}">
      <dgm:prSet/>
      <dgm:spPr/>
      <dgm:t>
        <a:bodyPr/>
        <a:lstStyle/>
        <a:p>
          <a:r>
            <a:rPr lang="cs-CZ" b="1" u="sng"/>
            <a:t>Zrakový kontakt:</a:t>
          </a:r>
          <a:endParaRPr lang="en-US"/>
        </a:p>
      </dgm:t>
    </dgm:pt>
    <dgm:pt modelId="{3E6C1DD6-4BCD-48FB-982B-B8AB5E8C22B5}" type="parTrans" cxnId="{6B3752DE-D83C-4785-A778-3332189D4839}">
      <dgm:prSet/>
      <dgm:spPr/>
      <dgm:t>
        <a:bodyPr/>
        <a:lstStyle/>
        <a:p>
          <a:endParaRPr lang="en-US"/>
        </a:p>
      </dgm:t>
    </dgm:pt>
    <dgm:pt modelId="{1FAD8214-D05A-4307-B309-966CA9F04A11}" type="sibTrans" cxnId="{6B3752DE-D83C-4785-A778-3332189D4839}">
      <dgm:prSet/>
      <dgm:spPr/>
      <dgm:t>
        <a:bodyPr/>
        <a:lstStyle/>
        <a:p>
          <a:endParaRPr lang="en-US"/>
        </a:p>
      </dgm:t>
    </dgm:pt>
    <dgm:pt modelId="{7E5C927A-BF14-40C8-BDDD-7B9005DDE05D}">
      <dgm:prSet/>
      <dgm:spPr/>
      <dgm:t>
        <a:bodyPr/>
        <a:lstStyle/>
        <a:p>
          <a:r>
            <a:rPr lang="cs-CZ"/>
            <a:t>pomocí zraku pacient kontroluje a koriguje pozici a pohyb </a:t>
          </a:r>
          <a:endParaRPr lang="en-US"/>
        </a:p>
      </dgm:t>
    </dgm:pt>
    <dgm:pt modelId="{34D3DE9D-C82E-4578-9429-C4D2BD92C685}" type="parTrans" cxnId="{6F62A1FE-F722-44DF-930F-1A43F8E34108}">
      <dgm:prSet/>
      <dgm:spPr/>
      <dgm:t>
        <a:bodyPr/>
        <a:lstStyle/>
        <a:p>
          <a:endParaRPr lang="en-US"/>
        </a:p>
      </dgm:t>
    </dgm:pt>
    <dgm:pt modelId="{AF0FC29B-E9F8-4D7D-B000-3C93BC7724D8}" type="sibTrans" cxnId="{6F62A1FE-F722-44DF-930F-1A43F8E34108}">
      <dgm:prSet/>
      <dgm:spPr/>
      <dgm:t>
        <a:bodyPr/>
        <a:lstStyle/>
        <a:p>
          <a:endParaRPr lang="en-US"/>
        </a:p>
      </dgm:t>
    </dgm:pt>
    <dgm:pt modelId="{912BE166-8FCA-4C7B-87D8-78A9CCCCC65F}">
      <dgm:prSet/>
      <dgm:spPr/>
      <dgm:t>
        <a:bodyPr/>
        <a:lstStyle/>
        <a:p>
          <a:r>
            <a:rPr lang="cs-CZ"/>
            <a:t>zpětná vazba zrakem může zesílit svalovou kontrakci </a:t>
          </a:r>
          <a:endParaRPr lang="en-US"/>
        </a:p>
      </dgm:t>
    </dgm:pt>
    <dgm:pt modelId="{AC759F78-14F2-4CFD-865A-8AD93961A7F7}" type="parTrans" cxnId="{18280301-E01A-4303-9565-63D2A4D20C60}">
      <dgm:prSet/>
      <dgm:spPr/>
      <dgm:t>
        <a:bodyPr/>
        <a:lstStyle/>
        <a:p>
          <a:endParaRPr lang="en-US"/>
        </a:p>
      </dgm:t>
    </dgm:pt>
    <dgm:pt modelId="{05441DF0-4648-4C25-B90E-ECC248B003E6}" type="sibTrans" cxnId="{18280301-E01A-4303-9565-63D2A4D20C60}">
      <dgm:prSet/>
      <dgm:spPr/>
      <dgm:t>
        <a:bodyPr/>
        <a:lstStyle/>
        <a:p>
          <a:endParaRPr lang="en-US"/>
        </a:p>
      </dgm:t>
    </dgm:pt>
    <dgm:pt modelId="{C98646E2-AB2E-45EC-9E1E-5FC088295F39}">
      <dgm:prSet/>
      <dgm:spPr/>
      <dgm:t>
        <a:bodyPr/>
        <a:lstStyle/>
        <a:p>
          <a:r>
            <a:rPr lang="cs-CZ"/>
            <a:t>kontakt očima mezi pacientem a terapeutem pomáhá komunikaci a spolupráci</a:t>
          </a:r>
          <a:endParaRPr lang="en-US"/>
        </a:p>
      </dgm:t>
    </dgm:pt>
    <dgm:pt modelId="{4A43DD5E-AD1F-44B3-ADFB-7E47859C6AC1}" type="parTrans" cxnId="{809628AB-CBD8-4668-A5EE-5759DFB7D02D}">
      <dgm:prSet/>
      <dgm:spPr/>
      <dgm:t>
        <a:bodyPr/>
        <a:lstStyle/>
        <a:p>
          <a:endParaRPr lang="en-US"/>
        </a:p>
      </dgm:t>
    </dgm:pt>
    <dgm:pt modelId="{E6093796-E932-4FD6-9917-62921DBBFA2E}" type="sibTrans" cxnId="{809628AB-CBD8-4668-A5EE-5759DFB7D02D}">
      <dgm:prSet/>
      <dgm:spPr/>
      <dgm:t>
        <a:bodyPr/>
        <a:lstStyle/>
        <a:p>
          <a:endParaRPr lang="en-US"/>
        </a:p>
      </dgm:t>
    </dgm:pt>
    <dgm:pt modelId="{A876CF0E-239F-4A23-ADC1-0FD3296B82C0}" type="pres">
      <dgm:prSet presAssocID="{D25D757D-8068-4F86-8E1D-8810177969A4}" presName="linear" presStyleCnt="0">
        <dgm:presLayoutVars>
          <dgm:dir/>
          <dgm:animLvl val="lvl"/>
          <dgm:resizeHandles val="exact"/>
        </dgm:presLayoutVars>
      </dgm:prSet>
      <dgm:spPr/>
    </dgm:pt>
    <dgm:pt modelId="{AB16D33F-D763-4BFD-94A8-DFA28EEEC1F6}" type="pres">
      <dgm:prSet presAssocID="{FE26D4AA-C870-4BE1-86CF-9AA324582600}" presName="parentLin" presStyleCnt="0"/>
      <dgm:spPr/>
    </dgm:pt>
    <dgm:pt modelId="{E685C800-41F0-446E-8D21-7963440F3641}" type="pres">
      <dgm:prSet presAssocID="{FE26D4AA-C870-4BE1-86CF-9AA324582600}" presName="parentLeftMargin" presStyleLbl="node1" presStyleIdx="0" presStyleCnt="2"/>
      <dgm:spPr/>
    </dgm:pt>
    <dgm:pt modelId="{5B7F9C29-3ACE-45BA-9955-41FDBD8E4A40}" type="pres">
      <dgm:prSet presAssocID="{FE26D4AA-C870-4BE1-86CF-9AA324582600}" presName="parentText" presStyleLbl="node1" presStyleIdx="0" presStyleCnt="2">
        <dgm:presLayoutVars>
          <dgm:chMax val="0"/>
          <dgm:bulletEnabled val="1"/>
        </dgm:presLayoutVars>
      </dgm:prSet>
      <dgm:spPr/>
    </dgm:pt>
    <dgm:pt modelId="{15EDCD1A-55E1-41B5-81F8-CB9AE53C70AF}" type="pres">
      <dgm:prSet presAssocID="{FE26D4AA-C870-4BE1-86CF-9AA324582600}" presName="negativeSpace" presStyleCnt="0"/>
      <dgm:spPr/>
    </dgm:pt>
    <dgm:pt modelId="{3087B9FA-4A0F-4D23-A817-859787E99392}" type="pres">
      <dgm:prSet presAssocID="{FE26D4AA-C870-4BE1-86CF-9AA324582600}" presName="childText" presStyleLbl="conFgAcc1" presStyleIdx="0" presStyleCnt="2">
        <dgm:presLayoutVars>
          <dgm:bulletEnabled val="1"/>
        </dgm:presLayoutVars>
      </dgm:prSet>
      <dgm:spPr/>
    </dgm:pt>
    <dgm:pt modelId="{C40A0A64-BDD8-4712-9131-5B3D543013B8}" type="pres">
      <dgm:prSet presAssocID="{8313A9ED-D854-4E82-A051-67EE0F0892F1}" presName="spaceBetweenRectangles" presStyleCnt="0"/>
      <dgm:spPr/>
    </dgm:pt>
    <dgm:pt modelId="{808D6308-3012-42EB-913B-29852D50FA87}" type="pres">
      <dgm:prSet presAssocID="{09A24F43-C29E-4DBD-AC3E-9733A3AC576B}" presName="parentLin" presStyleCnt="0"/>
      <dgm:spPr/>
    </dgm:pt>
    <dgm:pt modelId="{EBE7F35B-0F7D-4175-8163-AB1977D035BD}" type="pres">
      <dgm:prSet presAssocID="{09A24F43-C29E-4DBD-AC3E-9733A3AC576B}" presName="parentLeftMargin" presStyleLbl="node1" presStyleIdx="0" presStyleCnt="2"/>
      <dgm:spPr/>
    </dgm:pt>
    <dgm:pt modelId="{544CBDAD-7188-41F4-8E02-82F628776741}" type="pres">
      <dgm:prSet presAssocID="{09A24F43-C29E-4DBD-AC3E-9733A3AC576B}" presName="parentText" presStyleLbl="node1" presStyleIdx="1" presStyleCnt="2">
        <dgm:presLayoutVars>
          <dgm:chMax val="0"/>
          <dgm:bulletEnabled val="1"/>
        </dgm:presLayoutVars>
      </dgm:prSet>
      <dgm:spPr/>
    </dgm:pt>
    <dgm:pt modelId="{596DC730-4202-48E6-8686-41F5BCD6B934}" type="pres">
      <dgm:prSet presAssocID="{09A24F43-C29E-4DBD-AC3E-9733A3AC576B}" presName="negativeSpace" presStyleCnt="0"/>
      <dgm:spPr/>
    </dgm:pt>
    <dgm:pt modelId="{36665631-EDD9-48B0-8F80-F12AE947E265}" type="pres">
      <dgm:prSet presAssocID="{09A24F43-C29E-4DBD-AC3E-9733A3AC576B}" presName="childText" presStyleLbl="conFgAcc1" presStyleIdx="1" presStyleCnt="2">
        <dgm:presLayoutVars>
          <dgm:bulletEnabled val="1"/>
        </dgm:presLayoutVars>
      </dgm:prSet>
      <dgm:spPr/>
    </dgm:pt>
  </dgm:ptLst>
  <dgm:cxnLst>
    <dgm:cxn modelId="{18280301-E01A-4303-9565-63D2A4D20C60}" srcId="{09A24F43-C29E-4DBD-AC3E-9733A3AC576B}" destId="{912BE166-8FCA-4C7B-87D8-78A9CCCCC65F}" srcOrd="1" destOrd="0" parTransId="{AC759F78-14F2-4CFD-865A-8AD93961A7F7}" sibTransId="{05441DF0-4648-4C25-B90E-ECC248B003E6}"/>
    <dgm:cxn modelId="{5276B004-85EE-41C6-BAF4-41B07D04FC33}" type="presOf" srcId="{912BE166-8FCA-4C7B-87D8-78A9CCCCC65F}" destId="{36665631-EDD9-48B0-8F80-F12AE947E265}" srcOrd="0" destOrd="1" presId="urn:microsoft.com/office/officeart/2005/8/layout/list1"/>
    <dgm:cxn modelId="{0E06801C-3FFF-40A4-B98B-6AAAA6A63E50}" type="presOf" srcId="{7E5C927A-BF14-40C8-BDDD-7B9005DDE05D}" destId="{36665631-EDD9-48B0-8F80-F12AE947E265}" srcOrd="0" destOrd="0" presId="urn:microsoft.com/office/officeart/2005/8/layout/list1"/>
    <dgm:cxn modelId="{3845D425-F9DA-4729-B381-5EB0DC390E8A}" srcId="{FE26D4AA-C870-4BE1-86CF-9AA324582600}" destId="{059E0989-435C-448F-8119-323C2571E72C}" srcOrd="1" destOrd="0" parTransId="{1CBF0EE0-AFF4-41EF-9563-719D7FA3E889}" sibTransId="{40454528-E8D9-454E-B52F-813CE2C4C630}"/>
    <dgm:cxn modelId="{A7D23A2A-65A4-4BEE-B28F-5AA84B435694}" srcId="{FE26D4AA-C870-4BE1-86CF-9AA324582600}" destId="{A9730B18-67B7-4511-90D5-437F6EBEA089}" srcOrd="3" destOrd="0" parTransId="{A661F729-323C-40ED-973A-52D326D792B0}" sibTransId="{1F614095-6D0A-419F-B9C1-401788248491}"/>
    <dgm:cxn modelId="{2402762A-0253-44ED-8626-184469055E29}" type="presOf" srcId="{09A24F43-C29E-4DBD-AC3E-9733A3AC576B}" destId="{EBE7F35B-0F7D-4175-8163-AB1977D035BD}" srcOrd="0" destOrd="0" presId="urn:microsoft.com/office/officeart/2005/8/layout/list1"/>
    <dgm:cxn modelId="{BD16B732-37A0-438E-9490-12956BF5DFA9}" type="presOf" srcId="{D25D757D-8068-4F86-8E1D-8810177969A4}" destId="{A876CF0E-239F-4A23-ADC1-0FD3296B82C0}" srcOrd="0" destOrd="0" presId="urn:microsoft.com/office/officeart/2005/8/layout/list1"/>
    <dgm:cxn modelId="{BD9BA333-D0F7-434F-9C8F-8CECC1DED334}" type="presOf" srcId="{FE26D4AA-C870-4BE1-86CF-9AA324582600}" destId="{E685C800-41F0-446E-8D21-7963440F3641}" srcOrd="0" destOrd="0" presId="urn:microsoft.com/office/officeart/2005/8/layout/list1"/>
    <dgm:cxn modelId="{9664E33C-F22C-4B1F-874D-148F07C3599F}" type="presOf" srcId="{FE26D4AA-C870-4BE1-86CF-9AA324582600}" destId="{5B7F9C29-3ACE-45BA-9955-41FDBD8E4A40}" srcOrd="1" destOrd="0" presId="urn:microsoft.com/office/officeart/2005/8/layout/list1"/>
    <dgm:cxn modelId="{C23FB640-C702-4414-B215-9595268297CF}" srcId="{FE26D4AA-C870-4BE1-86CF-9AA324582600}" destId="{CA92FFDF-2282-40F5-96B2-80CCCA7A7DAA}" srcOrd="2" destOrd="0" parTransId="{4D516AD9-3B28-41F2-8A27-488AB6E0A0AC}" sibTransId="{A6AB3282-5AFB-45AA-9761-3FFFB6A7E1D6}"/>
    <dgm:cxn modelId="{8BF1955E-C214-4823-990C-68B333040841}" type="presOf" srcId="{CA92FFDF-2282-40F5-96B2-80CCCA7A7DAA}" destId="{3087B9FA-4A0F-4D23-A817-859787E99392}" srcOrd="0" destOrd="2" presId="urn:microsoft.com/office/officeart/2005/8/layout/list1"/>
    <dgm:cxn modelId="{ABF6FE67-8204-4760-90AD-29760D389E1F}" srcId="{FE26D4AA-C870-4BE1-86CF-9AA324582600}" destId="{73E99BEE-BC96-4F71-99F7-AE0C6C7F3434}" srcOrd="4" destOrd="0" parTransId="{843543E5-B0BA-4CD6-AD97-FD1B2FE01790}" sibTransId="{077DB704-E4EB-4EDF-A4B8-9196FCAF3D9A}"/>
    <dgm:cxn modelId="{C6379C6B-6AB0-4B75-B695-16AED334AA74}" srcId="{D25D757D-8068-4F86-8E1D-8810177969A4}" destId="{FE26D4AA-C870-4BE1-86CF-9AA324582600}" srcOrd="0" destOrd="0" parTransId="{C36D932E-F4A9-403B-B923-CC86DD9BA9B9}" sibTransId="{8313A9ED-D854-4E82-A051-67EE0F0892F1}"/>
    <dgm:cxn modelId="{D803F56D-892E-4C7B-AA6D-619D8058A086}" type="presOf" srcId="{754174ED-1292-401E-BE01-2BBCF5989D44}" destId="{3087B9FA-4A0F-4D23-A817-859787E99392}" srcOrd="0" destOrd="5" presId="urn:microsoft.com/office/officeart/2005/8/layout/list1"/>
    <dgm:cxn modelId="{8D383870-5021-48F5-B6DC-F9941C16F107}" type="presOf" srcId="{A9730B18-67B7-4511-90D5-437F6EBEA089}" destId="{3087B9FA-4A0F-4D23-A817-859787E99392}" srcOrd="0" destOrd="3" presId="urn:microsoft.com/office/officeart/2005/8/layout/list1"/>
    <dgm:cxn modelId="{54D73451-0007-4C41-BCB8-747F2E0410DC}" type="presOf" srcId="{059E0989-435C-448F-8119-323C2571E72C}" destId="{3087B9FA-4A0F-4D23-A817-859787E99392}" srcOrd="0" destOrd="1" presId="urn:microsoft.com/office/officeart/2005/8/layout/list1"/>
    <dgm:cxn modelId="{C155AB99-A236-4AAA-A29E-7464CFD15151}" srcId="{FE26D4AA-C870-4BE1-86CF-9AA324582600}" destId="{47C0C08E-FC04-46F0-8914-037A73BFB477}" srcOrd="0" destOrd="0" parTransId="{C262E290-6328-4EF7-AA8C-F620174985D5}" sibTransId="{19EB3AF2-A768-4798-A3BC-85ACB1AE0797}"/>
    <dgm:cxn modelId="{8F3E59A0-DF06-4887-99F1-3F60737868BF}" type="presOf" srcId="{09A24F43-C29E-4DBD-AC3E-9733A3AC576B}" destId="{544CBDAD-7188-41F4-8E02-82F628776741}" srcOrd="1" destOrd="0" presId="urn:microsoft.com/office/officeart/2005/8/layout/list1"/>
    <dgm:cxn modelId="{809628AB-CBD8-4668-A5EE-5759DFB7D02D}" srcId="{09A24F43-C29E-4DBD-AC3E-9733A3AC576B}" destId="{C98646E2-AB2E-45EC-9E1E-5FC088295F39}" srcOrd="2" destOrd="0" parTransId="{4A43DD5E-AD1F-44B3-ADFB-7E47859C6AC1}" sibTransId="{E6093796-E932-4FD6-9917-62921DBBFA2E}"/>
    <dgm:cxn modelId="{5169ACAC-7E8D-46E0-AE6D-6DDD1D874CD1}" type="presOf" srcId="{73E99BEE-BC96-4F71-99F7-AE0C6C7F3434}" destId="{3087B9FA-4A0F-4D23-A817-859787E99392}" srcOrd="0" destOrd="4" presId="urn:microsoft.com/office/officeart/2005/8/layout/list1"/>
    <dgm:cxn modelId="{1A0E5EBA-C001-4B3E-8D9C-1E6DE3831532}" type="presOf" srcId="{C98646E2-AB2E-45EC-9E1E-5FC088295F39}" destId="{36665631-EDD9-48B0-8F80-F12AE947E265}" srcOrd="0" destOrd="2" presId="urn:microsoft.com/office/officeart/2005/8/layout/list1"/>
    <dgm:cxn modelId="{40F675CB-1A3D-4C83-B80D-F8027CED8550}" type="presOf" srcId="{47C0C08E-FC04-46F0-8914-037A73BFB477}" destId="{3087B9FA-4A0F-4D23-A817-859787E99392}" srcOrd="0" destOrd="0" presId="urn:microsoft.com/office/officeart/2005/8/layout/list1"/>
    <dgm:cxn modelId="{6B3752DE-D83C-4785-A778-3332189D4839}" srcId="{D25D757D-8068-4F86-8E1D-8810177969A4}" destId="{09A24F43-C29E-4DBD-AC3E-9733A3AC576B}" srcOrd="1" destOrd="0" parTransId="{3E6C1DD6-4BCD-48FB-982B-B8AB5E8C22B5}" sibTransId="{1FAD8214-D05A-4307-B309-966CA9F04A11}"/>
    <dgm:cxn modelId="{D9F648E0-0DA3-4991-9322-02284E946D3C}" srcId="{FE26D4AA-C870-4BE1-86CF-9AA324582600}" destId="{754174ED-1292-401E-BE01-2BBCF5989D44}" srcOrd="5" destOrd="0" parTransId="{5A8C505A-985C-49BF-8557-15C3564419A2}" sibTransId="{06A30203-1064-4464-8A0A-1424FC265751}"/>
    <dgm:cxn modelId="{6F62A1FE-F722-44DF-930F-1A43F8E34108}" srcId="{09A24F43-C29E-4DBD-AC3E-9733A3AC576B}" destId="{7E5C927A-BF14-40C8-BDDD-7B9005DDE05D}" srcOrd="0" destOrd="0" parTransId="{34D3DE9D-C82E-4578-9429-C4D2BD92C685}" sibTransId="{AF0FC29B-E9F8-4D7D-B000-3C93BC7724D8}"/>
    <dgm:cxn modelId="{F5071CF7-19E8-47FD-A9A6-EC376B8CF5D9}" type="presParOf" srcId="{A876CF0E-239F-4A23-ADC1-0FD3296B82C0}" destId="{AB16D33F-D763-4BFD-94A8-DFA28EEEC1F6}" srcOrd="0" destOrd="0" presId="urn:microsoft.com/office/officeart/2005/8/layout/list1"/>
    <dgm:cxn modelId="{9C86F484-7CA5-4DD4-864B-C470286D4907}" type="presParOf" srcId="{AB16D33F-D763-4BFD-94A8-DFA28EEEC1F6}" destId="{E685C800-41F0-446E-8D21-7963440F3641}" srcOrd="0" destOrd="0" presId="urn:microsoft.com/office/officeart/2005/8/layout/list1"/>
    <dgm:cxn modelId="{44C54D47-F86F-414D-9D05-6D63C4DCAF86}" type="presParOf" srcId="{AB16D33F-D763-4BFD-94A8-DFA28EEEC1F6}" destId="{5B7F9C29-3ACE-45BA-9955-41FDBD8E4A40}" srcOrd="1" destOrd="0" presId="urn:microsoft.com/office/officeart/2005/8/layout/list1"/>
    <dgm:cxn modelId="{76638D67-8C44-4BDC-AEB6-9E99BAB05FFF}" type="presParOf" srcId="{A876CF0E-239F-4A23-ADC1-0FD3296B82C0}" destId="{15EDCD1A-55E1-41B5-81F8-CB9AE53C70AF}" srcOrd="1" destOrd="0" presId="urn:microsoft.com/office/officeart/2005/8/layout/list1"/>
    <dgm:cxn modelId="{1D39AA9B-9A7B-4E16-BB26-7E7DD9F3C3B4}" type="presParOf" srcId="{A876CF0E-239F-4A23-ADC1-0FD3296B82C0}" destId="{3087B9FA-4A0F-4D23-A817-859787E99392}" srcOrd="2" destOrd="0" presId="urn:microsoft.com/office/officeart/2005/8/layout/list1"/>
    <dgm:cxn modelId="{B55F8F54-2F4F-4D13-B42B-BB889A02FFDB}" type="presParOf" srcId="{A876CF0E-239F-4A23-ADC1-0FD3296B82C0}" destId="{C40A0A64-BDD8-4712-9131-5B3D543013B8}" srcOrd="3" destOrd="0" presId="urn:microsoft.com/office/officeart/2005/8/layout/list1"/>
    <dgm:cxn modelId="{86AE9B7A-A27D-42E9-BAEE-A9BDF221D10A}" type="presParOf" srcId="{A876CF0E-239F-4A23-ADC1-0FD3296B82C0}" destId="{808D6308-3012-42EB-913B-29852D50FA87}" srcOrd="4" destOrd="0" presId="urn:microsoft.com/office/officeart/2005/8/layout/list1"/>
    <dgm:cxn modelId="{D3068948-1504-4BFC-9D18-7BA867BE8D30}" type="presParOf" srcId="{808D6308-3012-42EB-913B-29852D50FA87}" destId="{EBE7F35B-0F7D-4175-8163-AB1977D035BD}" srcOrd="0" destOrd="0" presId="urn:microsoft.com/office/officeart/2005/8/layout/list1"/>
    <dgm:cxn modelId="{C1247679-680C-434E-AE03-56D397D7B04C}" type="presParOf" srcId="{808D6308-3012-42EB-913B-29852D50FA87}" destId="{544CBDAD-7188-41F4-8E02-82F628776741}" srcOrd="1" destOrd="0" presId="urn:microsoft.com/office/officeart/2005/8/layout/list1"/>
    <dgm:cxn modelId="{E387CAC9-3F14-41CA-8675-5540BC043571}" type="presParOf" srcId="{A876CF0E-239F-4A23-ADC1-0FD3296B82C0}" destId="{596DC730-4202-48E6-8686-41F5BCD6B934}" srcOrd="5" destOrd="0" presId="urn:microsoft.com/office/officeart/2005/8/layout/list1"/>
    <dgm:cxn modelId="{710E63B3-A687-40B8-9D02-8D98810CFBD9}" type="presParOf" srcId="{A876CF0E-239F-4A23-ADC1-0FD3296B82C0}" destId="{36665631-EDD9-48B0-8F80-F12AE947E265}"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257A2A3-D75A-4082-B1CB-0BC9201340C6}" type="doc">
      <dgm:prSet loTypeId="urn:microsoft.com/office/officeart/2005/8/layout/list1" loCatId="list" qsTypeId="urn:microsoft.com/office/officeart/2005/8/quickstyle/simple1" qsCatId="simple" csTypeId="urn:microsoft.com/office/officeart/2005/8/colors/accent0_3" csCatId="mainScheme"/>
      <dgm:spPr/>
      <dgm:t>
        <a:bodyPr/>
        <a:lstStyle/>
        <a:p>
          <a:endParaRPr lang="en-US"/>
        </a:p>
      </dgm:t>
    </dgm:pt>
    <dgm:pt modelId="{5A636DDF-D791-48F2-BEA3-381D0040DCCE}">
      <dgm:prSet/>
      <dgm:spPr/>
      <dgm:t>
        <a:bodyPr/>
        <a:lstStyle/>
        <a:p>
          <a:r>
            <a:rPr lang="cs-CZ" b="1" u="sng"/>
            <a:t>Trakce kloubu:</a:t>
          </a:r>
          <a:r>
            <a:rPr lang="cs-CZ"/>
            <a:t> </a:t>
          </a:r>
          <a:endParaRPr lang="en-US"/>
        </a:p>
      </dgm:t>
    </dgm:pt>
    <dgm:pt modelId="{8F61D48A-47AD-44E2-81C1-9E5B3A8ED838}" type="parTrans" cxnId="{12A8F653-A391-4A03-89C9-40B5DD802F5C}">
      <dgm:prSet/>
      <dgm:spPr/>
      <dgm:t>
        <a:bodyPr/>
        <a:lstStyle/>
        <a:p>
          <a:endParaRPr lang="en-US"/>
        </a:p>
      </dgm:t>
    </dgm:pt>
    <dgm:pt modelId="{565DF82B-64CE-42F3-8E90-58D3D83FADF4}" type="sibTrans" cxnId="{12A8F653-A391-4A03-89C9-40B5DD802F5C}">
      <dgm:prSet/>
      <dgm:spPr/>
      <dgm:t>
        <a:bodyPr/>
        <a:lstStyle/>
        <a:p>
          <a:endParaRPr lang="en-US"/>
        </a:p>
      </dgm:t>
    </dgm:pt>
    <dgm:pt modelId="{7F701904-4257-450D-9517-A9A80CF587A1}">
      <dgm:prSet/>
      <dgm:spPr/>
      <dgm:t>
        <a:bodyPr/>
        <a:lstStyle/>
        <a:p>
          <a:r>
            <a:rPr lang="cs-CZ"/>
            <a:t>je protažení trupu a končetin </a:t>
          </a:r>
          <a:endParaRPr lang="en-US"/>
        </a:p>
      </dgm:t>
    </dgm:pt>
    <dgm:pt modelId="{221D6EAB-81EF-4FEB-A998-E28A1743DB8D}" type="parTrans" cxnId="{74A00B6A-0F83-4F90-80BD-2560BBD37A59}">
      <dgm:prSet/>
      <dgm:spPr/>
      <dgm:t>
        <a:bodyPr/>
        <a:lstStyle/>
        <a:p>
          <a:endParaRPr lang="en-US"/>
        </a:p>
      </dgm:t>
    </dgm:pt>
    <dgm:pt modelId="{43295FB2-79D4-4B88-8026-B1D303D0DD69}" type="sibTrans" cxnId="{74A00B6A-0F83-4F90-80BD-2560BBD37A59}">
      <dgm:prSet/>
      <dgm:spPr/>
      <dgm:t>
        <a:bodyPr/>
        <a:lstStyle/>
        <a:p>
          <a:endParaRPr lang="en-US"/>
        </a:p>
      </dgm:t>
    </dgm:pt>
    <dgm:pt modelId="{35F79F8B-1E32-4EC7-82CD-A7F6877EA3D8}">
      <dgm:prSet/>
      <dgm:spPr/>
      <dgm:t>
        <a:bodyPr/>
        <a:lstStyle/>
        <a:p>
          <a:r>
            <a:rPr lang="cs-CZ"/>
            <a:t>efekt je způsoben stimulací receptorů kloubů</a:t>
          </a:r>
          <a:endParaRPr lang="en-US"/>
        </a:p>
      </dgm:t>
    </dgm:pt>
    <dgm:pt modelId="{A90D82DC-6F47-4AC4-AE43-F4568FABA8B3}" type="parTrans" cxnId="{B490F97D-D473-46EE-AAA6-0658B3FA8BEC}">
      <dgm:prSet/>
      <dgm:spPr/>
      <dgm:t>
        <a:bodyPr/>
        <a:lstStyle/>
        <a:p>
          <a:endParaRPr lang="en-US"/>
        </a:p>
      </dgm:t>
    </dgm:pt>
    <dgm:pt modelId="{14BB4405-4FA4-4755-9EDC-B52131F75BAA}" type="sibTrans" cxnId="{B490F97D-D473-46EE-AAA6-0658B3FA8BEC}">
      <dgm:prSet/>
      <dgm:spPr/>
      <dgm:t>
        <a:bodyPr/>
        <a:lstStyle/>
        <a:p>
          <a:endParaRPr lang="en-US"/>
        </a:p>
      </dgm:t>
    </dgm:pt>
    <dgm:pt modelId="{8455D8CA-9942-4E42-A7D3-1F4C79B368CD}">
      <dgm:prSet/>
      <dgm:spPr/>
      <dgm:t>
        <a:bodyPr/>
        <a:lstStyle/>
        <a:p>
          <a:r>
            <a:rPr lang="cs-CZ"/>
            <a:t>je natahovacím stimulem při natahování svalů </a:t>
          </a:r>
          <a:endParaRPr lang="en-US"/>
        </a:p>
      </dgm:t>
    </dgm:pt>
    <dgm:pt modelId="{C9366673-54B9-42A6-A310-D0E2DF21D10D}" type="parTrans" cxnId="{0B3B9A60-6530-4F7A-8E29-84197E64E1C9}">
      <dgm:prSet/>
      <dgm:spPr/>
      <dgm:t>
        <a:bodyPr/>
        <a:lstStyle/>
        <a:p>
          <a:endParaRPr lang="en-US"/>
        </a:p>
      </dgm:t>
    </dgm:pt>
    <dgm:pt modelId="{E6A4EA0A-D565-4CD8-8F84-6E0A575E56E9}" type="sibTrans" cxnId="{0B3B9A60-6530-4F7A-8E29-84197E64E1C9}">
      <dgm:prSet/>
      <dgm:spPr/>
      <dgm:t>
        <a:bodyPr/>
        <a:lstStyle/>
        <a:p>
          <a:endParaRPr lang="en-US"/>
        </a:p>
      </dgm:t>
    </dgm:pt>
    <dgm:pt modelId="{CFBF2D28-A613-4087-9995-E7B890A508E8}">
      <dgm:prSet/>
      <dgm:spPr/>
      <dgm:t>
        <a:bodyPr/>
        <a:lstStyle/>
        <a:p>
          <a:r>
            <a:rPr lang="cs-CZ"/>
            <a:t>měla by se udržovat během celého pohybu a kombinovat se s vhodným odporem </a:t>
          </a:r>
          <a:endParaRPr lang="en-US"/>
        </a:p>
      </dgm:t>
    </dgm:pt>
    <dgm:pt modelId="{1E27B7D7-DE1B-439B-BB8B-1C1D7A7833C2}" type="parTrans" cxnId="{D396A1BD-F57D-43F9-8DDE-5F28D89E1E5E}">
      <dgm:prSet/>
      <dgm:spPr/>
      <dgm:t>
        <a:bodyPr/>
        <a:lstStyle/>
        <a:p>
          <a:endParaRPr lang="en-US"/>
        </a:p>
      </dgm:t>
    </dgm:pt>
    <dgm:pt modelId="{4A1FF98A-36A5-493C-A443-EDEBA935E075}" type="sibTrans" cxnId="{D396A1BD-F57D-43F9-8DDE-5F28D89E1E5E}">
      <dgm:prSet/>
      <dgm:spPr/>
      <dgm:t>
        <a:bodyPr/>
        <a:lstStyle/>
        <a:p>
          <a:endParaRPr lang="en-US"/>
        </a:p>
      </dgm:t>
    </dgm:pt>
    <dgm:pt modelId="{1FD7357D-85F6-4F4A-AC61-F78564439765}">
      <dgm:prSet/>
      <dgm:spPr/>
      <dgm:t>
        <a:bodyPr/>
        <a:lstStyle/>
        <a:p>
          <a:r>
            <a:rPr lang="cs-CZ" b="1" u="sng"/>
            <a:t>Aproximace kloubu:</a:t>
          </a:r>
          <a:endParaRPr lang="en-US"/>
        </a:p>
      </dgm:t>
    </dgm:pt>
    <dgm:pt modelId="{BA173F5B-C2DE-4B6B-84DF-ED70E4B2B534}" type="parTrans" cxnId="{1746D4D3-C331-4994-A836-3201AA314D4C}">
      <dgm:prSet/>
      <dgm:spPr/>
      <dgm:t>
        <a:bodyPr/>
        <a:lstStyle/>
        <a:p>
          <a:endParaRPr lang="en-US"/>
        </a:p>
      </dgm:t>
    </dgm:pt>
    <dgm:pt modelId="{B6151E7C-AE85-4923-836F-5B66C58FB0D1}" type="sibTrans" cxnId="{1746D4D3-C331-4994-A836-3201AA314D4C}">
      <dgm:prSet/>
      <dgm:spPr/>
      <dgm:t>
        <a:bodyPr/>
        <a:lstStyle/>
        <a:p>
          <a:endParaRPr lang="en-US"/>
        </a:p>
      </dgm:t>
    </dgm:pt>
    <dgm:pt modelId="{02C4D0DC-4204-425D-B44D-57B68B32F798}">
      <dgm:prSet/>
      <dgm:spPr/>
      <dgm:t>
        <a:bodyPr/>
        <a:lstStyle/>
        <a:p>
          <a:r>
            <a:rPr lang="cs-CZ"/>
            <a:t>je komprese trupu nebo končetiny </a:t>
          </a:r>
          <a:endParaRPr lang="en-US"/>
        </a:p>
      </dgm:t>
    </dgm:pt>
    <dgm:pt modelId="{E72A68EA-B5ED-4DAA-8C88-73F207CBB4E0}" type="parTrans" cxnId="{165EF668-8766-46D6-A707-0D0869A1E928}">
      <dgm:prSet/>
      <dgm:spPr/>
      <dgm:t>
        <a:bodyPr/>
        <a:lstStyle/>
        <a:p>
          <a:endParaRPr lang="en-US"/>
        </a:p>
      </dgm:t>
    </dgm:pt>
    <dgm:pt modelId="{16D41878-631C-45CF-9CE2-B7C0EE7E4A4D}" type="sibTrans" cxnId="{165EF668-8766-46D6-A707-0D0869A1E928}">
      <dgm:prSet/>
      <dgm:spPr/>
      <dgm:t>
        <a:bodyPr/>
        <a:lstStyle/>
        <a:p>
          <a:endParaRPr lang="en-US"/>
        </a:p>
      </dgm:t>
    </dgm:pt>
    <dgm:pt modelId="{50F0C2D3-83DE-4C27-975F-3DA37F8A7929}">
      <dgm:prSet/>
      <dgm:spPr/>
      <dgm:t>
        <a:bodyPr/>
        <a:lstStyle/>
        <a:p>
          <a:r>
            <a:rPr lang="cs-CZ"/>
            <a:t>efekt je následkem stimulace kloubních receptorů a reakce na porušení pozice nebo postury </a:t>
          </a:r>
          <a:endParaRPr lang="en-US"/>
        </a:p>
      </dgm:t>
    </dgm:pt>
    <dgm:pt modelId="{A64FAB56-C596-478A-AC46-5C9EFCDC8E0F}" type="parTrans" cxnId="{E7830683-8A2F-4486-B8E9-2CE1BBC61103}">
      <dgm:prSet/>
      <dgm:spPr/>
      <dgm:t>
        <a:bodyPr/>
        <a:lstStyle/>
        <a:p>
          <a:endParaRPr lang="en-US"/>
        </a:p>
      </dgm:t>
    </dgm:pt>
    <dgm:pt modelId="{3FDC9C72-5B1E-4A3D-82AB-1BF843C19141}" type="sibTrans" cxnId="{E7830683-8A2F-4486-B8E9-2CE1BBC61103}">
      <dgm:prSet/>
      <dgm:spPr/>
      <dgm:t>
        <a:bodyPr/>
        <a:lstStyle/>
        <a:p>
          <a:endParaRPr lang="en-US"/>
        </a:p>
      </dgm:t>
    </dgm:pt>
    <dgm:pt modelId="{A7C8D6B3-4825-4AD8-94CB-DE9B63B94253}">
      <dgm:prSet/>
      <dgm:spPr/>
      <dgm:t>
        <a:bodyPr/>
        <a:lstStyle/>
        <a:p>
          <a:r>
            <a:rPr lang="cs-CZ"/>
            <a:t>Používá se k: </a:t>
          </a:r>
          <a:endParaRPr lang="en-US"/>
        </a:p>
      </dgm:t>
    </dgm:pt>
    <dgm:pt modelId="{0C9971D7-55AF-467F-8C21-0A67B0067C90}" type="parTrans" cxnId="{B6A551AD-AEB9-4314-843F-255A8A42CD49}">
      <dgm:prSet/>
      <dgm:spPr/>
      <dgm:t>
        <a:bodyPr/>
        <a:lstStyle/>
        <a:p>
          <a:endParaRPr lang="en-US"/>
        </a:p>
      </dgm:t>
    </dgm:pt>
    <dgm:pt modelId="{F0E03ED7-B988-45CE-9E0A-8375D8A2D3FE}" type="sibTrans" cxnId="{B6A551AD-AEB9-4314-843F-255A8A42CD49}">
      <dgm:prSet/>
      <dgm:spPr/>
      <dgm:t>
        <a:bodyPr/>
        <a:lstStyle/>
        <a:p>
          <a:endParaRPr lang="en-US"/>
        </a:p>
      </dgm:t>
    </dgm:pt>
    <dgm:pt modelId="{CD05D7B5-8A50-459F-B69E-26C23DE84ED9}">
      <dgm:prSet/>
      <dgm:spPr/>
      <dgm:t>
        <a:bodyPr/>
        <a:lstStyle/>
        <a:p>
          <a:r>
            <a:rPr lang="cs-CZ"/>
            <a:t>1. navození stabilizace </a:t>
          </a:r>
          <a:endParaRPr lang="en-US"/>
        </a:p>
      </dgm:t>
    </dgm:pt>
    <dgm:pt modelId="{C5DC1964-9B6E-42AF-AD2A-B838436A38DA}" type="parTrans" cxnId="{CF442C68-51A7-4F31-A568-A557560E7C3B}">
      <dgm:prSet/>
      <dgm:spPr/>
      <dgm:t>
        <a:bodyPr/>
        <a:lstStyle/>
        <a:p>
          <a:endParaRPr lang="en-US"/>
        </a:p>
      </dgm:t>
    </dgm:pt>
    <dgm:pt modelId="{AAAB8C63-BEBC-4A06-88C4-32B6D9E989A0}" type="sibTrans" cxnId="{CF442C68-51A7-4F31-A568-A557560E7C3B}">
      <dgm:prSet/>
      <dgm:spPr/>
      <dgm:t>
        <a:bodyPr/>
        <a:lstStyle/>
        <a:p>
          <a:endParaRPr lang="en-US"/>
        </a:p>
      </dgm:t>
    </dgm:pt>
    <dgm:pt modelId="{255B1AAB-DC14-43C8-B7EE-93BC8A429150}">
      <dgm:prSet/>
      <dgm:spPr/>
      <dgm:t>
        <a:bodyPr/>
        <a:lstStyle/>
        <a:p>
          <a:r>
            <a:rPr lang="cs-CZ"/>
            <a:t>2. facilitace opěrného systému antigravitačních svalů </a:t>
          </a:r>
          <a:endParaRPr lang="en-US"/>
        </a:p>
      </dgm:t>
    </dgm:pt>
    <dgm:pt modelId="{68398AF6-1E06-4CBF-BBB1-9D6A818C75FF}" type="parTrans" cxnId="{74B5856B-2ACF-412E-9BEA-5C3897D6DF18}">
      <dgm:prSet/>
      <dgm:spPr/>
      <dgm:t>
        <a:bodyPr/>
        <a:lstStyle/>
        <a:p>
          <a:endParaRPr lang="en-US"/>
        </a:p>
      </dgm:t>
    </dgm:pt>
    <dgm:pt modelId="{ADB4468B-D42E-4502-A942-9C2579740354}" type="sibTrans" cxnId="{74B5856B-2ACF-412E-9BEA-5C3897D6DF18}">
      <dgm:prSet/>
      <dgm:spPr/>
      <dgm:t>
        <a:bodyPr/>
        <a:lstStyle/>
        <a:p>
          <a:endParaRPr lang="en-US"/>
        </a:p>
      </dgm:t>
    </dgm:pt>
    <dgm:pt modelId="{B18BDA2A-0744-4181-A540-D9BE3956E507}">
      <dgm:prSet/>
      <dgm:spPr/>
      <dgm:t>
        <a:bodyPr/>
        <a:lstStyle/>
        <a:p>
          <a:r>
            <a:rPr lang="cs-CZ"/>
            <a:t>3. odpor některým součástem pohybu</a:t>
          </a:r>
          <a:endParaRPr lang="en-US"/>
        </a:p>
      </dgm:t>
    </dgm:pt>
    <dgm:pt modelId="{0522D396-AA15-44F7-BADD-56653C375EF0}" type="parTrans" cxnId="{C2D4C8BF-6192-45C5-AAB8-F9F6F883BB6A}">
      <dgm:prSet/>
      <dgm:spPr/>
      <dgm:t>
        <a:bodyPr/>
        <a:lstStyle/>
        <a:p>
          <a:endParaRPr lang="en-US"/>
        </a:p>
      </dgm:t>
    </dgm:pt>
    <dgm:pt modelId="{52DCBEED-29C0-4D22-818C-3F2D2F4995EE}" type="sibTrans" cxnId="{C2D4C8BF-6192-45C5-AAB8-F9F6F883BB6A}">
      <dgm:prSet/>
      <dgm:spPr/>
      <dgm:t>
        <a:bodyPr/>
        <a:lstStyle/>
        <a:p>
          <a:endParaRPr lang="en-US"/>
        </a:p>
      </dgm:t>
    </dgm:pt>
    <dgm:pt modelId="{118D06BE-C3CB-4EFF-BA96-FB44BB2E8CEF}" type="pres">
      <dgm:prSet presAssocID="{A257A2A3-D75A-4082-B1CB-0BC9201340C6}" presName="linear" presStyleCnt="0">
        <dgm:presLayoutVars>
          <dgm:dir/>
          <dgm:animLvl val="lvl"/>
          <dgm:resizeHandles val="exact"/>
        </dgm:presLayoutVars>
      </dgm:prSet>
      <dgm:spPr/>
    </dgm:pt>
    <dgm:pt modelId="{C9CBDD3E-EA3B-4E00-832D-40A9E6A25BAB}" type="pres">
      <dgm:prSet presAssocID="{5A636DDF-D791-48F2-BEA3-381D0040DCCE}" presName="parentLin" presStyleCnt="0"/>
      <dgm:spPr/>
    </dgm:pt>
    <dgm:pt modelId="{5E069649-94DC-498E-8588-FF9742244F6B}" type="pres">
      <dgm:prSet presAssocID="{5A636DDF-D791-48F2-BEA3-381D0040DCCE}" presName="parentLeftMargin" presStyleLbl="node1" presStyleIdx="0" presStyleCnt="2"/>
      <dgm:spPr/>
    </dgm:pt>
    <dgm:pt modelId="{88F74F76-74EE-4AD1-8C79-6E44C8635424}" type="pres">
      <dgm:prSet presAssocID="{5A636DDF-D791-48F2-BEA3-381D0040DCCE}" presName="parentText" presStyleLbl="node1" presStyleIdx="0" presStyleCnt="2">
        <dgm:presLayoutVars>
          <dgm:chMax val="0"/>
          <dgm:bulletEnabled val="1"/>
        </dgm:presLayoutVars>
      </dgm:prSet>
      <dgm:spPr/>
    </dgm:pt>
    <dgm:pt modelId="{536E5FE7-F639-487E-9597-5CC80761BE80}" type="pres">
      <dgm:prSet presAssocID="{5A636DDF-D791-48F2-BEA3-381D0040DCCE}" presName="negativeSpace" presStyleCnt="0"/>
      <dgm:spPr/>
    </dgm:pt>
    <dgm:pt modelId="{C04A8D4D-E03A-4772-A17D-28060A7375CD}" type="pres">
      <dgm:prSet presAssocID="{5A636DDF-D791-48F2-BEA3-381D0040DCCE}" presName="childText" presStyleLbl="conFgAcc1" presStyleIdx="0" presStyleCnt="2">
        <dgm:presLayoutVars>
          <dgm:bulletEnabled val="1"/>
        </dgm:presLayoutVars>
      </dgm:prSet>
      <dgm:spPr/>
    </dgm:pt>
    <dgm:pt modelId="{A52D878E-6A6F-439A-88F5-DAED204B7A4D}" type="pres">
      <dgm:prSet presAssocID="{565DF82B-64CE-42F3-8E90-58D3D83FADF4}" presName="spaceBetweenRectangles" presStyleCnt="0"/>
      <dgm:spPr/>
    </dgm:pt>
    <dgm:pt modelId="{834111F4-34B4-476D-8D63-88CFD229E4A5}" type="pres">
      <dgm:prSet presAssocID="{1FD7357D-85F6-4F4A-AC61-F78564439765}" presName="parentLin" presStyleCnt="0"/>
      <dgm:spPr/>
    </dgm:pt>
    <dgm:pt modelId="{63A2D9C5-4713-4FCD-9DCC-669439A38C0F}" type="pres">
      <dgm:prSet presAssocID="{1FD7357D-85F6-4F4A-AC61-F78564439765}" presName="parentLeftMargin" presStyleLbl="node1" presStyleIdx="0" presStyleCnt="2"/>
      <dgm:spPr/>
    </dgm:pt>
    <dgm:pt modelId="{B67EB50B-A0FE-45FF-9831-98E502BD7790}" type="pres">
      <dgm:prSet presAssocID="{1FD7357D-85F6-4F4A-AC61-F78564439765}" presName="parentText" presStyleLbl="node1" presStyleIdx="1" presStyleCnt="2">
        <dgm:presLayoutVars>
          <dgm:chMax val="0"/>
          <dgm:bulletEnabled val="1"/>
        </dgm:presLayoutVars>
      </dgm:prSet>
      <dgm:spPr/>
    </dgm:pt>
    <dgm:pt modelId="{6370F06E-E8EE-4737-B52C-686FC6DBD74F}" type="pres">
      <dgm:prSet presAssocID="{1FD7357D-85F6-4F4A-AC61-F78564439765}" presName="negativeSpace" presStyleCnt="0"/>
      <dgm:spPr/>
    </dgm:pt>
    <dgm:pt modelId="{729AAD3F-0143-4717-A0C2-CAABA07E3145}" type="pres">
      <dgm:prSet presAssocID="{1FD7357D-85F6-4F4A-AC61-F78564439765}" presName="childText" presStyleLbl="conFgAcc1" presStyleIdx="1" presStyleCnt="2">
        <dgm:presLayoutVars>
          <dgm:bulletEnabled val="1"/>
        </dgm:presLayoutVars>
      </dgm:prSet>
      <dgm:spPr/>
    </dgm:pt>
  </dgm:ptLst>
  <dgm:cxnLst>
    <dgm:cxn modelId="{C5539B02-6128-4CBC-B108-14260C5FA956}" type="presOf" srcId="{B18BDA2A-0744-4181-A540-D9BE3956E507}" destId="{729AAD3F-0143-4717-A0C2-CAABA07E3145}" srcOrd="0" destOrd="5" presId="urn:microsoft.com/office/officeart/2005/8/layout/list1"/>
    <dgm:cxn modelId="{61F3053B-BEB2-4A3E-9B35-17A914EDAF67}" type="presOf" srcId="{5A636DDF-D791-48F2-BEA3-381D0040DCCE}" destId="{5E069649-94DC-498E-8588-FF9742244F6B}" srcOrd="0" destOrd="0" presId="urn:microsoft.com/office/officeart/2005/8/layout/list1"/>
    <dgm:cxn modelId="{B4A2EA40-07C6-42E8-8072-1B9D75A3B09D}" type="presOf" srcId="{255B1AAB-DC14-43C8-B7EE-93BC8A429150}" destId="{729AAD3F-0143-4717-A0C2-CAABA07E3145}" srcOrd="0" destOrd="4" presId="urn:microsoft.com/office/officeart/2005/8/layout/list1"/>
    <dgm:cxn modelId="{B2DCB15F-23B3-4492-8F61-58B2AD8E1E4A}" type="presOf" srcId="{50F0C2D3-83DE-4C27-975F-3DA37F8A7929}" destId="{729AAD3F-0143-4717-A0C2-CAABA07E3145}" srcOrd="0" destOrd="1" presId="urn:microsoft.com/office/officeart/2005/8/layout/list1"/>
    <dgm:cxn modelId="{0B3B9A60-6530-4F7A-8E29-84197E64E1C9}" srcId="{5A636DDF-D791-48F2-BEA3-381D0040DCCE}" destId="{8455D8CA-9942-4E42-A7D3-1F4C79B368CD}" srcOrd="2" destOrd="0" parTransId="{C9366673-54B9-42A6-A310-D0E2DF21D10D}" sibTransId="{E6A4EA0A-D565-4CD8-8F84-6E0A575E56E9}"/>
    <dgm:cxn modelId="{39FCD847-89BF-4378-8922-1C1D1C0E3D03}" type="presOf" srcId="{35F79F8B-1E32-4EC7-82CD-A7F6877EA3D8}" destId="{C04A8D4D-E03A-4772-A17D-28060A7375CD}" srcOrd="0" destOrd="1" presId="urn:microsoft.com/office/officeart/2005/8/layout/list1"/>
    <dgm:cxn modelId="{CF442C68-51A7-4F31-A568-A557560E7C3B}" srcId="{A7C8D6B3-4825-4AD8-94CB-DE9B63B94253}" destId="{CD05D7B5-8A50-459F-B69E-26C23DE84ED9}" srcOrd="0" destOrd="0" parTransId="{C5DC1964-9B6E-42AF-AD2A-B838436A38DA}" sibTransId="{AAAB8C63-BEBC-4A06-88C4-32B6D9E989A0}"/>
    <dgm:cxn modelId="{165EF668-8766-46D6-A707-0D0869A1E928}" srcId="{1FD7357D-85F6-4F4A-AC61-F78564439765}" destId="{02C4D0DC-4204-425D-B44D-57B68B32F798}" srcOrd="0" destOrd="0" parTransId="{E72A68EA-B5ED-4DAA-8C88-73F207CBB4E0}" sibTransId="{16D41878-631C-45CF-9CE2-B7C0EE7E4A4D}"/>
    <dgm:cxn modelId="{74A00B6A-0F83-4F90-80BD-2560BBD37A59}" srcId="{5A636DDF-D791-48F2-BEA3-381D0040DCCE}" destId="{7F701904-4257-450D-9517-A9A80CF587A1}" srcOrd="0" destOrd="0" parTransId="{221D6EAB-81EF-4FEB-A998-E28A1743DB8D}" sibTransId="{43295FB2-79D4-4B88-8026-B1D303D0DD69}"/>
    <dgm:cxn modelId="{74B5856B-2ACF-412E-9BEA-5C3897D6DF18}" srcId="{A7C8D6B3-4825-4AD8-94CB-DE9B63B94253}" destId="{255B1AAB-DC14-43C8-B7EE-93BC8A429150}" srcOrd="1" destOrd="0" parTransId="{68398AF6-1E06-4CBF-BBB1-9D6A818C75FF}" sibTransId="{ADB4468B-D42E-4502-A942-9C2579740354}"/>
    <dgm:cxn modelId="{E85B4F71-3AC0-4F4A-859A-334EB1705DE9}" type="presOf" srcId="{5A636DDF-D791-48F2-BEA3-381D0040DCCE}" destId="{88F74F76-74EE-4AD1-8C79-6E44C8635424}" srcOrd="1" destOrd="0" presId="urn:microsoft.com/office/officeart/2005/8/layout/list1"/>
    <dgm:cxn modelId="{12A8F653-A391-4A03-89C9-40B5DD802F5C}" srcId="{A257A2A3-D75A-4082-B1CB-0BC9201340C6}" destId="{5A636DDF-D791-48F2-BEA3-381D0040DCCE}" srcOrd="0" destOrd="0" parTransId="{8F61D48A-47AD-44E2-81C1-9E5B3A8ED838}" sibTransId="{565DF82B-64CE-42F3-8E90-58D3D83FADF4}"/>
    <dgm:cxn modelId="{919F5977-0A1E-4037-BF59-1B3826ADFA3E}" type="presOf" srcId="{A257A2A3-D75A-4082-B1CB-0BC9201340C6}" destId="{118D06BE-C3CB-4EFF-BA96-FB44BB2E8CEF}" srcOrd="0" destOrd="0" presId="urn:microsoft.com/office/officeart/2005/8/layout/list1"/>
    <dgm:cxn modelId="{B490F97D-D473-46EE-AAA6-0658B3FA8BEC}" srcId="{5A636DDF-D791-48F2-BEA3-381D0040DCCE}" destId="{35F79F8B-1E32-4EC7-82CD-A7F6877EA3D8}" srcOrd="1" destOrd="0" parTransId="{A90D82DC-6F47-4AC4-AE43-F4568FABA8B3}" sibTransId="{14BB4405-4FA4-4755-9EDC-B52131F75BAA}"/>
    <dgm:cxn modelId="{E7830683-8A2F-4486-B8E9-2CE1BBC61103}" srcId="{1FD7357D-85F6-4F4A-AC61-F78564439765}" destId="{50F0C2D3-83DE-4C27-975F-3DA37F8A7929}" srcOrd="1" destOrd="0" parTransId="{A64FAB56-C596-478A-AC46-5C9EFCDC8E0F}" sibTransId="{3FDC9C72-5B1E-4A3D-82AB-1BF843C19141}"/>
    <dgm:cxn modelId="{FD511A83-F186-44DF-98E5-3DEE32C3F6AB}" type="presOf" srcId="{8455D8CA-9942-4E42-A7D3-1F4C79B368CD}" destId="{C04A8D4D-E03A-4772-A17D-28060A7375CD}" srcOrd="0" destOrd="2" presId="urn:microsoft.com/office/officeart/2005/8/layout/list1"/>
    <dgm:cxn modelId="{B6A551AD-AEB9-4314-843F-255A8A42CD49}" srcId="{1FD7357D-85F6-4F4A-AC61-F78564439765}" destId="{A7C8D6B3-4825-4AD8-94CB-DE9B63B94253}" srcOrd="2" destOrd="0" parTransId="{0C9971D7-55AF-467F-8C21-0A67B0067C90}" sibTransId="{F0E03ED7-B988-45CE-9E0A-8375D8A2D3FE}"/>
    <dgm:cxn modelId="{8968FEB9-F607-48B1-8C2D-0C63CE0314B3}" type="presOf" srcId="{CFBF2D28-A613-4087-9995-E7B890A508E8}" destId="{C04A8D4D-E03A-4772-A17D-28060A7375CD}" srcOrd="0" destOrd="3" presId="urn:microsoft.com/office/officeart/2005/8/layout/list1"/>
    <dgm:cxn modelId="{D396A1BD-F57D-43F9-8DDE-5F28D89E1E5E}" srcId="{5A636DDF-D791-48F2-BEA3-381D0040DCCE}" destId="{CFBF2D28-A613-4087-9995-E7B890A508E8}" srcOrd="3" destOrd="0" parTransId="{1E27B7D7-DE1B-439B-BB8B-1C1D7A7833C2}" sibTransId="{4A1FF98A-36A5-493C-A443-EDEBA935E075}"/>
    <dgm:cxn modelId="{B41C1EBF-4A50-410D-9C7E-2DCBDA2552E9}" type="presOf" srcId="{CD05D7B5-8A50-459F-B69E-26C23DE84ED9}" destId="{729AAD3F-0143-4717-A0C2-CAABA07E3145}" srcOrd="0" destOrd="3" presId="urn:microsoft.com/office/officeart/2005/8/layout/list1"/>
    <dgm:cxn modelId="{C2D4C8BF-6192-45C5-AAB8-F9F6F883BB6A}" srcId="{A7C8D6B3-4825-4AD8-94CB-DE9B63B94253}" destId="{B18BDA2A-0744-4181-A540-D9BE3956E507}" srcOrd="2" destOrd="0" parTransId="{0522D396-AA15-44F7-BADD-56653C375EF0}" sibTransId="{52DCBEED-29C0-4D22-818C-3F2D2F4995EE}"/>
    <dgm:cxn modelId="{6E595ACD-12B6-4618-A0BA-2933C1CA5C9C}" type="presOf" srcId="{A7C8D6B3-4825-4AD8-94CB-DE9B63B94253}" destId="{729AAD3F-0143-4717-A0C2-CAABA07E3145}" srcOrd="0" destOrd="2" presId="urn:microsoft.com/office/officeart/2005/8/layout/list1"/>
    <dgm:cxn modelId="{1746D4D3-C331-4994-A836-3201AA314D4C}" srcId="{A257A2A3-D75A-4082-B1CB-0BC9201340C6}" destId="{1FD7357D-85F6-4F4A-AC61-F78564439765}" srcOrd="1" destOrd="0" parTransId="{BA173F5B-C2DE-4B6B-84DF-ED70E4B2B534}" sibTransId="{B6151E7C-AE85-4923-836F-5B66C58FB0D1}"/>
    <dgm:cxn modelId="{9CD4D7DE-38B3-43C3-AEC7-76E7F9992F32}" type="presOf" srcId="{1FD7357D-85F6-4F4A-AC61-F78564439765}" destId="{B67EB50B-A0FE-45FF-9831-98E502BD7790}" srcOrd="1" destOrd="0" presId="urn:microsoft.com/office/officeart/2005/8/layout/list1"/>
    <dgm:cxn modelId="{791DAFE1-4D7D-455F-B372-7D87508E1D5E}" type="presOf" srcId="{02C4D0DC-4204-425D-B44D-57B68B32F798}" destId="{729AAD3F-0143-4717-A0C2-CAABA07E3145}" srcOrd="0" destOrd="0" presId="urn:microsoft.com/office/officeart/2005/8/layout/list1"/>
    <dgm:cxn modelId="{DA7A62EC-7CEB-4D55-9C0E-0D9E9ABE0DAE}" type="presOf" srcId="{1FD7357D-85F6-4F4A-AC61-F78564439765}" destId="{63A2D9C5-4713-4FCD-9DCC-669439A38C0F}" srcOrd="0" destOrd="0" presId="urn:microsoft.com/office/officeart/2005/8/layout/list1"/>
    <dgm:cxn modelId="{12B73AF2-A72F-489D-8A4A-0052CAB5DE6C}" type="presOf" srcId="{7F701904-4257-450D-9517-A9A80CF587A1}" destId="{C04A8D4D-E03A-4772-A17D-28060A7375CD}" srcOrd="0" destOrd="0" presId="urn:microsoft.com/office/officeart/2005/8/layout/list1"/>
    <dgm:cxn modelId="{6BF0EB44-2C11-494C-8C67-DE043BB98CF8}" type="presParOf" srcId="{118D06BE-C3CB-4EFF-BA96-FB44BB2E8CEF}" destId="{C9CBDD3E-EA3B-4E00-832D-40A9E6A25BAB}" srcOrd="0" destOrd="0" presId="urn:microsoft.com/office/officeart/2005/8/layout/list1"/>
    <dgm:cxn modelId="{7F9DECF3-AFBA-4873-B864-6CE0D0D7620C}" type="presParOf" srcId="{C9CBDD3E-EA3B-4E00-832D-40A9E6A25BAB}" destId="{5E069649-94DC-498E-8588-FF9742244F6B}" srcOrd="0" destOrd="0" presId="urn:microsoft.com/office/officeart/2005/8/layout/list1"/>
    <dgm:cxn modelId="{89160EC9-3573-42FF-8FDF-09270225B4E6}" type="presParOf" srcId="{C9CBDD3E-EA3B-4E00-832D-40A9E6A25BAB}" destId="{88F74F76-74EE-4AD1-8C79-6E44C8635424}" srcOrd="1" destOrd="0" presId="urn:microsoft.com/office/officeart/2005/8/layout/list1"/>
    <dgm:cxn modelId="{84E013DD-2B83-46CB-A008-4B48C2BDFB91}" type="presParOf" srcId="{118D06BE-C3CB-4EFF-BA96-FB44BB2E8CEF}" destId="{536E5FE7-F639-487E-9597-5CC80761BE80}" srcOrd="1" destOrd="0" presId="urn:microsoft.com/office/officeart/2005/8/layout/list1"/>
    <dgm:cxn modelId="{A26E56DC-E0D0-4993-83B1-12B178A5F4C0}" type="presParOf" srcId="{118D06BE-C3CB-4EFF-BA96-FB44BB2E8CEF}" destId="{C04A8D4D-E03A-4772-A17D-28060A7375CD}" srcOrd="2" destOrd="0" presId="urn:microsoft.com/office/officeart/2005/8/layout/list1"/>
    <dgm:cxn modelId="{E0E630FC-BD54-4773-B866-B58A02E4267F}" type="presParOf" srcId="{118D06BE-C3CB-4EFF-BA96-FB44BB2E8CEF}" destId="{A52D878E-6A6F-439A-88F5-DAED204B7A4D}" srcOrd="3" destOrd="0" presId="urn:microsoft.com/office/officeart/2005/8/layout/list1"/>
    <dgm:cxn modelId="{8F3971E8-B64D-4C06-B9D3-B8B213DAC773}" type="presParOf" srcId="{118D06BE-C3CB-4EFF-BA96-FB44BB2E8CEF}" destId="{834111F4-34B4-476D-8D63-88CFD229E4A5}" srcOrd="4" destOrd="0" presId="urn:microsoft.com/office/officeart/2005/8/layout/list1"/>
    <dgm:cxn modelId="{0DDC411A-68DE-4703-95B7-71325D95C9CA}" type="presParOf" srcId="{834111F4-34B4-476D-8D63-88CFD229E4A5}" destId="{63A2D9C5-4713-4FCD-9DCC-669439A38C0F}" srcOrd="0" destOrd="0" presId="urn:microsoft.com/office/officeart/2005/8/layout/list1"/>
    <dgm:cxn modelId="{B015AD2D-A071-48B3-87BF-68E12AF00F2A}" type="presParOf" srcId="{834111F4-34B4-476D-8D63-88CFD229E4A5}" destId="{B67EB50B-A0FE-45FF-9831-98E502BD7790}" srcOrd="1" destOrd="0" presId="urn:microsoft.com/office/officeart/2005/8/layout/list1"/>
    <dgm:cxn modelId="{8FB55014-0579-4DFB-97FD-F94CA4C8652E}" type="presParOf" srcId="{118D06BE-C3CB-4EFF-BA96-FB44BB2E8CEF}" destId="{6370F06E-E8EE-4737-B52C-686FC6DBD74F}" srcOrd="5" destOrd="0" presId="urn:microsoft.com/office/officeart/2005/8/layout/list1"/>
    <dgm:cxn modelId="{45C9133A-EE48-4747-9274-7B70AC4A5B1A}" type="presParOf" srcId="{118D06BE-C3CB-4EFF-BA96-FB44BB2E8CEF}" destId="{729AAD3F-0143-4717-A0C2-CAABA07E3145}"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973B0E0-5CC5-4E0B-9930-61E30064B38A}" type="doc">
      <dgm:prSet loTypeId="urn:microsoft.com/office/officeart/2005/8/layout/process4" loCatId="process" qsTypeId="urn:microsoft.com/office/officeart/2005/8/quickstyle/simple1" qsCatId="simple" csTypeId="urn:microsoft.com/office/officeart/2005/8/colors/colorful2" csCatId="colorful"/>
      <dgm:spPr/>
      <dgm:t>
        <a:bodyPr/>
        <a:lstStyle/>
        <a:p>
          <a:endParaRPr lang="en-US"/>
        </a:p>
      </dgm:t>
    </dgm:pt>
    <dgm:pt modelId="{859EEA08-3697-4CC4-B3A0-9DF628D2D8BF}">
      <dgm:prSet/>
      <dgm:spPr/>
      <dgm:t>
        <a:bodyPr/>
        <a:lstStyle/>
        <a:p>
          <a:r>
            <a:rPr lang="cs-CZ"/>
            <a:t>speciální koncepty pojmenované podle autorů </a:t>
          </a:r>
          <a:endParaRPr lang="en-US"/>
        </a:p>
      </dgm:t>
    </dgm:pt>
    <dgm:pt modelId="{FC17E10B-B5D6-4330-B2A4-D8A24D8D6CB0}" type="parTrans" cxnId="{6D3E4F75-970C-4CCC-9139-1572A4E21C91}">
      <dgm:prSet/>
      <dgm:spPr/>
      <dgm:t>
        <a:bodyPr/>
        <a:lstStyle/>
        <a:p>
          <a:endParaRPr lang="en-US"/>
        </a:p>
      </dgm:t>
    </dgm:pt>
    <dgm:pt modelId="{0E8B4E95-2C0E-49DA-BAF5-F289F77A9543}" type="sibTrans" cxnId="{6D3E4F75-970C-4CCC-9139-1572A4E21C91}">
      <dgm:prSet/>
      <dgm:spPr/>
      <dgm:t>
        <a:bodyPr/>
        <a:lstStyle/>
        <a:p>
          <a:endParaRPr lang="en-US"/>
        </a:p>
      </dgm:t>
    </dgm:pt>
    <dgm:pt modelId="{0BDB3A44-D467-4009-AD82-5EF19F7A1865}">
      <dgm:prSet/>
      <dgm:spPr/>
      <dgm:t>
        <a:bodyPr/>
        <a:lstStyle/>
        <a:p>
          <a:r>
            <a:rPr lang="cs-CZ"/>
            <a:t>jejich společným rysem je reflexní působení, které vede k facilitaci volní hybnosti a současně k inhibici spasticity </a:t>
          </a:r>
          <a:endParaRPr lang="en-US"/>
        </a:p>
      </dgm:t>
    </dgm:pt>
    <dgm:pt modelId="{7A21530C-F27E-4020-9873-EA407B073E1C}" type="parTrans" cxnId="{E6FD4008-F2F6-4D60-A7F2-273104D532BE}">
      <dgm:prSet/>
      <dgm:spPr/>
      <dgm:t>
        <a:bodyPr/>
        <a:lstStyle/>
        <a:p>
          <a:endParaRPr lang="en-US"/>
        </a:p>
      </dgm:t>
    </dgm:pt>
    <dgm:pt modelId="{23F526D7-7316-4E67-8A6E-A40FFB655B43}" type="sibTrans" cxnId="{E6FD4008-F2F6-4D60-A7F2-273104D532BE}">
      <dgm:prSet/>
      <dgm:spPr/>
      <dgm:t>
        <a:bodyPr/>
        <a:lstStyle/>
        <a:p>
          <a:endParaRPr lang="en-US"/>
        </a:p>
      </dgm:t>
    </dgm:pt>
    <dgm:pt modelId="{F193019C-B4AD-4C58-B3F9-5A55395C8D44}">
      <dgm:prSet/>
      <dgm:spPr/>
      <dgm:t>
        <a:bodyPr/>
        <a:lstStyle/>
        <a:p>
          <a:r>
            <a:rPr lang="cs-CZ"/>
            <a:t>Metody &amp; koncepty: </a:t>
          </a:r>
          <a:endParaRPr lang="en-US"/>
        </a:p>
      </dgm:t>
    </dgm:pt>
    <dgm:pt modelId="{2086BA3D-5C67-40A6-BE43-C63B016787EC}" type="parTrans" cxnId="{9A117F9B-CE4D-4CCD-97C6-C92D0FBDDE30}">
      <dgm:prSet/>
      <dgm:spPr/>
      <dgm:t>
        <a:bodyPr/>
        <a:lstStyle/>
        <a:p>
          <a:endParaRPr lang="en-US"/>
        </a:p>
      </dgm:t>
    </dgm:pt>
    <dgm:pt modelId="{99339078-B369-46A0-B2CA-7A557C24AA8B}" type="sibTrans" cxnId="{9A117F9B-CE4D-4CCD-97C6-C92D0FBDDE30}">
      <dgm:prSet/>
      <dgm:spPr/>
      <dgm:t>
        <a:bodyPr/>
        <a:lstStyle/>
        <a:p>
          <a:endParaRPr lang="en-US"/>
        </a:p>
      </dgm:t>
    </dgm:pt>
    <dgm:pt modelId="{4765294C-EB87-4C8B-8615-7689D0D742A0}">
      <dgm:prSet/>
      <dgm:spPr/>
      <dgm:t>
        <a:bodyPr/>
        <a:lstStyle/>
        <a:p>
          <a:r>
            <a:rPr lang="cs-CZ"/>
            <a:t>Metody kožní stimulace</a:t>
          </a:r>
          <a:endParaRPr lang="en-US"/>
        </a:p>
      </dgm:t>
    </dgm:pt>
    <dgm:pt modelId="{4FD4553F-7A70-453E-869B-71FC0069B93F}" type="parTrans" cxnId="{89622687-AB4D-4033-9C8D-D27F1323804B}">
      <dgm:prSet/>
      <dgm:spPr/>
      <dgm:t>
        <a:bodyPr/>
        <a:lstStyle/>
        <a:p>
          <a:endParaRPr lang="en-US"/>
        </a:p>
      </dgm:t>
    </dgm:pt>
    <dgm:pt modelId="{D96104A3-5A86-41AF-AF50-BA5B9A8C0D64}" type="sibTrans" cxnId="{89622687-AB4D-4033-9C8D-D27F1323804B}">
      <dgm:prSet/>
      <dgm:spPr/>
      <dgm:t>
        <a:bodyPr/>
        <a:lstStyle/>
        <a:p>
          <a:endParaRPr lang="en-US"/>
        </a:p>
      </dgm:t>
    </dgm:pt>
    <dgm:pt modelId="{3573B815-897C-4043-BD73-4834B73F09F4}">
      <dgm:prSet/>
      <dgm:spPr/>
      <dgm:t>
        <a:bodyPr/>
        <a:lstStyle/>
        <a:p>
          <a:r>
            <a:rPr lang="cs-CZ"/>
            <a:t>Metoda dle Faye </a:t>
          </a:r>
          <a:endParaRPr lang="en-US"/>
        </a:p>
      </dgm:t>
    </dgm:pt>
    <dgm:pt modelId="{AFBFB4FB-CA1D-4944-B820-CDB94990605B}" type="parTrans" cxnId="{9A65AB28-95B8-40F8-85D7-3F0B4CC73422}">
      <dgm:prSet/>
      <dgm:spPr/>
      <dgm:t>
        <a:bodyPr/>
        <a:lstStyle/>
        <a:p>
          <a:endParaRPr lang="en-US"/>
        </a:p>
      </dgm:t>
    </dgm:pt>
    <dgm:pt modelId="{DF1AA86A-0F61-474F-A47E-1E41FC4784A7}" type="sibTrans" cxnId="{9A65AB28-95B8-40F8-85D7-3F0B4CC73422}">
      <dgm:prSet/>
      <dgm:spPr/>
      <dgm:t>
        <a:bodyPr/>
        <a:lstStyle/>
        <a:p>
          <a:endParaRPr lang="en-US"/>
        </a:p>
      </dgm:t>
    </dgm:pt>
    <dgm:pt modelId="{24F83316-979A-4157-8B3A-D2B2C36C1F70}">
      <dgm:prSet/>
      <dgm:spPr/>
      <dgm:t>
        <a:bodyPr/>
        <a:lstStyle/>
        <a:p>
          <a:r>
            <a:rPr lang="cs-CZ"/>
            <a:t>Metoda dle Miřatského </a:t>
          </a:r>
          <a:endParaRPr lang="en-US"/>
        </a:p>
      </dgm:t>
    </dgm:pt>
    <dgm:pt modelId="{51833E6D-2A7B-420B-9749-A562390C9E83}" type="parTrans" cxnId="{757CA691-4410-48AF-B74F-220134B85153}">
      <dgm:prSet/>
      <dgm:spPr/>
      <dgm:t>
        <a:bodyPr/>
        <a:lstStyle/>
        <a:p>
          <a:endParaRPr lang="en-US"/>
        </a:p>
      </dgm:t>
    </dgm:pt>
    <dgm:pt modelId="{8B62E248-CBF5-42B6-AB47-F8ABA545B77E}" type="sibTrans" cxnId="{757CA691-4410-48AF-B74F-220134B85153}">
      <dgm:prSet/>
      <dgm:spPr/>
      <dgm:t>
        <a:bodyPr/>
        <a:lstStyle/>
        <a:p>
          <a:endParaRPr lang="en-US"/>
        </a:p>
      </dgm:t>
    </dgm:pt>
    <dgm:pt modelId="{335A202D-3367-4990-861D-5454FAD74C57}">
      <dgm:prSet/>
      <dgm:spPr/>
      <dgm:t>
        <a:bodyPr/>
        <a:lstStyle/>
        <a:p>
          <a:r>
            <a:rPr lang="cs-CZ"/>
            <a:t>Koncept dle Perfettiho </a:t>
          </a:r>
          <a:endParaRPr lang="en-US"/>
        </a:p>
      </dgm:t>
    </dgm:pt>
    <dgm:pt modelId="{93CE98C1-D39F-401B-A1C9-9B92305AA80C}" type="parTrans" cxnId="{6627E6E7-82C0-4327-B4BF-831DF0914E7A}">
      <dgm:prSet/>
      <dgm:spPr/>
      <dgm:t>
        <a:bodyPr/>
        <a:lstStyle/>
        <a:p>
          <a:endParaRPr lang="en-US"/>
        </a:p>
      </dgm:t>
    </dgm:pt>
    <dgm:pt modelId="{CEA58BEA-0800-4CA5-A023-E1D85562295E}" type="sibTrans" cxnId="{6627E6E7-82C0-4327-B4BF-831DF0914E7A}">
      <dgm:prSet/>
      <dgm:spPr/>
      <dgm:t>
        <a:bodyPr/>
        <a:lstStyle/>
        <a:p>
          <a:endParaRPr lang="en-US"/>
        </a:p>
      </dgm:t>
    </dgm:pt>
    <dgm:pt modelId="{8B86F4FD-C03A-4F8F-8A44-641E90E8D094}">
      <dgm:prSet/>
      <dgm:spPr/>
      <dgm:t>
        <a:bodyPr/>
        <a:lstStyle/>
        <a:p>
          <a:r>
            <a:rPr lang="cs-CZ"/>
            <a:t>Metoda dle Roodové </a:t>
          </a:r>
          <a:endParaRPr lang="en-US"/>
        </a:p>
      </dgm:t>
    </dgm:pt>
    <dgm:pt modelId="{014C8A2B-4CD1-4095-958B-A0E9E0239838}" type="parTrans" cxnId="{F7D734F5-C2CC-4ACB-9F69-0C2298C88BAD}">
      <dgm:prSet/>
      <dgm:spPr/>
      <dgm:t>
        <a:bodyPr/>
        <a:lstStyle/>
        <a:p>
          <a:endParaRPr lang="en-US"/>
        </a:p>
      </dgm:t>
    </dgm:pt>
    <dgm:pt modelId="{5D0ED13A-ECE0-4E3D-86E5-269B5587F75F}" type="sibTrans" cxnId="{F7D734F5-C2CC-4ACB-9F69-0C2298C88BAD}">
      <dgm:prSet/>
      <dgm:spPr/>
      <dgm:t>
        <a:bodyPr/>
        <a:lstStyle/>
        <a:p>
          <a:endParaRPr lang="en-US"/>
        </a:p>
      </dgm:t>
    </dgm:pt>
    <dgm:pt modelId="{D2CF28D8-1543-4E7F-8AD6-D904DA62A55B}">
      <dgm:prSet/>
      <dgm:spPr/>
      <dgm:t>
        <a:bodyPr/>
        <a:lstStyle/>
        <a:p>
          <a:r>
            <a:rPr lang="cs-CZ"/>
            <a:t>Metoda dle Brunnströmové </a:t>
          </a:r>
          <a:endParaRPr lang="en-US"/>
        </a:p>
      </dgm:t>
    </dgm:pt>
    <dgm:pt modelId="{B0BCFE2A-316F-4B0C-B69D-A2C03C98AAE0}" type="parTrans" cxnId="{4108720D-31CB-4C4E-A01B-6ED286BD1D6D}">
      <dgm:prSet/>
      <dgm:spPr/>
      <dgm:t>
        <a:bodyPr/>
        <a:lstStyle/>
        <a:p>
          <a:endParaRPr lang="en-US"/>
        </a:p>
      </dgm:t>
    </dgm:pt>
    <dgm:pt modelId="{6EDC4EBC-9FF6-4A8E-B36D-B669B7CF36E2}" type="sibTrans" cxnId="{4108720D-31CB-4C4E-A01B-6ED286BD1D6D}">
      <dgm:prSet/>
      <dgm:spPr/>
      <dgm:t>
        <a:bodyPr/>
        <a:lstStyle/>
        <a:p>
          <a:endParaRPr lang="en-US"/>
        </a:p>
      </dgm:t>
    </dgm:pt>
    <dgm:pt modelId="{1FB20138-3570-4DE4-9A4A-628E6085FDCA}">
      <dgm:prSet/>
      <dgm:spPr/>
      <dgm:t>
        <a:bodyPr/>
        <a:lstStyle/>
        <a:p>
          <a:r>
            <a:rPr lang="cs-CZ"/>
            <a:t>Bobath koncept </a:t>
          </a:r>
          <a:endParaRPr lang="en-US"/>
        </a:p>
      </dgm:t>
    </dgm:pt>
    <dgm:pt modelId="{5852C90B-2B04-4729-99B3-121454B59A9A}" type="parTrans" cxnId="{8D3979C3-CCA9-4E57-8C97-44AA493451DF}">
      <dgm:prSet/>
      <dgm:spPr/>
      <dgm:t>
        <a:bodyPr/>
        <a:lstStyle/>
        <a:p>
          <a:endParaRPr lang="en-US"/>
        </a:p>
      </dgm:t>
    </dgm:pt>
    <dgm:pt modelId="{D9DE0606-E6BD-42CC-B30F-8681E1020F1D}" type="sibTrans" cxnId="{8D3979C3-CCA9-4E57-8C97-44AA493451DF}">
      <dgm:prSet/>
      <dgm:spPr/>
      <dgm:t>
        <a:bodyPr/>
        <a:lstStyle/>
        <a:p>
          <a:endParaRPr lang="en-US"/>
        </a:p>
      </dgm:t>
    </dgm:pt>
    <dgm:pt modelId="{7A26832B-C412-49A3-A6A4-F4E86B281014}">
      <dgm:prSet/>
      <dgm:spPr/>
      <dgm:t>
        <a:bodyPr/>
        <a:lstStyle/>
        <a:p>
          <a:r>
            <a:rPr lang="cs-CZ"/>
            <a:t>Proprioceptivní nervosvalová facilitace (= PNF, Kabatova technika) </a:t>
          </a:r>
          <a:endParaRPr lang="en-US"/>
        </a:p>
      </dgm:t>
    </dgm:pt>
    <dgm:pt modelId="{411EAA74-EFD4-44C2-A7B0-218EA40DFF00}" type="parTrans" cxnId="{E62E59F9-EEA8-4F10-8D8B-1EBD87BE27BA}">
      <dgm:prSet/>
      <dgm:spPr/>
      <dgm:t>
        <a:bodyPr/>
        <a:lstStyle/>
        <a:p>
          <a:endParaRPr lang="en-US"/>
        </a:p>
      </dgm:t>
    </dgm:pt>
    <dgm:pt modelId="{156AE2A8-1ACE-493A-A4B8-C8D6A4D1C36E}" type="sibTrans" cxnId="{E62E59F9-EEA8-4F10-8D8B-1EBD87BE27BA}">
      <dgm:prSet/>
      <dgm:spPr/>
      <dgm:t>
        <a:bodyPr/>
        <a:lstStyle/>
        <a:p>
          <a:endParaRPr lang="en-US"/>
        </a:p>
      </dgm:t>
    </dgm:pt>
    <dgm:pt modelId="{1699F916-DAB7-4904-9B77-86425FBC1851}">
      <dgm:prSet/>
      <dgm:spPr/>
      <dgm:t>
        <a:bodyPr/>
        <a:lstStyle/>
        <a:p>
          <a:r>
            <a:rPr lang="cs-CZ"/>
            <a:t>Vojtova metoda reflexní lokomoce </a:t>
          </a:r>
          <a:endParaRPr lang="en-US"/>
        </a:p>
      </dgm:t>
    </dgm:pt>
    <dgm:pt modelId="{FFD62240-70C6-4376-A3B2-DC9C7DADEE57}" type="parTrans" cxnId="{7DD8FC5A-EF84-4738-8992-12D496903EBC}">
      <dgm:prSet/>
      <dgm:spPr/>
      <dgm:t>
        <a:bodyPr/>
        <a:lstStyle/>
        <a:p>
          <a:endParaRPr lang="en-US"/>
        </a:p>
      </dgm:t>
    </dgm:pt>
    <dgm:pt modelId="{75A0713A-AF91-45F7-85DF-0DEBDD14ADDB}" type="sibTrans" cxnId="{7DD8FC5A-EF84-4738-8992-12D496903EBC}">
      <dgm:prSet/>
      <dgm:spPr/>
      <dgm:t>
        <a:bodyPr/>
        <a:lstStyle/>
        <a:p>
          <a:endParaRPr lang="en-US"/>
        </a:p>
      </dgm:t>
    </dgm:pt>
    <dgm:pt modelId="{E6424384-EF97-41DA-9EC7-B7A3BF5B302C}" type="pres">
      <dgm:prSet presAssocID="{8973B0E0-5CC5-4E0B-9930-61E30064B38A}" presName="Name0" presStyleCnt="0">
        <dgm:presLayoutVars>
          <dgm:dir/>
          <dgm:animLvl val="lvl"/>
          <dgm:resizeHandles val="exact"/>
        </dgm:presLayoutVars>
      </dgm:prSet>
      <dgm:spPr/>
    </dgm:pt>
    <dgm:pt modelId="{E90335D1-9650-4799-B0E5-9D08DAFC22EE}" type="pres">
      <dgm:prSet presAssocID="{F193019C-B4AD-4C58-B3F9-5A55395C8D44}" presName="boxAndChildren" presStyleCnt="0"/>
      <dgm:spPr/>
    </dgm:pt>
    <dgm:pt modelId="{FF4ADEA7-BA61-476F-8B3D-69190A6418FA}" type="pres">
      <dgm:prSet presAssocID="{F193019C-B4AD-4C58-B3F9-5A55395C8D44}" presName="parentTextBox" presStyleLbl="node1" presStyleIdx="0" presStyleCnt="3"/>
      <dgm:spPr/>
    </dgm:pt>
    <dgm:pt modelId="{8F966601-A4CD-467A-8F53-FF3111A7AB91}" type="pres">
      <dgm:prSet presAssocID="{F193019C-B4AD-4C58-B3F9-5A55395C8D44}" presName="entireBox" presStyleLbl="node1" presStyleIdx="0" presStyleCnt="3"/>
      <dgm:spPr/>
    </dgm:pt>
    <dgm:pt modelId="{A760D241-F9C0-4BB3-8F77-3633D87E4428}" type="pres">
      <dgm:prSet presAssocID="{F193019C-B4AD-4C58-B3F9-5A55395C8D44}" presName="descendantBox" presStyleCnt="0"/>
      <dgm:spPr/>
    </dgm:pt>
    <dgm:pt modelId="{5AE71CD7-D62F-4CE0-8748-D0A8811FE4A7}" type="pres">
      <dgm:prSet presAssocID="{4765294C-EB87-4C8B-8615-7689D0D742A0}" presName="childTextBox" presStyleLbl="fgAccFollowNode1" presStyleIdx="0" presStyleCnt="9">
        <dgm:presLayoutVars>
          <dgm:bulletEnabled val="1"/>
        </dgm:presLayoutVars>
      </dgm:prSet>
      <dgm:spPr/>
    </dgm:pt>
    <dgm:pt modelId="{5A0DEE8C-1518-4612-A09D-F61B9340A3DB}" type="pres">
      <dgm:prSet presAssocID="{3573B815-897C-4043-BD73-4834B73F09F4}" presName="childTextBox" presStyleLbl="fgAccFollowNode1" presStyleIdx="1" presStyleCnt="9">
        <dgm:presLayoutVars>
          <dgm:bulletEnabled val="1"/>
        </dgm:presLayoutVars>
      </dgm:prSet>
      <dgm:spPr/>
    </dgm:pt>
    <dgm:pt modelId="{69A6CB9B-0E7E-4F14-A89B-0E6CA41921C9}" type="pres">
      <dgm:prSet presAssocID="{24F83316-979A-4157-8B3A-D2B2C36C1F70}" presName="childTextBox" presStyleLbl="fgAccFollowNode1" presStyleIdx="2" presStyleCnt="9">
        <dgm:presLayoutVars>
          <dgm:bulletEnabled val="1"/>
        </dgm:presLayoutVars>
      </dgm:prSet>
      <dgm:spPr/>
    </dgm:pt>
    <dgm:pt modelId="{68BF5A4D-D145-40EC-B163-F098CC34E8ED}" type="pres">
      <dgm:prSet presAssocID="{335A202D-3367-4990-861D-5454FAD74C57}" presName="childTextBox" presStyleLbl="fgAccFollowNode1" presStyleIdx="3" presStyleCnt="9">
        <dgm:presLayoutVars>
          <dgm:bulletEnabled val="1"/>
        </dgm:presLayoutVars>
      </dgm:prSet>
      <dgm:spPr/>
    </dgm:pt>
    <dgm:pt modelId="{B05716ED-A574-4FFA-9C60-4E92E8743CAF}" type="pres">
      <dgm:prSet presAssocID="{8B86F4FD-C03A-4F8F-8A44-641E90E8D094}" presName="childTextBox" presStyleLbl="fgAccFollowNode1" presStyleIdx="4" presStyleCnt="9">
        <dgm:presLayoutVars>
          <dgm:bulletEnabled val="1"/>
        </dgm:presLayoutVars>
      </dgm:prSet>
      <dgm:spPr/>
    </dgm:pt>
    <dgm:pt modelId="{BAED80A9-1422-4A06-A5BC-CF24E852D36E}" type="pres">
      <dgm:prSet presAssocID="{D2CF28D8-1543-4E7F-8AD6-D904DA62A55B}" presName="childTextBox" presStyleLbl="fgAccFollowNode1" presStyleIdx="5" presStyleCnt="9">
        <dgm:presLayoutVars>
          <dgm:bulletEnabled val="1"/>
        </dgm:presLayoutVars>
      </dgm:prSet>
      <dgm:spPr/>
    </dgm:pt>
    <dgm:pt modelId="{1F103167-683C-4A14-B5F8-0EE9759A00FF}" type="pres">
      <dgm:prSet presAssocID="{1FB20138-3570-4DE4-9A4A-628E6085FDCA}" presName="childTextBox" presStyleLbl="fgAccFollowNode1" presStyleIdx="6" presStyleCnt="9">
        <dgm:presLayoutVars>
          <dgm:bulletEnabled val="1"/>
        </dgm:presLayoutVars>
      </dgm:prSet>
      <dgm:spPr/>
    </dgm:pt>
    <dgm:pt modelId="{5A4896CE-C4A2-4496-86DC-8ABF1410F487}" type="pres">
      <dgm:prSet presAssocID="{7A26832B-C412-49A3-A6A4-F4E86B281014}" presName="childTextBox" presStyleLbl="fgAccFollowNode1" presStyleIdx="7" presStyleCnt="9">
        <dgm:presLayoutVars>
          <dgm:bulletEnabled val="1"/>
        </dgm:presLayoutVars>
      </dgm:prSet>
      <dgm:spPr/>
    </dgm:pt>
    <dgm:pt modelId="{F41A965A-DBF7-4FA7-B604-A2A9E7A9E72E}" type="pres">
      <dgm:prSet presAssocID="{1699F916-DAB7-4904-9B77-86425FBC1851}" presName="childTextBox" presStyleLbl="fgAccFollowNode1" presStyleIdx="8" presStyleCnt="9">
        <dgm:presLayoutVars>
          <dgm:bulletEnabled val="1"/>
        </dgm:presLayoutVars>
      </dgm:prSet>
      <dgm:spPr/>
    </dgm:pt>
    <dgm:pt modelId="{5B08798A-03F8-485E-A26A-2F2C8291BEEA}" type="pres">
      <dgm:prSet presAssocID="{23F526D7-7316-4E67-8A6E-A40FFB655B43}" presName="sp" presStyleCnt="0"/>
      <dgm:spPr/>
    </dgm:pt>
    <dgm:pt modelId="{81172842-486F-4080-904D-3784A05C17B6}" type="pres">
      <dgm:prSet presAssocID="{0BDB3A44-D467-4009-AD82-5EF19F7A1865}" presName="arrowAndChildren" presStyleCnt="0"/>
      <dgm:spPr/>
    </dgm:pt>
    <dgm:pt modelId="{0547C002-4581-46C4-A533-2F31D680BA71}" type="pres">
      <dgm:prSet presAssocID="{0BDB3A44-D467-4009-AD82-5EF19F7A1865}" presName="parentTextArrow" presStyleLbl="node1" presStyleIdx="1" presStyleCnt="3"/>
      <dgm:spPr/>
    </dgm:pt>
    <dgm:pt modelId="{B1B1CFA8-B8D3-40BC-A0D1-16716A3E2785}" type="pres">
      <dgm:prSet presAssocID="{0E8B4E95-2C0E-49DA-BAF5-F289F77A9543}" presName="sp" presStyleCnt="0"/>
      <dgm:spPr/>
    </dgm:pt>
    <dgm:pt modelId="{B6A7B69C-108B-4958-BBB6-8112C9E8B1C0}" type="pres">
      <dgm:prSet presAssocID="{859EEA08-3697-4CC4-B3A0-9DF628D2D8BF}" presName="arrowAndChildren" presStyleCnt="0"/>
      <dgm:spPr/>
    </dgm:pt>
    <dgm:pt modelId="{DEC32C59-BFE5-472B-A7A7-6F97569AB62C}" type="pres">
      <dgm:prSet presAssocID="{859EEA08-3697-4CC4-B3A0-9DF628D2D8BF}" presName="parentTextArrow" presStyleLbl="node1" presStyleIdx="2" presStyleCnt="3"/>
      <dgm:spPr/>
    </dgm:pt>
  </dgm:ptLst>
  <dgm:cxnLst>
    <dgm:cxn modelId="{E6FD4008-F2F6-4D60-A7F2-273104D532BE}" srcId="{8973B0E0-5CC5-4E0B-9930-61E30064B38A}" destId="{0BDB3A44-D467-4009-AD82-5EF19F7A1865}" srcOrd="1" destOrd="0" parTransId="{7A21530C-F27E-4020-9873-EA407B073E1C}" sibTransId="{23F526D7-7316-4E67-8A6E-A40FFB655B43}"/>
    <dgm:cxn modelId="{4108720D-31CB-4C4E-A01B-6ED286BD1D6D}" srcId="{F193019C-B4AD-4C58-B3F9-5A55395C8D44}" destId="{D2CF28D8-1543-4E7F-8AD6-D904DA62A55B}" srcOrd="5" destOrd="0" parTransId="{B0BCFE2A-316F-4B0C-B69D-A2C03C98AAE0}" sibTransId="{6EDC4EBC-9FF6-4A8E-B36D-B669B7CF36E2}"/>
    <dgm:cxn modelId="{9A65AB28-95B8-40F8-85D7-3F0B4CC73422}" srcId="{F193019C-B4AD-4C58-B3F9-5A55395C8D44}" destId="{3573B815-897C-4043-BD73-4834B73F09F4}" srcOrd="1" destOrd="0" parTransId="{AFBFB4FB-CA1D-4944-B820-CDB94990605B}" sibTransId="{DF1AA86A-0F61-474F-A47E-1E41FC4784A7}"/>
    <dgm:cxn modelId="{6340EC6B-CD94-4E56-9D48-746971835164}" type="presOf" srcId="{859EEA08-3697-4CC4-B3A0-9DF628D2D8BF}" destId="{DEC32C59-BFE5-472B-A7A7-6F97569AB62C}" srcOrd="0" destOrd="0" presId="urn:microsoft.com/office/officeart/2005/8/layout/process4"/>
    <dgm:cxn modelId="{6D3E4F75-970C-4CCC-9139-1572A4E21C91}" srcId="{8973B0E0-5CC5-4E0B-9930-61E30064B38A}" destId="{859EEA08-3697-4CC4-B3A0-9DF628D2D8BF}" srcOrd="0" destOrd="0" parTransId="{FC17E10B-B5D6-4330-B2A4-D8A24D8D6CB0}" sibTransId="{0E8B4E95-2C0E-49DA-BAF5-F289F77A9543}"/>
    <dgm:cxn modelId="{7FE6DA77-5CAE-49AA-ADBF-85B40F6B74FD}" type="presOf" srcId="{3573B815-897C-4043-BD73-4834B73F09F4}" destId="{5A0DEE8C-1518-4612-A09D-F61B9340A3DB}" srcOrd="0" destOrd="0" presId="urn:microsoft.com/office/officeart/2005/8/layout/process4"/>
    <dgm:cxn modelId="{7DD8FC5A-EF84-4738-8992-12D496903EBC}" srcId="{F193019C-B4AD-4C58-B3F9-5A55395C8D44}" destId="{1699F916-DAB7-4904-9B77-86425FBC1851}" srcOrd="8" destOrd="0" parTransId="{FFD62240-70C6-4376-A3B2-DC9C7DADEE57}" sibTransId="{75A0713A-AF91-45F7-85DF-0DEBDD14ADDB}"/>
    <dgm:cxn modelId="{B3BB8B7E-F740-4179-9252-29CB28747F48}" type="presOf" srcId="{D2CF28D8-1543-4E7F-8AD6-D904DA62A55B}" destId="{BAED80A9-1422-4A06-A5BC-CF24E852D36E}" srcOrd="0" destOrd="0" presId="urn:microsoft.com/office/officeart/2005/8/layout/process4"/>
    <dgm:cxn modelId="{89622687-AB4D-4033-9C8D-D27F1323804B}" srcId="{F193019C-B4AD-4C58-B3F9-5A55395C8D44}" destId="{4765294C-EB87-4C8B-8615-7689D0D742A0}" srcOrd="0" destOrd="0" parTransId="{4FD4553F-7A70-453E-869B-71FC0069B93F}" sibTransId="{D96104A3-5A86-41AF-AF50-BA5B9A8C0D64}"/>
    <dgm:cxn modelId="{757CA691-4410-48AF-B74F-220134B85153}" srcId="{F193019C-B4AD-4C58-B3F9-5A55395C8D44}" destId="{24F83316-979A-4157-8B3A-D2B2C36C1F70}" srcOrd="2" destOrd="0" parTransId="{51833E6D-2A7B-420B-9749-A562390C9E83}" sibTransId="{8B62E248-CBF5-42B6-AB47-F8ABA545B77E}"/>
    <dgm:cxn modelId="{960AF399-093A-4855-AEBD-9EB5456237F6}" type="presOf" srcId="{24F83316-979A-4157-8B3A-D2B2C36C1F70}" destId="{69A6CB9B-0E7E-4F14-A89B-0E6CA41921C9}" srcOrd="0" destOrd="0" presId="urn:microsoft.com/office/officeart/2005/8/layout/process4"/>
    <dgm:cxn modelId="{9A117F9B-CE4D-4CCD-97C6-C92D0FBDDE30}" srcId="{8973B0E0-5CC5-4E0B-9930-61E30064B38A}" destId="{F193019C-B4AD-4C58-B3F9-5A55395C8D44}" srcOrd="2" destOrd="0" parTransId="{2086BA3D-5C67-40A6-BE43-C63B016787EC}" sibTransId="{99339078-B369-46A0-B2CA-7A557C24AA8B}"/>
    <dgm:cxn modelId="{9EEA76A9-4D7F-46FC-9623-91555BE2F238}" type="presOf" srcId="{335A202D-3367-4990-861D-5454FAD74C57}" destId="{68BF5A4D-D145-40EC-B163-F098CC34E8ED}" srcOrd="0" destOrd="0" presId="urn:microsoft.com/office/officeart/2005/8/layout/process4"/>
    <dgm:cxn modelId="{7259EAAA-6967-45EA-B4E0-F0CD4C26D2A0}" type="presOf" srcId="{1FB20138-3570-4DE4-9A4A-628E6085FDCA}" destId="{1F103167-683C-4A14-B5F8-0EE9759A00FF}" srcOrd="0" destOrd="0" presId="urn:microsoft.com/office/officeart/2005/8/layout/process4"/>
    <dgm:cxn modelId="{9C903AAD-23C6-49FD-A56E-00CAF9DD14E2}" type="presOf" srcId="{8B86F4FD-C03A-4F8F-8A44-641E90E8D094}" destId="{B05716ED-A574-4FFA-9C60-4E92E8743CAF}" srcOrd="0" destOrd="0" presId="urn:microsoft.com/office/officeart/2005/8/layout/process4"/>
    <dgm:cxn modelId="{8D3979C3-CCA9-4E57-8C97-44AA493451DF}" srcId="{F193019C-B4AD-4C58-B3F9-5A55395C8D44}" destId="{1FB20138-3570-4DE4-9A4A-628E6085FDCA}" srcOrd="6" destOrd="0" parTransId="{5852C90B-2B04-4729-99B3-121454B59A9A}" sibTransId="{D9DE0606-E6BD-42CC-B30F-8681E1020F1D}"/>
    <dgm:cxn modelId="{C6DA44C7-4004-462B-8F4D-B37966F1FBD1}" type="presOf" srcId="{F193019C-B4AD-4C58-B3F9-5A55395C8D44}" destId="{8F966601-A4CD-467A-8F53-FF3111A7AB91}" srcOrd="1" destOrd="0" presId="urn:microsoft.com/office/officeart/2005/8/layout/process4"/>
    <dgm:cxn modelId="{347173CA-283E-4A5B-84AA-47BC78A2EF24}" type="presOf" srcId="{1699F916-DAB7-4904-9B77-86425FBC1851}" destId="{F41A965A-DBF7-4FA7-B604-A2A9E7A9E72E}" srcOrd="0" destOrd="0" presId="urn:microsoft.com/office/officeart/2005/8/layout/process4"/>
    <dgm:cxn modelId="{7664F3D5-BBEF-429A-89A6-1E66FA6EFC95}" type="presOf" srcId="{4765294C-EB87-4C8B-8615-7689D0D742A0}" destId="{5AE71CD7-D62F-4CE0-8748-D0A8811FE4A7}" srcOrd="0" destOrd="0" presId="urn:microsoft.com/office/officeart/2005/8/layout/process4"/>
    <dgm:cxn modelId="{EA5D5AD8-BCC5-436F-BAA7-6499817F8EE6}" type="presOf" srcId="{7A26832B-C412-49A3-A6A4-F4E86B281014}" destId="{5A4896CE-C4A2-4496-86DC-8ABF1410F487}" srcOrd="0" destOrd="0" presId="urn:microsoft.com/office/officeart/2005/8/layout/process4"/>
    <dgm:cxn modelId="{6627E6E7-82C0-4327-B4BF-831DF0914E7A}" srcId="{F193019C-B4AD-4C58-B3F9-5A55395C8D44}" destId="{335A202D-3367-4990-861D-5454FAD74C57}" srcOrd="3" destOrd="0" parTransId="{93CE98C1-D39F-401B-A1C9-9B92305AA80C}" sibTransId="{CEA58BEA-0800-4CA5-A023-E1D85562295E}"/>
    <dgm:cxn modelId="{6B7D57EC-7025-4D34-B2D6-2CDBB727A98B}" type="presOf" srcId="{F193019C-B4AD-4C58-B3F9-5A55395C8D44}" destId="{FF4ADEA7-BA61-476F-8B3D-69190A6418FA}" srcOrd="0" destOrd="0" presId="urn:microsoft.com/office/officeart/2005/8/layout/process4"/>
    <dgm:cxn modelId="{C6B646ED-931E-47B4-8EB6-4E5BAE5A1639}" type="presOf" srcId="{8973B0E0-5CC5-4E0B-9930-61E30064B38A}" destId="{E6424384-EF97-41DA-9EC7-B7A3BF5B302C}" srcOrd="0" destOrd="0" presId="urn:microsoft.com/office/officeart/2005/8/layout/process4"/>
    <dgm:cxn modelId="{F7D734F5-C2CC-4ACB-9F69-0C2298C88BAD}" srcId="{F193019C-B4AD-4C58-B3F9-5A55395C8D44}" destId="{8B86F4FD-C03A-4F8F-8A44-641E90E8D094}" srcOrd="4" destOrd="0" parTransId="{014C8A2B-4CD1-4095-958B-A0E9E0239838}" sibTransId="{5D0ED13A-ECE0-4E3D-86E5-269B5587F75F}"/>
    <dgm:cxn modelId="{E62E59F9-EEA8-4F10-8D8B-1EBD87BE27BA}" srcId="{F193019C-B4AD-4C58-B3F9-5A55395C8D44}" destId="{7A26832B-C412-49A3-A6A4-F4E86B281014}" srcOrd="7" destOrd="0" parTransId="{411EAA74-EFD4-44C2-A7B0-218EA40DFF00}" sibTransId="{156AE2A8-1ACE-493A-A4B8-C8D6A4D1C36E}"/>
    <dgm:cxn modelId="{4D0C81F9-1627-4E80-A1EB-94D198241D36}" type="presOf" srcId="{0BDB3A44-D467-4009-AD82-5EF19F7A1865}" destId="{0547C002-4581-46C4-A533-2F31D680BA71}" srcOrd="0" destOrd="0" presId="urn:microsoft.com/office/officeart/2005/8/layout/process4"/>
    <dgm:cxn modelId="{77ACF6E9-514A-451B-AB32-1BEC0B8C8632}" type="presParOf" srcId="{E6424384-EF97-41DA-9EC7-B7A3BF5B302C}" destId="{E90335D1-9650-4799-B0E5-9D08DAFC22EE}" srcOrd="0" destOrd="0" presId="urn:microsoft.com/office/officeart/2005/8/layout/process4"/>
    <dgm:cxn modelId="{EC7D4167-7956-4E9A-9A33-965D79D5F466}" type="presParOf" srcId="{E90335D1-9650-4799-B0E5-9D08DAFC22EE}" destId="{FF4ADEA7-BA61-476F-8B3D-69190A6418FA}" srcOrd="0" destOrd="0" presId="urn:microsoft.com/office/officeart/2005/8/layout/process4"/>
    <dgm:cxn modelId="{39EB0932-E882-4C16-8EFA-8CF8E2465610}" type="presParOf" srcId="{E90335D1-9650-4799-B0E5-9D08DAFC22EE}" destId="{8F966601-A4CD-467A-8F53-FF3111A7AB91}" srcOrd="1" destOrd="0" presId="urn:microsoft.com/office/officeart/2005/8/layout/process4"/>
    <dgm:cxn modelId="{BEA36BA1-DBA0-49A1-8CCB-C99649395CC4}" type="presParOf" srcId="{E90335D1-9650-4799-B0E5-9D08DAFC22EE}" destId="{A760D241-F9C0-4BB3-8F77-3633D87E4428}" srcOrd="2" destOrd="0" presId="urn:microsoft.com/office/officeart/2005/8/layout/process4"/>
    <dgm:cxn modelId="{7BBD4E5D-1F1D-4902-A499-584B7FF20EA7}" type="presParOf" srcId="{A760D241-F9C0-4BB3-8F77-3633D87E4428}" destId="{5AE71CD7-D62F-4CE0-8748-D0A8811FE4A7}" srcOrd="0" destOrd="0" presId="urn:microsoft.com/office/officeart/2005/8/layout/process4"/>
    <dgm:cxn modelId="{0896B1E1-2BA5-49A0-B91B-7E082E042977}" type="presParOf" srcId="{A760D241-F9C0-4BB3-8F77-3633D87E4428}" destId="{5A0DEE8C-1518-4612-A09D-F61B9340A3DB}" srcOrd="1" destOrd="0" presId="urn:microsoft.com/office/officeart/2005/8/layout/process4"/>
    <dgm:cxn modelId="{3FE85F35-C3CC-466A-903D-7F0A70EB52B5}" type="presParOf" srcId="{A760D241-F9C0-4BB3-8F77-3633D87E4428}" destId="{69A6CB9B-0E7E-4F14-A89B-0E6CA41921C9}" srcOrd="2" destOrd="0" presId="urn:microsoft.com/office/officeart/2005/8/layout/process4"/>
    <dgm:cxn modelId="{4347B7F2-24ED-4B72-BB7C-AD9D165F86B2}" type="presParOf" srcId="{A760D241-F9C0-4BB3-8F77-3633D87E4428}" destId="{68BF5A4D-D145-40EC-B163-F098CC34E8ED}" srcOrd="3" destOrd="0" presId="urn:microsoft.com/office/officeart/2005/8/layout/process4"/>
    <dgm:cxn modelId="{35710D10-48C3-4A98-9454-B1DA2F22026E}" type="presParOf" srcId="{A760D241-F9C0-4BB3-8F77-3633D87E4428}" destId="{B05716ED-A574-4FFA-9C60-4E92E8743CAF}" srcOrd="4" destOrd="0" presId="urn:microsoft.com/office/officeart/2005/8/layout/process4"/>
    <dgm:cxn modelId="{146F8244-5F8B-4305-AD7B-7F5787D5E794}" type="presParOf" srcId="{A760D241-F9C0-4BB3-8F77-3633D87E4428}" destId="{BAED80A9-1422-4A06-A5BC-CF24E852D36E}" srcOrd="5" destOrd="0" presId="urn:microsoft.com/office/officeart/2005/8/layout/process4"/>
    <dgm:cxn modelId="{5D219100-FB75-4AB2-957D-0B8712824A6D}" type="presParOf" srcId="{A760D241-F9C0-4BB3-8F77-3633D87E4428}" destId="{1F103167-683C-4A14-B5F8-0EE9759A00FF}" srcOrd="6" destOrd="0" presId="urn:microsoft.com/office/officeart/2005/8/layout/process4"/>
    <dgm:cxn modelId="{A687FC1A-177A-4536-9F34-2F6A210D7F0F}" type="presParOf" srcId="{A760D241-F9C0-4BB3-8F77-3633D87E4428}" destId="{5A4896CE-C4A2-4496-86DC-8ABF1410F487}" srcOrd="7" destOrd="0" presId="urn:microsoft.com/office/officeart/2005/8/layout/process4"/>
    <dgm:cxn modelId="{B593EAA5-E7CC-4790-AFFD-BE0E6552E460}" type="presParOf" srcId="{A760D241-F9C0-4BB3-8F77-3633D87E4428}" destId="{F41A965A-DBF7-4FA7-B604-A2A9E7A9E72E}" srcOrd="8" destOrd="0" presId="urn:microsoft.com/office/officeart/2005/8/layout/process4"/>
    <dgm:cxn modelId="{AEBDEE97-651C-4FC0-ACF7-3003CABE8A91}" type="presParOf" srcId="{E6424384-EF97-41DA-9EC7-B7A3BF5B302C}" destId="{5B08798A-03F8-485E-A26A-2F2C8291BEEA}" srcOrd="1" destOrd="0" presId="urn:microsoft.com/office/officeart/2005/8/layout/process4"/>
    <dgm:cxn modelId="{A931D081-2614-4CEB-8A05-E20BE37B856B}" type="presParOf" srcId="{E6424384-EF97-41DA-9EC7-B7A3BF5B302C}" destId="{81172842-486F-4080-904D-3784A05C17B6}" srcOrd="2" destOrd="0" presId="urn:microsoft.com/office/officeart/2005/8/layout/process4"/>
    <dgm:cxn modelId="{48660B63-B1A8-4783-9995-1482771507F5}" type="presParOf" srcId="{81172842-486F-4080-904D-3784A05C17B6}" destId="{0547C002-4581-46C4-A533-2F31D680BA71}" srcOrd="0" destOrd="0" presId="urn:microsoft.com/office/officeart/2005/8/layout/process4"/>
    <dgm:cxn modelId="{A430AB4E-0252-4AFE-AD67-3322E05DC90E}" type="presParOf" srcId="{E6424384-EF97-41DA-9EC7-B7A3BF5B302C}" destId="{B1B1CFA8-B8D3-40BC-A0D1-16716A3E2785}" srcOrd="3" destOrd="0" presId="urn:microsoft.com/office/officeart/2005/8/layout/process4"/>
    <dgm:cxn modelId="{A1163A19-BB9D-431B-A288-9DA43C7BC344}" type="presParOf" srcId="{E6424384-EF97-41DA-9EC7-B7A3BF5B302C}" destId="{B6A7B69C-108B-4958-BBB6-8112C9E8B1C0}" srcOrd="4" destOrd="0" presId="urn:microsoft.com/office/officeart/2005/8/layout/process4"/>
    <dgm:cxn modelId="{B434539C-0506-4D0A-BB81-8BC906ABE068}" type="presParOf" srcId="{B6A7B69C-108B-4958-BBB6-8112C9E8B1C0}" destId="{DEC32C59-BFE5-472B-A7A7-6F97569AB62C}"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C84687E-685E-4BF4-A1F4-4A88F4D3EED9}"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CC376F8C-A0EB-4865-BF63-3E63A9AB0272}">
      <dgm:prSet/>
      <dgm:spPr/>
      <dgm:t>
        <a:bodyPr/>
        <a:lstStyle/>
        <a:p>
          <a:r>
            <a:rPr lang="cs-CZ"/>
            <a:t>podráždění kůže v okrsku příslušném k určitému svalu působí excitačně (= vzrušivě) na tyto svaly (zvyšuje se sv. tonus) a inhibičně (= tlumivě) na jejich antagonisty (snižuje se sv. tonus) </a:t>
          </a:r>
          <a:endParaRPr lang="en-US"/>
        </a:p>
      </dgm:t>
    </dgm:pt>
    <dgm:pt modelId="{4D55FA47-7313-49E2-A56F-ADCB3AA4476B}" type="parTrans" cxnId="{2244C34F-798E-4FA5-BD85-F1D53B9AA2E0}">
      <dgm:prSet/>
      <dgm:spPr/>
      <dgm:t>
        <a:bodyPr/>
        <a:lstStyle/>
        <a:p>
          <a:endParaRPr lang="en-US"/>
        </a:p>
      </dgm:t>
    </dgm:pt>
    <dgm:pt modelId="{E8B4435E-638E-4CDE-8FBD-C346400B474D}" type="sibTrans" cxnId="{2244C34F-798E-4FA5-BD85-F1D53B9AA2E0}">
      <dgm:prSet/>
      <dgm:spPr/>
      <dgm:t>
        <a:bodyPr/>
        <a:lstStyle/>
        <a:p>
          <a:endParaRPr lang="en-US"/>
        </a:p>
      </dgm:t>
    </dgm:pt>
    <dgm:pt modelId="{26B6AA48-0B67-4A89-9104-B29831AF178B}">
      <dgm:prSet/>
      <dgm:spPr/>
      <dgm:t>
        <a:bodyPr/>
        <a:lstStyle/>
        <a:p>
          <a:r>
            <a:rPr lang="cs-CZ"/>
            <a:t>využití: usnadnění, navození pohybu agonistů a současně uvolnění spastických antagonistů </a:t>
          </a:r>
          <a:endParaRPr lang="en-US"/>
        </a:p>
      </dgm:t>
    </dgm:pt>
    <dgm:pt modelId="{3391C198-6F7D-47C9-A202-3BE839777DDD}" type="parTrans" cxnId="{DB20CEB5-3DD3-4BD0-883D-459675771217}">
      <dgm:prSet/>
      <dgm:spPr/>
      <dgm:t>
        <a:bodyPr/>
        <a:lstStyle/>
        <a:p>
          <a:endParaRPr lang="en-US"/>
        </a:p>
      </dgm:t>
    </dgm:pt>
    <dgm:pt modelId="{2A4F0234-EE78-4F5E-AA6B-7EDE2DE0BBC7}" type="sibTrans" cxnId="{DB20CEB5-3DD3-4BD0-883D-459675771217}">
      <dgm:prSet/>
      <dgm:spPr/>
      <dgm:t>
        <a:bodyPr/>
        <a:lstStyle/>
        <a:p>
          <a:endParaRPr lang="en-US"/>
        </a:p>
      </dgm:t>
    </dgm:pt>
    <dgm:pt modelId="{4D878DBA-EAC3-418A-8804-5316367EA7B8}">
      <dgm:prSet/>
      <dgm:spPr/>
      <dgm:t>
        <a:bodyPr/>
        <a:lstStyle/>
        <a:p>
          <a:r>
            <a:rPr lang="cs-CZ"/>
            <a:t>místa aplikace stimulace (např. u hemiparetika): svaly pletence pažního zezadu (facilitují se fixátory lopatek), dorzální str. paže nad m. triceps brachii, extenzory ruky a prstů, svaly pletence pánevního, flexory kolenního kloubu, zevní strana chodidla a oblast nad peroneálními svaly </a:t>
          </a:r>
          <a:endParaRPr lang="en-US"/>
        </a:p>
      </dgm:t>
    </dgm:pt>
    <dgm:pt modelId="{1D16A020-17BC-4D29-8EDE-05F52F67982B}" type="parTrans" cxnId="{CC0356CB-CE01-4043-9364-3E23F7038AC2}">
      <dgm:prSet/>
      <dgm:spPr/>
      <dgm:t>
        <a:bodyPr/>
        <a:lstStyle/>
        <a:p>
          <a:endParaRPr lang="en-US"/>
        </a:p>
      </dgm:t>
    </dgm:pt>
    <dgm:pt modelId="{A383E36F-4EEC-4652-AFD3-61FD153003FA}" type="sibTrans" cxnId="{CC0356CB-CE01-4043-9364-3E23F7038AC2}">
      <dgm:prSet/>
      <dgm:spPr/>
      <dgm:t>
        <a:bodyPr/>
        <a:lstStyle/>
        <a:p>
          <a:endParaRPr lang="en-US"/>
        </a:p>
      </dgm:t>
    </dgm:pt>
    <dgm:pt modelId="{A0B936FC-7950-4B57-8577-AA69B4E110A3}">
      <dgm:prSet/>
      <dgm:spPr/>
      <dgm:t>
        <a:bodyPr/>
        <a:lstStyle/>
        <a:p>
          <a:r>
            <a:rPr lang="cs-CZ" b="1" u="sng"/>
            <a:t>zásada:</a:t>
          </a:r>
          <a:r>
            <a:rPr lang="cs-CZ"/>
            <a:t> vždy je nutné vybrat vhodnou metodu, která nezvyšuje spasticitu svalů, jinak nutno dráždění přerušit </a:t>
          </a:r>
          <a:endParaRPr lang="en-US"/>
        </a:p>
      </dgm:t>
    </dgm:pt>
    <dgm:pt modelId="{BF4528AB-4B77-4AAC-A34E-30D3EB030E81}" type="parTrans" cxnId="{D87892DE-956A-4653-92E5-DDBAF86AED85}">
      <dgm:prSet/>
      <dgm:spPr/>
      <dgm:t>
        <a:bodyPr/>
        <a:lstStyle/>
        <a:p>
          <a:endParaRPr lang="en-US"/>
        </a:p>
      </dgm:t>
    </dgm:pt>
    <dgm:pt modelId="{735075B3-0220-4C46-BC23-968712772C58}" type="sibTrans" cxnId="{D87892DE-956A-4653-92E5-DDBAF86AED85}">
      <dgm:prSet/>
      <dgm:spPr/>
      <dgm:t>
        <a:bodyPr/>
        <a:lstStyle/>
        <a:p>
          <a:endParaRPr lang="en-US"/>
        </a:p>
      </dgm:t>
    </dgm:pt>
    <dgm:pt modelId="{97C550B9-8EF2-48D0-B9AE-61429A195202}">
      <dgm:prSet/>
      <dgm:spPr/>
      <dgm:t>
        <a:bodyPr/>
        <a:lstStyle/>
        <a:p>
          <a:r>
            <a:rPr lang="cs-CZ" b="1" u="sng"/>
            <a:t>Kartáčování:</a:t>
          </a:r>
          <a:r>
            <a:rPr lang="cs-CZ"/>
            <a:t> dlouhými, rychlými tahy malým kartáčkem oběma směry či poklepáváním nad příslušnými svaly/svalovými skupinami, které chceme facilitovat. Facilitace na HK je daleko účinnější než na DK. </a:t>
          </a:r>
          <a:endParaRPr lang="en-US"/>
        </a:p>
      </dgm:t>
    </dgm:pt>
    <dgm:pt modelId="{546E2979-7260-4229-ADE0-C073678C12C4}" type="parTrans" cxnId="{F22228AF-417C-462F-89E4-6337D0703A90}">
      <dgm:prSet/>
      <dgm:spPr/>
      <dgm:t>
        <a:bodyPr/>
        <a:lstStyle/>
        <a:p>
          <a:endParaRPr lang="en-US"/>
        </a:p>
      </dgm:t>
    </dgm:pt>
    <dgm:pt modelId="{D2743F25-B7FC-4C6F-B6E8-BD2523E6C312}" type="sibTrans" cxnId="{F22228AF-417C-462F-89E4-6337D0703A90}">
      <dgm:prSet/>
      <dgm:spPr/>
      <dgm:t>
        <a:bodyPr/>
        <a:lstStyle/>
        <a:p>
          <a:endParaRPr lang="en-US"/>
        </a:p>
      </dgm:t>
    </dgm:pt>
    <dgm:pt modelId="{28AE069B-2101-48CF-AE71-FF50E5E5C189}">
      <dgm:prSet/>
      <dgm:spPr/>
      <dgm:t>
        <a:bodyPr/>
        <a:lstStyle/>
        <a:p>
          <a:r>
            <a:rPr lang="cs-CZ" b="1" u="sng"/>
            <a:t>Poklep a tření:</a:t>
          </a:r>
          <a:r>
            <a:rPr lang="cs-CZ"/>
            <a:t> </a:t>
          </a:r>
          <a:endParaRPr lang="en-US"/>
        </a:p>
      </dgm:t>
    </dgm:pt>
    <dgm:pt modelId="{4E2FD3E2-C4BE-4D51-8AC2-61C2A7F483B5}" type="parTrans" cxnId="{5EFFC59B-98E5-4C0E-80F3-6B1D867C6F38}">
      <dgm:prSet/>
      <dgm:spPr/>
      <dgm:t>
        <a:bodyPr/>
        <a:lstStyle/>
        <a:p>
          <a:endParaRPr lang="en-US"/>
        </a:p>
      </dgm:t>
    </dgm:pt>
    <dgm:pt modelId="{5FE02E11-94E7-4AD8-BACE-3ABF9D791E66}" type="sibTrans" cxnId="{5EFFC59B-98E5-4C0E-80F3-6B1D867C6F38}">
      <dgm:prSet/>
      <dgm:spPr/>
      <dgm:t>
        <a:bodyPr/>
        <a:lstStyle/>
        <a:p>
          <a:endParaRPr lang="en-US"/>
        </a:p>
      </dgm:t>
    </dgm:pt>
    <dgm:pt modelId="{84F1C4E6-9FC7-4DD9-8EAB-0281E8556331}">
      <dgm:prSet/>
      <dgm:spPr/>
      <dgm:t>
        <a:bodyPr/>
        <a:lstStyle/>
        <a:p>
          <a:r>
            <a:rPr lang="cs-CZ"/>
            <a:t>poklep bříšky prstů, tření dlaní nebo pěstí </a:t>
          </a:r>
          <a:endParaRPr lang="en-US"/>
        </a:p>
      </dgm:t>
    </dgm:pt>
    <dgm:pt modelId="{ED2C238E-CBA7-4700-86A4-52B1739A360B}" type="parTrans" cxnId="{74AFDDCA-EE35-4E3C-9B51-02A8A4AF8A42}">
      <dgm:prSet/>
      <dgm:spPr/>
      <dgm:t>
        <a:bodyPr/>
        <a:lstStyle/>
        <a:p>
          <a:endParaRPr lang="en-US"/>
        </a:p>
      </dgm:t>
    </dgm:pt>
    <dgm:pt modelId="{014CCE25-7230-40E0-A373-B32F75B7493A}" type="sibTrans" cxnId="{74AFDDCA-EE35-4E3C-9B51-02A8A4AF8A42}">
      <dgm:prSet/>
      <dgm:spPr/>
      <dgm:t>
        <a:bodyPr/>
        <a:lstStyle/>
        <a:p>
          <a:endParaRPr lang="en-US"/>
        </a:p>
      </dgm:t>
    </dgm:pt>
    <dgm:pt modelId="{4060AA78-22B1-42EB-B94D-771317F33D42}">
      <dgm:prSet/>
      <dgm:spPr/>
      <dgm:t>
        <a:bodyPr/>
        <a:lstStyle/>
        <a:p>
          <a:r>
            <a:rPr lang="cs-CZ"/>
            <a:t>Lehká masáž: u akutních periferních paréz</a:t>
          </a:r>
          <a:endParaRPr lang="en-US"/>
        </a:p>
      </dgm:t>
    </dgm:pt>
    <dgm:pt modelId="{A6207120-4373-4E71-AA76-3569DF4D7ACF}" type="parTrans" cxnId="{97EE8390-F748-4A24-A33A-AC6B0FB745E7}">
      <dgm:prSet/>
      <dgm:spPr/>
      <dgm:t>
        <a:bodyPr/>
        <a:lstStyle/>
        <a:p>
          <a:endParaRPr lang="en-US"/>
        </a:p>
      </dgm:t>
    </dgm:pt>
    <dgm:pt modelId="{7B4CF15B-09DA-4F20-9790-E14230C7D0C9}" type="sibTrans" cxnId="{97EE8390-F748-4A24-A33A-AC6B0FB745E7}">
      <dgm:prSet/>
      <dgm:spPr/>
      <dgm:t>
        <a:bodyPr/>
        <a:lstStyle/>
        <a:p>
          <a:endParaRPr lang="en-US"/>
        </a:p>
      </dgm:t>
    </dgm:pt>
    <dgm:pt modelId="{35133739-82B7-4BB2-A10F-7057F1A61A06}">
      <dgm:prSet/>
      <dgm:spPr/>
      <dgm:t>
        <a:bodyPr/>
        <a:lstStyle/>
        <a:p>
          <a:r>
            <a:rPr lang="cs-CZ"/>
            <a:t>jde o lehké tření, hnětení a vytírání směrem centripetálním</a:t>
          </a:r>
          <a:endParaRPr lang="en-US"/>
        </a:p>
      </dgm:t>
    </dgm:pt>
    <dgm:pt modelId="{8667F6C0-0678-45C9-95D6-3097A8BFFAC0}" type="parTrans" cxnId="{14DE0730-4BC1-438C-B96F-7F44E6255ACE}">
      <dgm:prSet/>
      <dgm:spPr/>
      <dgm:t>
        <a:bodyPr/>
        <a:lstStyle/>
        <a:p>
          <a:endParaRPr lang="en-US"/>
        </a:p>
      </dgm:t>
    </dgm:pt>
    <dgm:pt modelId="{56A59382-E0F1-4431-AE6C-1217D045FCB4}" type="sibTrans" cxnId="{14DE0730-4BC1-438C-B96F-7F44E6255ACE}">
      <dgm:prSet/>
      <dgm:spPr/>
      <dgm:t>
        <a:bodyPr/>
        <a:lstStyle/>
        <a:p>
          <a:endParaRPr lang="en-US"/>
        </a:p>
      </dgm:t>
    </dgm:pt>
    <dgm:pt modelId="{A12DB4BF-2746-40F1-80A8-A1C38911DCD4}">
      <dgm:prSet/>
      <dgm:spPr/>
      <dgm:t>
        <a:bodyPr/>
        <a:lstStyle/>
        <a:p>
          <a:r>
            <a:rPr lang="cs-CZ"/>
            <a:t>usnadnění odtoku žilní krve a prevence vzniku fibrózních změn ve svalu</a:t>
          </a:r>
          <a:endParaRPr lang="en-US"/>
        </a:p>
      </dgm:t>
    </dgm:pt>
    <dgm:pt modelId="{59C65C6E-0120-4248-A6C2-8680605BFEF8}" type="parTrans" cxnId="{018B670A-CC36-470D-96BD-563F4BD79B94}">
      <dgm:prSet/>
      <dgm:spPr/>
      <dgm:t>
        <a:bodyPr/>
        <a:lstStyle/>
        <a:p>
          <a:endParaRPr lang="en-US"/>
        </a:p>
      </dgm:t>
    </dgm:pt>
    <dgm:pt modelId="{3C78B8D9-EF91-4FFA-9D43-E2DACC295253}" type="sibTrans" cxnId="{018B670A-CC36-470D-96BD-563F4BD79B94}">
      <dgm:prSet/>
      <dgm:spPr/>
      <dgm:t>
        <a:bodyPr/>
        <a:lstStyle/>
        <a:p>
          <a:endParaRPr lang="en-US"/>
        </a:p>
      </dgm:t>
    </dgm:pt>
    <dgm:pt modelId="{13301181-7CCC-44BD-A72E-D2ECD5B5ABE2}">
      <dgm:prSet/>
      <dgm:spPr/>
      <dgm:t>
        <a:bodyPr/>
        <a:lstStyle/>
        <a:p>
          <a:r>
            <a:rPr lang="cs-CZ"/>
            <a:t>U starších paréz se provádí masáž více do hloubky. </a:t>
          </a:r>
          <a:endParaRPr lang="en-US"/>
        </a:p>
      </dgm:t>
    </dgm:pt>
    <dgm:pt modelId="{1EEA1149-1EDC-47AD-AAAA-9CA3AACC5B3C}" type="parTrans" cxnId="{1C159628-D9DC-42DC-B201-F0BBB44E683C}">
      <dgm:prSet/>
      <dgm:spPr/>
      <dgm:t>
        <a:bodyPr/>
        <a:lstStyle/>
        <a:p>
          <a:endParaRPr lang="en-US"/>
        </a:p>
      </dgm:t>
    </dgm:pt>
    <dgm:pt modelId="{360591BC-CB30-4598-9D14-4853C8BD16F5}" type="sibTrans" cxnId="{1C159628-D9DC-42DC-B201-F0BBB44E683C}">
      <dgm:prSet/>
      <dgm:spPr/>
      <dgm:t>
        <a:bodyPr/>
        <a:lstStyle/>
        <a:p>
          <a:endParaRPr lang="en-US"/>
        </a:p>
      </dgm:t>
    </dgm:pt>
    <dgm:pt modelId="{11904C27-0329-45CC-8632-C5F4FF2672A7}">
      <dgm:prSet/>
      <dgm:spPr/>
      <dgm:t>
        <a:bodyPr/>
        <a:lstStyle/>
        <a:p>
          <a:r>
            <a:rPr lang="cs-CZ" b="1" u="sng"/>
            <a:t>Ledování:</a:t>
          </a:r>
          <a:r>
            <a:rPr lang="cs-CZ"/>
            <a:t> kouskem ledu po dobu 3-5s</a:t>
          </a:r>
          <a:endParaRPr lang="en-US"/>
        </a:p>
      </dgm:t>
    </dgm:pt>
    <dgm:pt modelId="{0B7996D8-8168-45CE-9B6B-E2942D7DC2CB}" type="parTrans" cxnId="{DCBBDF0C-E72D-4653-AEC2-6EAC15FB9781}">
      <dgm:prSet/>
      <dgm:spPr/>
      <dgm:t>
        <a:bodyPr/>
        <a:lstStyle/>
        <a:p>
          <a:endParaRPr lang="en-US"/>
        </a:p>
      </dgm:t>
    </dgm:pt>
    <dgm:pt modelId="{F97972EF-DC90-4E49-A6F6-8B4300DB5346}" type="sibTrans" cxnId="{DCBBDF0C-E72D-4653-AEC2-6EAC15FB9781}">
      <dgm:prSet/>
      <dgm:spPr/>
      <dgm:t>
        <a:bodyPr/>
        <a:lstStyle/>
        <a:p>
          <a:endParaRPr lang="en-US"/>
        </a:p>
      </dgm:t>
    </dgm:pt>
    <dgm:pt modelId="{AD0F037C-80E9-422C-AAB0-2985BAF40064}" type="pres">
      <dgm:prSet presAssocID="{DC84687E-685E-4BF4-A1F4-4A88F4D3EED9}" presName="linear" presStyleCnt="0">
        <dgm:presLayoutVars>
          <dgm:animLvl val="lvl"/>
          <dgm:resizeHandles val="exact"/>
        </dgm:presLayoutVars>
      </dgm:prSet>
      <dgm:spPr/>
    </dgm:pt>
    <dgm:pt modelId="{EE9B57F7-016F-4888-923B-C21992807278}" type="pres">
      <dgm:prSet presAssocID="{CC376F8C-A0EB-4865-BF63-3E63A9AB0272}" presName="parentText" presStyleLbl="node1" presStyleIdx="0" presStyleCnt="7">
        <dgm:presLayoutVars>
          <dgm:chMax val="0"/>
          <dgm:bulletEnabled val="1"/>
        </dgm:presLayoutVars>
      </dgm:prSet>
      <dgm:spPr/>
    </dgm:pt>
    <dgm:pt modelId="{C83684DB-4B09-4138-8734-435508712C81}" type="pres">
      <dgm:prSet presAssocID="{E8B4435E-638E-4CDE-8FBD-C346400B474D}" presName="spacer" presStyleCnt="0"/>
      <dgm:spPr/>
    </dgm:pt>
    <dgm:pt modelId="{C900D5A2-D759-4792-AA2C-B81259539828}" type="pres">
      <dgm:prSet presAssocID="{26B6AA48-0B67-4A89-9104-B29831AF178B}" presName="parentText" presStyleLbl="node1" presStyleIdx="1" presStyleCnt="7">
        <dgm:presLayoutVars>
          <dgm:chMax val="0"/>
          <dgm:bulletEnabled val="1"/>
        </dgm:presLayoutVars>
      </dgm:prSet>
      <dgm:spPr/>
    </dgm:pt>
    <dgm:pt modelId="{71686737-D2A0-4ACE-BE60-134C47B3C772}" type="pres">
      <dgm:prSet presAssocID="{2A4F0234-EE78-4F5E-AA6B-7EDE2DE0BBC7}" presName="spacer" presStyleCnt="0"/>
      <dgm:spPr/>
    </dgm:pt>
    <dgm:pt modelId="{7ACE7A07-D457-49F8-8E4C-C3A2F889EB2A}" type="pres">
      <dgm:prSet presAssocID="{4D878DBA-EAC3-418A-8804-5316367EA7B8}" presName="parentText" presStyleLbl="node1" presStyleIdx="2" presStyleCnt="7">
        <dgm:presLayoutVars>
          <dgm:chMax val="0"/>
          <dgm:bulletEnabled val="1"/>
        </dgm:presLayoutVars>
      </dgm:prSet>
      <dgm:spPr/>
    </dgm:pt>
    <dgm:pt modelId="{69E2105B-AAA0-4684-9E27-2F61D62B1A55}" type="pres">
      <dgm:prSet presAssocID="{A383E36F-4EEC-4652-AFD3-61FD153003FA}" presName="spacer" presStyleCnt="0"/>
      <dgm:spPr/>
    </dgm:pt>
    <dgm:pt modelId="{7974DEB7-1137-495A-AE86-9BAB9673883D}" type="pres">
      <dgm:prSet presAssocID="{A0B936FC-7950-4B57-8577-AA69B4E110A3}" presName="parentText" presStyleLbl="node1" presStyleIdx="3" presStyleCnt="7">
        <dgm:presLayoutVars>
          <dgm:chMax val="0"/>
          <dgm:bulletEnabled val="1"/>
        </dgm:presLayoutVars>
      </dgm:prSet>
      <dgm:spPr/>
    </dgm:pt>
    <dgm:pt modelId="{2B652517-BAAC-4751-B179-FC4737291D7A}" type="pres">
      <dgm:prSet presAssocID="{735075B3-0220-4C46-BC23-968712772C58}" presName="spacer" presStyleCnt="0"/>
      <dgm:spPr/>
    </dgm:pt>
    <dgm:pt modelId="{9CE82249-6420-4953-AC30-688B804D08F0}" type="pres">
      <dgm:prSet presAssocID="{97C550B9-8EF2-48D0-B9AE-61429A195202}" presName="parentText" presStyleLbl="node1" presStyleIdx="4" presStyleCnt="7">
        <dgm:presLayoutVars>
          <dgm:chMax val="0"/>
          <dgm:bulletEnabled val="1"/>
        </dgm:presLayoutVars>
      </dgm:prSet>
      <dgm:spPr/>
    </dgm:pt>
    <dgm:pt modelId="{5F3E9084-D034-4028-9B68-A811A23FD421}" type="pres">
      <dgm:prSet presAssocID="{D2743F25-B7FC-4C6F-B6E8-BD2523E6C312}" presName="spacer" presStyleCnt="0"/>
      <dgm:spPr/>
    </dgm:pt>
    <dgm:pt modelId="{95387310-F62A-4FEE-9376-BDDD8F669156}" type="pres">
      <dgm:prSet presAssocID="{28AE069B-2101-48CF-AE71-FF50E5E5C189}" presName="parentText" presStyleLbl="node1" presStyleIdx="5" presStyleCnt="7">
        <dgm:presLayoutVars>
          <dgm:chMax val="0"/>
          <dgm:bulletEnabled val="1"/>
        </dgm:presLayoutVars>
      </dgm:prSet>
      <dgm:spPr/>
    </dgm:pt>
    <dgm:pt modelId="{9E137375-3FDE-4362-81D0-C8983E8FDEF5}" type="pres">
      <dgm:prSet presAssocID="{28AE069B-2101-48CF-AE71-FF50E5E5C189}" presName="childText" presStyleLbl="revTx" presStyleIdx="0" presStyleCnt="1">
        <dgm:presLayoutVars>
          <dgm:bulletEnabled val="1"/>
        </dgm:presLayoutVars>
      </dgm:prSet>
      <dgm:spPr/>
    </dgm:pt>
    <dgm:pt modelId="{9F936544-0EF0-496D-898B-5CF188355F3B}" type="pres">
      <dgm:prSet presAssocID="{11904C27-0329-45CC-8632-C5F4FF2672A7}" presName="parentText" presStyleLbl="node1" presStyleIdx="6" presStyleCnt="7">
        <dgm:presLayoutVars>
          <dgm:chMax val="0"/>
          <dgm:bulletEnabled val="1"/>
        </dgm:presLayoutVars>
      </dgm:prSet>
      <dgm:spPr/>
    </dgm:pt>
  </dgm:ptLst>
  <dgm:cxnLst>
    <dgm:cxn modelId="{018B670A-CC36-470D-96BD-563F4BD79B94}" srcId="{28AE069B-2101-48CF-AE71-FF50E5E5C189}" destId="{A12DB4BF-2746-40F1-80A8-A1C38911DCD4}" srcOrd="3" destOrd="0" parTransId="{59C65C6E-0120-4248-A6C2-8680605BFEF8}" sibTransId="{3C78B8D9-EF91-4FFA-9D43-E2DACC295253}"/>
    <dgm:cxn modelId="{DCBBDF0C-E72D-4653-AEC2-6EAC15FB9781}" srcId="{DC84687E-685E-4BF4-A1F4-4A88F4D3EED9}" destId="{11904C27-0329-45CC-8632-C5F4FF2672A7}" srcOrd="6" destOrd="0" parTransId="{0B7996D8-8168-45CE-9B6B-E2942D7DC2CB}" sibTransId="{F97972EF-DC90-4E49-A6F6-8B4300DB5346}"/>
    <dgm:cxn modelId="{456FC825-879D-4ABA-8D46-DF6539449FC1}" type="presOf" srcId="{4D878DBA-EAC3-418A-8804-5316367EA7B8}" destId="{7ACE7A07-D457-49F8-8E4C-C3A2F889EB2A}" srcOrd="0" destOrd="0" presId="urn:microsoft.com/office/officeart/2005/8/layout/vList2"/>
    <dgm:cxn modelId="{1C159628-D9DC-42DC-B201-F0BBB44E683C}" srcId="{28AE069B-2101-48CF-AE71-FF50E5E5C189}" destId="{13301181-7CCC-44BD-A72E-D2ECD5B5ABE2}" srcOrd="4" destOrd="0" parTransId="{1EEA1149-1EDC-47AD-AAAA-9CA3AACC5B3C}" sibTransId="{360591BC-CB30-4598-9D14-4853C8BD16F5}"/>
    <dgm:cxn modelId="{14DE0730-4BC1-438C-B96F-7F44E6255ACE}" srcId="{28AE069B-2101-48CF-AE71-FF50E5E5C189}" destId="{35133739-82B7-4BB2-A10F-7057F1A61A06}" srcOrd="2" destOrd="0" parTransId="{8667F6C0-0678-45C9-95D6-3097A8BFFAC0}" sibTransId="{56A59382-E0F1-4431-AE6C-1217D045FCB4}"/>
    <dgm:cxn modelId="{C4C46544-0641-4606-8F8E-9A6F83B91530}" type="presOf" srcId="{DC84687E-685E-4BF4-A1F4-4A88F4D3EED9}" destId="{AD0F037C-80E9-422C-AAB0-2985BAF40064}" srcOrd="0" destOrd="0" presId="urn:microsoft.com/office/officeart/2005/8/layout/vList2"/>
    <dgm:cxn modelId="{2244C34F-798E-4FA5-BD85-F1D53B9AA2E0}" srcId="{DC84687E-685E-4BF4-A1F4-4A88F4D3EED9}" destId="{CC376F8C-A0EB-4865-BF63-3E63A9AB0272}" srcOrd="0" destOrd="0" parTransId="{4D55FA47-7313-49E2-A56F-ADCB3AA4476B}" sibTransId="{E8B4435E-638E-4CDE-8FBD-C346400B474D}"/>
    <dgm:cxn modelId="{23524570-E967-4DA9-A648-9A7EA7C0ECEF}" type="presOf" srcId="{A12DB4BF-2746-40F1-80A8-A1C38911DCD4}" destId="{9E137375-3FDE-4362-81D0-C8983E8FDEF5}" srcOrd="0" destOrd="3" presId="urn:microsoft.com/office/officeart/2005/8/layout/vList2"/>
    <dgm:cxn modelId="{5A87AA57-C743-4607-B9CA-953C21F04E05}" type="presOf" srcId="{11904C27-0329-45CC-8632-C5F4FF2672A7}" destId="{9F936544-0EF0-496D-898B-5CF188355F3B}" srcOrd="0" destOrd="0" presId="urn:microsoft.com/office/officeart/2005/8/layout/vList2"/>
    <dgm:cxn modelId="{EDA6DA79-67A6-4D1F-8259-38FE1A3EF300}" type="presOf" srcId="{84F1C4E6-9FC7-4DD9-8EAB-0281E8556331}" destId="{9E137375-3FDE-4362-81D0-C8983E8FDEF5}" srcOrd="0" destOrd="0" presId="urn:microsoft.com/office/officeart/2005/8/layout/vList2"/>
    <dgm:cxn modelId="{9B31DA7E-71F2-4D80-9EC0-FF1442FBEF2B}" type="presOf" srcId="{4060AA78-22B1-42EB-B94D-771317F33D42}" destId="{9E137375-3FDE-4362-81D0-C8983E8FDEF5}" srcOrd="0" destOrd="1" presId="urn:microsoft.com/office/officeart/2005/8/layout/vList2"/>
    <dgm:cxn modelId="{A6B5338B-EE4B-4668-BAF3-A945D95A5662}" type="presOf" srcId="{97C550B9-8EF2-48D0-B9AE-61429A195202}" destId="{9CE82249-6420-4953-AC30-688B804D08F0}" srcOrd="0" destOrd="0" presId="urn:microsoft.com/office/officeart/2005/8/layout/vList2"/>
    <dgm:cxn modelId="{97EE8390-F748-4A24-A33A-AC6B0FB745E7}" srcId="{28AE069B-2101-48CF-AE71-FF50E5E5C189}" destId="{4060AA78-22B1-42EB-B94D-771317F33D42}" srcOrd="1" destOrd="0" parTransId="{A6207120-4373-4E71-AA76-3569DF4D7ACF}" sibTransId="{7B4CF15B-09DA-4F20-9790-E14230C7D0C9}"/>
    <dgm:cxn modelId="{8B22B393-CA6E-4AA4-BA02-0E82BE0ADD94}" type="presOf" srcId="{26B6AA48-0B67-4A89-9104-B29831AF178B}" destId="{C900D5A2-D759-4792-AA2C-B81259539828}" srcOrd="0" destOrd="0" presId="urn:microsoft.com/office/officeart/2005/8/layout/vList2"/>
    <dgm:cxn modelId="{5EFFC59B-98E5-4C0E-80F3-6B1D867C6F38}" srcId="{DC84687E-685E-4BF4-A1F4-4A88F4D3EED9}" destId="{28AE069B-2101-48CF-AE71-FF50E5E5C189}" srcOrd="5" destOrd="0" parTransId="{4E2FD3E2-C4BE-4D51-8AC2-61C2A7F483B5}" sibTransId="{5FE02E11-94E7-4AD8-BACE-3ABF9D791E66}"/>
    <dgm:cxn modelId="{84EE8D9D-DD51-44D2-BEF3-D8F9A0B3F869}" type="presOf" srcId="{28AE069B-2101-48CF-AE71-FF50E5E5C189}" destId="{95387310-F62A-4FEE-9376-BDDD8F669156}" srcOrd="0" destOrd="0" presId="urn:microsoft.com/office/officeart/2005/8/layout/vList2"/>
    <dgm:cxn modelId="{17D03DA8-478A-4D8A-AE87-20524957526C}" type="presOf" srcId="{13301181-7CCC-44BD-A72E-D2ECD5B5ABE2}" destId="{9E137375-3FDE-4362-81D0-C8983E8FDEF5}" srcOrd="0" destOrd="4" presId="urn:microsoft.com/office/officeart/2005/8/layout/vList2"/>
    <dgm:cxn modelId="{F22228AF-417C-462F-89E4-6337D0703A90}" srcId="{DC84687E-685E-4BF4-A1F4-4A88F4D3EED9}" destId="{97C550B9-8EF2-48D0-B9AE-61429A195202}" srcOrd="4" destOrd="0" parTransId="{546E2979-7260-4229-ADE0-C073678C12C4}" sibTransId="{D2743F25-B7FC-4C6F-B6E8-BD2523E6C312}"/>
    <dgm:cxn modelId="{DB20CEB5-3DD3-4BD0-883D-459675771217}" srcId="{DC84687E-685E-4BF4-A1F4-4A88F4D3EED9}" destId="{26B6AA48-0B67-4A89-9104-B29831AF178B}" srcOrd="1" destOrd="0" parTransId="{3391C198-6F7D-47C9-A202-3BE839777DDD}" sibTransId="{2A4F0234-EE78-4F5E-AA6B-7EDE2DE0BBC7}"/>
    <dgm:cxn modelId="{74AFDDCA-EE35-4E3C-9B51-02A8A4AF8A42}" srcId="{28AE069B-2101-48CF-AE71-FF50E5E5C189}" destId="{84F1C4E6-9FC7-4DD9-8EAB-0281E8556331}" srcOrd="0" destOrd="0" parTransId="{ED2C238E-CBA7-4700-86A4-52B1739A360B}" sibTransId="{014CCE25-7230-40E0-A373-B32F75B7493A}"/>
    <dgm:cxn modelId="{CC0356CB-CE01-4043-9364-3E23F7038AC2}" srcId="{DC84687E-685E-4BF4-A1F4-4A88F4D3EED9}" destId="{4D878DBA-EAC3-418A-8804-5316367EA7B8}" srcOrd="2" destOrd="0" parTransId="{1D16A020-17BC-4D29-8EDE-05F52F67982B}" sibTransId="{A383E36F-4EEC-4652-AFD3-61FD153003FA}"/>
    <dgm:cxn modelId="{FB94AFCF-34B9-4F9C-8507-8475F9F45E52}" type="presOf" srcId="{A0B936FC-7950-4B57-8577-AA69B4E110A3}" destId="{7974DEB7-1137-495A-AE86-9BAB9673883D}" srcOrd="0" destOrd="0" presId="urn:microsoft.com/office/officeart/2005/8/layout/vList2"/>
    <dgm:cxn modelId="{D87892DE-956A-4653-92E5-DDBAF86AED85}" srcId="{DC84687E-685E-4BF4-A1F4-4A88F4D3EED9}" destId="{A0B936FC-7950-4B57-8577-AA69B4E110A3}" srcOrd="3" destOrd="0" parTransId="{BF4528AB-4B77-4AAC-A34E-30D3EB030E81}" sibTransId="{735075B3-0220-4C46-BC23-968712772C58}"/>
    <dgm:cxn modelId="{3355CDF2-490B-446B-BEA2-93585D07FCE7}" type="presOf" srcId="{CC376F8C-A0EB-4865-BF63-3E63A9AB0272}" destId="{EE9B57F7-016F-4888-923B-C21992807278}" srcOrd="0" destOrd="0" presId="urn:microsoft.com/office/officeart/2005/8/layout/vList2"/>
    <dgm:cxn modelId="{D18D7BFF-BCCA-4C9F-A288-CE53695E2607}" type="presOf" srcId="{35133739-82B7-4BB2-A10F-7057F1A61A06}" destId="{9E137375-3FDE-4362-81D0-C8983E8FDEF5}" srcOrd="0" destOrd="2" presId="urn:microsoft.com/office/officeart/2005/8/layout/vList2"/>
    <dgm:cxn modelId="{5A995DD0-2983-4317-BEE0-F7DF4CEDD88E}" type="presParOf" srcId="{AD0F037C-80E9-422C-AAB0-2985BAF40064}" destId="{EE9B57F7-016F-4888-923B-C21992807278}" srcOrd="0" destOrd="0" presId="urn:microsoft.com/office/officeart/2005/8/layout/vList2"/>
    <dgm:cxn modelId="{53EDC2B6-FC8B-4701-AB14-6C07C574B546}" type="presParOf" srcId="{AD0F037C-80E9-422C-AAB0-2985BAF40064}" destId="{C83684DB-4B09-4138-8734-435508712C81}" srcOrd="1" destOrd="0" presId="urn:microsoft.com/office/officeart/2005/8/layout/vList2"/>
    <dgm:cxn modelId="{924D2267-4530-446A-87C1-465D4B59CC94}" type="presParOf" srcId="{AD0F037C-80E9-422C-AAB0-2985BAF40064}" destId="{C900D5A2-D759-4792-AA2C-B81259539828}" srcOrd="2" destOrd="0" presId="urn:microsoft.com/office/officeart/2005/8/layout/vList2"/>
    <dgm:cxn modelId="{C663E188-84E1-4321-8A21-99311742608C}" type="presParOf" srcId="{AD0F037C-80E9-422C-AAB0-2985BAF40064}" destId="{71686737-D2A0-4ACE-BE60-134C47B3C772}" srcOrd="3" destOrd="0" presId="urn:microsoft.com/office/officeart/2005/8/layout/vList2"/>
    <dgm:cxn modelId="{9CA8DDDF-112C-4EA0-9FB0-0D35ABB611EE}" type="presParOf" srcId="{AD0F037C-80E9-422C-AAB0-2985BAF40064}" destId="{7ACE7A07-D457-49F8-8E4C-C3A2F889EB2A}" srcOrd="4" destOrd="0" presId="urn:microsoft.com/office/officeart/2005/8/layout/vList2"/>
    <dgm:cxn modelId="{C2280914-020C-4AD2-884D-668DD6E3A957}" type="presParOf" srcId="{AD0F037C-80E9-422C-AAB0-2985BAF40064}" destId="{69E2105B-AAA0-4684-9E27-2F61D62B1A55}" srcOrd="5" destOrd="0" presId="urn:microsoft.com/office/officeart/2005/8/layout/vList2"/>
    <dgm:cxn modelId="{31E0CF50-2507-4EAE-AEE6-E80CCD7FEF56}" type="presParOf" srcId="{AD0F037C-80E9-422C-AAB0-2985BAF40064}" destId="{7974DEB7-1137-495A-AE86-9BAB9673883D}" srcOrd="6" destOrd="0" presId="urn:microsoft.com/office/officeart/2005/8/layout/vList2"/>
    <dgm:cxn modelId="{C1599A40-1D55-43C1-B712-F445A81F5C30}" type="presParOf" srcId="{AD0F037C-80E9-422C-AAB0-2985BAF40064}" destId="{2B652517-BAAC-4751-B179-FC4737291D7A}" srcOrd="7" destOrd="0" presId="urn:microsoft.com/office/officeart/2005/8/layout/vList2"/>
    <dgm:cxn modelId="{6B5BB392-4C7D-4F7B-A450-ACA1817F2506}" type="presParOf" srcId="{AD0F037C-80E9-422C-AAB0-2985BAF40064}" destId="{9CE82249-6420-4953-AC30-688B804D08F0}" srcOrd="8" destOrd="0" presId="urn:microsoft.com/office/officeart/2005/8/layout/vList2"/>
    <dgm:cxn modelId="{DD5F2632-79C9-44E9-AB00-AC21E49B2FAC}" type="presParOf" srcId="{AD0F037C-80E9-422C-AAB0-2985BAF40064}" destId="{5F3E9084-D034-4028-9B68-A811A23FD421}" srcOrd="9" destOrd="0" presId="urn:microsoft.com/office/officeart/2005/8/layout/vList2"/>
    <dgm:cxn modelId="{93AD8EB4-07F3-4F67-8494-8582BC5F0A6D}" type="presParOf" srcId="{AD0F037C-80E9-422C-AAB0-2985BAF40064}" destId="{95387310-F62A-4FEE-9376-BDDD8F669156}" srcOrd="10" destOrd="0" presId="urn:microsoft.com/office/officeart/2005/8/layout/vList2"/>
    <dgm:cxn modelId="{092844A3-E2C4-45C8-B02A-3B7E980DC07A}" type="presParOf" srcId="{AD0F037C-80E9-422C-AAB0-2985BAF40064}" destId="{9E137375-3FDE-4362-81D0-C8983E8FDEF5}" srcOrd="11" destOrd="0" presId="urn:microsoft.com/office/officeart/2005/8/layout/vList2"/>
    <dgm:cxn modelId="{440FE309-6465-43BC-9C16-5ED118F88812}" type="presParOf" srcId="{AD0F037C-80E9-422C-AAB0-2985BAF40064}" destId="{9F936544-0EF0-496D-898B-5CF188355F3B}"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FA91314-70DA-4863-95B8-ABD4776B3EED}" type="doc">
      <dgm:prSet loTypeId="urn:microsoft.com/office/officeart/2005/8/layout/list1" loCatId="list" qsTypeId="urn:microsoft.com/office/officeart/2005/8/quickstyle/simple1" qsCatId="simple" csTypeId="urn:microsoft.com/office/officeart/2005/8/colors/accent5_2" csCatId="accent5"/>
      <dgm:spPr/>
      <dgm:t>
        <a:bodyPr/>
        <a:lstStyle/>
        <a:p>
          <a:endParaRPr lang="en-US"/>
        </a:p>
      </dgm:t>
    </dgm:pt>
    <dgm:pt modelId="{1B89E05E-94E0-456C-9636-EC137F61EA38}">
      <dgm:prSet/>
      <dgm:spPr/>
      <dgm:t>
        <a:bodyPr/>
        <a:lstStyle/>
        <a:p>
          <a:r>
            <a:rPr lang="cs-CZ" b="1" u="sng"/>
            <a:t>Stimulace:</a:t>
          </a:r>
          <a:r>
            <a:rPr lang="cs-CZ"/>
            <a:t> </a:t>
          </a:r>
          <a:endParaRPr lang="en-US"/>
        </a:p>
      </dgm:t>
    </dgm:pt>
    <dgm:pt modelId="{C2434390-DF46-4DC8-9C83-2580ADDBC947}" type="parTrans" cxnId="{60FDE238-09A7-4FEF-9F7A-9CF31DEB1375}">
      <dgm:prSet/>
      <dgm:spPr/>
      <dgm:t>
        <a:bodyPr/>
        <a:lstStyle/>
        <a:p>
          <a:endParaRPr lang="en-US"/>
        </a:p>
      </dgm:t>
    </dgm:pt>
    <dgm:pt modelId="{66C615BA-05A9-4158-AC31-A28AD0327B0A}" type="sibTrans" cxnId="{60FDE238-09A7-4FEF-9F7A-9CF31DEB1375}">
      <dgm:prSet/>
      <dgm:spPr/>
      <dgm:t>
        <a:bodyPr/>
        <a:lstStyle/>
        <a:p>
          <a:endParaRPr lang="en-US"/>
        </a:p>
      </dgm:t>
    </dgm:pt>
    <dgm:pt modelId="{6F1DD447-A3FB-4241-AD79-00A7A55B9854}">
      <dgm:prSet/>
      <dgm:spPr/>
      <dgm:t>
        <a:bodyPr/>
        <a:lstStyle/>
        <a:p>
          <a:r>
            <a:rPr lang="cs-CZ"/>
            <a:t>je drobný chvějivý pohyb, který probouzí k činnosti nervová zakončení ve svalech a šlachách. </a:t>
          </a:r>
          <a:endParaRPr lang="en-US"/>
        </a:p>
      </dgm:t>
    </dgm:pt>
    <dgm:pt modelId="{F07C7137-94B8-49DB-B761-355819EA5DFA}" type="parTrans" cxnId="{940213A5-4D77-4B6D-AAF6-4032F1448219}">
      <dgm:prSet/>
      <dgm:spPr/>
      <dgm:t>
        <a:bodyPr/>
        <a:lstStyle/>
        <a:p>
          <a:endParaRPr lang="en-US"/>
        </a:p>
      </dgm:t>
    </dgm:pt>
    <dgm:pt modelId="{083E5E6B-83DA-40AC-BE00-330EBE1033CB}" type="sibTrans" cxnId="{940213A5-4D77-4B6D-AAF6-4032F1448219}">
      <dgm:prSet/>
      <dgm:spPr/>
      <dgm:t>
        <a:bodyPr/>
        <a:lstStyle/>
        <a:p>
          <a:endParaRPr lang="en-US"/>
        </a:p>
      </dgm:t>
    </dgm:pt>
    <dgm:pt modelId="{515A4D0F-EA73-455B-94D2-F6C0DCE31B48}">
      <dgm:prSet/>
      <dgm:spPr/>
      <dgm:t>
        <a:bodyPr/>
        <a:lstStyle/>
        <a:p>
          <a:r>
            <a:rPr lang="cs-CZ"/>
            <a:t>Provádíme ho pasivně přesně v rozsahu fyziologického pohybu. </a:t>
          </a:r>
          <a:endParaRPr lang="en-US"/>
        </a:p>
      </dgm:t>
    </dgm:pt>
    <dgm:pt modelId="{24D58BD5-8497-41C8-A768-8D3DB4AE2486}" type="parTrans" cxnId="{3ABB8ECE-7113-49F9-ADE2-1FE73E4E2544}">
      <dgm:prSet/>
      <dgm:spPr/>
      <dgm:t>
        <a:bodyPr/>
        <a:lstStyle/>
        <a:p>
          <a:endParaRPr lang="en-US"/>
        </a:p>
      </dgm:t>
    </dgm:pt>
    <dgm:pt modelId="{98C86E49-4879-45CE-B7A2-20685DB2CCB1}" type="sibTrans" cxnId="{3ABB8ECE-7113-49F9-ADE2-1FE73E4E2544}">
      <dgm:prSet/>
      <dgm:spPr/>
      <dgm:t>
        <a:bodyPr/>
        <a:lstStyle/>
        <a:p>
          <a:endParaRPr lang="en-US"/>
        </a:p>
      </dgm:t>
    </dgm:pt>
    <dgm:pt modelId="{BF825499-1438-4B0A-A20E-F533C85182FE}">
      <dgm:prSet/>
      <dgm:spPr/>
      <dgm:t>
        <a:bodyPr/>
        <a:lstStyle/>
        <a:p>
          <a:r>
            <a:rPr lang="cs-CZ"/>
            <a:t>Stimulace probouzí k činnosti nervová zakončení ve svalech, ve šlachách a v kloubech. Stimulační úkony mají veliký význam (pokud jsou časně použité) pro ochrnutý sval. </a:t>
          </a:r>
          <a:endParaRPr lang="en-US"/>
        </a:p>
      </dgm:t>
    </dgm:pt>
    <dgm:pt modelId="{1EB9EB09-866A-4362-BB68-99F46C9DD9D0}" type="parTrans" cxnId="{5FDC6154-0D4E-440C-B9D0-1B7C68E249D8}">
      <dgm:prSet/>
      <dgm:spPr/>
      <dgm:t>
        <a:bodyPr/>
        <a:lstStyle/>
        <a:p>
          <a:endParaRPr lang="en-US"/>
        </a:p>
      </dgm:t>
    </dgm:pt>
    <dgm:pt modelId="{7F7CBC60-1901-497E-816E-F6CF10F95468}" type="sibTrans" cxnId="{5FDC6154-0D4E-440C-B9D0-1B7C68E249D8}">
      <dgm:prSet/>
      <dgm:spPr/>
      <dgm:t>
        <a:bodyPr/>
        <a:lstStyle/>
        <a:p>
          <a:endParaRPr lang="en-US"/>
        </a:p>
      </dgm:t>
    </dgm:pt>
    <dgm:pt modelId="{8144F76A-1DDE-483F-B046-0FCDAFF330E1}">
      <dgm:prSet/>
      <dgm:spPr/>
      <dgm:t>
        <a:bodyPr/>
        <a:lstStyle/>
        <a:p>
          <a:r>
            <a:rPr lang="cs-CZ"/>
            <a:t>Používáme je u svalů o síle 0-2- dle svalového testu </a:t>
          </a:r>
          <a:endParaRPr lang="en-US"/>
        </a:p>
      </dgm:t>
    </dgm:pt>
    <dgm:pt modelId="{BC9DED84-310C-4445-9C0D-BD979664A0BE}" type="parTrans" cxnId="{85501AB5-8594-4FEF-96BD-2D81D904CBAF}">
      <dgm:prSet/>
      <dgm:spPr/>
      <dgm:t>
        <a:bodyPr/>
        <a:lstStyle/>
        <a:p>
          <a:endParaRPr lang="en-US"/>
        </a:p>
      </dgm:t>
    </dgm:pt>
    <dgm:pt modelId="{6E994123-8403-4B39-AFC3-178D606BEA88}" type="sibTrans" cxnId="{85501AB5-8594-4FEF-96BD-2D81D904CBAF}">
      <dgm:prSet/>
      <dgm:spPr/>
      <dgm:t>
        <a:bodyPr/>
        <a:lstStyle/>
        <a:p>
          <a:endParaRPr lang="en-US"/>
        </a:p>
      </dgm:t>
    </dgm:pt>
    <dgm:pt modelId="{B5202A49-9BD9-4A20-80F4-5CE22C4F449B}">
      <dgm:prSet/>
      <dgm:spPr/>
      <dgm:t>
        <a:bodyPr/>
        <a:lstStyle/>
        <a:p>
          <a:r>
            <a:rPr lang="cs-CZ" b="1" u="sng"/>
            <a:t>Pojem indikace:</a:t>
          </a:r>
          <a:r>
            <a:rPr lang="cs-CZ"/>
            <a:t> </a:t>
          </a:r>
          <a:endParaRPr lang="en-US"/>
        </a:p>
      </dgm:t>
    </dgm:pt>
    <dgm:pt modelId="{E80546E3-FE8F-4D3D-B114-CF59AF4A832F}" type="parTrans" cxnId="{E27BA6AF-E91D-45BE-8EC5-B28B50984BC9}">
      <dgm:prSet/>
      <dgm:spPr/>
      <dgm:t>
        <a:bodyPr/>
        <a:lstStyle/>
        <a:p>
          <a:endParaRPr lang="en-US"/>
        </a:p>
      </dgm:t>
    </dgm:pt>
    <dgm:pt modelId="{FA77CCCB-A053-4E2E-AF04-4B65DD875235}" type="sibTrans" cxnId="{E27BA6AF-E91D-45BE-8EC5-B28B50984BC9}">
      <dgm:prSet/>
      <dgm:spPr/>
      <dgm:t>
        <a:bodyPr/>
        <a:lstStyle/>
        <a:p>
          <a:endParaRPr lang="en-US"/>
        </a:p>
      </dgm:t>
    </dgm:pt>
    <dgm:pt modelId="{EB320FA4-3984-4846-AE5D-EBC2CF079FA5}">
      <dgm:prSet/>
      <dgm:spPr/>
      <dgm:t>
        <a:bodyPr/>
        <a:lstStyle/>
        <a:p>
          <a:r>
            <a:rPr lang="cs-CZ"/>
            <a:t>= uvědomění pacienta o přesně prováděném pohybu a o svalu, který má tento pohyb provést. </a:t>
          </a:r>
          <a:endParaRPr lang="en-US"/>
        </a:p>
      </dgm:t>
    </dgm:pt>
    <dgm:pt modelId="{1425F262-CD75-4AE1-9B16-66CB0BBD9F68}" type="parTrans" cxnId="{DD0D404F-4762-4F84-8F47-88C744BDBC3E}">
      <dgm:prSet/>
      <dgm:spPr/>
      <dgm:t>
        <a:bodyPr/>
        <a:lstStyle/>
        <a:p>
          <a:endParaRPr lang="en-US"/>
        </a:p>
      </dgm:t>
    </dgm:pt>
    <dgm:pt modelId="{CCC4BD6B-ADE6-4250-9BC1-0801A2384C95}" type="sibTrans" cxnId="{DD0D404F-4762-4F84-8F47-88C744BDBC3E}">
      <dgm:prSet/>
      <dgm:spPr/>
      <dgm:t>
        <a:bodyPr/>
        <a:lstStyle/>
        <a:p>
          <a:endParaRPr lang="en-US"/>
        </a:p>
      </dgm:t>
    </dgm:pt>
    <dgm:pt modelId="{55E079CE-D235-4C90-AEB1-D8AC982FD6E8}">
      <dgm:prSet/>
      <dgm:spPr/>
      <dgm:t>
        <a:bodyPr/>
        <a:lstStyle/>
        <a:p>
          <a:r>
            <a:rPr lang="cs-CZ"/>
            <a:t>po několikrát opakovaném (6 – 10x) stimulačním pohybu ukážeme nemocnému místo uložení svalu, špičkami prstů naznačíme východisko kontrakce od úponové šlachy k začátku svalu, čímž zároveň dráždíme proprioreceptory v kůži.</a:t>
          </a:r>
          <a:endParaRPr lang="en-US"/>
        </a:p>
      </dgm:t>
    </dgm:pt>
    <dgm:pt modelId="{54A25D7D-19F7-4CF2-9EAF-F957BC707047}" type="parTrans" cxnId="{0B7457F3-0D51-41B9-A188-5E6C53D53425}">
      <dgm:prSet/>
      <dgm:spPr/>
      <dgm:t>
        <a:bodyPr/>
        <a:lstStyle/>
        <a:p>
          <a:endParaRPr lang="en-US"/>
        </a:p>
      </dgm:t>
    </dgm:pt>
    <dgm:pt modelId="{C47DA078-2CA2-4371-8698-177B6A094387}" type="sibTrans" cxnId="{0B7457F3-0D51-41B9-A188-5E6C53D53425}">
      <dgm:prSet/>
      <dgm:spPr/>
      <dgm:t>
        <a:bodyPr/>
        <a:lstStyle/>
        <a:p>
          <a:endParaRPr lang="en-US"/>
        </a:p>
      </dgm:t>
    </dgm:pt>
    <dgm:pt modelId="{477A2055-7A94-4A41-BF72-70ADBE67F3E5}">
      <dgm:prSet/>
      <dgm:spPr/>
      <dgm:t>
        <a:bodyPr/>
        <a:lstStyle/>
        <a:p>
          <a:r>
            <a:rPr lang="cs-CZ"/>
            <a:t>Nemocný má být poučen o tom, že musí mít cvičenou část zcela relaxovánu a že se musí na pohyb soustředit.</a:t>
          </a:r>
          <a:endParaRPr lang="en-US"/>
        </a:p>
      </dgm:t>
    </dgm:pt>
    <dgm:pt modelId="{DFDA697D-6093-48AE-AF16-6608789B2A8D}" type="parTrans" cxnId="{538E2461-EE44-41B7-9F3B-9869215C5F8A}">
      <dgm:prSet/>
      <dgm:spPr/>
      <dgm:t>
        <a:bodyPr/>
        <a:lstStyle/>
        <a:p>
          <a:endParaRPr lang="en-US"/>
        </a:p>
      </dgm:t>
    </dgm:pt>
    <dgm:pt modelId="{5BF5709F-0D2E-4FFE-97EB-30997DE47ACC}" type="sibTrans" cxnId="{538E2461-EE44-41B7-9F3B-9869215C5F8A}">
      <dgm:prSet/>
      <dgm:spPr/>
      <dgm:t>
        <a:bodyPr/>
        <a:lstStyle/>
        <a:p>
          <a:endParaRPr lang="en-US"/>
        </a:p>
      </dgm:t>
    </dgm:pt>
    <dgm:pt modelId="{EB3A88D2-4BAB-4369-A427-CE2F4FBD0457}" type="pres">
      <dgm:prSet presAssocID="{AFA91314-70DA-4863-95B8-ABD4776B3EED}" presName="linear" presStyleCnt="0">
        <dgm:presLayoutVars>
          <dgm:dir/>
          <dgm:animLvl val="lvl"/>
          <dgm:resizeHandles val="exact"/>
        </dgm:presLayoutVars>
      </dgm:prSet>
      <dgm:spPr/>
    </dgm:pt>
    <dgm:pt modelId="{DDD28F8C-C714-4D86-9C87-D9590CEB60C6}" type="pres">
      <dgm:prSet presAssocID="{1B89E05E-94E0-456C-9636-EC137F61EA38}" presName="parentLin" presStyleCnt="0"/>
      <dgm:spPr/>
    </dgm:pt>
    <dgm:pt modelId="{9EAD6D03-435C-47F7-9325-41437C2D3711}" type="pres">
      <dgm:prSet presAssocID="{1B89E05E-94E0-456C-9636-EC137F61EA38}" presName="parentLeftMargin" presStyleLbl="node1" presStyleIdx="0" presStyleCnt="2"/>
      <dgm:spPr/>
    </dgm:pt>
    <dgm:pt modelId="{21CE2BC9-2305-43E4-A211-D6B164928433}" type="pres">
      <dgm:prSet presAssocID="{1B89E05E-94E0-456C-9636-EC137F61EA38}" presName="parentText" presStyleLbl="node1" presStyleIdx="0" presStyleCnt="2">
        <dgm:presLayoutVars>
          <dgm:chMax val="0"/>
          <dgm:bulletEnabled val="1"/>
        </dgm:presLayoutVars>
      </dgm:prSet>
      <dgm:spPr/>
    </dgm:pt>
    <dgm:pt modelId="{6A0956AC-7611-47EF-A423-E0D041A47195}" type="pres">
      <dgm:prSet presAssocID="{1B89E05E-94E0-456C-9636-EC137F61EA38}" presName="negativeSpace" presStyleCnt="0"/>
      <dgm:spPr/>
    </dgm:pt>
    <dgm:pt modelId="{175D97BF-CB52-4081-9117-C3FD183CDEC5}" type="pres">
      <dgm:prSet presAssocID="{1B89E05E-94E0-456C-9636-EC137F61EA38}" presName="childText" presStyleLbl="conFgAcc1" presStyleIdx="0" presStyleCnt="2">
        <dgm:presLayoutVars>
          <dgm:bulletEnabled val="1"/>
        </dgm:presLayoutVars>
      </dgm:prSet>
      <dgm:spPr/>
    </dgm:pt>
    <dgm:pt modelId="{C4166848-DD03-48E2-9C7A-DCFE2EB7E06E}" type="pres">
      <dgm:prSet presAssocID="{66C615BA-05A9-4158-AC31-A28AD0327B0A}" presName="spaceBetweenRectangles" presStyleCnt="0"/>
      <dgm:spPr/>
    </dgm:pt>
    <dgm:pt modelId="{1FEF1A18-6128-4E46-9640-36470B377155}" type="pres">
      <dgm:prSet presAssocID="{B5202A49-9BD9-4A20-80F4-5CE22C4F449B}" presName="parentLin" presStyleCnt="0"/>
      <dgm:spPr/>
    </dgm:pt>
    <dgm:pt modelId="{47746E3E-2873-4DDD-AE73-ADBB01CDB0C1}" type="pres">
      <dgm:prSet presAssocID="{B5202A49-9BD9-4A20-80F4-5CE22C4F449B}" presName="parentLeftMargin" presStyleLbl="node1" presStyleIdx="0" presStyleCnt="2"/>
      <dgm:spPr/>
    </dgm:pt>
    <dgm:pt modelId="{F9AAAAC2-A5E8-4816-BFF8-FDB4F6FBACD1}" type="pres">
      <dgm:prSet presAssocID="{B5202A49-9BD9-4A20-80F4-5CE22C4F449B}" presName="parentText" presStyleLbl="node1" presStyleIdx="1" presStyleCnt="2">
        <dgm:presLayoutVars>
          <dgm:chMax val="0"/>
          <dgm:bulletEnabled val="1"/>
        </dgm:presLayoutVars>
      </dgm:prSet>
      <dgm:spPr/>
    </dgm:pt>
    <dgm:pt modelId="{2913E620-26EA-421E-A829-A3AC2F30F175}" type="pres">
      <dgm:prSet presAssocID="{B5202A49-9BD9-4A20-80F4-5CE22C4F449B}" presName="negativeSpace" presStyleCnt="0"/>
      <dgm:spPr/>
    </dgm:pt>
    <dgm:pt modelId="{B0F2EAE6-CD35-4EF4-8490-39F037B0BF59}" type="pres">
      <dgm:prSet presAssocID="{B5202A49-9BD9-4A20-80F4-5CE22C4F449B}" presName="childText" presStyleLbl="conFgAcc1" presStyleIdx="1" presStyleCnt="2">
        <dgm:presLayoutVars>
          <dgm:bulletEnabled val="1"/>
        </dgm:presLayoutVars>
      </dgm:prSet>
      <dgm:spPr/>
    </dgm:pt>
  </dgm:ptLst>
  <dgm:cxnLst>
    <dgm:cxn modelId="{69EF0207-EE58-422E-A548-FFB40252D9BE}" type="presOf" srcId="{B5202A49-9BD9-4A20-80F4-5CE22C4F449B}" destId="{F9AAAAC2-A5E8-4816-BFF8-FDB4F6FBACD1}" srcOrd="1" destOrd="0" presId="urn:microsoft.com/office/officeart/2005/8/layout/list1"/>
    <dgm:cxn modelId="{84AC3E07-D44B-40C7-92A0-48F402DDBAA1}" type="presOf" srcId="{1B89E05E-94E0-456C-9636-EC137F61EA38}" destId="{21CE2BC9-2305-43E4-A211-D6B164928433}" srcOrd="1" destOrd="0" presId="urn:microsoft.com/office/officeart/2005/8/layout/list1"/>
    <dgm:cxn modelId="{60FDE238-09A7-4FEF-9F7A-9CF31DEB1375}" srcId="{AFA91314-70DA-4863-95B8-ABD4776B3EED}" destId="{1B89E05E-94E0-456C-9636-EC137F61EA38}" srcOrd="0" destOrd="0" parTransId="{C2434390-DF46-4DC8-9C83-2580ADDBC947}" sibTransId="{66C615BA-05A9-4158-AC31-A28AD0327B0A}"/>
    <dgm:cxn modelId="{41EB0F40-F562-46BD-BAA2-1F509C3E5518}" type="presOf" srcId="{55E079CE-D235-4C90-AEB1-D8AC982FD6E8}" destId="{B0F2EAE6-CD35-4EF4-8490-39F037B0BF59}" srcOrd="0" destOrd="1" presId="urn:microsoft.com/office/officeart/2005/8/layout/list1"/>
    <dgm:cxn modelId="{46619440-8EF6-4162-8FD5-D59D44ABF071}" type="presOf" srcId="{1B89E05E-94E0-456C-9636-EC137F61EA38}" destId="{9EAD6D03-435C-47F7-9325-41437C2D3711}" srcOrd="0" destOrd="0" presId="urn:microsoft.com/office/officeart/2005/8/layout/list1"/>
    <dgm:cxn modelId="{538E2461-EE44-41B7-9F3B-9869215C5F8A}" srcId="{B5202A49-9BD9-4A20-80F4-5CE22C4F449B}" destId="{477A2055-7A94-4A41-BF72-70ADBE67F3E5}" srcOrd="2" destOrd="0" parTransId="{DFDA697D-6093-48AE-AF16-6608789B2A8D}" sibTransId="{5BF5709F-0D2E-4FFE-97EB-30997DE47ACC}"/>
    <dgm:cxn modelId="{DD0D404F-4762-4F84-8F47-88C744BDBC3E}" srcId="{B5202A49-9BD9-4A20-80F4-5CE22C4F449B}" destId="{EB320FA4-3984-4846-AE5D-EBC2CF079FA5}" srcOrd="0" destOrd="0" parTransId="{1425F262-CD75-4AE1-9B16-66CB0BBD9F68}" sibTransId="{CCC4BD6B-ADE6-4250-9BC1-0801A2384C95}"/>
    <dgm:cxn modelId="{5FDC6154-0D4E-440C-B9D0-1B7C68E249D8}" srcId="{1B89E05E-94E0-456C-9636-EC137F61EA38}" destId="{BF825499-1438-4B0A-A20E-F533C85182FE}" srcOrd="2" destOrd="0" parTransId="{1EB9EB09-866A-4362-BB68-99F46C9DD9D0}" sibTransId="{7F7CBC60-1901-497E-816E-F6CF10F95468}"/>
    <dgm:cxn modelId="{45EDEB7E-E5F0-4EB6-94E6-AD627B667817}" type="presOf" srcId="{8144F76A-1DDE-483F-B046-0FCDAFF330E1}" destId="{175D97BF-CB52-4081-9117-C3FD183CDEC5}" srcOrd="0" destOrd="3" presId="urn:microsoft.com/office/officeart/2005/8/layout/list1"/>
    <dgm:cxn modelId="{1968A687-B6F9-426E-AB2B-3107295854FD}" type="presOf" srcId="{BF825499-1438-4B0A-A20E-F533C85182FE}" destId="{175D97BF-CB52-4081-9117-C3FD183CDEC5}" srcOrd="0" destOrd="2" presId="urn:microsoft.com/office/officeart/2005/8/layout/list1"/>
    <dgm:cxn modelId="{CB3895A3-BFBD-4C35-A3BA-6EBF57CAE16F}" type="presOf" srcId="{AFA91314-70DA-4863-95B8-ABD4776B3EED}" destId="{EB3A88D2-4BAB-4369-A427-CE2F4FBD0457}" srcOrd="0" destOrd="0" presId="urn:microsoft.com/office/officeart/2005/8/layout/list1"/>
    <dgm:cxn modelId="{940213A5-4D77-4B6D-AAF6-4032F1448219}" srcId="{1B89E05E-94E0-456C-9636-EC137F61EA38}" destId="{6F1DD447-A3FB-4241-AD79-00A7A55B9854}" srcOrd="0" destOrd="0" parTransId="{F07C7137-94B8-49DB-B761-355819EA5DFA}" sibTransId="{083E5E6B-83DA-40AC-BE00-330EBE1033CB}"/>
    <dgm:cxn modelId="{E27BA6AF-E91D-45BE-8EC5-B28B50984BC9}" srcId="{AFA91314-70DA-4863-95B8-ABD4776B3EED}" destId="{B5202A49-9BD9-4A20-80F4-5CE22C4F449B}" srcOrd="1" destOrd="0" parTransId="{E80546E3-FE8F-4D3D-B114-CF59AF4A832F}" sibTransId="{FA77CCCB-A053-4E2E-AF04-4B65DD875235}"/>
    <dgm:cxn modelId="{85501AB5-8594-4FEF-96BD-2D81D904CBAF}" srcId="{1B89E05E-94E0-456C-9636-EC137F61EA38}" destId="{8144F76A-1DDE-483F-B046-0FCDAFF330E1}" srcOrd="3" destOrd="0" parTransId="{BC9DED84-310C-4445-9C0D-BD979664A0BE}" sibTransId="{6E994123-8403-4B39-AFC3-178D606BEA88}"/>
    <dgm:cxn modelId="{B499FEC1-940E-48B8-87F6-5FF04BD90440}" type="presOf" srcId="{EB320FA4-3984-4846-AE5D-EBC2CF079FA5}" destId="{B0F2EAE6-CD35-4EF4-8490-39F037B0BF59}" srcOrd="0" destOrd="0" presId="urn:microsoft.com/office/officeart/2005/8/layout/list1"/>
    <dgm:cxn modelId="{3ABB8ECE-7113-49F9-ADE2-1FE73E4E2544}" srcId="{1B89E05E-94E0-456C-9636-EC137F61EA38}" destId="{515A4D0F-EA73-455B-94D2-F6C0DCE31B48}" srcOrd="1" destOrd="0" parTransId="{24D58BD5-8497-41C8-A768-8D3DB4AE2486}" sibTransId="{98C86E49-4879-45CE-B7A2-20685DB2CCB1}"/>
    <dgm:cxn modelId="{A69F02D4-CFF3-4DD3-817E-F54386F5F957}" type="presOf" srcId="{515A4D0F-EA73-455B-94D2-F6C0DCE31B48}" destId="{175D97BF-CB52-4081-9117-C3FD183CDEC5}" srcOrd="0" destOrd="1" presId="urn:microsoft.com/office/officeart/2005/8/layout/list1"/>
    <dgm:cxn modelId="{50C326D9-FD2D-4F52-A55F-DF69D8A90C3E}" type="presOf" srcId="{B5202A49-9BD9-4A20-80F4-5CE22C4F449B}" destId="{47746E3E-2873-4DDD-AE73-ADBB01CDB0C1}" srcOrd="0" destOrd="0" presId="urn:microsoft.com/office/officeart/2005/8/layout/list1"/>
    <dgm:cxn modelId="{3BA86CDD-D625-49D8-A01B-3D2730C129E2}" type="presOf" srcId="{477A2055-7A94-4A41-BF72-70ADBE67F3E5}" destId="{B0F2EAE6-CD35-4EF4-8490-39F037B0BF59}" srcOrd="0" destOrd="2" presId="urn:microsoft.com/office/officeart/2005/8/layout/list1"/>
    <dgm:cxn modelId="{0B7457F3-0D51-41B9-A188-5E6C53D53425}" srcId="{B5202A49-9BD9-4A20-80F4-5CE22C4F449B}" destId="{55E079CE-D235-4C90-AEB1-D8AC982FD6E8}" srcOrd="1" destOrd="0" parTransId="{54A25D7D-19F7-4CF2-9EAF-F957BC707047}" sibTransId="{C47DA078-2CA2-4371-8698-177B6A094387}"/>
    <dgm:cxn modelId="{7ECD51FB-46C0-4762-B47A-745BDFCD6BE5}" type="presOf" srcId="{6F1DD447-A3FB-4241-AD79-00A7A55B9854}" destId="{175D97BF-CB52-4081-9117-C3FD183CDEC5}" srcOrd="0" destOrd="0" presId="urn:microsoft.com/office/officeart/2005/8/layout/list1"/>
    <dgm:cxn modelId="{A3F1D6A5-B38C-447B-83A4-4BA903960B2C}" type="presParOf" srcId="{EB3A88D2-4BAB-4369-A427-CE2F4FBD0457}" destId="{DDD28F8C-C714-4D86-9C87-D9590CEB60C6}" srcOrd="0" destOrd="0" presId="urn:microsoft.com/office/officeart/2005/8/layout/list1"/>
    <dgm:cxn modelId="{29B0FB6B-10A6-4BE7-8C37-CA8EAEA5ECE6}" type="presParOf" srcId="{DDD28F8C-C714-4D86-9C87-D9590CEB60C6}" destId="{9EAD6D03-435C-47F7-9325-41437C2D3711}" srcOrd="0" destOrd="0" presId="urn:microsoft.com/office/officeart/2005/8/layout/list1"/>
    <dgm:cxn modelId="{E157B819-8EEC-48AF-8182-E69BC798B1CE}" type="presParOf" srcId="{DDD28F8C-C714-4D86-9C87-D9590CEB60C6}" destId="{21CE2BC9-2305-43E4-A211-D6B164928433}" srcOrd="1" destOrd="0" presId="urn:microsoft.com/office/officeart/2005/8/layout/list1"/>
    <dgm:cxn modelId="{841C5F5A-3A71-4E16-86AE-D69E6400A61E}" type="presParOf" srcId="{EB3A88D2-4BAB-4369-A427-CE2F4FBD0457}" destId="{6A0956AC-7611-47EF-A423-E0D041A47195}" srcOrd="1" destOrd="0" presId="urn:microsoft.com/office/officeart/2005/8/layout/list1"/>
    <dgm:cxn modelId="{6374CE81-68BD-49D1-819D-E5B3889E1CA5}" type="presParOf" srcId="{EB3A88D2-4BAB-4369-A427-CE2F4FBD0457}" destId="{175D97BF-CB52-4081-9117-C3FD183CDEC5}" srcOrd="2" destOrd="0" presId="urn:microsoft.com/office/officeart/2005/8/layout/list1"/>
    <dgm:cxn modelId="{9BA50D94-CA2A-4EC4-BCBF-A2719B792A02}" type="presParOf" srcId="{EB3A88D2-4BAB-4369-A427-CE2F4FBD0457}" destId="{C4166848-DD03-48E2-9C7A-DCFE2EB7E06E}" srcOrd="3" destOrd="0" presId="urn:microsoft.com/office/officeart/2005/8/layout/list1"/>
    <dgm:cxn modelId="{6407AA38-1A7D-4608-913B-5239E08787A2}" type="presParOf" srcId="{EB3A88D2-4BAB-4369-A427-CE2F4FBD0457}" destId="{1FEF1A18-6128-4E46-9640-36470B377155}" srcOrd="4" destOrd="0" presId="urn:microsoft.com/office/officeart/2005/8/layout/list1"/>
    <dgm:cxn modelId="{EB90AA86-659B-4A6F-A661-6DF49DC0C6A2}" type="presParOf" srcId="{1FEF1A18-6128-4E46-9640-36470B377155}" destId="{47746E3E-2873-4DDD-AE73-ADBB01CDB0C1}" srcOrd="0" destOrd="0" presId="urn:microsoft.com/office/officeart/2005/8/layout/list1"/>
    <dgm:cxn modelId="{7BF83E0D-FA67-4E0B-A9AB-B3F327039A8B}" type="presParOf" srcId="{1FEF1A18-6128-4E46-9640-36470B377155}" destId="{F9AAAAC2-A5E8-4816-BFF8-FDB4F6FBACD1}" srcOrd="1" destOrd="0" presId="urn:microsoft.com/office/officeart/2005/8/layout/list1"/>
    <dgm:cxn modelId="{54CC6496-9E5B-444F-93BF-277AC142202E}" type="presParOf" srcId="{EB3A88D2-4BAB-4369-A427-CE2F4FBD0457}" destId="{2913E620-26EA-421E-A829-A3AC2F30F175}" srcOrd="5" destOrd="0" presId="urn:microsoft.com/office/officeart/2005/8/layout/list1"/>
    <dgm:cxn modelId="{9CB77D36-BE63-416D-A2F6-1E65FAD6E92C}" type="presParOf" srcId="{EB3A88D2-4BAB-4369-A427-CE2F4FBD0457}" destId="{B0F2EAE6-CD35-4EF4-8490-39F037B0BF59}"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DC757E5-3CFF-4BD7-9D21-D4DF001F8F0A}" type="doc">
      <dgm:prSet loTypeId="urn:microsoft.com/office/officeart/2005/8/layout/vList2" loCatId="list" qsTypeId="urn:microsoft.com/office/officeart/2005/8/quickstyle/simple1" qsCatId="simple" csTypeId="urn:microsoft.com/office/officeart/2005/8/colors/accent6_2" csCatId="accent6"/>
      <dgm:spPr/>
      <dgm:t>
        <a:bodyPr/>
        <a:lstStyle/>
        <a:p>
          <a:endParaRPr lang="en-US"/>
        </a:p>
      </dgm:t>
    </dgm:pt>
    <dgm:pt modelId="{CF8229D4-614F-43B6-967F-D30827FE1FB2}">
      <dgm:prSet/>
      <dgm:spPr/>
      <dgm:t>
        <a:bodyPr/>
        <a:lstStyle/>
        <a:p>
          <a:pPr rtl="0"/>
          <a:r>
            <a:rPr lang="cs-CZ" dirty="0"/>
            <a:t>= je provedení aktivního pohybu, při kterém sledujeme správnou koordinaci svalové kontrakce a obnovování pohybových stereotypů.</a:t>
          </a:r>
          <a:r>
            <a:rPr lang="cs-CZ" dirty="0">
              <a:latin typeface="The Serif Hand Black"/>
            </a:rPr>
            <a:t> </a:t>
          </a:r>
          <a:endParaRPr lang="en-US" dirty="0"/>
        </a:p>
      </dgm:t>
    </dgm:pt>
    <dgm:pt modelId="{5AE5D81F-2BB9-46A1-B6A3-68430936F9B3}" type="parTrans" cxnId="{26999E05-1F21-44C2-833B-82677DBE640A}">
      <dgm:prSet/>
      <dgm:spPr/>
      <dgm:t>
        <a:bodyPr/>
        <a:lstStyle/>
        <a:p>
          <a:endParaRPr lang="en-US"/>
        </a:p>
      </dgm:t>
    </dgm:pt>
    <dgm:pt modelId="{25326086-4900-4247-A8D6-213AA85F52C4}" type="sibTrans" cxnId="{26999E05-1F21-44C2-833B-82677DBE640A}">
      <dgm:prSet/>
      <dgm:spPr/>
      <dgm:t>
        <a:bodyPr/>
        <a:lstStyle/>
        <a:p>
          <a:endParaRPr lang="en-US"/>
        </a:p>
      </dgm:t>
    </dgm:pt>
    <dgm:pt modelId="{BDA2F75A-AF43-4D96-B9C5-54A90718D370}">
      <dgm:prSet/>
      <dgm:spPr/>
      <dgm:t>
        <a:bodyPr/>
        <a:lstStyle/>
        <a:p>
          <a:r>
            <a:rPr lang="cs-CZ" dirty="0"/>
            <a:t>Když si pacient pohyb uvědomí, vyzveme ho, aby se pokusil provést pohyb s námi. Jelikož se jedná o svaly slabé, pohyb provádíme buďto stále pasivně (při síle 0 nebo 1 svalového testu) nebo s dopomocí (při síle 2 svalového testu). </a:t>
          </a:r>
          <a:endParaRPr lang="en-US" dirty="0"/>
        </a:p>
      </dgm:t>
    </dgm:pt>
    <dgm:pt modelId="{F513DF12-A10C-47C5-AA0D-6E1B5AC71B8A}" type="parTrans" cxnId="{500916F4-3B03-469F-A335-B9627ED326A3}">
      <dgm:prSet/>
      <dgm:spPr/>
      <dgm:t>
        <a:bodyPr/>
        <a:lstStyle/>
        <a:p>
          <a:endParaRPr lang="en-US"/>
        </a:p>
      </dgm:t>
    </dgm:pt>
    <dgm:pt modelId="{3EFC6A05-A0BE-43BC-ADE5-E71277DABCDA}" type="sibTrans" cxnId="{500916F4-3B03-469F-A335-B9627ED326A3}">
      <dgm:prSet/>
      <dgm:spPr/>
      <dgm:t>
        <a:bodyPr/>
        <a:lstStyle/>
        <a:p>
          <a:endParaRPr lang="en-US"/>
        </a:p>
      </dgm:t>
    </dgm:pt>
    <dgm:pt modelId="{90AF1E17-22F7-4662-A3F0-1D9264FFB3DA}">
      <dgm:prSet/>
      <dgm:spPr/>
      <dgm:t>
        <a:bodyPr/>
        <a:lstStyle/>
        <a:p>
          <a:r>
            <a:rPr lang="cs-CZ" dirty="0"/>
            <a:t>Je důležité sledovat okolní svaly – hlavně synergisty pohybu – aby zůstaly zcela relaxovány. Jinak bychom nacvičovali substituce a inkoordinace. Protože se slabý sval unaví rychleji, provedeme každým svalem cvik pouze 2 – 3x.</a:t>
          </a:r>
          <a:endParaRPr lang="en-US" dirty="0"/>
        </a:p>
      </dgm:t>
    </dgm:pt>
    <dgm:pt modelId="{A8D7048C-2183-427B-AB7E-B49E8E43A96F}" type="parTrans" cxnId="{CF6A33A0-61D9-46C9-A74F-4C45F2769703}">
      <dgm:prSet/>
      <dgm:spPr/>
      <dgm:t>
        <a:bodyPr/>
        <a:lstStyle/>
        <a:p>
          <a:endParaRPr lang="en-US"/>
        </a:p>
      </dgm:t>
    </dgm:pt>
    <dgm:pt modelId="{AF75B185-0BF2-472A-9F56-22B7BBAF2A78}" type="sibTrans" cxnId="{CF6A33A0-61D9-46C9-A74F-4C45F2769703}">
      <dgm:prSet/>
      <dgm:spPr/>
      <dgm:t>
        <a:bodyPr/>
        <a:lstStyle/>
        <a:p>
          <a:endParaRPr lang="en-US"/>
        </a:p>
      </dgm:t>
    </dgm:pt>
    <dgm:pt modelId="{F739BE99-E11E-4B75-ADA0-DDD07ADEFC52}">
      <dgm:prSet/>
      <dgm:spPr/>
      <dgm:t>
        <a:bodyPr/>
        <a:lstStyle/>
        <a:p>
          <a:r>
            <a:rPr lang="cs-CZ" dirty="0"/>
            <a:t>Pokud se při aktivním cvičení objeví inkoordinace a nedaří se ji odstranit, na několik dní následuje návrat pouze k pasivním pohybům. </a:t>
          </a:r>
          <a:endParaRPr lang="en-US" dirty="0"/>
        </a:p>
      </dgm:t>
    </dgm:pt>
    <dgm:pt modelId="{A30E14F4-5413-4ECC-BD56-E50B72BB854C}" type="parTrans" cxnId="{3A5F7867-B8F0-4263-874E-D87E780D318D}">
      <dgm:prSet/>
      <dgm:spPr/>
      <dgm:t>
        <a:bodyPr/>
        <a:lstStyle/>
        <a:p>
          <a:endParaRPr lang="en-US"/>
        </a:p>
      </dgm:t>
    </dgm:pt>
    <dgm:pt modelId="{E8A4E32B-661B-4EAC-B2F2-49D8377CAA00}" type="sibTrans" cxnId="{3A5F7867-B8F0-4263-874E-D87E780D318D}">
      <dgm:prSet/>
      <dgm:spPr/>
      <dgm:t>
        <a:bodyPr/>
        <a:lstStyle/>
        <a:p>
          <a:endParaRPr lang="en-US"/>
        </a:p>
      </dgm:t>
    </dgm:pt>
    <dgm:pt modelId="{2A66A91B-72CA-40ED-B6FA-60BFBA9443E8}">
      <dgm:prSet/>
      <dgm:spPr/>
      <dgm:t>
        <a:bodyPr/>
        <a:lstStyle/>
        <a:p>
          <a:r>
            <a:rPr lang="cs-CZ" dirty="0"/>
            <a:t>Při terapii se cvičí každá svalová skupina zvlášť. Neklade se opor, neboť je snaha o co nejpřesnější provedení pohybu! </a:t>
          </a:r>
          <a:endParaRPr lang="en-US" dirty="0"/>
        </a:p>
      </dgm:t>
    </dgm:pt>
    <dgm:pt modelId="{912264DA-D390-4582-8883-AD36C7EAFE53}" type="parTrans" cxnId="{8FB2AB2A-9190-4AFC-A34A-60F59E6C087D}">
      <dgm:prSet/>
      <dgm:spPr/>
      <dgm:t>
        <a:bodyPr/>
        <a:lstStyle/>
        <a:p>
          <a:endParaRPr lang="en-US"/>
        </a:p>
      </dgm:t>
    </dgm:pt>
    <dgm:pt modelId="{DDC5C76C-FCF7-464A-9838-61EB01438352}" type="sibTrans" cxnId="{8FB2AB2A-9190-4AFC-A34A-60F59E6C087D}">
      <dgm:prSet/>
      <dgm:spPr/>
      <dgm:t>
        <a:bodyPr/>
        <a:lstStyle/>
        <a:p>
          <a:endParaRPr lang="en-US"/>
        </a:p>
      </dgm:t>
    </dgm:pt>
    <dgm:pt modelId="{A41884E3-9C73-4829-9B21-8F3C7F19AEC5}" type="pres">
      <dgm:prSet presAssocID="{4DC757E5-3CFF-4BD7-9D21-D4DF001F8F0A}" presName="linear" presStyleCnt="0">
        <dgm:presLayoutVars>
          <dgm:animLvl val="lvl"/>
          <dgm:resizeHandles val="exact"/>
        </dgm:presLayoutVars>
      </dgm:prSet>
      <dgm:spPr/>
    </dgm:pt>
    <dgm:pt modelId="{5AAE269E-665A-485B-9BEF-2EC1183BAE05}" type="pres">
      <dgm:prSet presAssocID="{CF8229D4-614F-43B6-967F-D30827FE1FB2}" presName="parentText" presStyleLbl="node1" presStyleIdx="0" presStyleCnt="5">
        <dgm:presLayoutVars>
          <dgm:chMax val="0"/>
          <dgm:bulletEnabled val="1"/>
        </dgm:presLayoutVars>
      </dgm:prSet>
      <dgm:spPr/>
    </dgm:pt>
    <dgm:pt modelId="{EC69424D-D983-4299-A4C9-15671574A322}" type="pres">
      <dgm:prSet presAssocID="{25326086-4900-4247-A8D6-213AA85F52C4}" presName="spacer" presStyleCnt="0"/>
      <dgm:spPr/>
    </dgm:pt>
    <dgm:pt modelId="{E2C26AF7-E15B-4E7B-A272-C0C1EEF57166}" type="pres">
      <dgm:prSet presAssocID="{BDA2F75A-AF43-4D96-B9C5-54A90718D370}" presName="parentText" presStyleLbl="node1" presStyleIdx="1" presStyleCnt="5">
        <dgm:presLayoutVars>
          <dgm:chMax val="0"/>
          <dgm:bulletEnabled val="1"/>
        </dgm:presLayoutVars>
      </dgm:prSet>
      <dgm:spPr/>
    </dgm:pt>
    <dgm:pt modelId="{72B57F8E-659D-4CD9-BA1B-936CE281470E}" type="pres">
      <dgm:prSet presAssocID="{3EFC6A05-A0BE-43BC-ADE5-E71277DABCDA}" presName="spacer" presStyleCnt="0"/>
      <dgm:spPr/>
    </dgm:pt>
    <dgm:pt modelId="{E9DF0EF1-1C9A-4930-8869-2767B09F4E4D}" type="pres">
      <dgm:prSet presAssocID="{90AF1E17-22F7-4662-A3F0-1D9264FFB3DA}" presName="parentText" presStyleLbl="node1" presStyleIdx="2" presStyleCnt="5">
        <dgm:presLayoutVars>
          <dgm:chMax val="0"/>
          <dgm:bulletEnabled val="1"/>
        </dgm:presLayoutVars>
      </dgm:prSet>
      <dgm:spPr/>
    </dgm:pt>
    <dgm:pt modelId="{4199C6B3-6096-45EE-AD5A-9C3B69A24920}" type="pres">
      <dgm:prSet presAssocID="{AF75B185-0BF2-472A-9F56-22B7BBAF2A78}" presName="spacer" presStyleCnt="0"/>
      <dgm:spPr/>
    </dgm:pt>
    <dgm:pt modelId="{36CAFFF2-7927-4514-8BF7-355008C73196}" type="pres">
      <dgm:prSet presAssocID="{F739BE99-E11E-4B75-ADA0-DDD07ADEFC52}" presName="parentText" presStyleLbl="node1" presStyleIdx="3" presStyleCnt="5">
        <dgm:presLayoutVars>
          <dgm:chMax val="0"/>
          <dgm:bulletEnabled val="1"/>
        </dgm:presLayoutVars>
      </dgm:prSet>
      <dgm:spPr/>
    </dgm:pt>
    <dgm:pt modelId="{BF089AA3-A78D-496B-AF6F-BEF69A135651}" type="pres">
      <dgm:prSet presAssocID="{E8A4E32B-661B-4EAC-B2F2-49D8377CAA00}" presName="spacer" presStyleCnt="0"/>
      <dgm:spPr/>
    </dgm:pt>
    <dgm:pt modelId="{F7BE7750-15C1-44C0-A0B8-B49FEA726E07}" type="pres">
      <dgm:prSet presAssocID="{2A66A91B-72CA-40ED-B6FA-60BFBA9443E8}" presName="parentText" presStyleLbl="node1" presStyleIdx="4" presStyleCnt="5">
        <dgm:presLayoutVars>
          <dgm:chMax val="0"/>
          <dgm:bulletEnabled val="1"/>
        </dgm:presLayoutVars>
      </dgm:prSet>
      <dgm:spPr/>
    </dgm:pt>
  </dgm:ptLst>
  <dgm:cxnLst>
    <dgm:cxn modelId="{26999E05-1F21-44C2-833B-82677DBE640A}" srcId="{4DC757E5-3CFF-4BD7-9D21-D4DF001F8F0A}" destId="{CF8229D4-614F-43B6-967F-D30827FE1FB2}" srcOrd="0" destOrd="0" parTransId="{5AE5D81F-2BB9-46A1-B6A3-68430936F9B3}" sibTransId="{25326086-4900-4247-A8D6-213AA85F52C4}"/>
    <dgm:cxn modelId="{8FB2AB2A-9190-4AFC-A34A-60F59E6C087D}" srcId="{4DC757E5-3CFF-4BD7-9D21-D4DF001F8F0A}" destId="{2A66A91B-72CA-40ED-B6FA-60BFBA9443E8}" srcOrd="4" destOrd="0" parTransId="{912264DA-D390-4582-8883-AD36C7EAFE53}" sibTransId="{DDC5C76C-FCF7-464A-9838-61EB01438352}"/>
    <dgm:cxn modelId="{3B59BA3B-5F8B-4DD1-8EF0-643E1BA77626}" type="presOf" srcId="{2A66A91B-72CA-40ED-B6FA-60BFBA9443E8}" destId="{F7BE7750-15C1-44C0-A0B8-B49FEA726E07}" srcOrd="0" destOrd="0" presId="urn:microsoft.com/office/officeart/2005/8/layout/vList2"/>
    <dgm:cxn modelId="{8758DC61-DC1F-44D4-84C3-FD1DB993A7DE}" type="presOf" srcId="{F739BE99-E11E-4B75-ADA0-DDD07ADEFC52}" destId="{36CAFFF2-7927-4514-8BF7-355008C73196}" srcOrd="0" destOrd="0" presId="urn:microsoft.com/office/officeart/2005/8/layout/vList2"/>
    <dgm:cxn modelId="{3A5F7867-B8F0-4263-874E-D87E780D318D}" srcId="{4DC757E5-3CFF-4BD7-9D21-D4DF001F8F0A}" destId="{F739BE99-E11E-4B75-ADA0-DDD07ADEFC52}" srcOrd="3" destOrd="0" parTransId="{A30E14F4-5413-4ECC-BD56-E50B72BB854C}" sibTransId="{E8A4E32B-661B-4EAC-B2F2-49D8377CAA00}"/>
    <dgm:cxn modelId="{743B268D-2692-41E4-8C48-1922B931C276}" type="presOf" srcId="{CF8229D4-614F-43B6-967F-D30827FE1FB2}" destId="{5AAE269E-665A-485B-9BEF-2EC1183BAE05}" srcOrd="0" destOrd="0" presId="urn:microsoft.com/office/officeart/2005/8/layout/vList2"/>
    <dgm:cxn modelId="{9DCC378D-6E40-41F5-B9AC-DFCA668123AC}" type="presOf" srcId="{4DC757E5-3CFF-4BD7-9D21-D4DF001F8F0A}" destId="{A41884E3-9C73-4829-9B21-8F3C7F19AEC5}" srcOrd="0" destOrd="0" presId="urn:microsoft.com/office/officeart/2005/8/layout/vList2"/>
    <dgm:cxn modelId="{CF6A33A0-61D9-46C9-A74F-4C45F2769703}" srcId="{4DC757E5-3CFF-4BD7-9D21-D4DF001F8F0A}" destId="{90AF1E17-22F7-4662-A3F0-1D9264FFB3DA}" srcOrd="2" destOrd="0" parTransId="{A8D7048C-2183-427B-AB7E-B49E8E43A96F}" sibTransId="{AF75B185-0BF2-472A-9F56-22B7BBAF2A78}"/>
    <dgm:cxn modelId="{743FD5C5-D6BB-4CD2-A044-46F5B6456414}" type="presOf" srcId="{BDA2F75A-AF43-4D96-B9C5-54A90718D370}" destId="{E2C26AF7-E15B-4E7B-A272-C0C1EEF57166}" srcOrd="0" destOrd="0" presId="urn:microsoft.com/office/officeart/2005/8/layout/vList2"/>
    <dgm:cxn modelId="{500916F4-3B03-469F-A335-B9627ED326A3}" srcId="{4DC757E5-3CFF-4BD7-9D21-D4DF001F8F0A}" destId="{BDA2F75A-AF43-4D96-B9C5-54A90718D370}" srcOrd="1" destOrd="0" parTransId="{F513DF12-A10C-47C5-AA0D-6E1B5AC71B8A}" sibTransId="{3EFC6A05-A0BE-43BC-ADE5-E71277DABCDA}"/>
    <dgm:cxn modelId="{C5F2EBFF-A009-4365-8DC8-9D510AEE638F}" type="presOf" srcId="{90AF1E17-22F7-4662-A3F0-1D9264FFB3DA}" destId="{E9DF0EF1-1C9A-4930-8869-2767B09F4E4D}" srcOrd="0" destOrd="0" presId="urn:microsoft.com/office/officeart/2005/8/layout/vList2"/>
    <dgm:cxn modelId="{8F18B485-9A62-4CAF-86F3-E28BB6C7DDE1}" type="presParOf" srcId="{A41884E3-9C73-4829-9B21-8F3C7F19AEC5}" destId="{5AAE269E-665A-485B-9BEF-2EC1183BAE05}" srcOrd="0" destOrd="0" presId="urn:microsoft.com/office/officeart/2005/8/layout/vList2"/>
    <dgm:cxn modelId="{218C0FC9-05B6-40C6-96DD-0D90CDCA3A70}" type="presParOf" srcId="{A41884E3-9C73-4829-9B21-8F3C7F19AEC5}" destId="{EC69424D-D983-4299-A4C9-15671574A322}" srcOrd="1" destOrd="0" presId="urn:microsoft.com/office/officeart/2005/8/layout/vList2"/>
    <dgm:cxn modelId="{496D4BE5-FC8A-4B6A-AF89-B886E30B60FF}" type="presParOf" srcId="{A41884E3-9C73-4829-9B21-8F3C7F19AEC5}" destId="{E2C26AF7-E15B-4E7B-A272-C0C1EEF57166}" srcOrd="2" destOrd="0" presId="urn:microsoft.com/office/officeart/2005/8/layout/vList2"/>
    <dgm:cxn modelId="{D006BF2B-78B1-4A9D-B0F5-22EC9C4821DE}" type="presParOf" srcId="{A41884E3-9C73-4829-9B21-8F3C7F19AEC5}" destId="{72B57F8E-659D-4CD9-BA1B-936CE281470E}" srcOrd="3" destOrd="0" presId="urn:microsoft.com/office/officeart/2005/8/layout/vList2"/>
    <dgm:cxn modelId="{4F443D9F-D6DD-4DC5-BB4A-D1A9E2F65488}" type="presParOf" srcId="{A41884E3-9C73-4829-9B21-8F3C7F19AEC5}" destId="{E9DF0EF1-1C9A-4930-8869-2767B09F4E4D}" srcOrd="4" destOrd="0" presId="urn:microsoft.com/office/officeart/2005/8/layout/vList2"/>
    <dgm:cxn modelId="{F817157B-58FF-4E1A-9F7E-C50B34BF2021}" type="presParOf" srcId="{A41884E3-9C73-4829-9B21-8F3C7F19AEC5}" destId="{4199C6B3-6096-45EE-AD5A-9C3B69A24920}" srcOrd="5" destOrd="0" presId="urn:microsoft.com/office/officeart/2005/8/layout/vList2"/>
    <dgm:cxn modelId="{4EFB3782-F4E2-4A91-89FA-C2D88E846491}" type="presParOf" srcId="{A41884E3-9C73-4829-9B21-8F3C7F19AEC5}" destId="{36CAFFF2-7927-4514-8BF7-355008C73196}" srcOrd="6" destOrd="0" presId="urn:microsoft.com/office/officeart/2005/8/layout/vList2"/>
    <dgm:cxn modelId="{56A107B2-D598-41D4-B3A7-AC6D7EB1359C}" type="presParOf" srcId="{A41884E3-9C73-4829-9B21-8F3C7F19AEC5}" destId="{BF089AA3-A78D-496B-AF6F-BEF69A135651}" srcOrd="7" destOrd="0" presId="urn:microsoft.com/office/officeart/2005/8/layout/vList2"/>
    <dgm:cxn modelId="{71B73C2E-22BE-4EE0-BE96-73EF9E837249}" type="presParOf" srcId="{A41884E3-9C73-4829-9B21-8F3C7F19AEC5}" destId="{F7BE7750-15C1-44C0-A0B8-B49FEA726E07}"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5C8246-9517-4936-96A8-0523C59140FF}">
      <dsp:nvSpPr>
        <dsp:cNvPr id="0" name=""/>
        <dsp:cNvSpPr/>
      </dsp:nvSpPr>
      <dsp:spPr>
        <a:xfrm>
          <a:off x="0" y="5163175"/>
          <a:ext cx="7937678" cy="169466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cs-CZ" sz="3000" kern="1200"/>
            <a:t>Zdroje facilitace: </a:t>
          </a:r>
          <a:endParaRPr lang="en-US" sz="3000" kern="1200"/>
        </a:p>
      </dsp:txBody>
      <dsp:txXfrm>
        <a:off x="0" y="5163175"/>
        <a:ext cx="7937678" cy="915121"/>
      </dsp:txXfrm>
    </dsp:sp>
    <dsp:sp modelId="{8FA2F992-BFDB-418E-AA43-E0D5242CB34D}">
      <dsp:nvSpPr>
        <dsp:cNvPr id="0" name=""/>
        <dsp:cNvSpPr/>
      </dsp:nvSpPr>
      <dsp:spPr>
        <a:xfrm>
          <a:off x="3875" y="6044403"/>
          <a:ext cx="1321654" cy="779547"/>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cs-CZ" sz="1400" kern="1200"/>
            <a:t>propriocepce (svalová vřeténka, Golgiho šlachová tělíska)</a:t>
          </a:r>
          <a:endParaRPr lang="en-US" sz="1400" kern="1200"/>
        </a:p>
      </dsp:txBody>
      <dsp:txXfrm>
        <a:off x="3875" y="6044403"/>
        <a:ext cx="1321654" cy="779547"/>
      </dsp:txXfrm>
    </dsp:sp>
    <dsp:sp modelId="{69EC26BC-DB79-4F10-840E-0D95CADF9CFE}">
      <dsp:nvSpPr>
        <dsp:cNvPr id="0" name=""/>
        <dsp:cNvSpPr/>
      </dsp:nvSpPr>
      <dsp:spPr>
        <a:xfrm>
          <a:off x="1325530" y="6044403"/>
          <a:ext cx="1321654" cy="779547"/>
        </a:xfrm>
        <a:prstGeom prst="rect">
          <a:avLst/>
        </a:prstGeom>
        <a:solidFill>
          <a:schemeClr val="accent2">
            <a:tint val="40000"/>
            <a:alpha val="90000"/>
            <a:hueOff val="440812"/>
            <a:satOff val="-5237"/>
            <a:lumOff val="-523"/>
            <a:alphaOff val="0"/>
          </a:schemeClr>
        </a:solidFill>
        <a:ln w="12700" cap="flat" cmpd="sng" algn="ctr">
          <a:solidFill>
            <a:schemeClr val="accent2">
              <a:tint val="40000"/>
              <a:alpha val="90000"/>
              <a:hueOff val="440812"/>
              <a:satOff val="-5237"/>
              <a:lumOff val="-52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cs-CZ" sz="1400" kern="1200"/>
            <a:t>exterocepce (dotek, tlak, teplo)</a:t>
          </a:r>
          <a:endParaRPr lang="en-US" sz="1400" kern="1200"/>
        </a:p>
      </dsp:txBody>
      <dsp:txXfrm>
        <a:off x="1325530" y="6044403"/>
        <a:ext cx="1321654" cy="779547"/>
      </dsp:txXfrm>
    </dsp:sp>
    <dsp:sp modelId="{4F52A5E6-EDD1-43E4-8364-AEED221170EB}">
      <dsp:nvSpPr>
        <dsp:cNvPr id="0" name=""/>
        <dsp:cNvSpPr/>
      </dsp:nvSpPr>
      <dsp:spPr>
        <a:xfrm>
          <a:off x="2647184" y="6044403"/>
          <a:ext cx="1321654" cy="779547"/>
        </a:xfrm>
        <a:prstGeom prst="rect">
          <a:avLst/>
        </a:prstGeom>
        <a:solidFill>
          <a:schemeClr val="accent2">
            <a:tint val="40000"/>
            <a:alpha val="90000"/>
            <a:hueOff val="881624"/>
            <a:satOff val="-10474"/>
            <a:lumOff val="-1046"/>
            <a:alphaOff val="0"/>
          </a:schemeClr>
        </a:solidFill>
        <a:ln w="12700" cap="flat" cmpd="sng" algn="ctr">
          <a:solidFill>
            <a:schemeClr val="accent2">
              <a:tint val="40000"/>
              <a:alpha val="90000"/>
              <a:hueOff val="881624"/>
              <a:satOff val="-10474"/>
              <a:lumOff val="-104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cs-CZ" sz="1400" kern="1200"/>
            <a:t>bolest</a:t>
          </a:r>
          <a:endParaRPr lang="en-US" sz="1400" kern="1200"/>
        </a:p>
      </dsp:txBody>
      <dsp:txXfrm>
        <a:off x="2647184" y="6044403"/>
        <a:ext cx="1321654" cy="779547"/>
      </dsp:txXfrm>
    </dsp:sp>
    <dsp:sp modelId="{C5DA44ED-37B8-4550-A455-C1E8FC6ABC3B}">
      <dsp:nvSpPr>
        <dsp:cNvPr id="0" name=""/>
        <dsp:cNvSpPr/>
      </dsp:nvSpPr>
      <dsp:spPr>
        <a:xfrm>
          <a:off x="3968839" y="6044403"/>
          <a:ext cx="1321654" cy="779547"/>
        </a:xfrm>
        <a:prstGeom prst="rect">
          <a:avLst/>
        </a:prstGeom>
        <a:solidFill>
          <a:schemeClr val="accent2">
            <a:tint val="40000"/>
            <a:alpha val="90000"/>
            <a:hueOff val="1322436"/>
            <a:satOff val="-15712"/>
            <a:lumOff val="-1570"/>
            <a:alphaOff val="0"/>
          </a:schemeClr>
        </a:solidFill>
        <a:ln w="12700" cap="flat" cmpd="sng" algn="ctr">
          <a:solidFill>
            <a:schemeClr val="accent2">
              <a:tint val="40000"/>
              <a:alpha val="90000"/>
              <a:hueOff val="1322436"/>
              <a:satOff val="-15712"/>
              <a:lumOff val="-157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cs-CZ" sz="1400" kern="1200"/>
            <a:t>vestibulární aparát</a:t>
          </a:r>
          <a:endParaRPr lang="en-US" sz="1400" kern="1200"/>
        </a:p>
      </dsp:txBody>
      <dsp:txXfrm>
        <a:off x="3968839" y="6044403"/>
        <a:ext cx="1321654" cy="779547"/>
      </dsp:txXfrm>
    </dsp:sp>
    <dsp:sp modelId="{A74A44D1-DADC-406D-9769-C7BE03394E84}">
      <dsp:nvSpPr>
        <dsp:cNvPr id="0" name=""/>
        <dsp:cNvSpPr/>
      </dsp:nvSpPr>
      <dsp:spPr>
        <a:xfrm>
          <a:off x="5290493" y="6044403"/>
          <a:ext cx="1321654" cy="779547"/>
        </a:xfrm>
        <a:prstGeom prst="rect">
          <a:avLst/>
        </a:prstGeom>
        <a:solidFill>
          <a:schemeClr val="accent2">
            <a:tint val="40000"/>
            <a:alpha val="90000"/>
            <a:hueOff val="1763248"/>
            <a:satOff val="-20949"/>
            <a:lumOff val="-2093"/>
            <a:alphaOff val="0"/>
          </a:schemeClr>
        </a:solidFill>
        <a:ln w="12700" cap="flat" cmpd="sng" algn="ctr">
          <a:solidFill>
            <a:schemeClr val="accent2">
              <a:tint val="40000"/>
              <a:alpha val="90000"/>
              <a:hueOff val="1763248"/>
              <a:satOff val="-20949"/>
              <a:lumOff val="-209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cs-CZ" sz="1400" kern="1200"/>
            <a:t>optické a akustické vjemy</a:t>
          </a:r>
          <a:endParaRPr lang="en-US" sz="1400" kern="1200"/>
        </a:p>
      </dsp:txBody>
      <dsp:txXfrm>
        <a:off x="5290493" y="6044403"/>
        <a:ext cx="1321654" cy="779547"/>
      </dsp:txXfrm>
    </dsp:sp>
    <dsp:sp modelId="{6549F2A4-C4CD-4841-B905-3D018CEE1A00}">
      <dsp:nvSpPr>
        <dsp:cNvPr id="0" name=""/>
        <dsp:cNvSpPr/>
      </dsp:nvSpPr>
      <dsp:spPr>
        <a:xfrm>
          <a:off x="6612147" y="6044403"/>
          <a:ext cx="1321654" cy="779547"/>
        </a:xfrm>
        <a:prstGeom prst="rect">
          <a:avLst/>
        </a:prstGeom>
        <a:solidFill>
          <a:schemeClr val="accent2">
            <a:tint val="40000"/>
            <a:alpha val="90000"/>
            <a:hueOff val="2204060"/>
            <a:satOff val="-26186"/>
            <a:lumOff val="-2616"/>
            <a:alphaOff val="0"/>
          </a:schemeClr>
        </a:solidFill>
        <a:ln w="12700" cap="flat" cmpd="sng" algn="ctr">
          <a:solidFill>
            <a:schemeClr val="accent2">
              <a:tint val="40000"/>
              <a:alpha val="90000"/>
              <a:hueOff val="2204060"/>
              <a:satOff val="-26186"/>
              <a:lumOff val="-261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cs-CZ" sz="1400" kern="1200"/>
            <a:t>druhosignální podněty (povel, příklad, motivace, využití citových vazeb)</a:t>
          </a:r>
          <a:endParaRPr lang="en-US" sz="1400" kern="1200"/>
        </a:p>
      </dsp:txBody>
      <dsp:txXfrm>
        <a:off x="6612147" y="6044403"/>
        <a:ext cx="1321654" cy="779547"/>
      </dsp:txXfrm>
    </dsp:sp>
    <dsp:sp modelId="{DD6BCFBC-FFE2-4A8E-BFC9-556E41E6923F}">
      <dsp:nvSpPr>
        <dsp:cNvPr id="0" name=""/>
        <dsp:cNvSpPr/>
      </dsp:nvSpPr>
      <dsp:spPr>
        <a:xfrm rot="10800000">
          <a:off x="0" y="2582193"/>
          <a:ext cx="7937678" cy="2606401"/>
        </a:xfrm>
        <a:prstGeom prst="upArrowCallout">
          <a:avLst/>
        </a:prstGeom>
        <a:solidFill>
          <a:schemeClr val="accent2">
            <a:hueOff val="741476"/>
            <a:satOff val="-5327"/>
            <a:lumOff val="-3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cs-CZ" sz="3000" kern="1200"/>
            <a:t>Facilitace: = využívání podnětů aferentní povahy, které ve svém součtu působí usnadnění pohybu: využívá se konvergence, časové a prostorové sumace nervových vzruchů </a:t>
          </a:r>
          <a:endParaRPr lang="en-US" sz="3000" kern="1200"/>
        </a:p>
      </dsp:txBody>
      <dsp:txXfrm rot="10800000">
        <a:off x="0" y="2582193"/>
        <a:ext cx="7937678" cy="1693561"/>
      </dsp:txXfrm>
    </dsp:sp>
    <dsp:sp modelId="{A8AD5BA3-B504-4334-ACD3-B6D57F8847B5}">
      <dsp:nvSpPr>
        <dsp:cNvPr id="0" name=""/>
        <dsp:cNvSpPr/>
      </dsp:nvSpPr>
      <dsp:spPr>
        <a:xfrm rot="10800000">
          <a:off x="0" y="1212"/>
          <a:ext cx="7937678" cy="2606401"/>
        </a:xfrm>
        <a:prstGeom prst="upArrowCallout">
          <a:avLst/>
        </a:prstGeom>
        <a:solidFill>
          <a:schemeClr val="accent2">
            <a:hueOff val="1482952"/>
            <a:satOff val="-10653"/>
            <a:lumOff val="-725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cs-CZ" sz="3000" kern="1200"/>
            <a:t>facilitace, podmiňování, stimulace proprioreceptorů </a:t>
          </a:r>
          <a:endParaRPr lang="en-US" sz="3000" kern="1200"/>
        </a:p>
      </dsp:txBody>
      <dsp:txXfrm rot="10800000">
        <a:off x="0" y="1212"/>
        <a:ext cx="7937678" cy="169356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F37D3F-A80A-4D69-8B3C-7A5728B7FD00}">
      <dsp:nvSpPr>
        <dsp:cNvPr id="0" name=""/>
        <dsp:cNvSpPr/>
      </dsp:nvSpPr>
      <dsp:spPr>
        <a:xfrm>
          <a:off x="0" y="0"/>
          <a:ext cx="10515600"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60854B0B-E1E8-4635-B9BD-186847AD7E6E}">
      <dsp:nvSpPr>
        <dsp:cNvPr id="0" name=""/>
        <dsp:cNvSpPr/>
      </dsp:nvSpPr>
      <dsp:spPr>
        <a:xfrm>
          <a:off x="0" y="0"/>
          <a:ext cx="10515600" cy="522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cs-CZ" sz="1100" kern="1200" dirty="0"/>
            <a:t>1. Aplikace klidu – v akutním stadiu onemocnění </a:t>
          </a:r>
          <a:endParaRPr lang="en-US" sz="1100" kern="1200" dirty="0"/>
        </a:p>
      </dsp:txBody>
      <dsp:txXfrm>
        <a:off x="0" y="0"/>
        <a:ext cx="10515600" cy="522112"/>
      </dsp:txXfrm>
    </dsp:sp>
    <dsp:sp modelId="{B0B9CB27-AC26-40D2-91B5-9480EFA0E267}">
      <dsp:nvSpPr>
        <dsp:cNvPr id="0" name=""/>
        <dsp:cNvSpPr/>
      </dsp:nvSpPr>
      <dsp:spPr>
        <a:xfrm>
          <a:off x="0" y="522112"/>
          <a:ext cx="10515600"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DF973527-17E3-44A9-A531-AD4CCFFC3F41}">
      <dsp:nvSpPr>
        <dsp:cNvPr id="0" name=""/>
        <dsp:cNvSpPr/>
      </dsp:nvSpPr>
      <dsp:spPr>
        <a:xfrm>
          <a:off x="0" y="522112"/>
          <a:ext cx="10515600" cy="522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cs-CZ" sz="1100" kern="1200" dirty="0"/>
            <a:t>2. Aplikace dlah – v akutním stadiu s cílem ovlivnit kontraktury </a:t>
          </a:r>
          <a:endParaRPr lang="en-US" sz="1100" kern="1200" dirty="0"/>
        </a:p>
      </dsp:txBody>
      <dsp:txXfrm>
        <a:off x="0" y="522112"/>
        <a:ext cx="10515600" cy="522112"/>
      </dsp:txXfrm>
    </dsp:sp>
    <dsp:sp modelId="{96041874-07B0-4EEA-B881-0D711DF0FCD2}">
      <dsp:nvSpPr>
        <dsp:cNvPr id="0" name=""/>
        <dsp:cNvSpPr/>
      </dsp:nvSpPr>
      <dsp:spPr>
        <a:xfrm>
          <a:off x="0" y="1044224"/>
          <a:ext cx="10515600"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8B40DB9D-2C72-4936-A553-5696E84C7DA7}">
      <dsp:nvSpPr>
        <dsp:cNvPr id="0" name=""/>
        <dsp:cNvSpPr/>
      </dsp:nvSpPr>
      <dsp:spPr>
        <a:xfrm>
          <a:off x="0" y="1044224"/>
          <a:ext cx="10515600" cy="522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cs-CZ" sz="1100" kern="1200" dirty="0"/>
            <a:t>3. Horké zábaly – aplikace vlhkého tepla, slouží k utlumení bolesti a uvolnění svalových spasmů </a:t>
          </a:r>
          <a:endParaRPr lang="en-US" sz="1100" kern="1200" dirty="0"/>
        </a:p>
      </dsp:txBody>
      <dsp:txXfrm>
        <a:off x="0" y="1044224"/>
        <a:ext cx="10515600" cy="522112"/>
      </dsp:txXfrm>
    </dsp:sp>
    <dsp:sp modelId="{CCA19DD6-6E9C-4D3E-82FD-F90A13B1178B}">
      <dsp:nvSpPr>
        <dsp:cNvPr id="0" name=""/>
        <dsp:cNvSpPr/>
      </dsp:nvSpPr>
      <dsp:spPr>
        <a:xfrm>
          <a:off x="0" y="1566336"/>
          <a:ext cx="10515600"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DDA67520-96C8-4316-A3D4-23F94B8B7D9C}">
      <dsp:nvSpPr>
        <dsp:cNvPr id="0" name=""/>
        <dsp:cNvSpPr/>
      </dsp:nvSpPr>
      <dsp:spPr>
        <a:xfrm>
          <a:off x="0" y="1566336"/>
          <a:ext cx="10515600" cy="522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cs-CZ" sz="1100" kern="1200" dirty="0"/>
            <a:t>4. Manuální protahování měkkých tkání – za účelem navrácení normální délky periferním tkáním </a:t>
          </a:r>
          <a:endParaRPr lang="en-US" sz="1100" kern="1200" dirty="0"/>
        </a:p>
      </dsp:txBody>
      <dsp:txXfrm>
        <a:off x="0" y="1566336"/>
        <a:ext cx="10515600" cy="522112"/>
      </dsp:txXfrm>
    </dsp:sp>
    <dsp:sp modelId="{84E970E8-F6A4-4A65-BC6E-9EFF377DE441}">
      <dsp:nvSpPr>
        <dsp:cNvPr id="0" name=""/>
        <dsp:cNvSpPr/>
      </dsp:nvSpPr>
      <dsp:spPr>
        <a:xfrm>
          <a:off x="0" y="2088448"/>
          <a:ext cx="10515600"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DDF1E75A-379B-49FA-822A-C4D5E61316BC}">
      <dsp:nvSpPr>
        <dsp:cNvPr id="0" name=""/>
        <dsp:cNvSpPr/>
      </dsp:nvSpPr>
      <dsp:spPr>
        <a:xfrm>
          <a:off x="0" y="2088448"/>
          <a:ext cx="10515600" cy="522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cs-CZ" sz="1100" kern="1200" dirty="0"/>
            <a:t>5. Polohování – slouží k prevenci zkracování svalů a k zajištění fyziologické polohy jednotlivých segmentů </a:t>
          </a:r>
          <a:endParaRPr lang="en-US" sz="1100" kern="1200" dirty="0"/>
        </a:p>
      </dsp:txBody>
      <dsp:txXfrm>
        <a:off x="0" y="2088448"/>
        <a:ext cx="10515600" cy="522112"/>
      </dsp:txXfrm>
    </dsp:sp>
    <dsp:sp modelId="{EDDCE1A2-43A5-479E-A5C8-510CC83904F3}">
      <dsp:nvSpPr>
        <dsp:cNvPr id="0" name=""/>
        <dsp:cNvSpPr/>
      </dsp:nvSpPr>
      <dsp:spPr>
        <a:xfrm>
          <a:off x="0" y="2610560"/>
          <a:ext cx="10515600"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FCBFBC7B-5191-4CF3-9705-2BFDCC2A7888}">
      <dsp:nvSpPr>
        <dsp:cNvPr id="0" name=""/>
        <dsp:cNvSpPr/>
      </dsp:nvSpPr>
      <dsp:spPr>
        <a:xfrm>
          <a:off x="0" y="2610560"/>
          <a:ext cx="10515600" cy="522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cs-CZ" sz="1100" kern="1200" dirty="0"/>
            <a:t>6. Stimulace – připravuje nervosvalový systém na nácvik pohybu ve funkčně oslabeném svalu. Jde o facilitační manévr. Začíná se pasivním protažením svalu, který má být stimulován, to způsobuje zvýšení dráždivosti motoneuronů </a:t>
          </a:r>
          <a:r>
            <a:rPr lang="cs-CZ" sz="1100" kern="1200" dirty="0" err="1"/>
            <a:t>inervujících</a:t>
          </a:r>
          <a:r>
            <a:rPr lang="cs-CZ" sz="1100" kern="1200" dirty="0"/>
            <a:t> daný sval, prostřednictvím signalizace ze svalových vřetének. Následuje přibližování úponů svalu rychlými chvějivými pohyby, to způsobuje dráždění motoneuronů antagonistické svalové skupiny. Dále provádíme opětované pasivní protažení svalu, to vytváří všechny předpoklady pro maximální facilitační účinek na motoneurony </a:t>
          </a:r>
          <a:r>
            <a:rPr lang="cs-CZ" sz="1100" kern="1200" dirty="0" err="1"/>
            <a:t>inervující</a:t>
          </a:r>
          <a:r>
            <a:rPr lang="cs-CZ" sz="1100" kern="1200" dirty="0"/>
            <a:t> stimulovaný sval. </a:t>
          </a:r>
          <a:endParaRPr lang="en-US" sz="1100" kern="1200" dirty="0"/>
        </a:p>
      </dsp:txBody>
      <dsp:txXfrm>
        <a:off x="0" y="2610560"/>
        <a:ext cx="10515600" cy="522112"/>
      </dsp:txXfrm>
    </dsp:sp>
    <dsp:sp modelId="{86EA4269-F7B0-48B5-AEC6-3941BA843C76}">
      <dsp:nvSpPr>
        <dsp:cNvPr id="0" name=""/>
        <dsp:cNvSpPr/>
      </dsp:nvSpPr>
      <dsp:spPr>
        <a:xfrm>
          <a:off x="0" y="3132672"/>
          <a:ext cx="10515600"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76C1640C-5BE6-4CF4-B71C-CCD614D9F558}">
      <dsp:nvSpPr>
        <dsp:cNvPr id="0" name=""/>
        <dsp:cNvSpPr/>
      </dsp:nvSpPr>
      <dsp:spPr>
        <a:xfrm>
          <a:off x="0" y="3132672"/>
          <a:ext cx="10515600" cy="522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cs-CZ" sz="1100" kern="1200" dirty="0"/>
            <a:t>7. Indikace a slovní instrukce – přispívá k logickému doplnění účinku stimulace. Terapeut svým prstem ukáže místa úponů svalu a směr kontrakce, pacient tuto indikaci sleduje zrakem </a:t>
          </a:r>
          <a:endParaRPr lang="en-US" sz="1100" kern="1200" dirty="0"/>
        </a:p>
      </dsp:txBody>
      <dsp:txXfrm>
        <a:off x="0" y="3132672"/>
        <a:ext cx="10515600" cy="522112"/>
      </dsp:txXfrm>
    </dsp:sp>
    <dsp:sp modelId="{2728F4B9-2502-437A-9E46-1857ED7E4E26}">
      <dsp:nvSpPr>
        <dsp:cNvPr id="0" name=""/>
        <dsp:cNvSpPr/>
      </dsp:nvSpPr>
      <dsp:spPr>
        <a:xfrm>
          <a:off x="0" y="3654784"/>
          <a:ext cx="10515600"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9AA3B94E-311B-453E-A16B-F25F9977ED10}">
      <dsp:nvSpPr>
        <dsp:cNvPr id="0" name=""/>
        <dsp:cNvSpPr/>
      </dsp:nvSpPr>
      <dsp:spPr>
        <a:xfrm>
          <a:off x="0" y="3654784"/>
          <a:ext cx="10515600" cy="522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cs-CZ" sz="1100" kern="1200" dirty="0"/>
            <a:t>8. Reedukace – představuje nácvik pohybu. Podle míry zachované funkce se provádí buď pasivními, nebo aktivními pohyby. Pohyby jsou prováděny pomalu a plynule.</a:t>
          </a:r>
          <a:endParaRPr lang="en-US" sz="1100" kern="1200" dirty="0"/>
        </a:p>
      </dsp:txBody>
      <dsp:txXfrm>
        <a:off x="0" y="3654784"/>
        <a:ext cx="10515600" cy="5221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6AD5D2-4F67-4BA8-BBF7-18F4C4E0FB75}">
      <dsp:nvSpPr>
        <dsp:cNvPr id="0" name=""/>
        <dsp:cNvSpPr/>
      </dsp:nvSpPr>
      <dsp:spPr>
        <a:xfrm>
          <a:off x="0" y="391893"/>
          <a:ext cx="8689095" cy="14994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74370" tIns="354076" rIns="674370" bIns="120904" numCol="1" spcCol="1270" anchor="t" anchorCtr="0">
          <a:noAutofit/>
        </a:bodyPr>
        <a:lstStyle/>
        <a:p>
          <a:pPr marL="171450" lvl="1" indent="-171450" algn="l" defTabSz="755650">
            <a:lnSpc>
              <a:spcPct val="90000"/>
            </a:lnSpc>
            <a:spcBef>
              <a:spcPct val="0"/>
            </a:spcBef>
            <a:spcAft>
              <a:spcPct val="15000"/>
            </a:spcAft>
            <a:buChar char="•"/>
          </a:pPr>
          <a:r>
            <a:rPr lang="cs-CZ" sz="1700" kern="1200"/>
            <a:t>vede ke zvýšení dostředivého toku impulzů generovaných svalovými vřeténky </a:t>
          </a:r>
          <a:endParaRPr lang="en-US" sz="1700" kern="1200"/>
        </a:p>
        <a:p>
          <a:pPr marL="171450" lvl="1" indent="-171450" algn="l" defTabSz="755650">
            <a:lnSpc>
              <a:spcPct val="90000"/>
            </a:lnSpc>
            <a:spcBef>
              <a:spcPct val="0"/>
            </a:spcBef>
            <a:spcAft>
              <a:spcPct val="15000"/>
            </a:spcAft>
            <a:buChar char="•"/>
          </a:pPr>
          <a:r>
            <a:rPr lang="cs-CZ" sz="1700" kern="1200"/>
            <a:t>vzniká fázický napínací reflex (při rychlém protažení) – vyvoláme rychlou reflexní kontrakci protaženého svalu (kterou pacient s poruchou centrálního motoneuronu není schopen volním způsobem provést) </a:t>
          </a:r>
          <a:endParaRPr lang="en-US" sz="1700" kern="1200"/>
        </a:p>
        <a:p>
          <a:pPr marL="171450" lvl="1" indent="-171450" algn="l" defTabSz="755650">
            <a:lnSpc>
              <a:spcPct val="90000"/>
            </a:lnSpc>
            <a:spcBef>
              <a:spcPct val="0"/>
            </a:spcBef>
            <a:spcAft>
              <a:spcPct val="15000"/>
            </a:spcAft>
            <a:buChar char="•"/>
          </a:pPr>
          <a:r>
            <a:rPr lang="cs-CZ" sz="1700" kern="1200"/>
            <a:t>vzniká tonický napínací reflex (při pomalém napínání) – facilitujeme sílu, kterou se sval následně kontrahuje </a:t>
          </a:r>
          <a:endParaRPr lang="en-US" sz="1700" kern="1200"/>
        </a:p>
      </dsp:txBody>
      <dsp:txXfrm>
        <a:off x="0" y="391893"/>
        <a:ext cx="8689095" cy="1499400"/>
      </dsp:txXfrm>
    </dsp:sp>
    <dsp:sp modelId="{B32B483E-17A1-424F-A967-0E783FAE258A}">
      <dsp:nvSpPr>
        <dsp:cNvPr id="0" name=""/>
        <dsp:cNvSpPr/>
      </dsp:nvSpPr>
      <dsp:spPr>
        <a:xfrm>
          <a:off x="434454" y="140973"/>
          <a:ext cx="6082366" cy="50184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9899" tIns="0" rIns="229899" bIns="0" numCol="1" spcCol="1270" anchor="ctr" anchorCtr="0">
          <a:noAutofit/>
        </a:bodyPr>
        <a:lstStyle/>
        <a:p>
          <a:pPr marL="0" lvl="0" indent="0" algn="l" defTabSz="755650">
            <a:lnSpc>
              <a:spcPct val="90000"/>
            </a:lnSpc>
            <a:spcBef>
              <a:spcPct val="0"/>
            </a:spcBef>
            <a:spcAft>
              <a:spcPct val="35000"/>
            </a:spcAft>
            <a:buNone/>
          </a:pPr>
          <a:r>
            <a:rPr lang="cs-CZ" sz="1700" b="1" u="sng" kern="1200"/>
            <a:t>Prosté protažení svalu</a:t>
          </a:r>
          <a:r>
            <a:rPr lang="cs-CZ" sz="1700" kern="1200"/>
            <a:t>: </a:t>
          </a:r>
          <a:endParaRPr lang="en-US" sz="1700" kern="1200"/>
        </a:p>
      </dsp:txBody>
      <dsp:txXfrm>
        <a:off x="458952" y="165471"/>
        <a:ext cx="6033370" cy="452844"/>
      </dsp:txXfrm>
    </dsp:sp>
    <dsp:sp modelId="{6E7853D0-B737-4608-ABED-CCD4C094543B}">
      <dsp:nvSpPr>
        <dsp:cNvPr id="0" name=""/>
        <dsp:cNvSpPr/>
      </dsp:nvSpPr>
      <dsp:spPr>
        <a:xfrm>
          <a:off x="0" y="2234013"/>
          <a:ext cx="8689095" cy="9639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74370" tIns="354076" rIns="674370" bIns="120904" numCol="1" spcCol="1270" anchor="t" anchorCtr="0">
          <a:noAutofit/>
        </a:bodyPr>
        <a:lstStyle/>
        <a:p>
          <a:pPr marL="171450" lvl="1" indent="-171450" algn="l" defTabSz="755650">
            <a:lnSpc>
              <a:spcPct val="90000"/>
            </a:lnSpc>
            <a:spcBef>
              <a:spcPct val="0"/>
            </a:spcBef>
            <a:spcAft>
              <a:spcPct val="15000"/>
            </a:spcAft>
            <a:buChar char="•"/>
          </a:pPr>
          <a:r>
            <a:rPr lang="cs-CZ" sz="1700" kern="1200"/>
            <a:t>využívá recipročně-inervační vztahy a následnou indukci: na vrcholu kontrakce svalu dochází k protažení a tím facilitaci antagonisty a inhibici agonisty, který se tímto způsobem může uplatnit v následném opačném pohybu.</a:t>
          </a:r>
          <a:endParaRPr lang="en-US" sz="1700" kern="1200"/>
        </a:p>
      </dsp:txBody>
      <dsp:txXfrm>
        <a:off x="0" y="2234013"/>
        <a:ext cx="8689095" cy="963900"/>
      </dsp:txXfrm>
    </dsp:sp>
    <dsp:sp modelId="{D4A40777-DD1E-4CDA-B378-6BC3FF08856E}">
      <dsp:nvSpPr>
        <dsp:cNvPr id="0" name=""/>
        <dsp:cNvSpPr/>
      </dsp:nvSpPr>
      <dsp:spPr>
        <a:xfrm>
          <a:off x="434454" y="1983093"/>
          <a:ext cx="6082366" cy="50184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9899" tIns="0" rIns="229899" bIns="0" numCol="1" spcCol="1270" anchor="ctr" anchorCtr="0">
          <a:noAutofit/>
        </a:bodyPr>
        <a:lstStyle/>
        <a:p>
          <a:pPr marL="0" lvl="0" indent="0" algn="l" defTabSz="755650">
            <a:lnSpc>
              <a:spcPct val="90000"/>
            </a:lnSpc>
            <a:spcBef>
              <a:spcPct val="0"/>
            </a:spcBef>
            <a:spcAft>
              <a:spcPct val="35000"/>
            </a:spcAft>
            <a:buNone/>
          </a:pPr>
          <a:r>
            <a:rPr lang="cs-CZ" sz="1700" b="1" u="sng" kern="1200"/>
            <a:t>Zvrat antagonistů:</a:t>
          </a:r>
          <a:r>
            <a:rPr lang="cs-CZ" sz="1700" kern="1200"/>
            <a:t> </a:t>
          </a:r>
          <a:endParaRPr lang="en-US" sz="1700" kern="1200"/>
        </a:p>
      </dsp:txBody>
      <dsp:txXfrm>
        <a:off x="458952" y="2007591"/>
        <a:ext cx="6033370" cy="452844"/>
      </dsp:txXfrm>
    </dsp:sp>
    <dsp:sp modelId="{D350FE3C-E047-415F-96FF-CF5F70D458B4}">
      <dsp:nvSpPr>
        <dsp:cNvPr id="0" name=""/>
        <dsp:cNvSpPr/>
      </dsp:nvSpPr>
      <dsp:spPr>
        <a:xfrm>
          <a:off x="0" y="3540633"/>
          <a:ext cx="8689095" cy="28917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74370" tIns="354076" rIns="674370" bIns="120904" numCol="1" spcCol="1270" anchor="t" anchorCtr="0">
          <a:noAutofit/>
        </a:bodyPr>
        <a:lstStyle/>
        <a:p>
          <a:pPr marL="171450" lvl="1" indent="-171450" algn="l" defTabSz="755650">
            <a:lnSpc>
              <a:spcPct val="90000"/>
            </a:lnSpc>
            <a:spcBef>
              <a:spcPct val="0"/>
            </a:spcBef>
            <a:spcAft>
              <a:spcPct val="15000"/>
            </a:spcAft>
            <a:buChar char="•"/>
          </a:pPr>
          <a:r>
            <a:rPr lang="cs-CZ" sz="1700" kern="1200"/>
            <a:t>při maximálním odporu dochází k náboru max. počtu motorických jednotek svalu, rychlým sledem akčních potenciálů se aktivují i utlumené motoneurony </a:t>
          </a:r>
          <a:endParaRPr lang="en-US" sz="1700" kern="1200"/>
        </a:p>
        <a:p>
          <a:pPr marL="171450" lvl="1" indent="-171450" algn="l" defTabSz="755650">
            <a:lnSpc>
              <a:spcPct val="90000"/>
            </a:lnSpc>
            <a:spcBef>
              <a:spcPct val="0"/>
            </a:spcBef>
            <a:spcAft>
              <a:spcPct val="15000"/>
            </a:spcAft>
            <a:buChar char="•"/>
          </a:pPr>
          <a:r>
            <a:rPr lang="cs-CZ" sz="1700" kern="1200"/>
            <a:t>patří k nejsilnějším facilitačním prvkům </a:t>
          </a:r>
          <a:endParaRPr lang="en-US" sz="1700" kern="1200"/>
        </a:p>
        <a:p>
          <a:pPr marL="171450" lvl="1" indent="-171450" algn="l" defTabSz="755650">
            <a:lnSpc>
              <a:spcPct val="90000"/>
            </a:lnSpc>
            <a:spcBef>
              <a:spcPct val="0"/>
            </a:spcBef>
            <a:spcAft>
              <a:spcPct val="15000"/>
            </a:spcAft>
            <a:buChar char="•"/>
          </a:pPr>
          <a:r>
            <a:rPr lang="cs-CZ" sz="1700" kern="1200"/>
            <a:t>facilitace schopnosti svalu kontrahovat se </a:t>
          </a:r>
          <a:endParaRPr lang="en-US" sz="1700" kern="1200"/>
        </a:p>
        <a:p>
          <a:pPr marL="171450" lvl="1" indent="-171450" algn="l" defTabSz="755650">
            <a:lnSpc>
              <a:spcPct val="90000"/>
            </a:lnSpc>
            <a:spcBef>
              <a:spcPct val="0"/>
            </a:spcBef>
            <a:spcAft>
              <a:spcPct val="15000"/>
            </a:spcAft>
            <a:buChar char="•"/>
          </a:pPr>
          <a:r>
            <a:rPr lang="cs-CZ" sz="1700" kern="1200"/>
            <a:t>zvětšení kontroly pohybu (pacient je odporem veden, nejde o postrkování do žádané pozice) </a:t>
          </a:r>
          <a:endParaRPr lang="en-US" sz="1700" kern="1200"/>
        </a:p>
        <a:p>
          <a:pPr marL="171450" lvl="1" indent="-171450" algn="l" defTabSz="755650">
            <a:lnSpc>
              <a:spcPct val="90000"/>
            </a:lnSpc>
            <a:spcBef>
              <a:spcPct val="0"/>
            </a:spcBef>
            <a:spcAft>
              <a:spcPct val="15000"/>
            </a:spcAft>
            <a:buChar char="•"/>
          </a:pPr>
          <a:r>
            <a:rPr lang="cs-CZ" sz="1700" kern="1200"/>
            <a:t>dosažení uvědomění pohybu </a:t>
          </a:r>
          <a:endParaRPr lang="en-US" sz="1700" kern="1200"/>
        </a:p>
        <a:p>
          <a:pPr marL="171450" lvl="1" indent="-171450" algn="l" defTabSz="755650">
            <a:lnSpc>
              <a:spcPct val="90000"/>
            </a:lnSpc>
            <a:spcBef>
              <a:spcPct val="0"/>
            </a:spcBef>
            <a:spcAft>
              <a:spcPct val="15000"/>
            </a:spcAft>
            <a:buChar char="•"/>
          </a:pPr>
          <a:r>
            <a:rPr lang="cs-CZ" sz="1700" kern="1200"/>
            <a:t>zvýšení svalové síly </a:t>
          </a:r>
          <a:endParaRPr lang="en-US" sz="1700" kern="1200"/>
        </a:p>
        <a:p>
          <a:pPr marL="171450" lvl="1" indent="-171450" algn="l" defTabSz="755650">
            <a:lnSpc>
              <a:spcPct val="90000"/>
            </a:lnSpc>
            <a:spcBef>
              <a:spcPct val="0"/>
            </a:spcBef>
            <a:spcAft>
              <a:spcPct val="15000"/>
            </a:spcAft>
            <a:buChar char="•"/>
          </a:pPr>
          <a:r>
            <a:rPr lang="cs-CZ" sz="1700" kern="1200"/>
            <a:t>maximální = optimální = dostatečný </a:t>
          </a:r>
          <a:endParaRPr lang="en-US" sz="1700" kern="1200"/>
        </a:p>
        <a:p>
          <a:pPr marL="171450" lvl="1" indent="-171450" algn="l" defTabSz="755650">
            <a:lnSpc>
              <a:spcPct val="90000"/>
            </a:lnSpc>
            <a:spcBef>
              <a:spcPct val="0"/>
            </a:spcBef>
            <a:spcAft>
              <a:spcPct val="15000"/>
            </a:spcAft>
            <a:buChar char="•"/>
          </a:pPr>
          <a:r>
            <a:rPr lang="cs-CZ" sz="1700" kern="1200"/>
            <a:t>velikost musí být přizpůsobena pacientovi (odpor nebo dopomoc) </a:t>
          </a:r>
          <a:endParaRPr lang="en-US" sz="1700" kern="1200"/>
        </a:p>
      </dsp:txBody>
      <dsp:txXfrm>
        <a:off x="0" y="3540633"/>
        <a:ext cx="8689095" cy="2891700"/>
      </dsp:txXfrm>
    </dsp:sp>
    <dsp:sp modelId="{54BBA217-5CA7-4FC6-AFA6-39B403F70093}">
      <dsp:nvSpPr>
        <dsp:cNvPr id="0" name=""/>
        <dsp:cNvSpPr/>
      </dsp:nvSpPr>
      <dsp:spPr>
        <a:xfrm>
          <a:off x="434454" y="3289713"/>
          <a:ext cx="6082366" cy="50184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9899" tIns="0" rIns="229899" bIns="0" numCol="1" spcCol="1270" anchor="ctr" anchorCtr="0">
          <a:noAutofit/>
        </a:bodyPr>
        <a:lstStyle/>
        <a:p>
          <a:pPr marL="0" lvl="0" indent="0" algn="l" defTabSz="755650">
            <a:lnSpc>
              <a:spcPct val="90000"/>
            </a:lnSpc>
            <a:spcBef>
              <a:spcPct val="0"/>
            </a:spcBef>
            <a:spcAft>
              <a:spcPct val="35000"/>
            </a:spcAft>
            <a:buNone/>
          </a:pPr>
          <a:r>
            <a:rPr lang="cs-CZ" sz="1700" b="1" u="sng" kern="1200"/>
            <a:t>Maximální odpor kladený facilitovanému pohybu:</a:t>
          </a:r>
          <a:endParaRPr lang="en-US" sz="1700" kern="1200"/>
        </a:p>
      </dsp:txBody>
      <dsp:txXfrm>
        <a:off x="458952" y="3314211"/>
        <a:ext cx="6033370" cy="45284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AB32AC-2D6D-498F-8EAC-429432C0A759}">
      <dsp:nvSpPr>
        <dsp:cNvPr id="0" name=""/>
        <dsp:cNvSpPr/>
      </dsp:nvSpPr>
      <dsp:spPr>
        <a:xfrm>
          <a:off x="0" y="382890"/>
          <a:ext cx="6900512" cy="11907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5556" tIns="437388" rIns="535556" bIns="149352" numCol="1" spcCol="1270" anchor="t" anchorCtr="0">
          <a:noAutofit/>
        </a:bodyPr>
        <a:lstStyle/>
        <a:p>
          <a:pPr marL="228600" lvl="1" indent="-228600" algn="l" defTabSz="933450">
            <a:lnSpc>
              <a:spcPct val="90000"/>
            </a:lnSpc>
            <a:spcBef>
              <a:spcPct val="0"/>
            </a:spcBef>
            <a:spcAft>
              <a:spcPct val="15000"/>
            </a:spcAft>
            <a:buChar char="•"/>
          </a:pPr>
          <a:r>
            <a:rPr lang="cs-CZ" sz="2100" kern="1200"/>
            <a:t>kontrakce agonistů a antagonistů proti tendenci střídavě vychýlit kloub s volním úsilím fixované polohy</a:t>
          </a:r>
          <a:endParaRPr lang="en-US" sz="2100" kern="1200"/>
        </a:p>
      </dsp:txBody>
      <dsp:txXfrm>
        <a:off x="0" y="382890"/>
        <a:ext cx="6900512" cy="1190700"/>
      </dsp:txXfrm>
    </dsp:sp>
    <dsp:sp modelId="{DD6F9C53-3C17-48F9-B6A8-7CC635F4C048}">
      <dsp:nvSpPr>
        <dsp:cNvPr id="0" name=""/>
        <dsp:cNvSpPr/>
      </dsp:nvSpPr>
      <dsp:spPr>
        <a:xfrm>
          <a:off x="345025" y="72930"/>
          <a:ext cx="4830358" cy="6199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576" tIns="0" rIns="182576" bIns="0" numCol="1" spcCol="1270" anchor="ctr" anchorCtr="0">
          <a:noAutofit/>
        </a:bodyPr>
        <a:lstStyle/>
        <a:p>
          <a:pPr marL="0" lvl="0" indent="0" algn="l" defTabSz="933450">
            <a:lnSpc>
              <a:spcPct val="90000"/>
            </a:lnSpc>
            <a:spcBef>
              <a:spcPct val="0"/>
            </a:spcBef>
            <a:spcAft>
              <a:spcPct val="35000"/>
            </a:spcAft>
            <a:buNone/>
          </a:pPr>
          <a:r>
            <a:rPr lang="cs-CZ" sz="2100" b="1" u="sng" kern="1200"/>
            <a:t>Rytmická stabilizace:</a:t>
          </a:r>
          <a:r>
            <a:rPr lang="cs-CZ" sz="2100" kern="1200"/>
            <a:t> </a:t>
          </a:r>
          <a:endParaRPr lang="en-US" sz="2100" kern="1200"/>
        </a:p>
      </dsp:txBody>
      <dsp:txXfrm>
        <a:off x="375287" y="103192"/>
        <a:ext cx="4769834" cy="559396"/>
      </dsp:txXfrm>
    </dsp:sp>
    <dsp:sp modelId="{4E7F7AA6-39A8-4468-BB97-E87D10824604}">
      <dsp:nvSpPr>
        <dsp:cNvPr id="0" name=""/>
        <dsp:cNvSpPr/>
      </dsp:nvSpPr>
      <dsp:spPr>
        <a:xfrm>
          <a:off x="0" y="1996950"/>
          <a:ext cx="6900512" cy="1190700"/>
        </a:xfrm>
        <a:prstGeom prst="rect">
          <a:avLst/>
        </a:prstGeom>
        <a:solidFill>
          <a:schemeClr val="lt1">
            <a:alpha val="90000"/>
            <a:hueOff val="0"/>
            <a:satOff val="0"/>
            <a:lumOff val="0"/>
            <a:alphaOff val="0"/>
          </a:schemeClr>
        </a:solidFill>
        <a:ln w="12700" cap="flat" cmpd="sng" algn="ctr">
          <a:solidFill>
            <a:schemeClr val="accent2">
              <a:hueOff val="741476"/>
              <a:satOff val="-5327"/>
              <a:lumOff val="-36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5556" tIns="437388" rIns="535556" bIns="149352" numCol="1" spcCol="1270" anchor="t" anchorCtr="0">
          <a:noAutofit/>
        </a:bodyPr>
        <a:lstStyle/>
        <a:p>
          <a:pPr marL="228600" lvl="1" indent="-228600" algn="l" defTabSz="933450">
            <a:lnSpc>
              <a:spcPct val="90000"/>
            </a:lnSpc>
            <a:spcBef>
              <a:spcPct val="0"/>
            </a:spcBef>
            <a:spcAft>
              <a:spcPct val="15000"/>
            </a:spcAft>
            <a:buChar char="•"/>
          </a:pPr>
          <a:r>
            <a:rPr lang="cs-CZ" sz="2100" kern="1200"/>
            <a:t>drážděním kůže nad stimulovaným svalem různými podněty (teplo, bolest, dotyk, hlazení, kartáčování, ledování, chladící sprej,…) </a:t>
          </a:r>
          <a:endParaRPr lang="en-US" sz="2100" kern="1200"/>
        </a:p>
      </dsp:txBody>
      <dsp:txXfrm>
        <a:off x="0" y="1996950"/>
        <a:ext cx="6900512" cy="1190700"/>
      </dsp:txXfrm>
    </dsp:sp>
    <dsp:sp modelId="{22D7AB60-6240-458D-9DFC-4078BAC94039}">
      <dsp:nvSpPr>
        <dsp:cNvPr id="0" name=""/>
        <dsp:cNvSpPr/>
      </dsp:nvSpPr>
      <dsp:spPr>
        <a:xfrm>
          <a:off x="345025" y="1686990"/>
          <a:ext cx="4830358" cy="619920"/>
        </a:xfrm>
        <a:prstGeom prst="roundRect">
          <a:avLst/>
        </a:prstGeom>
        <a:solidFill>
          <a:schemeClr val="accent2">
            <a:hueOff val="741476"/>
            <a:satOff val="-5327"/>
            <a:lumOff val="-3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576" tIns="0" rIns="182576" bIns="0" numCol="1" spcCol="1270" anchor="ctr" anchorCtr="0">
          <a:noAutofit/>
        </a:bodyPr>
        <a:lstStyle/>
        <a:p>
          <a:pPr marL="0" lvl="0" indent="0" algn="l" defTabSz="933450">
            <a:lnSpc>
              <a:spcPct val="90000"/>
            </a:lnSpc>
            <a:spcBef>
              <a:spcPct val="0"/>
            </a:spcBef>
            <a:spcAft>
              <a:spcPct val="35000"/>
            </a:spcAft>
            <a:buNone/>
          </a:pPr>
          <a:r>
            <a:rPr lang="cs-CZ" sz="2100" b="1" u="sng" kern="1200"/>
            <a:t>Facilitace z povrchových receptorů:</a:t>
          </a:r>
          <a:endParaRPr lang="en-US" sz="2100" kern="1200"/>
        </a:p>
      </dsp:txBody>
      <dsp:txXfrm>
        <a:off x="375287" y="1717252"/>
        <a:ext cx="4769834" cy="559396"/>
      </dsp:txXfrm>
    </dsp:sp>
    <dsp:sp modelId="{477FECE0-4282-4059-AF50-2F3717FCA2F2}">
      <dsp:nvSpPr>
        <dsp:cNvPr id="0" name=""/>
        <dsp:cNvSpPr/>
      </dsp:nvSpPr>
      <dsp:spPr>
        <a:xfrm>
          <a:off x="0" y="3611010"/>
          <a:ext cx="6900512" cy="1852200"/>
        </a:xfrm>
        <a:prstGeom prst="rect">
          <a:avLst/>
        </a:prstGeom>
        <a:solidFill>
          <a:schemeClr val="lt1">
            <a:alpha val="90000"/>
            <a:hueOff val="0"/>
            <a:satOff val="0"/>
            <a:lumOff val="0"/>
            <a:alphaOff val="0"/>
          </a:schemeClr>
        </a:solidFill>
        <a:ln w="12700" cap="flat" cmpd="sng" algn="ctr">
          <a:solidFill>
            <a:schemeClr val="accent2">
              <a:hueOff val="1482952"/>
              <a:satOff val="-10653"/>
              <a:lumOff val="-725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5556" tIns="437388" rIns="535556" bIns="149352" numCol="1" spcCol="1270" anchor="t" anchorCtr="0">
          <a:noAutofit/>
        </a:bodyPr>
        <a:lstStyle/>
        <a:p>
          <a:pPr marL="228600" lvl="1" indent="-228600" algn="l" defTabSz="933450">
            <a:lnSpc>
              <a:spcPct val="90000"/>
            </a:lnSpc>
            <a:spcBef>
              <a:spcPct val="0"/>
            </a:spcBef>
            <a:spcAft>
              <a:spcPct val="15000"/>
            </a:spcAft>
            <a:buChar char="•"/>
          </a:pPr>
          <a:r>
            <a:rPr lang="cs-CZ" sz="2100" kern="1200"/>
            <a:t>úchop terapeuta stimuluje receptory kůže a další receptory tlaku </a:t>
          </a:r>
          <a:endParaRPr lang="en-US" sz="2100" kern="1200"/>
        </a:p>
        <a:p>
          <a:pPr marL="228600" lvl="1" indent="-228600" algn="l" defTabSz="933450">
            <a:lnSpc>
              <a:spcPct val="90000"/>
            </a:lnSpc>
            <a:spcBef>
              <a:spcPct val="0"/>
            </a:spcBef>
            <a:spcAft>
              <a:spcPct val="15000"/>
            </a:spcAft>
            <a:buChar char="•"/>
          </a:pPr>
          <a:r>
            <a:rPr lang="cs-CZ" sz="2100" kern="1200"/>
            <a:t>kontakt dává pacientovi informaci o směru pohybu, tlak vždy v opozici ke směru pohybu </a:t>
          </a:r>
          <a:endParaRPr lang="en-US" sz="2100" kern="1200"/>
        </a:p>
        <a:p>
          <a:pPr marL="228600" lvl="1" indent="-228600" algn="l" defTabSz="933450">
            <a:lnSpc>
              <a:spcPct val="90000"/>
            </a:lnSpc>
            <a:spcBef>
              <a:spcPct val="0"/>
            </a:spcBef>
            <a:spcAft>
              <a:spcPct val="15000"/>
            </a:spcAft>
            <a:buChar char="•"/>
          </a:pPr>
          <a:r>
            <a:rPr lang="cs-CZ" sz="2100" kern="1200"/>
            <a:t>tlak na sval pomáhá schopnosti svalu kontrahovat se</a:t>
          </a:r>
          <a:endParaRPr lang="en-US" sz="2100" kern="1200"/>
        </a:p>
      </dsp:txBody>
      <dsp:txXfrm>
        <a:off x="0" y="3611010"/>
        <a:ext cx="6900512" cy="1852200"/>
      </dsp:txXfrm>
    </dsp:sp>
    <dsp:sp modelId="{88E210E2-32D2-423B-9C10-8B9889B1EB50}">
      <dsp:nvSpPr>
        <dsp:cNvPr id="0" name=""/>
        <dsp:cNvSpPr/>
      </dsp:nvSpPr>
      <dsp:spPr>
        <a:xfrm>
          <a:off x="345025" y="3301050"/>
          <a:ext cx="4830358" cy="619920"/>
        </a:xfrm>
        <a:prstGeom prst="roundRect">
          <a:avLst/>
        </a:prstGeom>
        <a:solidFill>
          <a:schemeClr val="accent2">
            <a:hueOff val="1482952"/>
            <a:satOff val="-10653"/>
            <a:lumOff val="-725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576" tIns="0" rIns="182576" bIns="0" numCol="1" spcCol="1270" anchor="ctr" anchorCtr="0">
          <a:noAutofit/>
        </a:bodyPr>
        <a:lstStyle/>
        <a:p>
          <a:pPr marL="0" lvl="0" indent="0" algn="l" defTabSz="933450">
            <a:lnSpc>
              <a:spcPct val="90000"/>
            </a:lnSpc>
            <a:spcBef>
              <a:spcPct val="0"/>
            </a:spcBef>
            <a:spcAft>
              <a:spcPct val="35000"/>
            </a:spcAft>
            <a:buNone/>
          </a:pPr>
          <a:r>
            <a:rPr lang="cs-CZ" sz="2100" b="1" u="sng" kern="1200"/>
            <a:t>Manuální kontakt:</a:t>
          </a:r>
          <a:r>
            <a:rPr lang="cs-CZ" sz="2100" kern="1200"/>
            <a:t> </a:t>
          </a:r>
          <a:endParaRPr lang="en-US" sz="2100" kern="1200"/>
        </a:p>
      </dsp:txBody>
      <dsp:txXfrm>
        <a:off x="375287" y="3331312"/>
        <a:ext cx="4769834" cy="55939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87B9FA-4A0F-4D23-A817-859787E99392}">
      <dsp:nvSpPr>
        <dsp:cNvPr id="0" name=""/>
        <dsp:cNvSpPr/>
      </dsp:nvSpPr>
      <dsp:spPr>
        <a:xfrm>
          <a:off x="0" y="415286"/>
          <a:ext cx="8297511" cy="3603600"/>
        </a:xfrm>
        <a:prstGeom prst="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3979" tIns="541528" rIns="643979" bIns="184912" numCol="1" spcCol="1270" anchor="t" anchorCtr="0">
          <a:noAutofit/>
        </a:bodyPr>
        <a:lstStyle/>
        <a:p>
          <a:pPr marL="228600" lvl="1" indent="-228600" algn="l" defTabSz="1155700">
            <a:lnSpc>
              <a:spcPct val="90000"/>
            </a:lnSpc>
            <a:spcBef>
              <a:spcPct val="0"/>
            </a:spcBef>
            <a:spcAft>
              <a:spcPct val="15000"/>
            </a:spcAft>
            <a:buChar char="•"/>
          </a:pPr>
          <a:r>
            <a:rPr lang="cs-CZ" sz="2600" kern="1200"/>
            <a:t>pokyny musí být jasné a výstižné, mají být kombinovány s pasivním pohybem </a:t>
          </a:r>
          <a:endParaRPr lang="en-US" sz="2600" kern="1200"/>
        </a:p>
        <a:p>
          <a:pPr marL="228600" lvl="1" indent="-228600" algn="l" defTabSz="1155700">
            <a:lnSpc>
              <a:spcPct val="90000"/>
            </a:lnSpc>
            <a:spcBef>
              <a:spcPct val="0"/>
            </a:spcBef>
            <a:spcAft>
              <a:spcPct val="15000"/>
            </a:spcAft>
            <a:buChar char="•"/>
          </a:pPr>
          <a:r>
            <a:rPr lang="cs-CZ" sz="2600" kern="1200"/>
            <a:t>terapeut dává pokyny pacientovi, ne léčené části těla </a:t>
          </a:r>
          <a:endParaRPr lang="en-US" sz="2600" kern="1200"/>
        </a:p>
        <a:p>
          <a:pPr marL="228600" lvl="1" indent="-228600" algn="l" defTabSz="1155700">
            <a:lnSpc>
              <a:spcPct val="90000"/>
            </a:lnSpc>
            <a:spcBef>
              <a:spcPct val="0"/>
            </a:spcBef>
            <a:spcAft>
              <a:spcPct val="15000"/>
            </a:spcAft>
            <a:buChar char="•"/>
          </a:pPr>
          <a:r>
            <a:rPr lang="cs-CZ" sz="2600" kern="1200"/>
            <a:t>časování pohybu je důležité při použití napínacího reflexu </a:t>
          </a:r>
          <a:endParaRPr lang="en-US" sz="2600" kern="1200"/>
        </a:p>
        <a:p>
          <a:pPr marL="228600" lvl="1" indent="-228600" algn="l" defTabSz="1155700">
            <a:lnSpc>
              <a:spcPct val="90000"/>
            </a:lnSpc>
            <a:spcBef>
              <a:spcPct val="0"/>
            </a:spcBef>
            <a:spcAft>
              <a:spcPct val="15000"/>
            </a:spcAft>
            <a:buChar char="•"/>
          </a:pPr>
          <a:r>
            <a:rPr lang="cs-CZ" sz="2600" kern="1200"/>
            <a:t>povely k pohybu jsou opakovány ke zvětšení pobídky </a:t>
          </a:r>
          <a:endParaRPr lang="en-US" sz="2600" kern="1200"/>
        </a:p>
        <a:p>
          <a:pPr marL="228600" lvl="1" indent="-228600" algn="l" defTabSz="1155700">
            <a:lnSpc>
              <a:spcPct val="90000"/>
            </a:lnSpc>
            <a:spcBef>
              <a:spcPct val="0"/>
            </a:spcBef>
            <a:spcAft>
              <a:spcPct val="15000"/>
            </a:spcAft>
            <a:buChar char="•"/>
          </a:pPr>
          <a:r>
            <a:rPr lang="cs-CZ" sz="2600" kern="1200"/>
            <a:t>hlasitost může ovlivnit sílu odpovědi svalu </a:t>
          </a:r>
          <a:endParaRPr lang="en-US" sz="2600" kern="1200"/>
        </a:p>
        <a:p>
          <a:pPr marL="228600" lvl="1" indent="-228600" algn="l" defTabSz="1155700">
            <a:lnSpc>
              <a:spcPct val="90000"/>
            </a:lnSpc>
            <a:spcBef>
              <a:spcPct val="0"/>
            </a:spcBef>
            <a:spcAft>
              <a:spcPct val="15000"/>
            </a:spcAft>
            <a:buChar char="•"/>
          </a:pPr>
          <a:r>
            <a:rPr lang="cs-CZ" sz="2600" kern="1200"/>
            <a:t>povely se dělí do 3 částí: 1. příprava - co, 2. akce – kdy začít, 3. korekce – jak opravit a modifikovat akci </a:t>
          </a:r>
          <a:endParaRPr lang="en-US" sz="2600" kern="1200"/>
        </a:p>
      </dsp:txBody>
      <dsp:txXfrm>
        <a:off x="0" y="415286"/>
        <a:ext cx="8297511" cy="3603600"/>
      </dsp:txXfrm>
    </dsp:sp>
    <dsp:sp modelId="{5B7F9C29-3ACE-45BA-9955-41FDBD8E4A40}">
      <dsp:nvSpPr>
        <dsp:cNvPr id="0" name=""/>
        <dsp:cNvSpPr/>
      </dsp:nvSpPr>
      <dsp:spPr>
        <a:xfrm>
          <a:off x="414875" y="31526"/>
          <a:ext cx="5808257" cy="76752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9538" tIns="0" rIns="219538" bIns="0" numCol="1" spcCol="1270" anchor="ctr" anchorCtr="0">
          <a:noAutofit/>
        </a:bodyPr>
        <a:lstStyle/>
        <a:p>
          <a:pPr marL="0" lvl="0" indent="0" algn="l" defTabSz="1155700">
            <a:lnSpc>
              <a:spcPct val="90000"/>
            </a:lnSpc>
            <a:spcBef>
              <a:spcPct val="0"/>
            </a:spcBef>
            <a:spcAft>
              <a:spcPct val="35000"/>
            </a:spcAft>
            <a:buNone/>
          </a:pPr>
          <a:r>
            <a:rPr lang="cs-CZ" sz="2600" b="1" u="sng" kern="1200"/>
            <a:t>Slovní doprovod - povel určí pacientovi co činit a jak:</a:t>
          </a:r>
          <a:endParaRPr lang="en-US" sz="2600" kern="1200"/>
        </a:p>
      </dsp:txBody>
      <dsp:txXfrm>
        <a:off x="452342" y="68993"/>
        <a:ext cx="5733323" cy="692586"/>
      </dsp:txXfrm>
    </dsp:sp>
    <dsp:sp modelId="{36665631-EDD9-48B0-8F80-F12AE947E265}">
      <dsp:nvSpPr>
        <dsp:cNvPr id="0" name=""/>
        <dsp:cNvSpPr/>
      </dsp:nvSpPr>
      <dsp:spPr>
        <a:xfrm>
          <a:off x="0" y="4543046"/>
          <a:ext cx="8297511" cy="1924650"/>
        </a:xfrm>
        <a:prstGeom prst="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3979" tIns="541528" rIns="643979" bIns="184912" numCol="1" spcCol="1270" anchor="t" anchorCtr="0">
          <a:noAutofit/>
        </a:bodyPr>
        <a:lstStyle/>
        <a:p>
          <a:pPr marL="228600" lvl="1" indent="-228600" algn="l" defTabSz="1155700">
            <a:lnSpc>
              <a:spcPct val="90000"/>
            </a:lnSpc>
            <a:spcBef>
              <a:spcPct val="0"/>
            </a:spcBef>
            <a:spcAft>
              <a:spcPct val="15000"/>
            </a:spcAft>
            <a:buChar char="•"/>
          </a:pPr>
          <a:r>
            <a:rPr lang="cs-CZ" sz="2600" kern="1200"/>
            <a:t>pomocí zraku pacient kontroluje a koriguje pozici a pohyb </a:t>
          </a:r>
          <a:endParaRPr lang="en-US" sz="2600" kern="1200"/>
        </a:p>
        <a:p>
          <a:pPr marL="228600" lvl="1" indent="-228600" algn="l" defTabSz="1155700">
            <a:lnSpc>
              <a:spcPct val="90000"/>
            </a:lnSpc>
            <a:spcBef>
              <a:spcPct val="0"/>
            </a:spcBef>
            <a:spcAft>
              <a:spcPct val="15000"/>
            </a:spcAft>
            <a:buChar char="•"/>
          </a:pPr>
          <a:r>
            <a:rPr lang="cs-CZ" sz="2600" kern="1200"/>
            <a:t>zpětná vazba zrakem může zesílit svalovou kontrakci </a:t>
          </a:r>
          <a:endParaRPr lang="en-US" sz="2600" kern="1200"/>
        </a:p>
        <a:p>
          <a:pPr marL="228600" lvl="1" indent="-228600" algn="l" defTabSz="1155700">
            <a:lnSpc>
              <a:spcPct val="90000"/>
            </a:lnSpc>
            <a:spcBef>
              <a:spcPct val="0"/>
            </a:spcBef>
            <a:spcAft>
              <a:spcPct val="15000"/>
            </a:spcAft>
            <a:buChar char="•"/>
          </a:pPr>
          <a:r>
            <a:rPr lang="cs-CZ" sz="2600" kern="1200"/>
            <a:t>kontakt očima mezi pacientem a terapeutem pomáhá komunikaci a spolupráci</a:t>
          </a:r>
          <a:endParaRPr lang="en-US" sz="2600" kern="1200"/>
        </a:p>
      </dsp:txBody>
      <dsp:txXfrm>
        <a:off x="0" y="4543046"/>
        <a:ext cx="8297511" cy="1924650"/>
      </dsp:txXfrm>
    </dsp:sp>
    <dsp:sp modelId="{544CBDAD-7188-41F4-8E02-82F628776741}">
      <dsp:nvSpPr>
        <dsp:cNvPr id="0" name=""/>
        <dsp:cNvSpPr/>
      </dsp:nvSpPr>
      <dsp:spPr>
        <a:xfrm>
          <a:off x="414875" y="4159286"/>
          <a:ext cx="5808257" cy="76752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9538" tIns="0" rIns="219538" bIns="0" numCol="1" spcCol="1270" anchor="ctr" anchorCtr="0">
          <a:noAutofit/>
        </a:bodyPr>
        <a:lstStyle/>
        <a:p>
          <a:pPr marL="0" lvl="0" indent="0" algn="l" defTabSz="1155700">
            <a:lnSpc>
              <a:spcPct val="90000"/>
            </a:lnSpc>
            <a:spcBef>
              <a:spcPct val="0"/>
            </a:spcBef>
            <a:spcAft>
              <a:spcPct val="35000"/>
            </a:spcAft>
            <a:buNone/>
          </a:pPr>
          <a:r>
            <a:rPr lang="cs-CZ" sz="2600" b="1" u="sng" kern="1200"/>
            <a:t>Zrakový kontakt:</a:t>
          </a:r>
          <a:endParaRPr lang="en-US" sz="2600" kern="1200"/>
        </a:p>
      </dsp:txBody>
      <dsp:txXfrm>
        <a:off x="452342" y="4196753"/>
        <a:ext cx="5733323" cy="69258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4A8D4D-E03A-4772-A17D-28060A7375CD}">
      <dsp:nvSpPr>
        <dsp:cNvPr id="0" name=""/>
        <dsp:cNvSpPr/>
      </dsp:nvSpPr>
      <dsp:spPr>
        <a:xfrm>
          <a:off x="0" y="572070"/>
          <a:ext cx="6900512" cy="18270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5556" tIns="416560" rIns="535556" bIns="142240" numCol="1" spcCol="1270" anchor="t" anchorCtr="0">
          <a:noAutofit/>
        </a:bodyPr>
        <a:lstStyle/>
        <a:p>
          <a:pPr marL="228600" lvl="1" indent="-228600" algn="l" defTabSz="889000">
            <a:lnSpc>
              <a:spcPct val="90000"/>
            </a:lnSpc>
            <a:spcBef>
              <a:spcPct val="0"/>
            </a:spcBef>
            <a:spcAft>
              <a:spcPct val="15000"/>
            </a:spcAft>
            <a:buChar char="•"/>
          </a:pPr>
          <a:r>
            <a:rPr lang="cs-CZ" sz="2000" kern="1200"/>
            <a:t>je protažení trupu a končetin </a:t>
          </a:r>
          <a:endParaRPr lang="en-US" sz="2000" kern="1200"/>
        </a:p>
        <a:p>
          <a:pPr marL="228600" lvl="1" indent="-228600" algn="l" defTabSz="889000">
            <a:lnSpc>
              <a:spcPct val="90000"/>
            </a:lnSpc>
            <a:spcBef>
              <a:spcPct val="0"/>
            </a:spcBef>
            <a:spcAft>
              <a:spcPct val="15000"/>
            </a:spcAft>
            <a:buChar char="•"/>
          </a:pPr>
          <a:r>
            <a:rPr lang="cs-CZ" sz="2000" kern="1200"/>
            <a:t>efekt je způsoben stimulací receptorů kloubů</a:t>
          </a:r>
          <a:endParaRPr lang="en-US" sz="2000" kern="1200"/>
        </a:p>
        <a:p>
          <a:pPr marL="228600" lvl="1" indent="-228600" algn="l" defTabSz="889000">
            <a:lnSpc>
              <a:spcPct val="90000"/>
            </a:lnSpc>
            <a:spcBef>
              <a:spcPct val="0"/>
            </a:spcBef>
            <a:spcAft>
              <a:spcPct val="15000"/>
            </a:spcAft>
            <a:buChar char="•"/>
          </a:pPr>
          <a:r>
            <a:rPr lang="cs-CZ" sz="2000" kern="1200"/>
            <a:t>je natahovacím stimulem při natahování svalů </a:t>
          </a:r>
          <a:endParaRPr lang="en-US" sz="2000" kern="1200"/>
        </a:p>
        <a:p>
          <a:pPr marL="228600" lvl="1" indent="-228600" algn="l" defTabSz="889000">
            <a:lnSpc>
              <a:spcPct val="90000"/>
            </a:lnSpc>
            <a:spcBef>
              <a:spcPct val="0"/>
            </a:spcBef>
            <a:spcAft>
              <a:spcPct val="15000"/>
            </a:spcAft>
            <a:buChar char="•"/>
          </a:pPr>
          <a:r>
            <a:rPr lang="cs-CZ" sz="2000" kern="1200"/>
            <a:t>měla by se udržovat během celého pohybu a kombinovat se s vhodným odporem </a:t>
          </a:r>
          <a:endParaRPr lang="en-US" sz="2000" kern="1200"/>
        </a:p>
      </dsp:txBody>
      <dsp:txXfrm>
        <a:off x="0" y="572070"/>
        <a:ext cx="6900512" cy="1827000"/>
      </dsp:txXfrm>
    </dsp:sp>
    <dsp:sp modelId="{88F74F76-74EE-4AD1-8C79-6E44C8635424}">
      <dsp:nvSpPr>
        <dsp:cNvPr id="0" name=""/>
        <dsp:cNvSpPr/>
      </dsp:nvSpPr>
      <dsp:spPr>
        <a:xfrm>
          <a:off x="345025" y="276870"/>
          <a:ext cx="4830358" cy="59040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576" tIns="0" rIns="182576" bIns="0" numCol="1" spcCol="1270" anchor="ctr" anchorCtr="0">
          <a:noAutofit/>
        </a:bodyPr>
        <a:lstStyle/>
        <a:p>
          <a:pPr marL="0" lvl="0" indent="0" algn="l" defTabSz="889000">
            <a:lnSpc>
              <a:spcPct val="90000"/>
            </a:lnSpc>
            <a:spcBef>
              <a:spcPct val="0"/>
            </a:spcBef>
            <a:spcAft>
              <a:spcPct val="35000"/>
            </a:spcAft>
            <a:buNone/>
          </a:pPr>
          <a:r>
            <a:rPr lang="cs-CZ" sz="2000" b="1" u="sng" kern="1200"/>
            <a:t>Trakce kloubu:</a:t>
          </a:r>
          <a:r>
            <a:rPr lang="cs-CZ" sz="2000" kern="1200"/>
            <a:t> </a:t>
          </a:r>
          <a:endParaRPr lang="en-US" sz="2000" kern="1200"/>
        </a:p>
      </dsp:txBody>
      <dsp:txXfrm>
        <a:off x="373846" y="305691"/>
        <a:ext cx="4772716" cy="532758"/>
      </dsp:txXfrm>
    </dsp:sp>
    <dsp:sp modelId="{729AAD3F-0143-4717-A0C2-CAABA07E3145}">
      <dsp:nvSpPr>
        <dsp:cNvPr id="0" name=""/>
        <dsp:cNvSpPr/>
      </dsp:nvSpPr>
      <dsp:spPr>
        <a:xfrm>
          <a:off x="0" y="2802270"/>
          <a:ext cx="6900512" cy="24570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5556" tIns="416560" rIns="535556" bIns="142240" numCol="1" spcCol="1270" anchor="t" anchorCtr="0">
          <a:noAutofit/>
        </a:bodyPr>
        <a:lstStyle/>
        <a:p>
          <a:pPr marL="228600" lvl="1" indent="-228600" algn="l" defTabSz="889000">
            <a:lnSpc>
              <a:spcPct val="90000"/>
            </a:lnSpc>
            <a:spcBef>
              <a:spcPct val="0"/>
            </a:spcBef>
            <a:spcAft>
              <a:spcPct val="15000"/>
            </a:spcAft>
            <a:buChar char="•"/>
          </a:pPr>
          <a:r>
            <a:rPr lang="cs-CZ" sz="2000" kern="1200"/>
            <a:t>je komprese trupu nebo končetiny </a:t>
          </a:r>
          <a:endParaRPr lang="en-US" sz="2000" kern="1200"/>
        </a:p>
        <a:p>
          <a:pPr marL="228600" lvl="1" indent="-228600" algn="l" defTabSz="889000">
            <a:lnSpc>
              <a:spcPct val="90000"/>
            </a:lnSpc>
            <a:spcBef>
              <a:spcPct val="0"/>
            </a:spcBef>
            <a:spcAft>
              <a:spcPct val="15000"/>
            </a:spcAft>
            <a:buChar char="•"/>
          </a:pPr>
          <a:r>
            <a:rPr lang="cs-CZ" sz="2000" kern="1200"/>
            <a:t>efekt je následkem stimulace kloubních receptorů a reakce na porušení pozice nebo postury </a:t>
          </a:r>
          <a:endParaRPr lang="en-US" sz="2000" kern="1200"/>
        </a:p>
        <a:p>
          <a:pPr marL="228600" lvl="1" indent="-228600" algn="l" defTabSz="889000">
            <a:lnSpc>
              <a:spcPct val="90000"/>
            </a:lnSpc>
            <a:spcBef>
              <a:spcPct val="0"/>
            </a:spcBef>
            <a:spcAft>
              <a:spcPct val="15000"/>
            </a:spcAft>
            <a:buChar char="•"/>
          </a:pPr>
          <a:r>
            <a:rPr lang="cs-CZ" sz="2000" kern="1200"/>
            <a:t>Používá se k: </a:t>
          </a:r>
          <a:endParaRPr lang="en-US" sz="2000" kern="1200"/>
        </a:p>
        <a:p>
          <a:pPr marL="457200" lvl="2" indent="-228600" algn="l" defTabSz="889000">
            <a:lnSpc>
              <a:spcPct val="90000"/>
            </a:lnSpc>
            <a:spcBef>
              <a:spcPct val="0"/>
            </a:spcBef>
            <a:spcAft>
              <a:spcPct val="15000"/>
            </a:spcAft>
            <a:buChar char="•"/>
          </a:pPr>
          <a:r>
            <a:rPr lang="cs-CZ" sz="2000" kern="1200"/>
            <a:t>1. navození stabilizace </a:t>
          </a:r>
          <a:endParaRPr lang="en-US" sz="2000" kern="1200"/>
        </a:p>
        <a:p>
          <a:pPr marL="457200" lvl="2" indent="-228600" algn="l" defTabSz="889000">
            <a:lnSpc>
              <a:spcPct val="90000"/>
            </a:lnSpc>
            <a:spcBef>
              <a:spcPct val="0"/>
            </a:spcBef>
            <a:spcAft>
              <a:spcPct val="15000"/>
            </a:spcAft>
            <a:buChar char="•"/>
          </a:pPr>
          <a:r>
            <a:rPr lang="cs-CZ" sz="2000" kern="1200"/>
            <a:t>2. facilitace opěrného systému antigravitačních svalů </a:t>
          </a:r>
          <a:endParaRPr lang="en-US" sz="2000" kern="1200"/>
        </a:p>
        <a:p>
          <a:pPr marL="457200" lvl="2" indent="-228600" algn="l" defTabSz="889000">
            <a:lnSpc>
              <a:spcPct val="90000"/>
            </a:lnSpc>
            <a:spcBef>
              <a:spcPct val="0"/>
            </a:spcBef>
            <a:spcAft>
              <a:spcPct val="15000"/>
            </a:spcAft>
            <a:buChar char="•"/>
          </a:pPr>
          <a:r>
            <a:rPr lang="cs-CZ" sz="2000" kern="1200"/>
            <a:t>3. odpor některým součástem pohybu</a:t>
          </a:r>
          <a:endParaRPr lang="en-US" sz="2000" kern="1200"/>
        </a:p>
      </dsp:txBody>
      <dsp:txXfrm>
        <a:off x="0" y="2802270"/>
        <a:ext cx="6900512" cy="2457000"/>
      </dsp:txXfrm>
    </dsp:sp>
    <dsp:sp modelId="{B67EB50B-A0FE-45FF-9831-98E502BD7790}">
      <dsp:nvSpPr>
        <dsp:cNvPr id="0" name=""/>
        <dsp:cNvSpPr/>
      </dsp:nvSpPr>
      <dsp:spPr>
        <a:xfrm>
          <a:off x="345025" y="2507070"/>
          <a:ext cx="4830358" cy="59040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576" tIns="0" rIns="182576" bIns="0" numCol="1" spcCol="1270" anchor="ctr" anchorCtr="0">
          <a:noAutofit/>
        </a:bodyPr>
        <a:lstStyle/>
        <a:p>
          <a:pPr marL="0" lvl="0" indent="0" algn="l" defTabSz="889000">
            <a:lnSpc>
              <a:spcPct val="90000"/>
            </a:lnSpc>
            <a:spcBef>
              <a:spcPct val="0"/>
            </a:spcBef>
            <a:spcAft>
              <a:spcPct val="35000"/>
            </a:spcAft>
            <a:buNone/>
          </a:pPr>
          <a:r>
            <a:rPr lang="cs-CZ" sz="2000" b="1" u="sng" kern="1200"/>
            <a:t>Aproximace kloubu:</a:t>
          </a:r>
          <a:endParaRPr lang="en-US" sz="2000" kern="1200"/>
        </a:p>
      </dsp:txBody>
      <dsp:txXfrm>
        <a:off x="373846" y="2535891"/>
        <a:ext cx="4772716" cy="53275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966601-A4CD-467A-8F53-FF3111A7AB91}">
      <dsp:nvSpPr>
        <dsp:cNvPr id="0" name=""/>
        <dsp:cNvSpPr/>
      </dsp:nvSpPr>
      <dsp:spPr>
        <a:xfrm>
          <a:off x="0" y="5078925"/>
          <a:ext cx="7250460" cy="166701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cs-CZ" sz="3200" kern="1200"/>
            <a:t>Metody &amp; koncepty: </a:t>
          </a:r>
          <a:endParaRPr lang="en-US" sz="3200" kern="1200"/>
        </a:p>
      </dsp:txBody>
      <dsp:txXfrm>
        <a:off x="0" y="5078925"/>
        <a:ext cx="7250460" cy="900189"/>
      </dsp:txXfrm>
    </dsp:sp>
    <dsp:sp modelId="{5AE71CD7-D62F-4CE0-8748-D0A8811FE4A7}">
      <dsp:nvSpPr>
        <dsp:cNvPr id="0" name=""/>
        <dsp:cNvSpPr/>
      </dsp:nvSpPr>
      <dsp:spPr>
        <a:xfrm>
          <a:off x="885" y="5945774"/>
          <a:ext cx="805409" cy="766827"/>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cs-CZ" sz="1100" kern="1200"/>
            <a:t>Metody kožní stimulace</a:t>
          </a:r>
          <a:endParaRPr lang="en-US" sz="1100" kern="1200"/>
        </a:p>
      </dsp:txBody>
      <dsp:txXfrm>
        <a:off x="885" y="5945774"/>
        <a:ext cx="805409" cy="766827"/>
      </dsp:txXfrm>
    </dsp:sp>
    <dsp:sp modelId="{5A0DEE8C-1518-4612-A09D-F61B9340A3DB}">
      <dsp:nvSpPr>
        <dsp:cNvPr id="0" name=""/>
        <dsp:cNvSpPr/>
      </dsp:nvSpPr>
      <dsp:spPr>
        <a:xfrm>
          <a:off x="806295" y="5945774"/>
          <a:ext cx="805409" cy="766827"/>
        </a:xfrm>
        <a:prstGeom prst="rect">
          <a:avLst/>
        </a:prstGeom>
        <a:solidFill>
          <a:schemeClr val="accent2">
            <a:tint val="40000"/>
            <a:alpha val="90000"/>
            <a:hueOff val="275508"/>
            <a:satOff val="-3273"/>
            <a:lumOff val="-327"/>
            <a:alphaOff val="0"/>
          </a:schemeClr>
        </a:solidFill>
        <a:ln w="12700" cap="flat" cmpd="sng" algn="ctr">
          <a:solidFill>
            <a:schemeClr val="accent2">
              <a:tint val="40000"/>
              <a:alpha val="90000"/>
              <a:hueOff val="275508"/>
              <a:satOff val="-3273"/>
              <a:lumOff val="-32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cs-CZ" sz="1100" kern="1200"/>
            <a:t>Metoda dle Faye </a:t>
          </a:r>
          <a:endParaRPr lang="en-US" sz="1100" kern="1200"/>
        </a:p>
      </dsp:txBody>
      <dsp:txXfrm>
        <a:off x="806295" y="5945774"/>
        <a:ext cx="805409" cy="766827"/>
      </dsp:txXfrm>
    </dsp:sp>
    <dsp:sp modelId="{69A6CB9B-0E7E-4F14-A89B-0E6CA41921C9}">
      <dsp:nvSpPr>
        <dsp:cNvPr id="0" name=""/>
        <dsp:cNvSpPr/>
      </dsp:nvSpPr>
      <dsp:spPr>
        <a:xfrm>
          <a:off x="1611705" y="5945774"/>
          <a:ext cx="805409" cy="766827"/>
        </a:xfrm>
        <a:prstGeom prst="rect">
          <a:avLst/>
        </a:prstGeom>
        <a:solidFill>
          <a:schemeClr val="accent2">
            <a:tint val="40000"/>
            <a:alpha val="90000"/>
            <a:hueOff val="551015"/>
            <a:satOff val="-6547"/>
            <a:lumOff val="-654"/>
            <a:alphaOff val="0"/>
          </a:schemeClr>
        </a:solidFill>
        <a:ln w="12700" cap="flat" cmpd="sng" algn="ctr">
          <a:solidFill>
            <a:schemeClr val="accent2">
              <a:tint val="40000"/>
              <a:alpha val="90000"/>
              <a:hueOff val="551015"/>
              <a:satOff val="-6547"/>
              <a:lumOff val="-65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cs-CZ" sz="1100" kern="1200"/>
            <a:t>Metoda dle Miřatského </a:t>
          </a:r>
          <a:endParaRPr lang="en-US" sz="1100" kern="1200"/>
        </a:p>
      </dsp:txBody>
      <dsp:txXfrm>
        <a:off x="1611705" y="5945774"/>
        <a:ext cx="805409" cy="766827"/>
      </dsp:txXfrm>
    </dsp:sp>
    <dsp:sp modelId="{68BF5A4D-D145-40EC-B163-F098CC34E8ED}">
      <dsp:nvSpPr>
        <dsp:cNvPr id="0" name=""/>
        <dsp:cNvSpPr/>
      </dsp:nvSpPr>
      <dsp:spPr>
        <a:xfrm>
          <a:off x="2417115" y="5945774"/>
          <a:ext cx="805409" cy="766827"/>
        </a:xfrm>
        <a:prstGeom prst="rect">
          <a:avLst/>
        </a:prstGeom>
        <a:solidFill>
          <a:schemeClr val="accent2">
            <a:tint val="40000"/>
            <a:alpha val="90000"/>
            <a:hueOff val="826523"/>
            <a:satOff val="-9820"/>
            <a:lumOff val="-981"/>
            <a:alphaOff val="0"/>
          </a:schemeClr>
        </a:solidFill>
        <a:ln w="12700" cap="flat" cmpd="sng" algn="ctr">
          <a:solidFill>
            <a:schemeClr val="accent2">
              <a:tint val="40000"/>
              <a:alpha val="90000"/>
              <a:hueOff val="826523"/>
              <a:satOff val="-9820"/>
              <a:lumOff val="-98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cs-CZ" sz="1100" kern="1200"/>
            <a:t>Koncept dle Perfettiho </a:t>
          </a:r>
          <a:endParaRPr lang="en-US" sz="1100" kern="1200"/>
        </a:p>
      </dsp:txBody>
      <dsp:txXfrm>
        <a:off x="2417115" y="5945774"/>
        <a:ext cx="805409" cy="766827"/>
      </dsp:txXfrm>
    </dsp:sp>
    <dsp:sp modelId="{B05716ED-A574-4FFA-9C60-4E92E8743CAF}">
      <dsp:nvSpPr>
        <dsp:cNvPr id="0" name=""/>
        <dsp:cNvSpPr/>
      </dsp:nvSpPr>
      <dsp:spPr>
        <a:xfrm>
          <a:off x="3222525" y="5945774"/>
          <a:ext cx="805409" cy="766827"/>
        </a:xfrm>
        <a:prstGeom prst="rect">
          <a:avLst/>
        </a:prstGeom>
        <a:solidFill>
          <a:schemeClr val="accent2">
            <a:tint val="40000"/>
            <a:alpha val="90000"/>
            <a:hueOff val="1102030"/>
            <a:satOff val="-13093"/>
            <a:lumOff val="-1308"/>
            <a:alphaOff val="0"/>
          </a:schemeClr>
        </a:solidFill>
        <a:ln w="12700" cap="flat" cmpd="sng" algn="ctr">
          <a:solidFill>
            <a:schemeClr val="accent2">
              <a:tint val="40000"/>
              <a:alpha val="90000"/>
              <a:hueOff val="1102030"/>
              <a:satOff val="-13093"/>
              <a:lumOff val="-130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cs-CZ" sz="1100" kern="1200"/>
            <a:t>Metoda dle Roodové </a:t>
          </a:r>
          <a:endParaRPr lang="en-US" sz="1100" kern="1200"/>
        </a:p>
      </dsp:txBody>
      <dsp:txXfrm>
        <a:off x="3222525" y="5945774"/>
        <a:ext cx="805409" cy="766827"/>
      </dsp:txXfrm>
    </dsp:sp>
    <dsp:sp modelId="{BAED80A9-1422-4A06-A5BC-CF24E852D36E}">
      <dsp:nvSpPr>
        <dsp:cNvPr id="0" name=""/>
        <dsp:cNvSpPr/>
      </dsp:nvSpPr>
      <dsp:spPr>
        <a:xfrm>
          <a:off x="4027934" y="5945774"/>
          <a:ext cx="805409" cy="766827"/>
        </a:xfrm>
        <a:prstGeom prst="rect">
          <a:avLst/>
        </a:prstGeom>
        <a:solidFill>
          <a:schemeClr val="accent2">
            <a:tint val="40000"/>
            <a:alpha val="90000"/>
            <a:hueOff val="1377538"/>
            <a:satOff val="-16366"/>
            <a:lumOff val="-1635"/>
            <a:alphaOff val="0"/>
          </a:schemeClr>
        </a:solidFill>
        <a:ln w="12700" cap="flat" cmpd="sng" algn="ctr">
          <a:solidFill>
            <a:schemeClr val="accent2">
              <a:tint val="40000"/>
              <a:alpha val="90000"/>
              <a:hueOff val="1377538"/>
              <a:satOff val="-16366"/>
              <a:lumOff val="-163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cs-CZ" sz="1100" kern="1200"/>
            <a:t>Metoda dle Brunnströmové </a:t>
          </a:r>
          <a:endParaRPr lang="en-US" sz="1100" kern="1200"/>
        </a:p>
      </dsp:txBody>
      <dsp:txXfrm>
        <a:off x="4027934" y="5945774"/>
        <a:ext cx="805409" cy="766827"/>
      </dsp:txXfrm>
    </dsp:sp>
    <dsp:sp modelId="{1F103167-683C-4A14-B5F8-0EE9759A00FF}">
      <dsp:nvSpPr>
        <dsp:cNvPr id="0" name=""/>
        <dsp:cNvSpPr/>
      </dsp:nvSpPr>
      <dsp:spPr>
        <a:xfrm>
          <a:off x="4833344" y="5945774"/>
          <a:ext cx="805409" cy="766827"/>
        </a:xfrm>
        <a:prstGeom prst="rect">
          <a:avLst/>
        </a:prstGeom>
        <a:solidFill>
          <a:schemeClr val="accent2">
            <a:tint val="40000"/>
            <a:alpha val="90000"/>
            <a:hueOff val="1653045"/>
            <a:satOff val="-19640"/>
            <a:lumOff val="-1962"/>
            <a:alphaOff val="0"/>
          </a:schemeClr>
        </a:solidFill>
        <a:ln w="12700" cap="flat" cmpd="sng" algn="ctr">
          <a:solidFill>
            <a:schemeClr val="accent2">
              <a:tint val="40000"/>
              <a:alpha val="90000"/>
              <a:hueOff val="1653045"/>
              <a:satOff val="-19640"/>
              <a:lumOff val="-196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cs-CZ" sz="1100" kern="1200"/>
            <a:t>Bobath koncept </a:t>
          </a:r>
          <a:endParaRPr lang="en-US" sz="1100" kern="1200"/>
        </a:p>
      </dsp:txBody>
      <dsp:txXfrm>
        <a:off x="4833344" y="5945774"/>
        <a:ext cx="805409" cy="766827"/>
      </dsp:txXfrm>
    </dsp:sp>
    <dsp:sp modelId="{5A4896CE-C4A2-4496-86DC-8ABF1410F487}">
      <dsp:nvSpPr>
        <dsp:cNvPr id="0" name=""/>
        <dsp:cNvSpPr/>
      </dsp:nvSpPr>
      <dsp:spPr>
        <a:xfrm>
          <a:off x="5638754" y="5945774"/>
          <a:ext cx="805409" cy="766827"/>
        </a:xfrm>
        <a:prstGeom prst="rect">
          <a:avLst/>
        </a:prstGeom>
        <a:solidFill>
          <a:schemeClr val="accent2">
            <a:tint val="40000"/>
            <a:alpha val="90000"/>
            <a:hueOff val="1928553"/>
            <a:satOff val="-22913"/>
            <a:lumOff val="-2289"/>
            <a:alphaOff val="0"/>
          </a:schemeClr>
        </a:solidFill>
        <a:ln w="12700" cap="flat" cmpd="sng" algn="ctr">
          <a:solidFill>
            <a:schemeClr val="accent2">
              <a:tint val="40000"/>
              <a:alpha val="90000"/>
              <a:hueOff val="1928553"/>
              <a:satOff val="-22913"/>
              <a:lumOff val="-228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cs-CZ" sz="1100" kern="1200"/>
            <a:t>Proprioceptivní nervosvalová facilitace (= PNF, Kabatova technika) </a:t>
          </a:r>
          <a:endParaRPr lang="en-US" sz="1100" kern="1200"/>
        </a:p>
      </dsp:txBody>
      <dsp:txXfrm>
        <a:off x="5638754" y="5945774"/>
        <a:ext cx="805409" cy="766827"/>
      </dsp:txXfrm>
    </dsp:sp>
    <dsp:sp modelId="{F41A965A-DBF7-4FA7-B604-A2A9E7A9E72E}">
      <dsp:nvSpPr>
        <dsp:cNvPr id="0" name=""/>
        <dsp:cNvSpPr/>
      </dsp:nvSpPr>
      <dsp:spPr>
        <a:xfrm>
          <a:off x="6444164" y="5945774"/>
          <a:ext cx="805409" cy="766827"/>
        </a:xfrm>
        <a:prstGeom prst="rect">
          <a:avLst/>
        </a:prstGeom>
        <a:solidFill>
          <a:schemeClr val="accent2">
            <a:tint val="40000"/>
            <a:alpha val="90000"/>
            <a:hueOff val="2204060"/>
            <a:satOff val="-26186"/>
            <a:lumOff val="-2616"/>
            <a:alphaOff val="0"/>
          </a:schemeClr>
        </a:solidFill>
        <a:ln w="12700" cap="flat" cmpd="sng" algn="ctr">
          <a:solidFill>
            <a:schemeClr val="accent2">
              <a:tint val="40000"/>
              <a:alpha val="90000"/>
              <a:hueOff val="2204060"/>
              <a:satOff val="-26186"/>
              <a:lumOff val="-261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cs-CZ" sz="1100" kern="1200"/>
            <a:t>Vojtova metoda reflexní lokomoce </a:t>
          </a:r>
          <a:endParaRPr lang="en-US" sz="1100" kern="1200"/>
        </a:p>
      </dsp:txBody>
      <dsp:txXfrm>
        <a:off x="6444164" y="5945774"/>
        <a:ext cx="805409" cy="766827"/>
      </dsp:txXfrm>
    </dsp:sp>
    <dsp:sp modelId="{0547C002-4581-46C4-A533-2F31D680BA71}">
      <dsp:nvSpPr>
        <dsp:cNvPr id="0" name=""/>
        <dsp:cNvSpPr/>
      </dsp:nvSpPr>
      <dsp:spPr>
        <a:xfrm rot="10800000">
          <a:off x="0" y="2540059"/>
          <a:ext cx="7250460" cy="2563871"/>
        </a:xfrm>
        <a:prstGeom prst="upArrowCallout">
          <a:avLst/>
        </a:prstGeom>
        <a:solidFill>
          <a:schemeClr val="accent2">
            <a:hueOff val="741476"/>
            <a:satOff val="-5327"/>
            <a:lumOff val="-3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cs-CZ" sz="3200" kern="1200"/>
            <a:t>jejich společným rysem je reflexní působení, které vede k facilitaci volní hybnosti a současně k inhibici spasticity </a:t>
          </a:r>
          <a:endParaRPr lang="en-US" sz="3200" kern="1200"/>
        </a:p>
      </dsp:txBody>
      <dsp:txXfrm rot="10800000">
        <a:off x="0" y="2540059"/>
        <a:ext cx="7250460" cy="1665926"/>
      </dsp:txXfrm>
    </dsp:sp>
    <dsp:sp modelId="{DEC32C59-BFE5-472B-A7A7-6F97569AB62C}">
      <dsp:nvSpPr>
        <dsp:cNvPr id="0" name=""/>
        <dsp:cNvSpPr/>
      </dsp:nvSpPr>
      <dsp:spPr>
        <a:xfrm rot="10800000">
          <a:off x="0" y="1192"/>
          <a:ext cx="7250460" cy="2563871"/>
        </a:xfrm>
        <a:prstGeom prst="upArrowCallout">
          <a:avLst/>
        </a:prstGeom>
        <a:solidFill>
          <a:schemeClr val="accent2">
            <a:hueOff val="1482952"/>
            <a:satOff val="-10653"/>
            <a:lumOff val="-725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cs-CZ" sz="3200" kern="1200"/>
            <a:t>speciální koncepty pojmenované podle autorů </a:t>
          </a:r>
          <a:endParaRPr lang="en-US" sz="3200" kern="1200"/>
        </a:p>
      </dsp:txBody>
      <dsp:txXfrm rot="10800000">
        <a:off x="0" y="1192"/>
        <a:ext cx="7250460" cy="166592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9B57F7-016F-4888-923B-C21992807278}">
      <dsp:nvSpPr>
        <dsp:cNvPr id="0" name=""/>
        <dsp:cNvSpPr/>
      </dsp:nvSpPr>
      <dsp:spPr>
        <a:xfrm>
          <a:off x="0" y="150003"/>
          <a:ext cx="8022345" cy="7160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podráždění kůže v okrsku příslušném k určitému svalu působí excitačně (= vzrušivě) na tyto svaly (zvyšuje se sv. tonus) a inhibičně (= tlumivě) na jejich antagonisty (snižuje se sv. tonus) </a:t>
          </a:r>
          <a:endParaRPr lang="en-US" sz="1800" kern="1200"/>
        </a:p>
      </dsp:txBody>
      <dsp:txXfrm>
        <a:off x="34954" y="184957"/>
        <a:ext cx="7952437" cy="646132"/>
      </dsp:txXfrm>
    </dsp:sp>
    <dsp:sp modelId="{C900D5A2-D759-4792-AA2C-B81259539828}">
      <dsp:nvSpPr>
        <dsp:cNvPr id="0" name=""/>
        <dsp:cNvSpPr/>
      </dsp:nvSpPr>
      <dsp:spPr>
        <a:xfrm>
          <a:off x="0" y="917883"/>
          <a:ext cx="8022345" cy="716040"/>
        </a:xfrm>
        <a:prstGeom prst="roundRect">
          <a:avLst/>
        </a:prstGeom>
        <a:solidFill>
          <a:schemeClr val="accent2">
            <a:hueOff val="247159"/>
            <a:satOff val="-1776"/>
            <a:lumOff val="-120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využití: usnadnění, navození pohybu agonistů a současně uvolnění spastických antagonistů </a:t>
          </a:r>
          <a:endParaRPr lang="en-US" sz="1800" kern="1200"/>
        </a:p>
      </dsp:txBody>
      <dsp:txXfrm>
        <a:off x="34954" y="952837"/>
        <a:ext cx="7952437" cy="646132"/>
      </dsp:txXfrm>
    </dsp:sp>
    <dsp:sp modelId="{7ACE7A07-D457-49F8-8E4C-C3A2F889EB2A}">
      <dsp:nvSpPr>
        <dsp:cNvPr id="0" name=""/>
        <dsp:cNvSpPr/>
      </dsp:nvSpPr>
      <dsp:spPr>
        <a:xfrm>
          <a:off x="0" y="1685763"/>
          <a:ext cx="8022345" cy="716040"/>
        </a:xfrm>
        <a:prstGeom prst="roundRect">
          <a:avLst/>
        </a:prstGeom>
        <a:solidFill>
          <a:schemeClr val="accent2">
            <a:hueOff val="494317"/>
            <a:satOff val="-3551"/>
            <a:lumOff val="-241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místa aplikace stimulace (např. u hemiparetika): svaly pletence pažního zezadu (facilitují se fixátory lopatek), dorzální str. paže nad m. triceps brachii, extenzory ruky a prstů, svaly pletence pánevního, flexory kolenního kloubu, zevní strana chodidla a oblast nad peroneálními svaly </a:t>
          </a:r>
          <a:endParaRPr lang="en-US" sz="1800" kern="1200"/>
        </a:p>
      </dsp:txBody>
      <dsp:txXfrm>
        <a:off x="34954" y="1720717"/>
        <a:ext cx="7952437" cy="646132"/>
      </dsp:txXfrm>
    </dsp:sp>
    <dsp:sp modelId="{7974DEB7-1137-495A-AE86-9BAB9673883D}">
      <dsp:nvSpPr>
        <dsp:cNvPr id="0" name=""/>
        <dsp:cNvSpPr/>
      </dsp:nvSpPr>
      <dsp:spPr>
        <a:xfrm>
          <a:off x="0" y="2453643"/>
          <a:ext cx="8022345" cy="716040"/>
        </a:xfrm>
        <a:prstGeom prst="roundRect">
          <a:avLst/>
        </a:prstGeom>
        <a:solidFill>
          <a:schemeClr val="accent2">
            <a:hueOff val="741476"/>
            <a:satOff val="-5327"/>
            <a:lumOff val="-3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1" u="sng" kern="1200"/>
            <a:t>zásada:</a:t>
          </a:r>
          <a:r>
            <a:rPr lang="cs-CZ" sz="1800" kern="1200"/>
            <a:t> vždy je nutné vybrat vhodnou metodu, která nezvyšuje spasticitu svalů, jinak nutno dráždění přerušit </a:t>
          </a:r>
          <a:endParaRPr lang="en-US" sz="1800" kern="1200"/>
        </a:p>
      </dsp:txBody>
      <dsp:txXfrm>
        <a:off x="34954" y="2488597"/>
        <a:ext cx="7952437" cy="646132"/>
      </dsp:txXfrm>
    </dsp:sp>
    <dsp:sp modelId="{9CE82249-6420-4953-AC30-688B804D08F0}">
      <dsp:nvSpPr>
        <dsp:cNvPr id="0" name=""/>
        <dsp:cNvSpPr/>
      </dsp:nvSpPr>
      <dsp:spPr>
        <a:xfrm>
          <a:off x="0" y="3221523"/>
          <a:ext cx="8022345" cy="716040"/>
        </a:xfrm>
        <a:prstGeom prst="roundRect">
          <a:avLst/>
        </a:prstGeom>
        <a:solidFill>
          <a:schemeClr val="accent2">
            <a:hueOff val="988635"/>
            <a:satOff val="-7102"/>
            <a:lumOff val="-483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1" u="sng" kern="1200"/>
            <a:t>Kartáčování:</a:t>
          </a:r>
          <a:r>
            <a:rPr lang="cs-CZ" sz="1800" kern="1200"/>
            <a:t> dlouhými, rychlými tahy malým kartáčkem oběma směry či poklepáváním nad příslušnými svaly/svalovými skupinami, které chceme facilitovat. Facilitace na HK je daleko účinnější než na DK. </a:t>
          </a:r>
          <a:endParaRPr lang="en-US" sz="1800" kern="1200"/>
        </a:p>
      </dsp:txBody>
      <dsp:txXfrm>
        <a:off x="34954" y="3256477"/>
        <a:ext cx="7952437" cy="646132"/>
      </dsp:txXfrm>
    </dsp:sp>
    <dsp:sp modelId="{95387310-F62A-4FEE-9376-BDDD8F669156}">
      <dsp:nvSpPr>
        <dsp:cNvPr id="0" name=""/>
        <dsp:cNvSpPr/>
      </dsp:nvSpPr>
      <dsp:spPr>
        <a:xfrm>
          <a:off x="0" y="3989403"/>
          <a:ext cx="8022345" cy="716040"/>
        </a:xfrm>
        <a:prstGeom prst="roundRect">
          <a:avLst/>
        </a:prstGeom>
        <a:solidFill>
          <a:schemeClr val="accent2">
            <a:hueOff val="1235793"/>
            <a:satOff val="-8878"/>
            <a:lumOff val="-604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1" u="sng" kern="1200"/>
            <a:t>Poklep a tření:</a:t>
          </a:r>
          <a:r>
            <a:rPr lang="cs-CZ" sz="1800" kern="1200"/>
            <a:t> </a:t>
          </a:r>
          <a:endParaRPr lang="en-US" sz="1800" kern="1200"/>
        </a:p>
      </dsp:txBody>
      <dsp:txXfrm>
        <a:off x="34954" y="4024357"/>
        <a:ext cx="7952437" cy="646132"/>
      </dsp:txXfrm>
    </dsp:sp>
    <dsp:sp modelId="{9E137375-3FDE-4362-81D0-C8983E8FDEF5}">
      <dsp:nvSpPr>
        <dsp:cNvPr id="0" name=""/>
        <dsp:cNvSpPr/>
      </dsp:nvSpPr>
      <dsp:spPr>
        <a:xfrm>
          <a:off x="0" y="4705443"/>
          <a:ext cx="8022345" cy="1192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709"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cs-CZ" sz="1400" kern="1200"/>
            <a:t>poklep bříšky prstů, tření dlaní nebo pěstí </a:t>
          </a:r>
          <a:endParaRPr lang="en-US" sz="1400" kern="1200"/>
        </a:p>
        <a:p>
          <a:pPr marL="114300" lvl="1" indent="-114300" algn="l" defTabSz="622300">
            <a:lnSpc>
              <a:spcPct val="90000"/>
            </a:lnSpc>
            <a:spcBef>
              <a:spcPct val="0"/>
            </a:spcBef>
            <a:spcAft>
              <a:spcPct val="20000"/>
            </a:spcAft>
            <a:buChar char="•"/>
          </a:pPr>
          <a:r>
            <a:rPr lang="cs-CZ" sz="1400" kern="1200"/>
            <a:t>Lehká masáž: u akutních periferních paréz</a:t>
          </a:r>
          <a:endParaRPr lang="en-US" sz="1400" kern="1200"/>
        </a:p>
        <a:p>
          <a:pPr marL="114300" lvl="1" indent="-114300" algn="l" defTabSz="622300">
            <a:lnSpc>
              <a:spcPct val="90000"/>
            </a:lnSpc>
            <a:spcBef>
              <a:spcPct val="0"/>
            </a:spcBef>
            <a:spcAft>
              <a:spcPct val="20000"/>
            </a:spcAft>
            <a:buChar char="•"/>
          </a:pPr>
          <a:r>
            <a:rPr lang="cs-CZ" sz="1400" kern="1200"/>
            <a:t>jde o lehké tření, hnětení a vytírání směrem centripetálním</a:t>
          </a:r>
          <a:endParaRPr lang="en-US" sz="1400" kern="1200"/>
        </a:p>
        <a:p>
          <a:pPr marL="114300" lvl="1" indent="-114300" algn="l" defTabSz="622300">
            <a:lnSpc>
              <a:spcPct val="90000"/>
            </a:lnSpc>
            <a:spcBef>
              <a:spcPct val="0"/>
            </a:spcBef>
            <a:spcAft>
              <a:spcPct val="20000"/>
            </a:spcAft>
            <a:buChar char="•"/>
          </a:pPr>
          <a:r>
            <a:rPr lang="cs-CZ" sz="1400" kern="1200"/>
            <a:t>usnadnění odtoku žilní krve a prevence vzniku fibrózních změn ve svalu</a:t>
          </a:r>
          <a:endParaRPr lang="en-US" sz="1400" kern="1200"/>
        </a:p>
        <a:p>
          <a:pPr marL="114300" lvl="1" indent="-114300" algn="l" defTabSz="622300">
            <a:lnSpc>
              <a:spcPct val="90000"/>
            </a:lnSpc>
            <a:spcBef>
              <a:spcPct val="0"/>
            </a:spcBef>
            <a:spcAft>
              <a:spcPct val="20000"/>
            </a:spcAft>
            <a:buChar char="•"/>
          </a:pPr>
          <a:r>
            <a:rPr lang="cs-CZ" sz="1400" kern="1200"/>
            <a:t>U starších paréz se provádí masáž více do hloubky. </a:t>
          </a:r>
          <a:endParaRPr lang="en-US" sz="1400" kern="1200"/>
        </a:p>
      </dsp:txBody>
      <dsp:txXfrm>
        <a:off x="0" y="4705443"/>
        <a:ext cx="8022345" cy="1192320"/>
      </dsp:txXfrm>
    </dsp:sp>
    <dsp:sp modelId="{9F936544-0EF0-496D-898B-5CF188355F3B}">
      <dsp:nvSpPr>
        <dsp:cNvPr id="0" name=""/>
        <dsp:cNvSpPr/>
      </dsp:nvSpPr>
      <dsp:spPr>
        <a:xfrm>
          <a:off x="0" y="5897763"/>
          <a:ext cx="8022345" cy="716040"/>
        </a:xfrm>
        <a:prstGeom prst="roundRect">
          <a:avLst/>
        </a:prstGeom>
        <a:solidFill>
          <a:schemeClr val="accent2">
            <a:hueOff val="1482952"/>
            <a:satOff val="-10653"/>
            <a:lumOff val="-725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1" u="sng" kern="1200"/>
            <a:t>Ledování:</a:t>
          </a:r>
          <a:r>
            <a:rPr lang="cs-CZ" sz="1800" kern="1200"/>
            <a:t> kouskem ledu po dobu 3-5s</a:t>
          </a:r>
          <a:endParaRPr lang="en-US" sz="1800" kern="1200"/>
        </a:p>
      </dsp:txBody>
      <dsp:txXfrm>
        <a:off x="34954" y="5932717"/>
        <a:ext cx="7952437" cy="64613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5D97BF-CB52-4081-9117-C3FD183CDEC5}">
      <dsp:nvSpPr>
        <dsp:cNvPr id="0" name=""/>
        <dsp:cNvSpPr/>
      </dsp:nvSpPr>
      <dsp:spPr>
        <a:xfrm>
          <a:off x="0" y="541069"/>
          <a:ext cx="8488011" cy="24948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58764" tIns="499872" rIns="658764" bIns="170688" numCol="1" spcCol="1270" anchor="t" anchorCtr="0">
          <a:noAutofit/>
        </a:bodyPr>
        <a:lstStyle/>
        <a:p>
          <a:pPr marL="228600" lvl="1" indent="-228600" algn="l" defTabSz="1066800">
            <a:lnSpc>
              <a:spcPct val="90000"/>
            </a:lnSpc>
            <a:spcBef>
              <a:spcPct val="0"/>
            </a:spcBef>
            <a:spcAft>
              <a:spcPct val="15000"/>
            </a:spcAft>
            <a:buChar char="•"/>
          </a:pPr>
          <a:r>
            <a:rPr lang="cs-CZ" sz="2400" kern="1200"/>
            <a:t>je drobný chvějivý pohyb, který probouzí k činnosti nervová zakončení ve svalech a šlachách. </a:t>
          </a:r>
          <a:endParaRPr lang="en-US" sz="2400" kern="1200"/>
        </a:p>
        <a:p>
          <a:pPr marL="228600" lvl="1" indent="-228600" algn="l" defTabSz="1066800">
            <a:lnSpc>
              <a:spcPct val="90000"/>
            </a:lnSpc>
            <a:spcBef>
              <a:spcPct val="0"/>
            </a:spcBef>
            <a:spcAft>
              <a:spcPct val="15000"/>
            </a:spcAft>
            <a:buChar char="•"/>
          </a:pPr>
          <a:r>
            <a:rPr lang="cs-CZ" sz="2400" kern="1200"/>
            <a:t>Provádíme ho pasivně přesně v rozsahu fyziologického pohybu. </a:t>
          </a:r>
          <a:endParaRPr lang="en-US" sz="2400" kern="1200"/>
        </a:p>
        <a:p>
          <a:pPr marL="228600" lvl="1" indent="-228600" algn="l" defTabSz="1066800">
            <a:lnSpc>
              <a:spcPct val="90000"/>
            </a:lnSpc>
            <a:spcBef>
              <a:spcPct val="0"/>
            </a:spcBef>
            <a:spcAft>
              <a:spcPct val="15000"/>
            </a:spcAft>
            <a:buChar char="•"/>
          </a:pPr>
          <a:r>
            <a:rPr lang="cs-CZ" sz="2400" kern="1200"/>
            <a:t>Stimulace probouzí k činnosti nervová zakončení ve svalech, ve šlachách a v kloubech. Stimulační úkony mají veliký význam (pokud jsou časně použité) pro ochrnutý sval. </a:t>
          </a:r>
          <a:endParaRPr lang="en-US" sz="2400" kern="1200"/>
        </a:p>
        <a:p>
          <a:pPr marL="228600" lvl="1" indent="-228600" algn="l" defTabSz="1066800">
            <a:lnSpc>
              <a:spcPct val="90000"/>
            </a:lnSpc>
            <a:spcBef>
              <a:spcPct val="0"/>
            </a:spcBef>
            <a:spcAft>
              <a:spcPct val="15000"/>
            </a:spcAft>
            <a:buChar char="•"/>
          </a:pPr>
          <a:r>
            <a:rPr lang="cs-CZ" sz="2400" kern="1200"/>
            <a:t>Používáme je u svalů o síle 0-2- dle svalového testu </a:t>
          </a:r>
          <a:endParaRPr lang="en-US" sz="2400" kern="1200"/>
        </a:p>
      </dsp:txBody>
      <dsp:txXfrm>
        <a:off x="0" y="541069"/>
        <a:ext cx="8488011" cy="2494800"/>
      </dsp:txXfrm>
    </dsp:sp>
    <dsp:sp modelId="{21CE2BC9-2305-43E4-A211-D6B164928433}">
      <dsp:nvSpPr>
        <dsp:cNvPr id="0" name=""/>
        <dsp:cNvSpPr/>
      </dsp:nvSpPr>
      <dsp:spPr>
        <a:xfrm>
          <a:off x="424400" y="186829"/>
          <a:ext cx="5941607" cy="70848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4579" tIns="0" rIns="224579" bIns="0" numCol="1" spcCol="1270" anchor="ctr" anchorCtr="0">
          <a:noAutofit/>
        </a:bodyPr>
        <a:lstStyle/>
        <a:p>
          <a:pPr marL="0" lvl="0" indent="0" algn="l" defTabSz="1066800">
            <a:lnSpc>
              <a:spcPct val="90000"/>
            </a:lnSpc>
            <a:spcBef>
              <a:spcPct val="0"/>
            </a:spcBef>
            <a:spcAft>
              <a:spcPct val="35000"/>
            </a:spcAft>
            <a:buNone/>
          </a:pPr>
          <a:r>
            <a:rPr lang="cs-CZ" sz="2400" b="1" u="sng" kern="1200"/>
            <a:t>Stimulace:</a:t>
          </a:r>
          <a:r>
            <a:rPr lang="cs-CZ" sz="2400" kern="1200"/>
            <a:t> </a:t>
          </a:r>
          <a:endParaRPr lang="en-US" sz="2400" kern="1200"/>
        </a:p>
      </dsp:txBody>
      <dsp:txXfrm>
        <a:off x="458985" y="221414"/>
        <a:ext cx="5872437" cy="639310"/>
      </dsp:txXfrm>
    </dsp:sp>
    <dsp:sp modelId="{B0F2EAE6-CD35-4EF4-8490-39F037B0BF59}">
      <dsp:nvSpPr>
        <dsp:cNvPr id="0" name=""/>
        <dsp:cNvSpPr/>
      </dsp:nvSpPr>
      <dsp:spPr>
        <a:xfrm>
          <a:off x="0" y="3519710"/>
          <a:ext cx="8488011" cy="30996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58764" tIns="499872" rIns="658764" bIns="170688" numCol="1" spcCol="1270" anchor="t" anchorCtr="0">
          <a:noAutofit/>
        </a:bodyPr>
        <a:lstStyle/>
        <a:p>
          <a:pPr marL="228600" lvl="1" indent="-228600" algn="l" defTabSz="1066800">
            <a:lnSpc>
              <a:spcPct val="90000"/>
            </a:lnSpc>
            <a:spcBef>
              <a:spcPct val="0"/>
            </a:spcBef>
            <a:spcAft>
              <a:spcPct val="15000"/>
            </a:spcAft>
            <a:buChar char="•"/>
          </a:pPr>
          <a:r>
            <a:rPr lang="cs-CZ" sz="2400" kern="1200"/>
            <a:t>= uvědomění pacienta o přesně prováděném pohybu a o svalu, který má tento pohyb provést. </a:t>
          </a:r>
          <a:endParaRPr lang="en-US" sz="2400" kern="1200"/>
        </a:p>
        <a:p>
          <a:pPr marL="228600" lvl="1" indent="-228600" algn="l" defTabSz="1066800">
            <a:lnSpc>
              <a:spcPct val="90000"/>
            </a:lnSpc>
            <a:spcBef>
              <a:spcPct val="0"/>
            </a:spcBef>
            <a:spcAft>
              <a:spcPct val="15000"/>
            </a:spcAft>
            <a:buChar char="•"/>
          </a:pPr>
          <a:r>
            <a:rPr lang="cs-CZ" sz="2400" kern="1200"/>
            <a:t>po několikrát opakovaném (6 – 10x) stimulačním pohybu ukážeme nemocnému místo uložení svalu, špičkami prstů naznačíme východisko kontrakce od úponové šlachy k začátku svalu, čímž zároveň dráždíme proprioreceptory v kůži.</a:t>
          </a:r>
          <a:endParaRPr lang="en-US" sz="2400" kern="1200"/>
        </a:p>
        <a:p>
          <a:pPr marL="228600" lvl="1" indent="-228600" algn="l" defTabSz="1066800">
            <a:lnSpc>
              <a:spcPct val="90000"/>
            </a:lnSpc>
            <a:spcBef>
              <a:spcPct val="0"/>
            </a:spcBef>
            <a:spcAft>
              <a:spcPct val="15000"/>
            </a:spcAft>
            <a:buChar char="•"/>
          </a:pPr>
          <a:r>
            <a:rPr lang="cs-CZ" sz="2400" kern="1200"/>
            <a:t>Nemocný má být poučen o tom, že musí mít cvičenou část zcela relaxovánu a že se musí na pohyb soustředit.</a:t>
          </a:r>
          <a:endParaRPr lang="en-US" sz="2400" kern="1200"/>
        </a:p>
      </dsp:txBody>
      <dsp:txXfrm>
        <a:off x="0" y="3519710"/>
        <a:ext cx="8488011" cy="3099600"/>
      </dsp:txXfrm>
    </dsp:sp>
    <dsp:sp modelId="{F9AAAAC2-A5E8-4816-BFF8-FDB4F6FBACD1}">
      <dsp:nvSpPr>
        <dsp:cNvPr id="0" name=""/>
        <dsp:cNvSpPr/>
      </dsp:nvSpPr>
      <dsp:spPr>
        <a:xfrm>
          <a:off x="424400" y="3165469"/>
          <a:ext cx="5941607" cy="70848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4579" tIns="0" rIns="224579" bIns="0" numCol="1" spcCol="1270" anchor="ctr" anchorCtr="0">
          <a:noAutofit/>
        </a:bodyPr>
        <a:lstStyle/>
        <a:p>
          <a:pPr marL="0" lvl="0" indent="0" algn="l" defTabSz="1066800">
            <a:lnSpc>
              <a:spcPct val="90000"/>
            </a:lnSpc>
            <a:spcBef>
              <a:spcPct val="0"/>
            </a:spcBef>
            <a:spcAft>
              <a:spcPct val="35000"/>
            </a:spcAft>
            <a:buNone/>
          </a:pPr>
          <a:r>
            <a:rPr lang="cs-CZ" sz="2400" b="1" u="sng" kern="1200"/>
            <a:t>Pojem indikace:</a:t>
          </a:r>
          <a:r>
            <a:rPr lang="cs-CZ" sz="2400" kern="1200"/>
            <a:t> </a:t>
          </a:r>
          <a:endParaRPr lang="en-US" sz="2400" kern="1200"/>
        </a:p>
      </dsp:txBody>
      <dsp:txXfrm>
        <a:off x="458985" y="3200054"/>
        <a:ext cx="5872437" cy="63931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AE269E-665A-485B-9BEF-2EC1183BAE05}">
      <dsp:nvSpPr>
        <dsp:cNvPr id="0" name=""/>
        <dsp:cNvSpPr/>
      </dsp:nvSpPr>
      <dsp:spPr>
        <a:xfrm>
          <a:off x="0" y="3775"/>
          <a:ext cx="8318678" cy="1258042"/>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cs-CZ" sz="2300" kern="1200" dirty="0"/>
            <a:t>= je provedení aktivního pohybu, při kterém sledujeme správnou koordinaci svalové kontrakce a obnovování pohybových stereotypů.</a:t>
          </a:r>
          <a:r>
            <a:rPr lang="cs-CZ" sz="2300" kern="1200" dirty="0">
              <a:latin typeface="The Serif Hand Black"/>
            </a:rPr>
            <a:t> </a:t>
          </a:r>
          <a:endParaRPr lang="en-US" sz="2300" kern="1200" dirty="0"/>
        </a:p>
      </dsp:txBody>
      <dsp:txXfrm>
        <a:off x="61413" y="65188"/>
        <a:ext cx="8195852" cy="1135216"/>
      </dsp:txXfrm>
    </dsp:sp>
    <dsp:sp modelId="{E2C26AF7-E15B-4E7B-A272-C0C1EEF57166}">
      <dsp:nvSpPr>
        <dsp:cNvPr id="0" name=""/>
        <dsp:cNvSpPr/>
      </dsp:nvSpPr>
      <dsp:spPr>
        <a:xfrm>
          <a:off x="0" y="1328058"/>
          <a:ext cx="8318678" cy="1258042"/>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kern="1200" dirty="0"/>
            <a:t>Když si pacient pohyb uvědomí, vyzveme ho, aby se pokusil provést pohyb s námi. Jelikož se jedná o svaly slabé, pohyb provádíme buďto stále pasivně (při síle 0 nebo 1 svalového testu) nebo s dopomocí (při síle 2 svalového testu). </a:t>
          </a:r>
          <a:endParaRPr lang="en-US" sz="2300" kern="1200" dirty="0"/>
        </a:p>
      </dsp:txBody>
      <dsp:txXfrm>
        <a:off x="61413" y="1389471"/>
        <a:ext cx="8195852" cy="1135216"/>
      </dsp:txXfrm>
    </dsp:sp>
    <dsp:sp modelId="{E9DF0EF1-1C9A-4930-8869-2767B09F4E4D}">
      <dsp:nvSpPr>
        <dsp:cNvPr id="0" name=""/>
        <dsp:cNvSpPr/>
      </dsp:nvSpPr>
      <dsp:spPr>
        <a:xfrm>
          <a:off x="0" y="2652340"/>
          <a:ext cx="8318678" cy="1258042"/>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kern="1200" dirty="0"/>
            <a:t>Je důležité sledovat okolní svaly – hlavně synergisty pohybu – aby zůstaly zcela relaxovány. Jinak bychom nacvičovali substituce a inkoordinace. Protože se slabý sval unaví rychleji, provedeme každým svalem cvik pouze 2 – 3x.</a:t>
          </a:r>
          <a:endParaRPr lang="en-US" sz="2300" kern="1200" dirty="0"/>
        </a:p>
      </dsp:txBody>
      <dsp:txXfrm>
        <a:off x="61413" y="2713753"/>
        <a:ext cx="8195852" cy="1135216"/>
      </dsp:txXfrm>
    </dsp:sp>
    <dsp:sp modelId="{36CAFFF2-7927-4514-8BF7-355008C73196}">
      <dsp:nvSpPr>
        <dsp:cNvPr id="0" name=""/>
        <dsp:cNvSpPr/>
      </dsp:nvSpPr>
      <dsp:spPr>
        <a:xfrm>
          <a:off x="0" y="3976623"/>
          <a:ext cx="8318678" cy="1258042"/>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kern="1200" dirty="0"/>
            <a:t>Pokud se při aktivním cvičení objeví inkoordinace a nedaří se ji odstranit, na několik dní následuje návrat pouze k pasivním pohybům. </a:t>
          </a:r>
          <a:endParaRPr lang="en-US" sz="2300" kern="1200" dirty="0"/>
        </a:p>
      </dsp:txBody>
      <dsp:txXfrm>
        <a:off x="61413" y="4038036"/>
        <a:ext cx="8195852" cy="1135216"/>
      </dsp:txXfrm>
    </dsp:sp>
    <dsp:sp modelId="{F7BE7750-15C1-44C0-A0B8-B49FEA726E07}">
      <dsp:nvSpPr>
        <dsp:cNvPr id="0" name=""/>
        <dsp:cNvSpPr/>
      </dsp:nvSpPr>
      <dsp:spPr>
        <a:xfrm>
          <a:off x="0" y="5300905"/>
          <a:ext cx="8318678" cy="1258042"/>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kern="1200" dirty="0"/>
            <a:t>Při terapii se cvičí každá svalová skupina zvlášť. Neklade se opor, neboť je snaha o co nejpřesnější provedení pohybu! </a:t>
          </a:r>
          <a:endParaRPr lang="en-US" sz="2300" kern="1200" dirty="0"/>
        </a:p>
      </dsp:txBody>
      <dsp:txXfrm>
        <a:off x="61413" y="5362318"/>
        <a:ext cx="8195852" cy="1135216"/>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1-25T20:29:08.694"/>
    </inkml:context>
    <inkml:brush xml:id="br0">
      <inkml:brushProperty name="width" value="0.1" units="cm"/>
      <inkml:brushProperty name="height" value="0.1" units="cm"/>
      <inkml:brushProperty name="color" value="#FFFFFF"/>
    </inkml:brush>
  </inkml:definitions>
  <inkml:trace contextRef="#ctx0" brushRef="#br0">1 0 128,'0'6'0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3-28T08:22:38.666"/>
    </inkml:context>
    <inkml:brush xml:id="br0">
      <inkml:brushProperty name="width" value="0.1" units="cm"/>
      <inkml:brushProperty name="height" value="0.1" units="cm"/>
      <inkml:brushProperty name="color" value="#FFFFFF"/>
    </inkml:brush>
  </inkml:definitions>
  <inkml:trace contextRef="#ctx0" brushRef="#br0">1 0 128,'0'6'0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1/25/2022</a:t>
            </a:fld>
            <a:endParaRPr lang="en-US"/>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731484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1/25/2022</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317446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1/25/2022</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618154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1/25/2022</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627154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1/25/2022</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659252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1/25/2022</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551780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1/25/2022</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749047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1/25/2022</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086063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1/25/2022</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432131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1/25/2022</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13118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1/25/2022</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9323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1/25/2022</a:t>
            </a:fld>
            <a:endParaRPr lang="en-US"/>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a:p>
        </p:txBody>
      </p:sp>
    </p:spTree>
    <p:extLst>
      <p:ext uri="{BB962C8B-B14F-4D97-AF65-F5344CB8AC3E}">
        <p14:creationId xmlns:p14="http://schemas.microsoft.com/office/powerpoint/2010/main" val="2466137204"/>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18" r:id="rId6"/>
    <p:sldLayoutId id="2147483714" r:id="rId7"/>
    <p:sldLayoutId id="2147483715" r:id="rId8"/>
    <p:sldLayoutId id="2147483716" r:id="rId9"/>
    <p:sldLayoutId id="2147483717" r:id="rId10"/>
    <p:sldLayoutId id="2147483719" r:id="rId11"/>
  </p:sldLayoutIdLst>
  <p:txStyles>
    <p:titleStyle>
      <a:lvl1pPr algn="l" defTabSz="914400" rtl="0" eaLnBrk="1" latinLnBrk="0" hangingPunct="1">
        <a:lnSpc>
          <a:spcPct val="10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5ypfOaOZgF4?feature=oembed"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ustomXml" Target="../ink/ink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hyperlink" Target="https://www.youtube.com/watch?v=IduvBbM4FbI&amp;list=PL96PwaGX4JBM3fNKoOwPpsEa4faFrY2mn&amp;index=2"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NULL" TargetMode="External"/><Relationship Id="rId3" Type="http://schemas.openxmlformats.org/officeDocument/2006/relationships/hyperlink" Target="https://samarpanphysioclinic.com/2018/07/18/roods-techniqe/" TargetMode="External"/><Relationship Id="rId7" Type="http://schemas.openxmlformats.org/officeDocument/2006/relationships/hyperlink" Target="NULL" TargetMode="External"/><Relationship Id="rId2" Type="http://schemas.openxmlformats.org/officeDocument/2006/relationships/hyperlink" Target="http://radeknedoma.wz.cz/index.php?obj=125&amp;objpr=0&amp;obsah=1#Brugger" TargetMode="External"/><Relationship Id="rId1" Type="http://schemas.openxmlformats.org/officeDocument/2006/relationships/slideLayout" Target="../slideLayouts/slideLayout2.xml"/><Relationship Id="rId6" Type="http://schemas.openxmlformats.org/officeDocument/2006/relationships/hyperlink" Target="https://www.youtube.com/watch?v=IduvBbM4FbI&amp;list=PL96PwaGX4JBM3fNKoOwPpsEa4faFrY2mn&amp;index=2" TargetMode="External"/><Relationship Id="rId5" Type="http://schemas.openxmlformats.org/officeDocument/2006/relationships/hyperlink" Target="NULL" TargetMode="External"/><Relationship Id="rId4" Type="http://schemas.openxmlformats.org/officeDocument/2006/relationships/hyperlink" Target="https://www.hc-vsetin.cz/ftk/semi/baka_kru2.htm"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657F69E0-C4B0-4BEC-A689-4F8D877F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Jasně žluté balónky">
            <a:extLst>
              <a:ext uri="{FF2B5EF4-FFF2-40B4-BE49-F238E27FC236}">
                <a16:creationId xmlns:a16="http://schemas.microsoft.com/office/drawing/2014/main" id="{6A4305DD-8939-48EB-BB85-F917DBD053D7}"/>
              </a:ext>
            </a:extLst>
          </p:cNvPr>
          <p:cNvPicPr>
            <a:picLocks noChangeAspect="1"/>
          </p:cNvPicPr>
          <p:nvPr/>
        </p:nvPicPr>
        <p:blipFill rotWithShape="1">
          <a:blip r:embed="rId2">
            <a:alphaModFix/>
          </a:blip>
          <a:srcRect t="7374" r="-1" b="8334"/>
          <a:stretch/>
        </p:blipFill>
        <p:spPr>
          <a:xfrm>
            <a:off x="20" y="10"/>
            <a:ext cx="12191980" cy="6857990"/>
          </a:xfrm>
          <a:prstGeom prst="rect">
            <a:avLst/>
          </a:prstGeom>
        </p:spPr>
      </p:pic>
      <p:sp>
        <p:nvSpPr>
          <p:cNvPr id="20" name="Rectangle 19">
            <a:extLst>
              <a:ext uri="{FF2B5EF4-FFF2-40B4-BE49-F238E27FC236}">
                <a16:creationId xmlns:a16="http://schemas.microsoft.com/office/drawing/2014/main" id="{8F51725E-A483-43B2-A6F2-C44F502FE0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37549"/>
            <a:ext cx="12191999" cy="5058137"/>
          </a:xfrm>
          <a:prstGeom prst="rect">
            <a:avLst/>
          </a:prstGeom>
          <a:gradFill flip="none" rotWithShape="1">
            <a:gsLst>
              <a:gs pos="50000">
                <a:schemeClr val="tx1">
                  <a:alpha val="30000"/>
                </a:schemeClr>
              </a:gs>
              <a:gs pos="80000">
                <a:schemeClr val="tx1">
                  <a:alpha val="15000"/>
                </a:schemeClr>
              </a:gs>
              <a:gs pos="0">
                <a:schemeClr val="tx1">
                  <a:alpha val="0"/>
                </a:schemeClr>
              </a:gs>
              <a:gs pos="20000">
                <a:schemeClr val="tx1">
                  <a:alpha val="15000"/>
                </a:schemeClr>
              </a:gs>
              <a:gs pos="10000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ctrTitle"/>
          </p:nvPr>
        </p:nvSpPr>
        <p:spPr>
          <a:xfrm>
            <a:off x="1524000" y="1122363"/>
            <a:ext cx="9144000" cy="3063240"/>
          </a:xfrm>
        </p:spPr>
        <p:txBody>
          <a:bodyPr>
            <a:normAutofit/>
          </a:bodyPr>
          <a:lstStyle/>
          <a:p>
            <a:pPr algn="ctr">
              <a:lnSpc>
                <a:spcPct val="90000"/>
              </a:lnSpc>
            </a:pPr>
            <a:r>
              <a:rPr lang="cs-CZ" sz="10800">
                <a:solidFill>
                  <a:schemeClr val="bg1"/>
                </a:solidFill>
              </a:rPr>
              <a:t>ZÁKLADY REFLEXNÍCH TECHNIK &amp; POSTUPŮ</a:t>
            </a:r>
          </a:p>
        </p:txBody>
      </p:sp>
      <p:sp>
        <p:nvSpPr>
          <p:cNvPr id="3" name="Podnadpis 2"/>
          <p:cNvSpPr>
            <a:spLocks noGrp="1"/>
          </p:cNvSpPr>
          <p:nvPr>
            <p:ph type="subTitle" idx="1"/>
          </p:nvPr>
        </p:nvSpPr>
        <p:spPr>
          <a:xfrm>
            <a:off x="1527048" y="4599432"/>
            <a:ext cx="9144000" cy="1536192"/>
          </a:xfrm>
        </p:spPr>
        <p:txBody>
          <a:bodyPr vert="horz" lIns="91440" tIns="45720" rIns="91440" bIns="45720" rtlCol="0">
            <a:normAutofit/>
          </a:bodyPr>
          <a:lstStyle/>
          <a:p>
            <a:pPr algn="ctr"/>
            <a:r>
              <a:rPr lang="cs-CZ" sz="3200">
                <a:solidFill>
                  <a:schemeClr val="bg1"/>
                </a:solidFill>
              </a:rPr>
              <a:t>Mgr. Marie Krejčová</a:t>
            </a:r>
          </a:p>
        </p:txBody>
      </p:sp>
      <p:sp>
        <p:nvSpPr>
          <p:cNvPr id="22" name="Rectangle 6">
            <a:extLst>
              <a:ext uri="{FF2B5EF4-FFF2-40B4-BE49-F238E27FC236}">
                <a16:creationId xmlns:a16="http://schemas.microsoft.com/office/drawing/2014/main" id="{9F6380B4-6A1C-481E-8408-B4E6C75B9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36862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bg1"/>
          </a:solidFill>
          <a:ln w="38100" cap="rnd">
            <a:solidFill>
              <a:schemeClr val="bg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9523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E7462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53B425EC-4387-4237-A03E-79247BF66E0B}"/>
              </a:ext>
            </a:extLst>
          </p:cNvPr>
          <p:cNvSpPr>
            <a:spLocks noGrp="1"/>
          </p:cNvSpPr>
          <p:nvPr>
            <p:ph type="title"/>
          </p:nvPr>
        </p:nvSpPr>
        <p:spPr>
          <a:xfrm>
            <a:off x="635001" y="640823"/>
            <a:ext cx="3103194" cy="5583148"/>
          </a:xfrm>
        </p:spPr>
        <p:txBody>
          <a:bodyPr anchor="ctr">
            <a:normAutofit/>
          </a:bodyPr>
          <a:lstStyle/>
          <a:p>
            <a:r>
              <a:rPr lang="cs-CZ">
                <a:solidFill>
                  <a:schemeClr val="bg1"/>
                </a:solidFill>
                <a:ea typeface="+mj-lt"/>
                <a:cs typeface="+mj-lt"/>
              </a:rPr>
              <a:t>Metody kožní stimulace</a:t>
            </a:r>
            <a:endParaRPr lang="cs-CZ">
              <a:solidFill>
                <a:schemeClr val="bg1"/>
              </a:solidFill>
            </a:endParaRPr>
          </a:p>
        </p:txBody>
      </p:sp>
      <p:graphicFrame>
        <p:nvGraphicFramePr>
          <p:cNvPr id="12" name="Zástupný obsah 2">
            <a:extLst>
              <a:ext uri="{FF2B5EF4-FFF2-40B4-BE49-F238E27FC236}">
                <a16:creationId xmlns:a16="http://schemas.microsoft.com/office/drawing/2014/main" id="{8B35B649-9F42-4937-B2C6-F2CF5565F7F8}"/>
              </a:ext>
            </a:extLst>
          </p:cNvPr>
          <p:cNvGraphicFramePr>
            <a:graphicFrameLocks noGrp="1"/>
          </p:cNvGraphicFramePr>
          <p:nvPr>
            <p:ph idx="1"/>
            <p:extLst>
              <p:ext uri="{D42A27DB-BD31-4B8C-83A1-F6EECF244321}">
                <p14:modId xmlns:p14="http://schemas.microsoft.com/office/powerpoint/2010/main" val="2316600783"/>
              </p:ext>
            </p:extLst>
          </p:nvPr>
        </p:nvGraphicFramePr>
        <p:xfrm>
          <a:off x="3886018" y="90489"/>
          <a:ext cx="8022345" cy="67638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7706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7B831B6F-405A-4B47-B9BB-5CA88F2858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Obrázek 6">
            <a:extLst>
              <a:ext uri="{FF2B5EF4-FFF2-40B4-BE49-F238E27FC236}">
                <a16:creationId xmlns:a16="http://schemas.microsoft.com/office/drawing/2014/main" id="{975BA7B7-145A-4E34-9219-46C4682CEEAF}"/>
              </a:ext>
            </a:extLst>
          </p:cNvPr>
          <p:cNvPicPr>
            <a:picLocks noChangeAspect="1"/>
          </p:cNvPicPr>
          <p:nvPr/>
        </p:nvPicPr>
        <p:blipFill rotWithShape="1">
          <a:blip r:embed="rId2"/>
          <a:srcRect l="12409" r="7840"/>
          <a:stretch/>
        </p:blipFill>
        <p:spPr>
          <a:xfrm>
            <a:off x="994261" y="965199"/>
            <a:ext cx="2910423" cy="4927602"/>
          </a:xfrm>
          <a:prstGeom prst="rect">
            <a:avLst/>
          </a:prstGeom>
        </p:spPr>
      </p:pic>
      <p:sp>
        <p:nvSpPr>
          <p:cNvPr id="24" name="Freeform: Shape 23">
            <a:extLst>
              <a:ext uri="{FF2B5EF4-FFF2-40B4-BE49-F238E27FC236}">
                <a16:creationId xmlns:a16="http://schemas.microsoft.com/office/drawing/2014/main" id="{15109354-9C5D-4F8C-B0E6-D1043C7BF2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9992" y="0"/>
            <a:ext cx="7562008" cy="6858000"/>
          </a:xfrm>
          <a:custGeom>
            <a:avLst/>
            <a:gdLst>
              <a:gd name="connsiteX0" fmla="*/ 7529613 w 7529613"/>
              <a:gd name="connsiteY0" fmla="*/ 0 h 6858000"/>
              <a:gd name="connsiteX1" fmla="*/ 1222331 w 7529613"/>
              <a:gd name="connsiteY1" fmla="*/ 0 h 6858000"/>
              <a:gd name="connsiteX2" fmla="*/ 1126483 w 7529613"/>
              <a:gd name="connsiteY2" fmla="*/ 148742 h 6858000"/>
              <a:gd name="connsiteX3" fmla="*/ 767554 w 7529613"/>
              <a:gd name="connsiteY3" fmla="*/ 819975 h 6858000"/>
              <a:gd name="connsiteX4" fmla="*/ 742103 w 7529613"/>
              <a:gd name="connsiteY4" fmla="*/ 854514 h 6858000"/>
              <a:gd name="connsiteX5" fmla="*/ 785881 w 7529613"/>
              <a:gd name="connsiteY5" fmla="*/ 750263 h 6858000"/>
              <a:gd name="connsiteX6" fmla="*/ 978978 w 7529613"/>
              <a:gd name="connsiteY6" fmla="*/ 331786 h 6858000"/>
              <a:gd name="connsiteX7" fmla="*/ 1155717 w 7529613"/>
              <a:gd name="connsiteY7" fmla="*/ 0 h 6858000"/>
              <a:gd name="connsiteX8" fmla="*/ 1098249 w 7529613"/>
              <a:gd name="connsiteY8" fmla="*/ 0 h 6858000"/>
              <a:gd name="connsiteX9" fmla="*/ 991458 w 7529613"/>
              <a:gd name="connsiteY9" fmla="*/ 196614 h 6858000"/>
              <a:gd name="connsiteX10" fmla="*/ 493941 w 7529613"/>
              <a:gd name="connsiteY10" fmla="*/ 1371196 h 6858000"/>
              <a:gd name="connsiteX11" fmla="*/ 46485 w 7529613"/>
              <a:gd name="connsiteY11" fmla="*/ 3331516 h 6858000"/>
              <a:gd name="connsiteX12" fmla="*/ 12252 w 7529613"/>
              <a:gd name="connsiteY12" fmla="*/ 4357388 h 6858000"/>
              <a:gd name="connsiteX13" fmla="*/ 170821 w 7529613"/>
              <a:gd name="connsiteY13" fmla="*/ 5552906 h 6858000"/>
              <a:gd name="connsiteX14" fmla="*/ 537265 w 7529613"/>
              <a:gd name="connsiteY14" fmla="*/ 6828295 h 6858000"/>
              <a:gd name="connsiteX15" fmla="*/ 549692 w 7529613"/>
              <a:gd name="connsiteY15" fmla="*/ 6858000 h 6858000"/>
              <a:gd name="connsiteX16" fmla="*/ 602234 w 7529613"/>
              <a:gd name="connsiteY16" fmla="*/ 6858000 h 6858000"/>
              <a:gd name="connsiteX17" fmla="*/ 595414 w 7529613"/>
              <a:gd name="connsiteY17" fmla="*/ 6841549 h 6858000"/>
              <a:gd name="connsiteX18" fmla="*/ 364260 w 7529613"/>
              <a:gd name="connsiteY18" fmla="*/ 6142729 h 6858000"/>
              <a:gd name="connsiteX19" fmla="*/ 213071 w 7529613"/>
              <a:gd name="connsiteY19" fmla="*/ 5513923 h 6858000"/>
              <a:gd name="connsiteX20" fmla="*/ 211290 w 7529613"/>
              <a:gd name="connsiteY20" fmla="*/ 5480401 h 6858000"/>
              <a:gd name="connsiteX21" fmla="*/ 311446 w 7529613"/>
              <a:gd name="connsiteY21" fmla="*/ 5830359 h 6858000"/>
              <a:gd name="connsiteX22" fmla="*/ 622963 w 7529613"/>
              <a:gd name="connsiteY22" fmla="*/ 6670527 h 6858000"/>
              <a:gd name="connsiteX23" fmla="*/ 710464 w 7529613"/>
              <a:gd name="connsiteY23" fmla="*/ 6858000 h 6858000"/>
              <a:gd name="connsiteX24" fmla="*/ 7529613 w 7529613"/>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529613" h="6858000">
                <a:moveTo>
                  <a:pt x="7529613" y="0"/>
                </a:moveTo>
                <a:lnTo>
                  <a:pt x="1222331" y="0"/>
                </a:lnTo>
                <a:lnTo>
                  <a:pt x="1126483" y="148742"/>
                </a:lnTo>
                <a:cubicBezTo>
                  <a:pt x="995323" y="365513"/>
                  <a:pt x="876174" y="589569"/>
                  <a:pt x="767554" y="819975"/>
                </a:cubicBezTo>
                <a:cubicBezTo>
                  <a:pt x="762210" y="833492"/>
                  <a:pt x="753441" y="845393"/>
                  <a:pt x="742103" y="854514"/>
                </a:cubicBezTo>
                <a:cubicBezTo>
                  <a:pt x="756737" y="819849"/>
                  <a:pt x="770991" y="784928"/>
                  <a:pt x="785881" y="750263"/>
                </a:cubicBezTo>
                <a:cubicBezTo>
                  <a:pt x="846713" y="608712"/>
                  <a:pt x="910948" y="469145"/>
                  <a:pt x="978978" y="331786"/>
                </a:cubicBezTo>
                <a:lnTo>
                  <a:pt x="1155717" y="0"/>
                </a:lnTo>
                <a:lnTo>
                  <a:pt x="1098249" y="0"/>
                </a:lnTo>
                <a:lnTo>
                  <a:pt x="991458" y="196614"/>
                </a:lnTo>
                <a:cubicBezTo>
                  <a:pt x="797017" y="573253"/>
                  <a:pt x="633548" y="966066"/>
                  <a:pt x="493941" y="1371196"/>
                </a:cubicBezTo>
                <a:cubicBezTo>
                  <a:pt x="276630" y="2007265"/>
                  <a:pt x="126659" y="2664286"/>
                  <a:pt x="46485" y="3331516"/>
                </a:cubicBezTo>
                <a:cubicBezTo>
                  <a:pt x="4488" y="3672965"/>
                  <a:pt x="-14219" y="4013908"/>
                  <a:pt x="12252" y="4357388"/>
                </a:cubicBezTo>
                <a:cubicBezTo>
                  <a:pt x="43558" y="4758899"/>
                  <a:pt x="90773" y="5157998"/>
                  <a:pt x="170821" y="5552906"/>
                </a:cubicBezTo>
                <a:cubicBezTo>
                  <a:pt x="259109" y="5988893"/>
                  <a:pt x="378967" y="6414594"/>
                  <a:pt x="537265" y="6828295"/>
                </a:cubicBezTo>
                <a:lnTo>
                  <a:pt x="549692" y="6858000"/>
                </a:lnTo>
                <a:lnTo>
                  <a:pt x="602234" y="6858000"/>
                </a:lnTo>
                <a:lnTo>
                  <a:pt x="595414" y="6841549"/>
                </a:lnTo>
                <a:cubicBezTo>
                  <a:pt x="507884" y="6614016"/>
                  <a:pt x="431296" y="6380817"/>
                  <a:pt x="364260" y="6142729"/>
                </a:cubicBezTo>
                <a:cubicBezTo>
                  <a:pt x="305974" y="5935370"/>
                  <a:pt x="262958" y="5723695"/>
                  <a:pt x="213071" y="5513923"/>
                </a:cubicBezTo>
                <a:cubicBezTo>
                  <a:pt x="211892" y="5502788"/>
                  <a:pt x="211299" y="5491601"/>
                  <a:pt x="211290" y="5480401"/>
                </a:cubicBezTo>
                <a:cubicBezTo>
                  <a:pt x="247814" y="5607635"/>
                  <a:pt x="276958" y="5719759"/>
                  <a:pt x="311446" y="5830359"/>
                </a:cubicBezTo>
                <a:cubicBezTo>
                  <a:pt x="401357" y="6118381"/>
                  <a:pt x="505060" y="6398531"/>
                  <a:pt x="622963" y="6670527"/>
                </a:cubicBezTo>
                <a:lnTo>
                  <a:pt x="710464" y="6858000"/>
                </a:lnTo>
                <a:lnTo>
                  <a:pt x="7529613" y="6858000"/>
                </a:lnTo>
                <a:close/>
              </a:path>
            </a:pathLst>
          </a:custGeom>
          <a:solidFill>
            <a:srgbClr val="E74629"/>
          </a:solidFill>
          <a:ln w="6857" cap="flat">
            <a:noFill/>
            <a:prstDash val="solid"/>
            <a:miter/>
          </a:ln>
        </p:spPr>
        <p:txBody>
          <a:bodyPr wrap="square" rtlCol="0" anchor="ctr">
            <a:noAutofit/>
          </a:bodyPr>
          <a:lstStyle/>
          <a:p>
            <a:endParaRPr lang="en-US"/>
          </a:p>
        </p:txBody>
      </p:sp>
      <p:sp>
        <p:nvSpPr>
          <p:cNvPr id="2" name="Nadpis 1">
            <a:extLst>
              <a:ext uri="{FF2B5EF4-FFF2-40B4-BE49-F238E27FC236}">
                <a16:creationId xmlns:a16="http://schemas.microsoft.com/office/drawing/2014/main" id="{946652D0-9E9E-4776-90B2-8617B1D91D16}"/>
              </a:ext>
            </a:extLst>
          </p:cNvPr>
          <p:cNvSpPr>
            <a:spLocks noGrp="1"/>
          </p:cNvSpPr>
          <p:nvPr>
            <p:ph type="title"/>
          </p:nvPr>
        </p:nvSpPr>
        <p:spPr>
          <a:xfrm>
            <a:off x="5759354" y="638089"/>
            <a:ext cx="5337270" cy="1476801"/>
          </a:xfrm>
        </p:spPr>
        <p:txBody>
          <a:bodyPr anchor="b">
            <a:normAutofit/>
          </a:bodyPr>
          <a:lstStyle/>
          <a:p>
            <a:pPr>
              <a:lnSpc>
                <a:spcPct val="90000"/>
              </a:lnSpc>
            </a:pPr>
            <a:r>
              <a:rPr lang="cs-CZ" sz="4800">
                <a:solidFill>
                  <a:srgbClr val="FFFFFF"/>
                </a:solidFill>
                <a:ea typeface="+mj-lt"/>
                <a:cs typeface="+mj-lt"/>
              </a:rPr>
              <a:t>METODA SESTRY KENNY (DERMO-NEUROMUSKULÁRNÍ FACILITACE)</a:t>
            </a:r>
          </a:p>
          <a:p>
            <a:pPr>
              <a:lnSpc>
                <a:spcPct val="90000"/>
              </a:lnSpc>
            </a:pPr>
            <a:endParaRPr lang="cs-CZ" sz="4800">
              <a:solidFill>
                <a:srgbClr val="FFFFFF"/>
              </a:solidFill>
            </a:endParaRPr>
          </a:p>
        </p:txBody>
      </p:sp>
      <p:sp>
        <p:nvSpPr>
          <p:cNvPr id="26" name="Rectangle 6">
            <a:extLst>
              <a:ext uri="{FF2B5EF4-FFF2-40B4-BE49-F238E27FC236}">
                <a16:creationId xmlns:a16="http://schemas.microsoft.com/office/drawing/2014/main" id="{3CE8AF5E-D374-4CF1-90CC-35CF73B81C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16304" y="2368177"/>
            <a:ext cx="4114800" cy="18288"/>
          </a:xfrm>
          <a:custGeom>
            <a:avLst/>
            <a:gdLst>
              <a:gd name="connsiteX0" fmla="*/ 0 w 4114800"/>
              <a:gd name="connsiteY0" fmla="*/ 0 h 18288"/>
              <a:gd name="connsiteX1" fmla="*/ 768096 w 4114800"/>
              <a:gd name="connsiteY1" fmla="*/ 0 h 18288"/>
              <a:gd name="connsiteX2" fmla="*/ 1495044 w 4114800"/>
              <a:gd name="connsiteY2" fmla="*/ 0 h 18288"/>
              <a:gd name="connsiteX3" fmla="*/ 2221992 w 4114800"/>
              <a:gd name="connsiteY3" fmla="*/ 0 h 18288"/>
              <a:gd name="connsiteX4" fmla="*/ 2784348 w 4114800"/>
              <a:gd name="connsiteY4" fmla="*/ 0 h 18288"/>
              <a:gd name="connsiteX5" fmla="*/ 3387852 w 4114800"/>
              <a:gd name="connsiteY5" fmla="*/ 0 h 18288"/>
              <a:gd name="connsiteX6" fmla="*/ 4114800 w 4114800"/>
              <a:gd name="connsiteY6" fmla="*/ 0 h 18288"/>
              <a:gd name="connsiteX7" fmla="*/ 4114800 w 4114800"/>
              <a:gd name="connsiteY7" fmla="*/ 18288 h 18288"/>
              <a:gd name="connsiteX8" fmla="*/ 3429000 w 4114800"/>
              <a:gd name="connsiteY8" fmla="*/ 18288 h 18288"/>
              <a:gd name="connsiteX9" fmla="*/ 2866644 w 4114800"/>
              <a:gd name="connsiteY9" fmla="*/ 18288 h 18288"/>
              <a:gd name="connsiteX10" fmla="*/ 2304288 w 4114800"/>
              <a:gd name="connsiteY10" fmla="*/ 18288 h 18288"/>
              <a:gd name="connsiteX11" fmla="*/ 1577340 w 4114800"/>
              <a:gd name="connsiteY11" fmla="*/ 18288 h 18288"/>
              <a:gd name="connsiteX12" fmla="*/ 973836 w 4114800"/>
              <a:gd name="connsiteY12" fmla="*/ 18288 h 18288"/>
              <a:gd name="connsiteX13" fmla="*/ 0 w 4114800"/>
              <a:gd name="connsiteY13" fmla="*/ 18288 h 18288"/>
              <a:gd name="connsiteX14" fmla="*/ 0 w 4114800"/>
              <a:gd name="connsiteY1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114800" h="18288" fill="none" extrusionOk="0">
                <a:moveTo>
                  <a:pt x="0" y="0"/>
                </a:moveTo>
                <a:cubicBezTo>
                  <a:pt x="338280" y="-26110"/>
                  <a:pt x="483942" y="6555"/>
                  <a:pt x="768096" y="0"/>
                </a:cubicBezTo>
                <a:cubicBezTo>
                  <a:pt x="1052250" y="-6555"/>
                  <a:pt x="1331484" y="24616"/>
                  <a:pt x="1495044" y="0"/>
                </a:cubicBezTo>
                <a:cubicBezTo>
                  <a:pt x="1658604" y="-24616"/>
                  <a:pt x="2056661" y="-33562"/>
                  <a:pt x="2221992" y="0"/>
                </a:cubicBezTo>
                <a:cubicBezTo>
                  <a:pt x="2387323" y="33562"/>
                  <a:pt x="2629463" y="-20094"/>
                  <a:pt x="2784348" y="0"/>
                </a:cubicBezTo>
                <a:cubicBezTo>
                  <a:pt x="2939233" y="20094"/>
                  <a:pt x="3151981" y="1524"/>
                  <a:pt x="3387852" y="0"/>
                </a:cubicBezTo>
                <a:cubicBezTo>
                  <a:pt x="3623723" y="-1524"/>
                  <a:pt x="3882724" y="26165"/>
                  <a:pt x="4114800" y="0"/>
                </a:cubicBezTo>
                <a:cubicBezTo>
                  <a:pt x="4114300" y="8855"/>
                  <a:pt x="4114909" y="14521"/>
                  <a:pt x="4114800" y="18288"/>
                </a:cubicBezTo>
                <a:cubicBezTo>
                  <a:pt x="3910038" y="37744"/>
                  <a:pt x="3683432" y="-3969"/>
                  <a:pt x="3429000" y="18288"/>
                </a:cubicBezTo>
                <a:cubicBezTo>
                  <a:pt x="3174568" y="40545"/>
                  <a:pt x="3085815" y="44166"/>
                  <a:pt x="2866644" y="18288"/>
                </a:cubicBezTo>
                <a:cubicBezTo>
                  <a:pt x="2647473" y="-7590"/>
                  <a:pt x="2580474" y="31338"/>
                  <a:pt x="2304288" y="18288"/>
                </a:cubicBezTo>
                <a:cubicBezTo>
                  <a:pt x="2028102" y="5238"/>
                  <a:pt x="1863008" y="-2001"/>
                  <a:pt x="1577340" y="18288"/>
                </a:cubicBezTo>
                <a:cubicBezTo>
                  <a:pt x="1291672" y="38577"/>
                  <a:pt x="1243931" y="9893"/>
                  <a:pt x="973836" y="18288"/>
                </a:cubicBezTo>
                <a:cubicBezTo>
                  <a:pt x="703741" y="26683"/>
                  <a:pt x="317656" y="-5910"/>
                  <a:pt x="0" y="18288"/>
                </a:cubicBezTo>
                <a:cubicBezTo>
                  <a:pt x="683" y="12014"/>
                  <a:pt x="724" y="5908"/>
                  <a:pt x="0" y="0"/>
                </a:cubicBezTo>
                <a:close/>
              </a:path>
              <a:path w="4114800" h="18288" stroke="0" extrusionOk="0">
                <a:moveTo>
                  <a:pt x="0" y="0"/>
                </a:moveTo>
                <a:cubicBezTo>
                  <a:pt x="276109" y="5266"/>
                  <a:pt x="325589" y="-19584"/>
                  <a:pt x="644652" y="0"/>
                </a:cubicBezTo>
                <a:cubicBezTo>
                  <a:pt x="963715" y="19584"/>
                  <a:pt x="1064991" y="6066"/>
                  <a:pt x="1207008" y="0"/>
                </a:cubicBezTo>
                <a:cubicBezTo>
                  <a:pt x="1349025" y="-6066"/>
                  <a:pt x="1791724" y="14506"/>
                  <a:pt x="1975104" y="0"/>
                </a:cubicBezTo>
                <a:cubicBezTo>
                  <a:pt x="2158484" y="-14506"/>
                  <a:pt x="2397469" y="20822"/>
                  <a:pt x="2619756" y="0"/>
                </a:cubicBezTo>
                <a:cubicBezTo>
                  <a:pt x="2842043" y="-20822"/>
                  <a:pt x="2992157" y="20388"/>
                  <a:pt x="3264408" y="0"/>
                </a:cubicBezTo>
                <a:cubicBezTo>
                  <a:pt x="3536659" y="-20388"/>
                  <a:pt x="3855620" y="38211"/>
                  <a:pt x="4114800" y="0"/>
                </a:cubicBezTo>
                <a:cubicBezTo>
                  <a:pt x="4113902" y="7180"/>
                  <a:pt x="4114969" y="13790"/>
                  <a:pt x="4114800" y="18288"/>
                </a:cubicBezTo>
                <a:cubicBezTo>
                  <a:pt x="3968901" y="8593"/>
                  <a:pt x="3623428" y="17559"/>
                  <a:pt x="3429000" y="18288"/>
                </a:cubicBezTo>
                <a:cubicBezTo>
                  <a:pt x="3234572" y="19017"/>
                  <a:pt x="3085079" y="41804"/>
                  <a:pt x="2866644" y="18288"/>
                </a:cubicBezTo>
                <a:cubicBezTo>
                  <a:pt x="2648209" y="-5228"/>
                  <a:pt x="2451737" y="24580"/>
                  <a:pt x="2180844" y="18288"/>
                </a:cubicBezTo>
                <a:cubicBezTo>
                  <a:pt x="1909951" y="11996"/>
                  <a:pt x="1681589" y="12244"/>
                  <a:pt x="1495044" y="18288"/>
                </a:cubicBezTo>
                <a:cubicBezTo>
                  <a:pt x="1308499" y="24332"/>
                  <a:pt x="1136614" y="21789"/>
                  <a:pt x="850392" y="18288"/>
                </a:cubicBezTo>
                <a:cubicBezTo>
                  <a:pt x="564170" y="14787"/>
                  <a:pt x="210636" y="54701"/>
                  <a:pt x="0" y="18288"/>
                </a:cubicBezTo>
                <a:cubicBezTo>
                  <a:pt x="571" y="10093"/>
                  <a:pt x="-125" y="8407"/>
                  <a:pt x="0" y="0"/>
                </a:cubicBezTo>
                <a:close/>
              </a:path>
            </a:pathLst>
          </a:custGeom>
          <a:solidFill>
            <a:srgbClr val="E74629"/>
          </a:solidFill>
          <a:ln w="38100" cap="rnd">
            <a:solidFill>
              <a:srgbClr val="E74629"/>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2411279C-F8DA-418D-9C6B-A501E316C14B}"/>
              </a:ext>
            </a:extLst>
          </p:cNvPr>
          <p:cNvSpPr>
            <a:spLocks noGrp="1"/>
          </p:cNvSpPr>
          <p:nvPr>
            <p:ph idx="1"/>
          </p:nvPr>
        </p:nvSpPr>
        <p:spPr>
          <a:xfrm>
            <a:off x="5759354" y="1659470"/>
            <a:ext cx="5820928" cy="4831371"/>
          </a:xfrm>
        </p:spPr>
        <p:txBody>
          <a:bodyPr vert="horz" lIns="91440" tIns="45720" rIns="91440" bIns="45720" rtlCol="0" anchor="t">
            <a:normAutofit/>
          </a:bodyPr>
          <a:lstStyle/>
          <a:p>
            <a:pPr>
              <a:lnSpc>
                <a:spcPct val="100000"/>
              </a:lnSpc>
            </a:pPr>
            <a:r>
              <a:rPr lang="cs-CZ" sz="1600" b="1" dirty="0">
                <a:solidFill>
                  <a:srgbClr val="FFFFFF"/>
                </a:solidFill>
                <a:ea typeface="+mn-lt"/>
                <a:cs typeface="+mn-lt"/>
              </a:rPr>
              <a:t>Metoda léčby PERIFERNÍCH OBRN: kupř. paréza n. </a:t>
            </a:r>
            <a:r>
              <a:rPr lang="cs-CZ" sz="1600" b="1" dirty="0" err="1">
                <a:solidFill>
                  <a:srgbClr val="FFFFFF"/>
                </a:solidFill>
                <a:ea typeface="+mn-lt"/>
                <a:cs typeface="+mn-lt"/>
              </a:rPr>
              <a:t>facialis</a:t>
            </a:r>
            <a:r>
              <a:rPr lang="cs-CZ" sz="1600" b="1" dirty="0">
                <a:solidFill>
                  <a:srgbClr val="FFFFFF"/>
                </a:solidFill>
                <a:ea typeface="+mn-lt"/>
                <a:cs typeface="+mn-lt"/>
              </a:rPr>
              <a:t>, úrazové parézy, parézy po </a:t>
            </a:r>
            <a:r>
              <a:rPr lang="cs-CZ" sz="1600" b="1" dirty="0" err="1">
                <a:solidFill>
                  <a:srgbClr val="FFFFFF"/>
                </a:solidFill>
                <a:ea typeface="+mn-lt"/>
                <a:cs typeface="+mn-lt"/>
              </a:rPr>
              <a:t>polyradikuloneuritidách</a:t>
            </a:r>
            <a:endParaRPr lang="cs-CZ" sz="1600" b="1" dirty="0">
              <a:solidFill>
                <a:srgbClr val="FFFFFF"/>
              </a:solidFill>
              <a:ea typeface="+mn-lt"/>
              <a:cs typeface="+mn-lt"/>
            </a:endParaRPr>
          </a:p>
          <a:p>
            <a:pPr>
              <a:lnSpc>
                <a:spcPct val="100000"/>
              </a:lnSpc>
            </a:pPr>
            <a:r>
              <a:rPr lang="cs-CZ" sz="1600" b="1" dirty="0">
                <a:solidFill>
                  <a:srgbClr val="FFFFFF"/>
                </a:solidFill>
                <a:ea typeface="+mn-lt"/>
                <a:cs typeface="+mn-lt"/>
              </a:rPr>
              <a:t>Metoda ke svalové stimulaci pro přípravu nervosvalového systému na nácvik pohybu ve funkčně oslabeném svalu </a:t>
            </a:r>
            <a:endParaRPr lang="cs-CZ" sz="1600" b="1" dirty="0">
              <a:solidFill>
                <a:srgbClr val="FFFFFF"/>
              </a:solidFill>
            </a:endParaRPr>
          </a:p>
          <a:p>
            <a:pPr>
              <a:lnSpc>
                <a:spcPct val="100000"/>
              </a:lnSpc>
            </a:pPr>
            <a:r>
              <a:rPr lang="cs-CZ" sz="1600" b="1" dirty="0">
                <a:solidFill>
                  <a:srgbClr val="FFFFFF"/>
                </a:solidFill>
                <a:ea typeface="+mn-lt"/>
                <a:cs typeface="+mn-lt"/>
              </a:rPr>
              <a:t>cvičení na analytickém základě (= cvičí se jednotlivé svaly dle svalového testu) s přidanými facilitačními prvky </a:t>
            </a:r>
          </a:p>
          <a:p>
            <a:pPr>
              <a:lnSpc>
                <a:spcPct val="100000"/>
              </a:lnSpc>
            </a:pPr>
            <a:r>
              <a:rPr lang="cs-CZ" sz="1600" b="1" dirty="0">
                <a:solidFill>
                  <a:srgbClr val="FFFFFF"/>
                </a:solidFill>
                <a:ea typeface="+mn-lt"/>
                <a:cs typeface="+mn-lt"/>
              </a:rPr>
              <a:t>u svalů se svalovou sílou stupně 0-2 dle ST: při úplné denervaci nemá význam (pokud si však nejsme jisti, stimulaci provádíme) </a:t>
            </a:r>
            <a:endParaRPr lang="cs-CZ" sz="1600" b="1" dirty="0">
              <a:solidFill>
                <a:srgbClr val="FFFFFF"/>
              </a:solidFill>
            </a:endParaRPr>
          </a:p>
          <a:p>
            <a:pPr>
              <a:lnSpc>
                <a:spcPct val="100000"/>
              </a:lnSpc>
            </a:pPr>
            <a:r>
              <a:rPr lang="cs-CZ" sz="1600" b="1" dirty="0">
                <a:solidFill>
                  <a:srgbClr val="FFFFFF"/>
                </a:solidFill>
                <a:ea typeface="+mn-lt"/>
                <a:cs typeface="+mn-lt"/>
              </a:rPr>
              <a:t>Původní indikací této terapie byla téměř výhradně poliomyelitis </a:t>
            </a:r>
            <a:r>
              <a:rPr lang="cs-CZ" sz="1600" b="1" dirty="0" err="1">
                <a:solidFill>
                  <a:srgbClr val="FFFFFF"/>
                </a:solidFill>
                <a:ea typeface="+mn-lt"/>
                <a:cs typeface="+mn-lt"/>
              </a:rPr>
              <a:t>anterior</a:t>
            </a:r>
            <a:r>
              <a:rPr lang="cs-CZ" sz="1600" b="1" dirty="0">
                <a:solidFill>
                  <a:srgbClr val="FFFFFF"/>
                </a:solidFill>
                <a:ea typeface="+mn-lt"/>
                <a:cs typeface="+mn-lt"/>
              </a:rPr>
              <a:t> </a:t>
            </a:r>
            <a:r>
              <a:rPr lang="cs-CZ" sz="1600" b="1" dirty="0" err="1">
                <a:solidFill>
                  <a:srgbClr val="FFFFFF"/>
                </a:solidFill>
                <a:ea typeface="+mn-lt"/>
                <a:cs typeface="+mn-lt"/>
              </a:rPr>
              <a:t>acuta</a:t>
            </a:r>
            <a:r>
              <a:rPr lang="cs-CZ" sz="1600" b="1" dirty="0">
                <a:solidFill>
                  <a:srgbClr val="FFFFFF"/>
                </a:solidFill>
                <a:ea typeface="+mn-lt"/>
                <a:cs typeface="+mn-lt"/>
              </a:rPr>
              <a:t>, nyní u léčby periferních paréz, u silně bolestivých stavů, těžkých paréz, při zkracování měkkých tkání a sklonům k inkoordinaci. </a:t>
            </a:r>
          </a:p>
          <a:p>
            <a:pPr>
              <a:lnSpc>
                <a:spcPct val="100000"/>
              </a:lnSpc>
            </a:pPr>
            <a:r>
              <a:rPr lang="cs-CZ" sz="1600" b="1" u="sng" dirty="0">
                <a:solidFill>
                  <a:srgbClr val="FFFFFF"/>
                </a:solidFill>
                <a:ea typeface="+mn-lt"/>
                <a:cs typeface="+mn-lt"/>
              </a:rPr>
              <a:t>Sestra </a:t>
            </a:r>
            <a:r>
              <a:rPr lang="cs-CZ" sz="1600" b="1" u="sng" dirty="0" err="1">
                <a:solidFill>
                  <a:srgbClr val="FFFFFF"/>
                </a:solidFill>
                <a:ea typeface="+mn-lt"/>
                <a:cs typeface="+mn-lt"/>
              </a:rPr>
              <a:t>Kenny</a:t>
            </a:r>
            <a:r>
              <a:rPr lang="cs-CZ" sz="1600" b="1" u="sng" dirty="0">
                <a:solidFill>
                  <a:srgbClr val="FFFFFF"/>
                </a:solidFill>
                <a:ea typeface="+mn-lt"/>
                <a:cs typeface="+mn-lt"/>
              </a:rPr>
              <a:t> rozlišovala: </a:t>
            </a:r>
          </a:p>
          <a:p>
            <a:pPr lvl="1">
              <a:lnSpc>
                <a:spcPct val="100000"/>
              </a:lnSpc>
            </a:pPr>
            <a:r>
              <a:rPr lang="cs-CZ" sz="1600" b="1" dirty="0">
                <a:solidFill>
                  <a:srgbClr val="FFFFFF"/>
                </a:solidFill>
                <a:ea typeface="+mn-lt"/>
                <a:cs typeface="+mn-lt"/>
              </a:rPr>
              <a:t>svaly denervované, tzn. ty, u kterých byla porušena inervace</a:t>
            </a:r>
          </a:p>
          <a:p>
            <a:pPr lvl="1">
              <a:lnSpc>
                <a:spcPct val="100000"/>
              </a:lnSpc>
            </a:pPr>
            <a:r>
              <a:rPr lang="cs-CZ" sz="1600" b="1" dirty="0">
                <a:solidFill>
                  <a:srgbClr val="FFFFFF"/>
                </a:solidFill>
                <a:ea typeface="+mn-lt"/>
                <a:cs typeface="+mn-lt"/>
              </a:rPr>
              <a:t>svaly </a:t>
            </a:r>
            <a:r>
              <a:rPr lang="cs-CZ" sz="1600" b="1" dirty="0" err="1">
                <a:solidFill>
                  <a:srgbClr val="FFFFFF"/>
                </a:solidFill>
                <a:ea typeface="+mn-lt"/>
                <a:cs typeface="+mn-lt"/>
              </a:rPr>
              <a:t>alienované</a:t>
            </a:r>
            <a:r>
              <a:rPr lang="cs-CZ" sz="1600" b="1" dirty="0">
                <a:solidFill>
                  <a:srgbClr val="FFFFFF"/>
                </a:solidFill>
                <a:ea typeface="+mn-lt"/>
                <a:cs typeface="+mn-lt"/>
              </a:rPr>
              <a:t> (funkční paréza z důvodu bolesti a nečinnosti)</a:t>
            </a:r>
          </a:p>
          <a:p>
            <a:pPr lvl="1">
              <a:lnSpc>
                <a:spcPct val="100000"/>
              </a:lnSpc>
            </a:pPr>
            <a:r>
              <a:rPr lang="cs-CZ" sz="1600" b="1" dirty="0">
                <a:solidFill>
                  <a:srgbClr val="FFFFFF"/>
                </a:solidFill>
                <a:ea typeface="+mn-lt"/>
                <a:cs typeface="+mn-lt"/>
              </a:rPr>
              <a:t>svaly postižené spasmem</a:t>
            </a:r>
          </a:p>
          <a:p>
            <a:pPr lvl="1">
              <a:lnSpc>
                <a:spcPct val="100000"/>
              </a:lnSpc>
            </a:pPr>
            <a:r>
              <a:rPr lang="cs-CZ" sz="1600" b="1" dirty="0">
                <a:solidFill>
                  <a:srgbClr val="FFFFFF"/>
                </a:solidFill>
                <a:ea typeface="+mn-lt"/>
                <a:cs typeface="+mn-lt"/>
              </a:rPr>
              <a:t>Kromě těchto svalů se věnuje tkáním okolo postižených svalů (podkoží, fascie, vazy, kůže apod.), obnovení pohybových stereotypů a tréninku koordinace</a:t>
            </a:r>
            <a:endParaRPr lang="cs-CZ" sz="1600" b="1" dirty="0">
              <a:solidFill>
                <a:srgbClr val="FFFFFF"/>
              </a:solidFill>
            </a:endParaRPr>
          </a:p>
          <a:p>
            <a:pPr lvl="1">
              <a:lnSpc>
                <a:spcPct val="100000"/>
              </a:lnSpc>
            </a:pPr>
            <a:endParaRPr lang="cs-CZ" sz="1600" b="1" dirty="0">
              <a:solidFill>
                <a:srgbClr val="FFFFFF"/>
              </a:solidFill>
            </a:endParaRPr>
          </a:p>
        </p:txBody>
      </p:sp>
      <mc:AlternateContent xmlns:mc="http://schemas.openxmlformats.org/markup-compatibility/2006" xmlns:p14="http://schemas.microsoft.com/office/powerpoint/2010/main">
        <mc:Choice Requires="p14">
          <p:contentPart p14:bwMode="auto" r:id="rId3">
            <p14:nvContentPartPr>
              <p14:cNvPr id="28" name="Ink 27">
                <a:extLst>
                  <a:ext uri="{FF2B5EF4-FFF2-40B4-BE49-F238E27FC236}">
                    <a16:creationId xmlns:a16="http://schemas.microsoft.com/office/drawing/2014/main" id="{070477C5-0410-4E4F-97A1-F84C2465C187}"/>
                  </a:ext>
                  <a:ext uri="{C183D7F6-B498-43B3-948B-1728B52AA6E4}">
                    <adec:decorative xmlns:adec="http://schemas.microsoft.com/office/drawing/2017/decorative" val="1"/>
                  </a:ext>
                </a:extLst>
              </p14:cNvPr>
              <p14:cNvContentPartPr>
                <a14:cpLocks xmlns:a14="http://schemas.microsoft.com/office/drawing/2010/main" noGrp="1" noRot="1" noChangeAspect="1" noMove="1" noResize="1" noEditPoints="1" noAdjustHandles="1" noChangeArrowheads="1" noChangeShapeType="1"/>
              </p14:cNvContentPartPr>
              <p14:nvPr>
                <p:extLst>
                  <p:ext uri="{386F3935-93C4-4BCD-93E2-E3B085C9AB24}">
                    <p16:designElem xmlns:p16="http://schemas.microsoft.com/office/powerpoint/2015/main" val="1"/>
                  </p:ext>
                </p:extLst>
              </p14:nvPr>
            </p14:nvContentPartPr>
            <p14:xfrm>
              <a:off x="6436237" y="1971579"/>
              <a:ext cx="360" cy="2160"/>
            </p14:xfrm>
          </p:contentPart>
        </mc:Choice>
        <mc:Fallback xmlns="">
          <p:pic>
            <p:nvPicPr>
              <p:cNvPr id="28" name="Ink 27">
                <a:extLst>
                  <a:ext uri="{FF2B5EF4-FFF2-40B4-BE49-F238E27FC236}">
                    <a16:creationId xmlns:a16="http://schemas.microsoft.com/office/drawing/2014/main" id="{070477C5-0410-4E4F-97A1-F84C2465C18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p:cNvPicPr>
              <p:nvPr/>
            </p:nvPicPr>
            <p:blipFill>
              <a:blip r:embed="rId4"/>
              <a:stretch>
                <a:fillRect/>
              </a:stretch>
            </p:blipFill>
            <p:spPr>
              <a:xfrm>
                <a:off x="6418237" y="1956150"/>
                <a:ext cx="36000" cy="32709"/>
              </a:xfrm>
              <a:prstGeom prst="rect">
                <a:avLst/>
              </a:prstGeom>
            </p:spPr>
          </p:pic>
        </mc:Fallback>
      </mc:AlternateContent>
    </p:spTree>
    <p:extLst>
      <p:ext uri="{BB962C8B-B14F-4D97-AF65-F5344CB8AC3E}">
        <p14:creationId xmlns:p14="http://schemas.microsoft.com/office/powerpoint/2010/main" val="4278459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1">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3">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E7462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B4EC8143-B750-4012-A204-B0C0FE118A5D}"/>
              </a:ext>
            </a:extLst>
          </p:cNvPr>
          <p:cNvSpPr>
            <a:spLocks noGrp="1"/>
          </p:cNvSpPr>
          <p:nvPr>
            <p:ph type="title"/>
          </p:nvPr>
        </p:nvSpPr>
        <p:spPr>
          <a:xfrm>
            <a:off x="635001" y="640823"/>
            <a:ext cx="3103194" cy="5583148"/>
          </a:xfrm>
        </p:spPr>
        <p:txBody>
          <a:bodyPr anchor="ctr">
            <a:normAutofit/>
          </a:bodyPr>
          <a:lstStyle/>
          <a:p>
            <a:r>
              <a:rPr lang="cs-CZ">
                <a:solidFill>
                  <a:schemeClr val="bg1"/>
                </a:solidFill>
              </a:rPr>
              <a:t>KENNY DŮLEŽITÉ POJMY 1</a:t>
            </a:r>
          </a:p>
        </p:txBody>
      </p:sp>
      <p:graphicFrame>
        <p:nvGraphicFramePr>
          <p:cNvPr id="20" name="Zástupný obsah 2">
            <a:extLst>
              <a:ext uri="{FF2B5EF4-FFF2-40B4-BE49-F238E27FC236}">
                <a16:creationId xmlns:a16="http://schemas.microsoft.com/office/drawing/2014/main" id="{DD67ED84-45C6-4C4A-BD0A-569E07F25BE1}"/>
              </a:ext>
            </a:extLst>
          </p:cNvPr>
          <p:cNvGraphicFramePr>
            <a:graphicFrameLocks noGrp="1"/>
          </p:cNvGraphicFramePr>
          <p:nvPr>
            <p:ph idx="1"/>
            <p:extLst>
              <p:ext uri="{D42A27DB-BD31-4B8C-83A1-F6EECF244321}">
                <p14:modId xmlns:p14="http://schemas.microsoft.com/office/powerpoint/2010/main" val="1697322484"/>
              </p:ext>
            </p:extLst>
          </p:nvPr>
        </p:nvGraphicFramePr>
        <p:xfrm>
          <a:off x="3462685" y="-4761"/>
          <a:ext cx="8488011" cy="68061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50711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2F711112-267D-4546-BB11-7D11D4D1FDB9}"/>
              </a:ext>
            </a:extLst>
          </p:cNvPr>
          <p:cNvSpPr>
            <a:spLocks noGrp="1"/>
          </p:cNvSpPr>
          <p:nvPr>
            <p:ph type="title"/>
          </p:nvPr>
        </p:nvSpPr>
        <p:spPr>
          <a:xfrm>
            <a:off x="635000" y="640823"/>
            <a:ext cx="3418659" cy="5583148"/>
          </a:xfrm>
        </p:spPr>
        <p:txBody>
          <a:bodyPr anchor="ctr">
            <a:normAutofit/>
          </a:bodyPr>
          <a:lstStyle/>
          <a:p>
            <a:r>
              <a:rPr lang="cs-CZ" sz="6000">
                <a:ea typeface="+mj-lt"/>
                <a:cs typeface="+mj-lt"/>
              </a:rPr>
              <a:t>KENNY DŮLEŽITÉ POJMY 2 - REEDUKACE</a:t>
            </a:r>
            <a:endParaRPr lang="cs-CZ" sz="6000"/>
          </a:p>
        </p:txBody>
      </p:sp>
      <p:sp>
        <p:nvSpPr>
          <p:cNvPr id="22" name="Rectangle 22">
            <a:extLst>
              <a:ext uri="{FF2B5EF4-FFF2-40B4-BE49-F238E27FC236}">
                <a16:creationId xmlns:a16="http://schemas.microsoft.com/office/drawing/2014/main" id="{535742DD-1B16-4E9D-B715-0D74B4574A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14992" y="1557877"/>
            <a:ext cx="18288" cy="3749040"/>
          </a:xfrm>
          <a:custGeom>
            <a:avLst/>
            <a:gdLst>
              <a:gd name="connsiteX0" fmla="*/ 0 w 18288"/>
              <a:gd name="connsiteY0" fmla="*/ 0 h 3749040"/>
              <a:gd name="connsiteX1" fmla="*/ 18288 w 18288"/>
              <a:gd name="connsiteY1" fmla="*/ 0 h 3749040"/>
              <a:gd name="connsiteX2" fmla="*/ 18288 w 18288"/>
              <a:gd name="connsiteY2" fmla="*/ 662330 h 3749040"/>
              <a:gd name="connsiteX3" fmla="*/ 18288 w 18288"/>
              <a:gd name="connsiteY3" fmla="*/ 1174699 h 3749040"/>
              <a:gd name="connsiteX4" fmla="*/ 18288 w 18288"/>
              <a:gd name="connsiteY4" fmla="*/ 1724558 h 3749040"/>
              <a:gd name="connsiteX5" fmla="*/ 18288 w 18288"/>
              <a:gd name="connsiteY5" fmla="*/ 2424379 h 3749040"/>
              <a:gd name="connsiteX6" fmla="*/ 18288 w 18288"/>
              <a:gd name="connsiteY6" fmla="*/ 3049219 h 3749040"/>
              <a:gd name="connsiteX7" fmla="*/ 18288 w 18288"/>
              <a:gd name="connsiteY7" fmla="*/ 3749040 h 3749040"/>
              <a:gd name="connsiteX8" fmla="*/ 0 w 18288"/>
              <a:gd name="connsiteY8" fmla="*/ 3749040 h 3749040"/>
              <a:gd name="connsiteX9" fmla="*/ 0 w 18288"/>
              <a:gd name="connsiteY9" fmla="*/ 3236671 h 3749040"/>
              <a:gd name="connsiteX10" fmla="*/ 0 w 18288"/>
              <a:gd name="connsiteY10" fmla="*/ 2536850 h 3749040"/>
              <a:gd name="connsiteX11" fmla="*/ 0 w 18288"/>
              <a:gd name="connsiteY11" fmla="*/ 1874520 h 3749040"/>
              <a:gd name="connsiteX12" fmla="*/ 0 w 18288"/>
              <a:gd name="connsiteY12" fmla="*/ 1362151 h 3749040"/>
              <a:gd name="connsiteX13" fmla="*/ 0 w 18288"/>
              <a:gd name="connsiteY13" fmla="*/ 774802 h 3749040"/>
              <a:gd name="connsiteX14" fmla="*/ 0 w 18288"/>
              <a:gd name="connsiteY14" fmla="*/ 0 h 3749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288" h="3749040" fill="none" extrusionOk="0">
                <a:moveTo>
                  <a:pt x="0" y="0"/>
                </a:moveTo>
                <a:cubicBezTo>
                  <a:pt x="8690" y="407"/>
                  <a:pt x="14141" y="154"/>
                  <a:pt x="18288" y="0"/>
                </a:cubicBezTo>
                <a:cubicBezTo>
                  <a:pt x="34838" y="143586"/>
                  <a:pt x="-11860" y="333097"/>
                  <a:pt x="18288" y="662330"/>
                </a:cubicBezTo>
                <a:cubicBezTo>
                  <a:pt x="48436" y="991563"/>
                  <a:pt x="32813" y="1046681"/>
                  <a:pt x="18288" y="1174699"/>
                </a:cubicBezTo>
                <a:cubicBezTo>
                  <a:pt x="3763" y="1302717"/>
                  <a:pt x="40974" y="1467838"/>
                  <a:pt x="18288" y="1724558"/>
                </a:cubicBezTo>
                <a:cubicBezTo>
                  <a:pt x="-4398" y="1981278"/>
                  <a:pt x="36650" y="2215729"/>
                  <a:pt x="18288" y="2424379"/>
                </a:cubicBezTo>
                <a:cubicBezTo>
                  <a:pt x="-74" y="2633029"/>
                  <a:pt x="-9881" y="2874703"/>
                  <a:pt x="18288" y="3049219"/>
                </a:cubicBezTo>
                <a:cubicBezTo>
                  <a:pt x="46457" y="3223735"/>
                  <a:pt x="4078" y="3453850"/>
                  <a:pt x="18288" y="3749040"/>
                </a:cubicBezTo>
                <a:cubicBezTo>
                  <a:pt x="14465" y="3749751"/>
                  <a:pt x="7675" y="3748271"/>
                  <a:pt x="0" y="3749040"/>
                </a:cubicBezTo>
                <a:cubicBezTo>
                  <a:pt x="19669" y="3507959"/>
                  <a:pt x="-9883" y="3339386"/>
                  <a:pt x="0" y="3236671"/>
                </a:cubicBezTo>
                <a:cubicBezTo>
                  <a:pt x="9883" y="3133956"/>
                  <a:pt x="26871" y="2857214"/>
                  <a:pt x="0" y="2536850"/>
                </a:cubicBezTo>
                <a:cubicBezTo>
                  <a:pt x="-26871" y="2216486"/>
                  <a:pt x="4790" y="2156616"/>
                  <a:pt x="0" y="1874520"/>
                </a:cubicBezTo>
                <a:cubicBezTo>
                  <a:pt x="-4790" y="1592424"/>
                  <a:pt x="-3117" y="1558688"/>
                  <a:pt x="0" y="1362151"/>
                </a:cubicBezTo>
                <a:cubicBezTo>
                  <a:pt x="3117" y="1165614"/>
                  <a:pt x="16802" y="1045125"/>
                  <a:pt x="0" y="774802"/>
                </a:cubicBezTo>
                <a:cubicBezTo>
                  <a:pt x="-16802" y="504479"/>
                  <a:pt x="-29640" y="377701"/>
                  <a:pt x="0" y="0"/>
                </a:cubicBezTo>
                <a:close/>
              </a:path>
              <a:path w="18288" h="3749040" stroke="0" extrusionOk="0">
                <a:moveTo>
                  <a:pt x="0" y="0"/>
                </a:moveTo>
                <a:cubicBezTo>
                  <a:pt x="5341" y="9"/>
                  <a:pt x="11148" y="-611"/>
                  <a:pt x="18288" y="0"/>
                </a:cubicBezTo>
                <a:cubicBezTo>
                  <a:pt x="33352" y="227288"/>
                  <a:pt x="30894" y="278824"/>
                  <a:pt x="18288" y="512369"/>
                </a:cubicBezTo>
                <a:cubicBezTo>
                  <a:pt x="5682" y="745914"/>
                  <a:pt x="53060" y="998220"/>
                  <a:pt x="18288" y="1212190"/>
                </a:cubicBezTo>
                <a:cubicBezTo>
                  <a:pt x="-16484" y="1426160"/>
                  <a:pt x="35474" y="1585099"/>
                  <a:pt x="18288" y="1837030"/>
                </a:cubicBezTo>
                <a:cubicBezTo>
                  <a:pt x="1102" y="2088961"/>
                  <a:pt x="16704" y="2251948"/>
                  <a:pt x="18288" y="2386889"/>
                </a:cubicBezTo>
                <a:cubicBezTo>
                  <a:pt x="19872" y="2521830"/>
                  <a:pt x="5902" y="2679005"/>
                  <a:pt x="18288" y="2936748"/>
                </a:cubicBezTo>
                <a:cubicBezTo>
                  <a:pt x="30674" y="3194491"/>
                  <a:pt x="13809" y="3416052"/>
                  <a:pt x="18288" y="3749040"/>
                </a:cubicBezTo>
                <a:cubicBezTo>
                  <a:pt x="9729" y="3749861"/>
                  <a:pt x="3965" y="3749683"/>
                  <a:pt x="0" y="3749040"/>
                </a:cubicBezTo>
                <a:cubicBezTo>
                  <a:pt x="-10152" y="3632102"/>
                  <a:pt x="-5013" y="3340136"/>
                  <a:pt x="0" y="3236671"/>
                </a:cubicBezTo>
                <a:cubicBezTo>
                  <a:pt x="5013" y="3133206"/>
                  <a:pt x="-27249" y="2814766"/>
                  <a:pt x="0" y="2649322"/>
                </a:cubicBezTo>
                <a:cubicBezTo>
                  <a:pt x="27249" y="2483878"/>
                  <a:pt x="8506" y="2308131"/>
                  <a:pt x="0" y="2061972"/>
                </a:cubicBezTo>
                <a:cubicBezTo>
                  <a:pt x="-8506" y="1815813"/>
                  <a:pt x="-14267" y="1574470"/>
                  <a:pt x="0" y="1399642"/>
                </a:cubicBezTo>
                <a:cubicBezTo>
                  <a:pt x="14267" y="1224814"/>
                  <a:pt x="-24839" y="1011862"/>
                  <a:pt x="0" y="812292"/>
                </a:cubicBezTo>
                <a:cubicBezTo>
                  <a:pt x="24839" y="612722"/>
                  <a:pt x="20220" y="372179"/>
                  <a:pt x="0" y="0"/>
                </a:cubicBezTo>
                <a:close/>
              </a:path>
            </a:pathLst>
          </a:custGeom>
          <a:solidFill>
            <a:srgbClr val="E74629"/>
          </a:solidFill>
          <a:ln w="34925">
            <a:solidFill>
              <a:srgbClr val="E74629"/>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5" name="Zástupný obsah 2">
            <a:extLst>
              <a:ext uri="{FF2B5EF4-FFF2-40B4-BE49-F238E27FC236}">
                <a16:creationId xmlns:a16="http://schemas.microsoft.com/office/drawing/2014/main" id="{16114B02-A95B-49AD-A561-56CC5306040F}"/>
              </a:ext>
            </a:extLst>
          </p:cNvPr>
          <p:cNvGraphicFramePr>
            <a:graphicFrameLocks noGrp="1"/>
          </p:cNvGraphicFramePr>
          <p:nvPr>
            <p:ph idx="1"/>
            <p:extLst>
              <p:ext uri="{D42A27DB-BD31-4B8C-83A1-F6EECF244321}">
                <p14:modId xmlns:p14="http://schemas.microsoft.com/office/powerpoint/2010/main" val="3498912313"/>
              </p:ext>
            </p:extLst>
          </p:nvPr>
        </p:nvGraphicFramePr>
        <p:xfrm>
          <a:off x="3589685" y="249239"/>
          <a:ext cx="8318678" cy="65627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90307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1A9F7B4E-B03D-4F64-BE33-00D074458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D06E65D4-1B80-4945-A8CC-7A8B7D2DA9EE}"/>
              </a:ext>
            </a:extLst>
          </p:cNvPr>
          <p:cNvSpPr>
            <a:spLocks noGrp="1"/>
          </p:cNvSpPr>
          <p:nvPr>
            <p:ph type="title"/>
          </p:nvPr>
        </p:nvSpPr>
        <p:spPr>
          <a:xfrm>
            <a:off x="838200" y="365125"/>
            <a:ext cx="10515600" cy="1325563"/>
          </a:xfrm>
        </p:spPr>
        <p:txBody>
          <a:bodyPr>
            <a:normAutofit/>
          </a:bodyPr>
          <a:lstStyle/>
          <a:p>
            <a:r>
              <a:rPr lang="cs-CZ" sz="7200"/>
              <a:t>KENNY PRAKTICKÉ PROVEDENÍ</a:t>
            </a:r>
          </a:p>
        </p:txBody>
      </p:sp>
      <p:sp>
        <p:nvSpPr>
          <p:cNvPr id="18" name="Rectangle 6">
            <a:extLst>
              <a:ext uri="{FF2B5EF4-FFF2-40B4-BE49-F238E27FC236}">
                <a16:creationId xmlns:a16="http://schemas.microsoft.com/office/drawing/2014/main" id="{1CA8A97F-67F0-4D5F-A850-0C30727D1C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578" y="1802192"/>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Zástupný obsah 2">
            <a:extLst>
              <a:ext uri="{FF2B5EF4-FFF2-40B4-BE49-F238E27FC236}">
                <a16:creationId xmlns:a16="http://schemas.microsoft.com/office/drawing/2014/main" id="{D3EC9520-7FC8-4095-8C0B-A4983B57E9B5}"/>
              </a:ext>
            </a:extLst>
          </p:cNvPr>
          <p:cNvGraphicFramePr>
            <a:graphicFrameLocks noGrp="1"/>
          </p:cNvGraphicFramePr>
          <p:nvPr>
            <p:ph idx="1"/>
            <p:extLst>
              <p:ext uri="{D42A27DB-BD31-4B8C-83A1-F6EECF244321}">
                <p14:modId xmlns:p14="http://schemas.microsoft.com/office/powerpoint/2010/main" val="1729022908"/>
              </p:ext>
            </p:extLst>
          </p:nvPr>
        </p:nvGraphicFramePr>
        <p:xfrm>
          <a:off x="838200" y="2004446"/>
          <a:ext cx="10515600" cy="41768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3373851"/>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6">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rgbClr val="E74629"/>
          </a:solidFill>
          <a:ln w="38100" cap="rnd">
            <a:solidFill>
              <a:srgbClr val="E74629"/>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D7238EF8-958F-44B2-B1AC-A4A978A4E44B}"/>
              </a:ext>
            </a:extLst>
          </p:cNvPr>
          <p:cNvSpPr>
            <a:spLocks noGrp="1"/>
          </p:cNvSpPr>
          <p:nvPr>
            <p:ph type="title"/>
          </p:nvPr>
        </p:nvSpPr>
        <p:spPr>
          <a:xfrm>
            <a:off x="838200" y="365125"/>
            <a:ext cx="10515600" cy="1325563"/>
          </a:xfrm>
        </p:spPr>
        <p:txBody>
          <a:bodyPr vert="horz" lIns="91440" tIns="45720" rIns="91440" bIns="45720" rtlCol="0">
            <a:normAutofit/>
          </a:bodyPr>
          <a:lstStyle/>
          <a:p>
            <a:r>
              <a:rPr lang="cs-CZ" sz="6600">
                <a:ea typeface="+mj-lt"/>
                <a:cs typeface="+mj-lt"/>
              </a:rPr>
              <a:t>Metoda dr. TEMPLE Faye</a:t>
            </a:r>
            <a:endParaRPr lang="cs-CZ" sz="6600"/>
          </a:p>
        </p:txBody>
      </p:sp>
      <p:sp>
        <p:nvSpPr>
          <p:cNvPr id="3" name="Zástupný obsah 2">
            <a:extLst>
              <a:ext uri="{FF2B5EF4-FFF2-40B4-BE49-F238E27FC236}">
                <a16:creationId xmlns:a16="http://schemas.microsoft.com/office/drawing/2014/main" id="{FF28B497-91FD-4B8F-BE3C-8327ECAA4DCD}"/>
              </a:ext>
            </a:extLst>
          </p:cNvPr>
          <p:cNvSpPr>
            <a:spLocks noGrp="1"/>
          </p:cNvSpPr>
          <p:nvPr>
            <p:ph idx="1"/>
          </p:nvPr>
        </p:nvSpPr>
        <p:spPr>
          <a:xfrm>
            <a:off x="838200" y="1622467"/>
            <a:ext cx="10928350" cy="4664710"/>
          </a:xfrm>
        </p:spPr>
        <p:txBody>
          <a:bodyPr vert="horz" lIns="91440" tIns="45720" rIns="91440" bIns="45720" rtlCol="0" anchor="t">
            <a:noAutofit/>
          </a:bodyPr>
          <a:lstStyle/>
          <a:p>
            <a:pPr>
              <a:lnSpc>
                <a:spcPct val="100000"/>
              </a:lnSpc>
            </a:pPr>
            <a:r>
              <a:rPr lang="cs-CZ" sz="1600" b="1" dirty="0">
                <a:ea typeface="+mn-lt"/>
                <a:cs typeface="+mn-lt"/>
              </a:rPr>
              <a:t>zahrnuje poznatky z ontogenetické vývojové řady hybnosti, principy hlubokých šíjových a bederních reflexů &amp; základní pohybové synergie na končetinách. </a:t>
            </a:r>
            <a:endParaRPr lang="cs-CZ" sz="1600" b="1" dirty="0"/>
          </a:p>
          <a:p>
            <a:pPr>
              <a:lnSpc>
                <a:spcPct val="100000"/>
              </a:lnSpc>
            </a:pPr>
            <a:r>
              <a:rPr lang="cs-CZ" sz="1600" b="1" dirty="0">
                <a:ea typeface="+mn-lt"/>
                <a:cs typeface="+mn-lt"/>
              </a:rPr>
              <a:t>Terapeutický přístup spočívá ve stimulaci správného vývoje těchto pohybových stupňů a každý z nich musí být zvládnutý dříve než  nastoupí další. Lidé jako potomci vývojově nižších druhů mají stále zabudované tyto pohybové vzorce pro lokomoci a </a:t>
            </a:r>
            <a:r>
              <a:rPr lang="cs-CZ" sz="1600" b="1" dirty="0" err="1">
                <a:ea typeface="+mn-lt"/>
                <a:cs typeface="+mn-lt"/>
              </a:rPr>
              <a:t>Fayova</a:t>
            </a:r>
            <a:r>
              <a:rPr lang="cs-CZ" sz="1600" b="1" dirty="0">
                <a:ea typeface="+mn-lt"/>
                <a:cs typeface="+mn-lt"/>
              </a:rPr>
              <a:t> metoda se tedy snaží o jejich „probuzení“.</a:t>
            </a:r>
            <a:endParaRPr lang="cs-CZ" sz="1600" b="1" dirty="0"/>
          </a:p>
          <a:p>
            <a:pPr>
              <a:lnSpc>
                <a:spcPct val="100000"/>
              </a:lnSpc>
            </a:pPr>
            <a:r>
              <a:rPr lang="cs-CZ" sz="1600" b="1" dirty="0">
                <a:ea typeface="+mn-lt"/>
                <a:cs typeface="+mn-lt"/>
              </a:rPr>
              <a:t>Indikuje se u perinatálních encefalopatií a také u neurologicky nemocných dospělých.</a:t>
            </a:r>
          </a:p>
          <a:p>
            <a:pPr>
              <a:lnSpc>
                <a:spcPct val="100000"/>
              </a:lnSpc>
            </a:pPr>
            <a:r>
              <a:rPr lang="cs-CZ" sz="1600" b="1" dirty="0">
                <a:ea typeface="+mn-lt"/>
                <a:cs typeface="+mn-lt"/>
              </a:rPr>
              <a:t>Za základní pohybové vzorce jsou považovány: tzv. </a:t>
            </a:r>
            <a:r>
              <a:rPr lang="cs-CZ" sz="1600" b="1" dirty="0" err="1">
                <a:ea typeface="+mn-lt"/>
                <a:cs typeface="+mn-lt"/>
              </a:rPr>
              <a:t>homolaterální</a:t>
            </a:r>
            <a:r>
              <a:rPr lang="cs-CZ" sz="1600" b="1" dirty="0">
                <a:ea typeface="+mn-lt"/>
                <a:cs typeface="+mn-lt"/>
              </a:rPr>
              <a:t> vzorec, zkřížený vzorec a třetí pohybový vzorec.</a:t>
            </a:r>
          </a:p>
          <a:p>
            <a:pPr>
              <a:lnSpc>
                <a:spcPct val="100000"/>
              </a:lnSpc>
            </a:pPr>
            <a:r>
              <a:rPr lang="cs-CZ" sz="1600" b="1" dirty="0">
                <a:ea typeface="+mn-lt"/>
                <a:cs typeface="+mn-lt"/>
              </a:rPr>
              <a:t>Základní cvik se provádí v poloze na břiše pro rozvoj tonických reakcí pro dosažení vzpřímeného držení trupu</a:t>
            </a:r>
          </a:p>
          <a:p>
            <a:pPr>
              <a:lnSpc>
                <a:spcPct val="100000"/>
              </a:lnSpc>
            </a:pPr>
            <a:r>
              <a:rPr lang="cs-CZ" sz="1600" b="1" dirty="0">
                <a:ea typeface="+mn-lt"/>
                <a:cs typeface="+mn-lt"/>
              </a:rPr>
              <a:t>Odtud pacient provádí HOMOLATERÁLNÍ VZOREC:</a:t>
            </a:r>
          </a:p>
          <a:p>
            <a:pPr>
              <a:lnSpc>
                <a:spcPct val="100000"/>
              </a:lnSpc>
            </a:pPr>
            <a:r>
              <a:rPr lang="cs-CZ" sz="1600" b="1" dirty="0">
                <a:ea typeface="+mn-lt"/>
                <a:cs typeface="+mn-lt"/>
              </a:rPr>
              <a:t>hlava, hrudník, pánev rotuje k jedné straně a na téže straně je HK vytažena dopředu (flexe RAK), v ramenním kloubu ve středním postavení, v lokti je flexe 70-80°, předloktí v pronaci, dlaň se opírá o podložku, stejnostranná DK je flektována ve všech kloubech. Hlava je otočena k této straně. Na opačné straně je horní končetina připažena, předloktí v supinaci, ruka se opírá hřbetem o bederní páteř, dolní končetina je </a:t>
            </a:r>
            <a:r>
              <a:rPr lang="cs-CZ" sz="1600" b="1" dirty="0" err="1">
                <a:ea typeface="+mn-lt"/>
                <a:cs typeface="+mn-lt"/>
              </a:rPr>
              <a:t>extendována</a:t>
            </a:r>
            <a:r>
              <a:rPr lang="cs-CZ" sz="1600" b="1" dirty="0">
                <a:ea typeface="+mn-lt"/>
                <a:cs typeface="+mn-lt"/>
              </a:rPr>
              <a:t>. Obě postavení se střídají, aniž se pacient pohybuje vpřed.</a:t>
            </a:r>
          </a:p>
          <a:p>
            <a:pPr>
              <a:lnSpc>
                <a:spcPct val="100000"/>
              </a:lnSpc>
            </a:pPr>
            <a:r>
              <a:rPr lang="cs-CZ" sz="1600" b="1" dirty="0">
                <a:ea typeface="+mn-lt"/>
                <a:cs typeface="+mn-lt"/>
              </a:rPr>
              <a:t>Později se pacient snaží provádět pohyb ve ZKŘÍŽENÉM VZORCI. Horní končetina jedné strany se sune vpřed a stejnostranná dolní končetina se </a:t>
            </a:r>
            <a:r>
              <a:rPr lang="cs-CZ" sz="1600" b="1" dirty="0" err="1">
                <a:ea typeface="+mn-lt"/>
                <a:cs typeface="+mn-lt"/>
              </a:rPr>
              <a:t>extenduje</a:t>
            </a:r>
            <a:r>
              <a:rPr lang="cs-CZ" sz="1600" b="1" dirty="0">
                <a:ea typeface="+mn-lt"/>
                <a:cs typeface="+mn-lt"/>
              </a:rPr>
              <a:t>. K této straně je rotována hlava. Druhostranná horní končetina se </a:t>
            </a:r>
            <a:r>
              <a:rPr lang="cs-CZ" sz="1600" b="1" dirty="0" err="1">
                <a:ea typeface="+mn-lt"/>
                <a:cs typeface="+mn-lt"/>
              </a:rPr>
              <a:t>extenduje</a:t>
            </a:r>
            <a:r>
              <a:rPr lang="cs-CZ" sz="1600" b="1" dirty="0">
                <a:ea typeface="+mn-lt"/>
                <a:cs typeface="+mn-lt"/>
              </a:rPr>
              <a:t> v ramenním kloubu a dolní končetina se flektuje v kloubu kyčelním a kolenním.</a:t>
            </a:r>
            <a:endParaRPr lang="cs-CZ" sz="1600" b="1" dirty="0"/>
          </a:p>
          <a:p>
            <a:pPr>
              <a:lnSpc>
                <a:spcPct val="100000"/>
              </a:lnSpc>
            </a:pPr>
            <a:r>
              <a:rPr lang="cs-CZ" sz="1600" b="1" dirty="0">
                <a:ea typeface="+mn-lt"/>
                <a:cs typeface="+mn-lt"/>
              </a:rPr>
              <a:t>Dále se cvičí ve vzporu klečmo nebo </a:t>
            </a:r>
            <a:r>
              <a:rPr lang="cs-CZ" sz="1600" b="1" dirty="0" err="1">
                <a:ea typeface="+mn-lt"/>
                <a:cs typeface="+mn-lt"/>
              </a:rPr>
              <a:t>stojmo</a:t>
            </a:r>
            <a:r>
              <a:rPr lang="cs-CZ" sz="1600" b="1" dirty="0">
                <a:ea typeface="+mn-lt"/>
                <a:cs typeface="+mn-lt"/>
              </a:rPr>
              <a:t>. Trénuje se na různých typech terénů (písek, ve vodě, atd.). Vyvolání reflexů se využívá k podpoře vývinu svalu, k inhibici antagonistů a pro svalovou koordinaci.</a:t>
            </a:r>
          </a:p>
          <a:p>
            <a:pPr>
              <a:lnSpc>
                <a:spcPct val="100000"/>
              </a:lnSpc>
            </a:pPr>
            <a:r>
              <a:rPr lang="cs-CZ" sz="1600" b="1" dirty="0"/>
              <a:t>TŘETÍ POHYBOVÝ VZOREC: </a:t>
            </a:r>
            <a:r>
              <a:rPr lang="cs-CZ" sz="1600" b="1" dirty="0">
                <a:ea typeface="+mn-lt"/>
                <a:cs typeface="+mn-lt"/>
              </a:rPr>
              <a:t>pacient je na čtyřech, hrudník nízko u země,  končetiny se opírají o předloktí a kolena.</a:t>
            </a:r>
          </a:p>
          <a:p>
            <a:pPr>
              <a:lnSpc>
                <a:spcPct val="100000"/>
              </a:lnSpc>
            </a:pPr>
            <a:r>
              <a:rPr lang="cs-CZ" sz="1600" b="1" dirty="0">
                <a:ea typeface="+mn-lt"/>
                <a:cs typeface="+mn-lt"/>
              </a:rPr>
              <a:t>Při poruchách CNS je tendence k sevření prstů, tzv. </a:t>
            </a:r>
            <a:r>
              <a:rPr lang="cs-CZ" sz="1600" b="1" dirty="0" err="1">
                <a:ea typeface="+mn-lt"/>
                <a:cs typeface="+mn-lt"/>
              </a:rPr>
              <a:t>grasp</a:t>
            </a:r>
            <a:r>
              <a:rPr lang="cs-CZ" sz="1600" b="1" dirty="0">
                <a:ea typeface="+mn-lt"/>
                <a:cs typeface="+mn-lt"/>
              </a:rPr>
              <a:t> reflex. </a:t>
            </a:r>
            <a:r>
              <a:rPr lang="cs-CZ" sz="1600" b="1" dirty="0" err="1">
                <a:ea typeface="+mn-lt"/>
                <a:cs typeface="+mn-lt"/>
              </a:rPr>
              <a:t>Fay</a:t>
            </a:r>
            <a:r>
              <a:rPr lang="cs-CZ" sz="1600" b="1" dirty="0">
                <a:ea typeface="+mn-lt"/>
                <a:cs typeface="+mn-lt"/>
              </a:rPr>
              <a:t> došel k poznatku, že sevření pěsti se uvolňuje, když je ruka za zády. Pomůže ještě silná abdukce palce.</a:t>
            </a:r>
          </a:p>
          <a:p>
            <a:pPr marL="0" indent="0">
              <a:lnSpc>
                <a:spcPct val="100000"/>
              </a:lnSpc>
              <a:buNone/>
            </a:pPr>
            <a:endParaRPr lang="cs-CZ" sz="1600" b="1" dirty="0"/>
          </a:p>
        </p:txBody>
      </p:sp>
    </p:spTree>
    <p:extLst>
      <p:ext uri="{BB962C8B-B14F-4D97-AF65-F5344CB8AC3E}">
        <p14:creationId xmlns:p14="http://schemas.microsoft.com/office/powerpoint/2010/main" val="32524516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11" name="Rectangle 10">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87F01288-5E87-4A27-BA1A-AF96747DDC99}"/>
              </a:ext>
            </a:extLst>
          </p:cNvPr>
          <p:cNvSpPr>
            <a:spLocks noGrp="1"/>
          </p:cNvSpPr>
          <p:nvPr>
            <p:ph type="title"/>
          </p:nvPr>
        </p:nvSpPr>
        <p:spPr>
          <a:xfrm>
            <a:off x="638882" y="639193"/>
            <a:ext cx="3571810" cy="3573516"/>
          </a:xfrm>
        </p:spPr>
        <p:txBody>
          <a:bodyPr vert="horz" lIns="91440" tIns="45720" rIns="91440" bIns="45720" rtlCol="0" anchor="b">
            <a:normAutofit/>
          </a:bodyPr>
          <a:lstStyle/>
          <a:p>
            <a:r>
              <a:rPr lang="en-US" sz="5800"/>
              <a:t>Metoda dr. Faye</a:t>
            </a:r>
          </a:p>
        </p:txBody>
      </p:sp>
      <p:sp>
        <p:nvSpPr>
          <p:cNvPr id="13" name="Rectangle 6">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27432"/>
          </a:xfrm>
          <a:custGeom>
            <a:avLst/>
            <a:gdLst>
              <a:gd name="connsiteX0" fmla="*/ 0 w 3255095"/>
              <a:gd name="connsiteY0" fmla="*/ 0 h 27432"/>
              <a:gd name="connsiteX1" fmla="*/ 618468 w 3255095"/>
              <a:gd name="connsiteY1" fmla="*/ 0 h 27432"/>
              <a:gd name="connsiteX2" fmla="*/ 1269487 w 3255095"/>
              <a:gd name="connsiteY2" fmla="*/ 0 h 27432"/>
              <a:gd name="connsiteX3" fmla="*/ 1953057 w 3255095"/>
              <a:gd name="connsiteY3" fmla="*/ 0 h 27432"/>
              <a:gd name="connsiteX4" fmla="*/ 2636627 w 3255095"/>
              <a:gd name="connsiteY4" fmla="*/ 0 h 27432"/>
              <a:gd name="connsiteX5" fmla="*/ 3255095 w 3255095"/>
              <a:gd name="connsiteY5" fmla="*/ 0 h 27432"/>
              <a:gd name="connsiteX6" fmla="*/ 3255095 w 3255095"/>
              <a:gd name="connsiteY6" fmla="*/ 27432 h 27432"/>
              <a:gd name="connsiteX7" fmla="*/ 2538974 w 3255095"/>
              <a:gd name="connsiteY7" fmla="*/ 27432 h 27432"/>
              <a:gd name="connsiteX8" fmla="*/ 1822853 w 3255095"/>
              <a:gd name="connsiteY8" fmla="*/ 27432 h 27432"/>
              <a:gd name="connsiteX9" fmla="*/ 1171834 w 3255095"/>
              <a:gd name="connsiteY9" fmla="*/ 27432 h 27432"/>
              <a:gd name="connsiteX10" fmla="*/ 0 w 3255095"/>
              <a:gd name="connsiteY10" fmla="*/ 27432 h 27432"/>
              <a:gd name="connsiteX11" fmla="*/ 0 w 3255095"/>
              <a:gd name="connsiteY11"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27432"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3929" y="7395"/>
                  <a:pt x="3255140" y="21864"/>
                  <a:pt x="3255095" y="27432"/>
                </a:cubicBezTo>
                <a:cubicBezTo>
                  <a:pt x="3088545" y="32347"/>
                  <a:pt x="2687475" y="16563"/>
                  <a:pt x="2538974" y="27432"/>
                </a:cubicBezTo>
                <a:cubicBezTo>
                  <a:pt x="2390473" y="38301"/>
                  <a:pt x="2137381" y="185"/>
                  <a:pt x="1822853" y="27432"/>
                </a:cubicBezTo>
                <a:cubicBezTo>
                  <a:pt x="1508325" y="54679"/>
                  <a:pt x="1466437" y="29529"/>
                  <a:pt x="1171834" y="27432"/>
                </a:cubicBezTo>
                <a:cubicBezTo>
                  <a:pt x="877231" y="25335"/>
                  <a:pt x="561097" y="46787"/>
                  <a:pt x="0" y="27432"/>
                </a:cubicBezTo>
                <a:cubicBezTo>
                  <a:pt x="-503" y="20663"/>
                  <a:pt x="1168" y="5855"/>
                  <a:pt x="0" y="0"/>
                </a:cubicBezTo>
                <a:close/>
              </a:path>
              <a:path w="3255095" h="27432"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5288" y="12649"/>
                  <a:pt x="3254107" y="17989"/>
                  <a:pt x="3255095" y="27432"/>
                </a:cubicBezTo>
                <a:cubicBezTo>
                  <a:pt x="3120743" y="25834"/>
                  <a:pt x="2759628" y="51606"/>
                  <a:pt x="2604076" y="27432"/>
                </a:cubicBezTo>
                <a:cubicBezTo>
                  <a:pt x="2448524" y="3258"/>
                  <a:pt x="2184336" y="28743"/>
                  <a:pt x="1887955" y="27432"/>
                </a:cubicBezTo>
                <a:cubicBezTo>
                  <a:pt x="1591574" y="26121"/>
                  <a:pt x="1548845" y="16014"/>
                  <a:pt x="1334589" y="27432"/>
                </a:cubicBezTo>
                <a:cubicBezTo>
                  <a:pt x="1120333" y="38850"/>
                  <a:pt x="996014" y="18806"/>
                  <a:pt x="683570" y="27432"/>
                </a:cubicBezTo>
                <a:cubicBezTo>
                  <a:pt x="371126" y="36058"/>
                  <a:pt x="198687" y="25311"/>
                  <a:pt x="0" y="27432"/>
                </a:cubicBezTo>
                <a:cubicBezTo>
                  <a:pt x="1300" y="19678"/>
                  <a:pt x="-86" y="12044"/>
                  <a:pt x="0" y="0"/>
                </a:cubicBezTo>
                <a:close/>
              </a:path>
            </a:pathLst>
          </a:custGeom>
          <a:solidFill>
            <a:srgbClr val="E74629"/>
          </a:solidFill>
          <a:ln w="38100" cap="rnd">
            <a:solidFill>
              <a:srgbClr val="E74629"/>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Obrázek 4">
            <a:hlinkClick r:id="" action="ppaction://media"/>
            <a:extLst>
              <a:ext uri="{FF2B5EF4-FFF2-40B4-BE49-F238E27FC236}">
                <a16:creationId xmlns:a16="http://schemas.microsoft.com/office/drawing/2014/main" id="{C4FE0D22-797A-4B03-B068-E3C741212395}"/>
              </a:ext>
            </a:extLst>
          </p:cNvPr>
          <p:cNvPicPr>
            <a:picLocks noGrp="1" noRot="1" noChangeAspect="1"/>
          </p:cNvPicPr>
          <p:nvPr>
            <p:ph idx="1"/>
            <a:videoFile r:link="rId1"/>
          </p:nvPr>
        </p:nvPicPr>
        <p:blipFill>
          <a:blip r:embed="rId3"/>
          <a:stretch>
            <a:fillRect/>
          </a:stretch>
        </p:blipFill>
        <p:spPr>
          <a:xfrm>
            <a:off x="4654296" y="709803"/>
            <a:ext cx="7214616" cy="5410962"/>
          </a:xfrm>
          <a:prstGeom prst="rect">
            <a:avLst/>
          </a:prstGeom>
        </p:spPr>
      </p:pic>
    </p:spTree>
    <p:extLst>
      <p:ext uri="{BB962C8B-B14F-4D97-AF65-F5344CB8AC3E}">
        <p14:creationId xmlns:p14="http://schemas.microsoft.com/office/powerpoint/2010/main" val="1517799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6">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rgbClr val="E74629"/>
          </a:solidFill>
          <a:ln w="38100" cap="rnd">
            <a:solidFill>
              <a:srgbClr val="E74629"/>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63A87277-468B-45D7-AD6F-853D2CF90E8F}"/>
              </a:ext>
            </a:extLst>
          </p:cNvPr>
          <p:cNvSpPr>
            <a:spLocks noGrp="1"/>
          </p:cNvSpPr>
          <p:nvPr>
            <p:ph type="title"/>
          </p:nvPr>
        </p:nvSpPr>
        <p:spPr>
          <a:xfrm>
            <a:off x="838200" y="365125"/>
            <a:ext cx="10515600" cy="1325563"/>
          </a:xfrm>
        </p:spPr>
        <p:txBody>
          <a:bodyPr>
            <a:normAutofit/>
          </a:bodyPr>
          <a:lstStyle/>
          <a:p>
            <a:r>
              <a:rPr lang="cs-CZ" sz="6600">
                <a:ea typeface="+mj-lt"/>
                <a:cs typeface="+mj-lt"/>
              </a:rPr>
              <a:t>Metoda Roodové</a:t>
            </a:r>
            <a:endParaRPr lang="cs-CZ" sz="6600"/>
          </a:p>
        </p:txBody>
      </p:sp>
      <p:sp>
        <p:nvSpPr>
          <p:cNvPr id="3" name="Zástupný obsah 2">
            <a:extLst>
              <a:ext uri="{FF2B5EF4-FFF2-40B4-BE49-F238E27FC236}">
                <a16:creationId xmlns:a16="http://schemas.microsoft.com/office/drawing/2014/main" id="{D33CCAFE-E406-4514-B443-189D461C68E7}"/>
              </a:ext>
            </a:extLst>
          </p:cNvPr>
          <p:cNvSpPr>
            <a:spLocks noGrp="1"/>
          </p:cNvSpPr>
          <p:nvPr>
            <p:ph idx="1"/>
          </p:nvPr>
        </p:nvSpPr>
        <p:spPr>
          <a:xfrm>
            <a:off x="838200" y="1929384"/>
            <a:ext cx="10515600" cy="4251960"/>
          </a:xfrm>
        </p:spPr>
        <p:txBody>
          <a:bodyPr vert="horz" lIns="91440" tIns="45720" rIns="91440" bIns="45720" rtlCol="0" anchor="t">
            <a:normAutofit/>
          </a:bodyPr>
          <a:lstStyle/>
          <a:p>
            <a:pPr>
              <a:lnSpc>
                <a:spcPct val="100000"/>
              </a:lnSpc>
            </a:pPr>
            <a:r>
              <a:rPr lang="cs-CZ" sz="1600" b="1" dirty="0">
                <a:ea typeface="+mn-lt"/>
                <a:cs typeface="+mn-lt"/>
              </a:rPr>
              <a:t>dle americké fyzioterapeutky Margaret </a:t>
            </a:r>
            <a:r>
              <a:rPr lang="cs-CZ" sz="1600" b="1" dirty="0" err="1">
                <a:ea typeface="+mn-lt"/>
                <a:cs typeface="+mn-lt"/>
              </a:rPr>
              <a:t>Roodové</a:t>
            </a:r>
            <a:endParaRPr lang="cs-CZ" sz="1600" b="1"/>
          </a:p>
          <a:p>
            <a:pPr>
              <a:lnSpc>
                <a:spcPct val="100000"/>
              </a:lnSpc>
            </a:pPr>
            <a:r>
              <a:rPr lang="cs-CZ" sz="1600" b="1" dirty="0">
                <a:ea typeface="+mn-lt"/>
                <a:cs typeface="+mn-lt"/>
              </a:rPr>
              <a:t>Specifickým přínosem této metody je využití stimulace. Ta vede k facilitaci, aktivaci a inhibici motorických funkcí. Začíná působením zraku, sluchu, čichu a hmatu na hybnost. Pro stimulaci vitálních funkcí (sání, polykání, nádech, výdech, řeč, žvýkání) používá čichových a chuťových vjemů. </a:t>
            </a:r>
          </a:p>
          <a:p>
            <a:pPr>
              <a:lnSpc>
                <a:spcPct val="100000"/>
              </a:lnSpc>
            </a:pPr>
            <a:r>
              <a:rPr lang="cs-CZ" sz="1600" b="1" dirty="0">
                <a:ea typeface="+mn-lt"/>
                <a:cs typeface="+mn-lt"/>
              </a:rPr>
              <a:t>Ke kožní stimulaci používá kartáče, štětečky, led:</a:t>
            </a:r>
          </a:p>
          <a:p>
            <a:pPr lvl="1">
              <a:lnSpc>
                <a:spcPct val="100000"/>
              </a:lnSpc>
            </a:pPr>
            <a:r>
              <a:rPr lang="cs-CZ" sz="1600" b="1" dirty="0">
                <a:ea typeface="+mn-lt"/>
                <a:cs typeface="+mn-lt"/>
              </a:rPr>
              <a:t>kartáčování určitých oblastí kůže pomocí elektrického rotačního kartáčku (provádění nad svalovým bříškem vede k facilitaci tonické aktivity, provádění nad svalovým úponem stimuluje </a:t>
            </a:r>
            <a:r>
              <a:rPr lang="cs-CZ" sz="1600" b="1" dirty="0" err="1">
                <a:ea typeface="+mn-lt"/>
                <a:cs typeface="+mn-lt"/>
              </a:rPr>
              <a:t>fázickou</a:t>
            </a:r>
            <a:r>
              <a:rPr lang="cs-CZ" sz="1600" b="1" dirty="0">
                <a:ea typeface="+mn-lt"/>
                <a:cs typeface="+mn-lt"/>
              </a:rPr>
              <a:t> činnost)</a:t>
            </a:r>
          </a:p>
          <a:p>
            <a:pPr lvl="1">
              <a:lnSpc>
                <a:spcPct val="100000"/>
              </a:lnSpc>
            </a:pPr>
            <a:r>
              <a:rPr lang="cs-CZ" sz="1600" b="1" dirty="0">
                <a:ea typeface="+mn-lt"/>
                <a:cs typeface="+mn-lt"/>
              </a:rPr>
              <a:t>kartáčování dlaně (zlepšuje schopnost diskriminačního čití)</a:t>
            </a:r>
          </a:p>
          <a:p>
            <a:pPr lvl="1">
              <a:lnSpc>
                <a:spcPct val="100000"/>
              </a:lnSpc>
            </a:pPr>
            <a:r>
              <a:rPr lang="cs-CZ" sz="1600" b="1" dirty="0">
                <a:ea typeface="+mn-lt"/>
                <a:cs typeface="+mn-lt"/>
              </a:rPr>
              <a:t>rychlé potírání meziprstních prostorů na dorzální straně štětečkem (aktivuje dané svaly)</a:t>
            </a:r>
          </a:p>
          <a:p>
            <a:pPr lvl="1">
              <a:lnSpc>
                <a:spcPct val="100000"/>
              </a:lnSpc>
            </a:pPr>
            <a:r>
              <a:rPr lang="cs-CZ" sz="1600" b="1" dirty="0">
                <a:ea typeface="+mn-lt"/>
                <a:cs typeface="+mn-lt"/>
              </a:rPr>
              <a:t>silné stlačení kloubů (</a:t>
            </a:r>
            <a:r>
              <a:rPr lang="cs-CZ" sz="1600" b="1" dirty="0" err="1">
                <a:ea typeface="+mn-lt"/>
                <a:cs typeface="+mn-lt"/>
              </a:rPr>
              <a:t>facilituje</a:t>
            </a:r>
            <a:r>
              <a:rPr lang="cs-CZ" sz="1600" b="1" dirty="0">
                <a:ea typeface="+mn-lt"/>
                <a:cs typeface="+mn-lt"/>
              </a:rPr>
              <a:t> extenzi a vede k dosažení stabilizace), kupř. využití axiálního tlaku na hlavu shora </a:t>
            </a:r>
            <a:endParaRPr lang="cs-CZ" sz="1600" b="1"/>
          </a:p>
          <a:p>
            <a:pPr>
              <a:lnSpc>
                <a:spcPct val="100000"/>
              </a:lnSpc>
            </a:pPr>
            <a:r>
              <a:rPr lang="cs-CZ" sz="1600" b="1" dirty="0">
                <a:ea typeface="+mn-lt"/>
                <a:cs typeface="+mn-lt"/>
              </a:rPr>
              <a:t>V diagnostice a terapii využívá </a:t>
            </a:r>
            <a:r>
              <a:rPr lang="cs-CZ" sz="1600" b="1" dirty="0" err="1">
                <a:ea typeface="+mn-lt"/>
                <a:cs typeface="+mn-lt"/>
              </a:rPr>
              <a:t>Roodová</a:t>
            </a:r>
            <a:r>
              <a:rPr lang="cs-CZ" sz="1600" b="1" dirty="0">
                <a:ea typeface="+mn-lt"/>
                <a:cs typeface="+mn-lt"/>
              </a:rPr>
              <a:t> čtyři stupně motorického vývoje:</a:t>
            </a:r>
            <a:endParaRPr lang="en-US" sz="1600" b="1">
              <a:ea typeface="+mn-lt"/>
              <a:cs typeface="+mn-lt"/>
            </a:endParaRPr>
          </a:p>
          <a:p>
            <a:pPr lvl="1">
              <a:lnSpc>
                <a:spcPct val="100000"/>
              </a:lnSpc>
            </a:pPr>
            <a:r>
              <a:rPr lang="cs-CZ" sz="1600" b="1" dirty="0">
                <a:ea typeface="+mn-lt"/>
                <a:cs typeface="+mn-lt"/>
              </a:rPr>
              <a:t>1. Mobilita, 2. Stabilita, 3. Mobilita vybudovaná na stabilitě, nesení vlastní hmotnosti, 4. Obratnost </a:t>
            </a:r>
          </a:p>
          <a:p>
            <a:pPr>
              <a:lnSpc>
                <a:spcPct val="100000"/>
              </a:lnSpc>
            </a:pPr>
            <a:r>
              <a:rPr lang="cs-CZ" sz="1600" b="1" dirty="0">
                <a:ea typeface="+mn-lt"/>
                <a:cs typeface="+mn-lt"/>
              </a:rPr>
              <a:t>Kombinací vhodných poloh, stimulací a cvičení dochází ke zlepšení pohybové koordinace. </a:t>
            </a:r>
            <a:endParaRPr lang="cs-CZ" sz="1600" b="1"/>
          </a:p>
          <a:p>
            <a:pPr>
              <a:lnSpc>
                <a:spcPct val="100000"/>
              </a:lnSpc>
            </a:pPr>
            <a:r>
              <a:rPr lang="cs-CZ" sz="1600" b="1" dirty="0">
                <a:ea typeface="+mn-lt"/>
                <a:cs typeface="+mn-lt"/>
              </a:rPr>
              <a:t>Indikace: paréza, DMO, revmatická artritida a stav po CMP</a:t>
            </a:r>
            <a:endParaRPr lang="cs-CZ" sz="1600" b="1"/>
          </a:p>
        </p:txBody>
      </p:sp>
    </p:spTree>
    <p:extLst>
      <p:ext uri="{BB962C8B-B14F-4D97-AF65-F5344CB8AC3E}">
        <p14:creationId xmlns:p14="http://schemas.microsoft.com/office/powerpoint/2010/main" val="579380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7C4F747E-AE1F-474D-ACC4-6805CB3166F6}"/>
              </a:ext>
            </a:extLst>
          </p:cNvPr>
          <p:cNvSpPr>
            <a:spLocks noGrp="1"/>
          </p:cNvSpPr>
          <p:nvPr>
            <p:ph type="title"/>
          </p:nvPr>
        </p:nvSpPr>
        <p:spPr>
          <a:xfrm>
            <a:off x="630936" y="639520"/>
            <a:ext cx="3429000" cy="1719072"/>
          </a:xfrm>
        </p:spPr>
        <p:txBody>
          <a:bodyPr anchor="b">
            <a:normAutofit/>
          </a:bodyPr>
          <a:lstStyle/>
          <a:p>
            <a:pPr>
              <a:lnSpc>
                <a:spcPct val="90000"/>
              </a:lnSpc>
            </a:pPr>
            <a:r>
              <a:rPr lang="cs-CZ" sz="4200"/>
              <a:t>METODA ROODOVÉ ONTOGENETICKÝ VÝVOJ</a:t>
            </a:r>
          </a:p>
        </p:txBody>
      </p:sp>
      <p:sp>
        <p:nvSpPr>
          <p:cNvPr id="12" name="Rectangle 6">
            <a:extLst>
              <a:ext uri="{FF2B5EF4-FFF2-40B4-BE49-F238E27FC236}">
                <a16:creationId xmlns:a16="http://schemas.microsoft.com/office/drawing/2014/main" id="{3CE8AF5E-D374-4CF1-90CC-35CF73B81C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9084" y="2532888"/>
            <a:ext cx="3291840" cy="18288"/>
          </a:xfrm>
          <a:custGeom>
            <a:avLst/>
            <a:gdLst>
              <a:gd name="connsiteX0" fmla="*/ 0 w 3291840"/>
              <a:gd name="connsiteY0" fmla="*/ 0 h 18288"/>
              <a:gd name="connsiteX1" fmla="*/ 625450 w 3291840"/>
              <a:gd name="connsiteY1" fmla="*/ 0 h 18288"/>
              <a:gd name="connsiteX2" fmla="*/ 1283818 w 3291840"/>
              <a:gd name="connsiteY2" fmla="*/ 0 h 18288"/>
              <a:gd name="connsiteX3" fmla="*/ 1975104 w 3291840"/>
              <a:gd name="connsiteY3" fmla="*/ 0 h 18288"/>
              <a:gd name="connsiteX4" fmla="*/ 2666390 w 3291840"/>
              <a:gd name="connsiteY4" fmla="*/ 0 h 18288"/>
              <a:gd name="connsiteX5" fmla="*/ 3291840 w 3291840"/>
              <a:gd name="connsiteY5" fmla="*/ 0 h 18288"/>
              <a:gd name="connsiteX6" fmla="*/ 3291840 w 3291840"/>
              <a:gd name="connsiteY6" fmla="*/ 18288 h 18288"/>
              <a:gd name="connsiteX7" fmla="*/ 2567635 w 3291840"/>
              <a:gd name="connsiteY7" fmla="*/ 18288 h 18288"/>
              <a:gd name="connsiteX8" fmla="*/ 1843430 w 3291840"/>
              <a:gd name="connsiteY8" fmla="*/ 18288 h 18288"/>
              <a:gd name="connsiteX9" fmla="*/ 1185062 w 3291840"/>
              <a:gd name="connsiteY9" fmla="*/ 18288 h 18288"/>
              <a:gd name="connsiteX10" fmla="*/ 0 w 3291840"/>
              <a:gd name="connsiteY10" fmla="*/ 18288 h 18288"/>
              <a:gd name="connsiteX11" fmla="*/ 0 w 3291840"/>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91840" h="18288" fill="none" extrusionOk="0">
                <a:moveTo>
                  <a:pt x="0" y="0"/>
                </a:moveTo>
                <a:cubicBezTo>
                  <a:pt x="173613" y="5552"/>
                  <a:pt x="489242" y="1770"/>
                  <a:pt x="625450" y="0"/>
                </a:cubicBezTo>
                <a:cubicBezTo>
                  <a:pt x="761658" y="-1770"/>
                  <a:pt x="1015131" y="32079"/>
                  <a:pt x="1283818" y="0"/>
                </a:cubicBezTo>
                <a:cubicBezTo>
                  <a:pt x="1552505" y="-32079"/>
                  <a:pt x="1752773" y="10771"/>
                  <a:pt x="1975104" y="0"/>
                </a:cubicBezTo>
                <a:cubicBezTo>
                  <a:pt x="2197435" y="-10771"/>
                  <a:pt x="2433070" y="21341"/>
                  <a:pt x="2666390" y="0"/>
                </a:cubicBezTo>
                <a:cubicBezTo>
                  <a:pt x="2899710" y="-21341"/>
                  <a:pt x="3028437" y="16612"/>
                  <a:pt x="3291840" y="0"/>
                </a:cubicBezTo>
                <a:cubicBezTo>
                  <a:pt x="3291131" y="8157"/>
                  <a:pt x="3291427" y="12125"/>
                  <a:pt x="3291840" y="18288"/>
                </a:cubicBezTo>
                <a:cubicBezTo>
                  <a:pt x="3043276" y="37868"/>
                  <a:pt x="2921041" y="-12908"/>
                  <a:pt x="2567635" y="18288"/>
                </a:cubicBezTo>
                <a:cubicBezTo>
                  <a:pt x="2214230" y="49484"/>
                  <a:pt x="2189623" y="-13019"/>
                  <a:pt x="1843430" y="18288"/>
                </a:cubicBezTo>
                <a:cubicBezTo>
                  <a:pt x="1497237" y="49595"/>
                  <a:pt x="1492584" y="29180"/>
                  <a:pt x="1185062" y="18288"/>
                </a:cubicBezTo>
                <a:cubicBezTo>
                  <a:pt x="877540" y="7396"/>
                  <a:pt x="313238" y="46443"/>
                  <a:pt x="0" y="18288"/>
                </a:cubicBezTo>
                <a:cubicBezTo>
                  <a:pt x="-46" y="12483"/>
                  <a:pt x="-203" y="6491"/>
                  <a:pt x="0" y="0"/>
                </a:cubicBezTo>
                <a:close/>
              </a:path>
              <a:path w="3291840" h="18288" stroke="0" extrusionOk="0">
                <a:moveTo>
                  <a:pt x="0" y="0"/>
                </a:moveTo>
                <a:cubicBezTo>
                  <a:pt x="281971" y="23935"/>
                  <a:pt x="485873" y="-14021"/>
                  <a:pt x="625450" y="0"/>
                </a:cubicBezTo>
                <a:cubicBezTo>
                  <a:pt x="765027" y="14021"/>
                  <a:pt x="1048900" y="27914"/>
                  <a:pt x="1185062" y="0"/>
                </a:cubicBezTo>
                <a:cubicBezTo>
                  <a:pt x="1321224" y="-27914"/>
                  <a:pt x="1648252" y="-3988"/>
                  <a:pt x="1909267" y="0"/>
                </a:cubicBezTo>
                <a:cubicBezTo>
                  <a:pt x="2170282" y="3988"/>
                  <a:pt x="2301957" y="25891"/>
                  <a:pt x="2534717" y="0"/>
                </a:cubicBezTo>
                <a:cubicBezTo>
                  <a:pt x="2767477" y="-25891"/>
                  <a:pt x="3078800" y="21500"/>
                  <a:pt x="3291840" y="0"/>
                </a:cubicBezTo>
                <a:cubicBezTo>
                  <a:pt x="3291576" y="4493"/>
                  <a:pt x="3292224" y="9472"/>
                  <a:pt x="3291840" y="18288"/>
                </a:cubicBezTo>
                <a:cubicBezTo>
                  <a:pt x="3120474" y="15714"/>
                  <a:pt x="2816568" y="4633"/>
                  <a:pt x="2633472" y="18288"/>
                </a:cubicBezTo>
                <a:cubicBezTo>
                  <a:pt x="2450376" y="31943"/>
                  <a:pt x="2160769" y="37350"/>
                  <a:pt x="1909267" y="18288"/>
                </a:cubicBezTo>
                <a:cubicBezTo>
                  <a:pt x="1657765" y="-774"/>
                  <a:pt x="1623992" y="9648"/>
                  <a:pt x="1349654" y="18288"/>
                </a:cubicBezTo>
                <a:cubicBezTo>
                  <a:pt x="1075316" y="26928"/>
                  <a:pt x="833426" y="34181"/>
                  <a:pt x="691286" y="18288"/>
                </a:cubicBezTo>
                <a:cubicBezTo>
                  <a:pt x="549146" y="2395"/>
                  <a:pt x="342011" y="24201"/>
                  <a:pt x="0" y="18288"/>
                </a:cubicBezTo>
                <a:cubicBezTo>
                  <a:pt x="843" y="9577"/>
                  <a:pt x="371" y="6900"/>
                  <a:pt x="0" y="0"/>
                </a:cubicBezTo>
                <a:close/>
              </a:path>
            </a:pathLst>
          </a:custGeom>
          <a:solidFill>
            <a:srgbClr val="E74629"/>
          </a:solidFill>
          <a:ln w="38100" cap="rnd">
            <a:solidFill>
              <a:srgbClr val="E74629"/>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C3FB0A75-667D-4313-9710-4E4023861D03}"/>
              </a:ext>
            </a:extLst>
          </p:cNvPr>
          <p:cNvSpPr>
            <a:spLocks noGrp="1"/>
          </p:cNvSpPr>
          <p:nvPr>
            <p:ph idx="1"/>
          </p:nvPr>
        </p:nvSpPr>
        <p:spPr>
          <a:xfrm>
            <a:off x="630936" y="2807208"/>
            <a:ext cx="4011083" cy="3876378"/>
          </a:xfrm>
        </p:spPr>
        <p:txBody>
          <a:bodyPr vert="horz" lIns="91440" tIns="45720" rIns="91440" bIns="45720" rtlCol="0" anchor="t">
            <a:noAutofit/>
          </a:bodyPr>
          <a:lstStyle/>
          <a:p>
            <a:pPr>
              <a:lnSpc>
                <a:spcPct val="100000"/>
              </a:lnSpc>
            </a:pPr>
            <a:r>
              <a:rPr lang="cs-CZ" sz="1800" b="1" dirty="0"/>
              <a:t>Supinace ve flekčním držení: totální flekční držení</a:t>
            </a:r>
          </a:p>
          <a:p>
            <a:pPr>
              <a:lnSpc>
                <a:spcPct val="100000"/>
              </a:lnSpc>
            </a:pPr>
            <a:r>
              <a:rPr lang="cs-CZ" sz="1800" b="1" dirty="0"/>
              <a:t>Přesouvání na bok</a:t>
            </a:r>
          </a:p>
          <a:p>
            <a:pPr>
              <a:lnSpc>
                <a:spcPct val="100000"/>
              </a:lnSpc>
            </a:pPr>
            <a:r>
              <a:rPr lang="cs-CZ" sz="1800" b="1" dirty="0"/>
              <a:t>Pozice na břiše v extenzi</a:t>
            </a:r>
          </a:p>
          <a:p>
            <a:pPr>
              <a:lnSpc>
                <a:spcPct val="100000"/>
              </a:lnSpc>
            </a:pPr>
            <a:r>
              <a:rPr lang="cs-CZ" sz="1800" b="1" dirty="0" err="1"/>
              <a:t>Kokontrakce</a:t>
            </a:r>
            <a:r>
              <a:rPr lang="cs-CZ" sz="1800" b="1" dirty="0"/>
              <a:t> krku</a:t>
            </a:r>
          </a:p>
          <a:p>
            <a:pPr>
              <a:lnSpc>
                <a:spcPct val="100000"/>
              </a:lnSpc>
            </a:pPr>
            <a:r>
              <a:rPr lang="cs-CZ" sz="1800" b="1" dirty="0"/>
              <a:t>Pozice na břiše s oporou o lokty</a:t>
            </a:r>
          </a:p>
          <a:p>
            <a:pPr>
              <a:lnSpc>
                <a:spcPct val="100000"/>
              </a:lnSpc>
            </a:pPr>
            <a:r>
              <a:rPr lang="cs-CZ" sz="1800" b="1" dirty="0"/>
              <a:t>Pozice na čtyřech</a:t>
            </a:r>
          </a:p>
          <a:p>
            <a:pPr>
              <a:lnSpc>
                <a:spcPct val="100000"/>
              </a:lnSpc>
            </a:pPr>
            <a:r>
              <a:rPr lang="cs-CZ" sz="1800" b="1" dirty="0"/>
              <a:t>Sezení</a:t>
            </a:r>
          </a:p>
          <a:p>
            <a:pPr>
              <a:lnSpc>
                <a:spcPct val="100000"/>
              </a:lnSpc>
            </a:pPr>
            <a:r>
              <a:rPr lang="cs-CZ" sz="1800" b="1" dirty="0"/>
              <a:t>Stání</a:t>
            </a:r>
          </a:p>
          <a:p>
            <a:pPr>
              <a:lnSpc>
                <a:spcPct val="100000"/>
              </a:lnSpc>
            </a:pPr>
            <a:r>
              <a:rPr lang="cs-CZ" sz="1800" b="1" dirty="0"/>
              <a:t>Chůze </a:t>
            </a:r>
          </a:p>
        </p:txBody>
      </p:sp>
      <mc:AlternateContent xmlns:mc="http://schemas.openxmlformats.org/markup-compatibility/2006" xmlns:p14="http://schemas.microsoft.com/office/powerpoint/2010/main">
        <mc:Choice Requires="p14">
          <p:contentPart p14:bwMode="auto" r:id="rId2">
            <p14:nvContentPartPr>
              <p14:cNvPr id="14" name="Ink 13">
                <a:extLst>
                  <a:ext uri="{FF2B5EF4-FFF2-40B4-BE49-F238E27FC236}">
                    <a16:creationId xmlns:a16="http://schemas.microsoft.com/office/drawing/2014/main" id="{070477C5-0410-4E4F-97A1-F84C2465C187}"/>
                  </a:ext>
                  <a:ext uri="{C183D7F6-B498-43B3-948B-1728B52AA6E4}">
                    <adec:decorative xmlns:adec="http://schemas.microsoft.com/office/drawing/2017/decorative" val="1"/>
                  </a:ext>
                </a:extLst>
              </p14:cNvPr>
              <p14:cNvContentPartPr>
                <a14:cpLocks xmlns:a14="http://schemas.microsoft.com/office/drawing/2010/main" noGrp="1" noRot="1" noChangeAspect="1" noMove="1" noResize="1" noEditPoints="1" noAdjustHandles="1" noChangeArrowheads="1" noChangeShapeType="1"/>
              </p14:cNvContentPartPr>
              <p14:nvPr>
                <p:extLst>
                  <p:ext uri="{386F3935-93C4-4BCD-93E2-E3B085C9AB24}">
                    <p16:designElem xmlns:p16="http://schemas.microsoft.com/office/powerpoint/2015/main" val="1"/>
                  </p:ext>
                </p:extLst>
              </p14:nvPr>
            </p14:nvContentPartPr>
            <p14:xfrm>
              <a:off x="5755403" y="1971579"/>
              <a:ext cx="360" cy="2160"/>
            </p14:xfrm>
          </p:contentPart>
        </mc:Choice>
        <mc:Fallback xmlns="">
          <p:pic>
            <p:nvPicPr>
              <p:cNvPr id="14" name="Ink 13">
                <a:extLst>
                  <a:ext uri="{FF2B5EF4-FFF2-40B4-BE49-F238E27FC236}">
                    <a16:creationId xmlns:a16="http://schemas.microsoft.com/office/drawing/2014/main" id="{070477C5-0410-4E4F-97A1-F84C2465C18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p:cNvPicPr>
              <p:nvPr/>
            </p:nvPicPr>
            <p:blipFill>
              <a:blip r:embed="rId3"/>
              <a:stretch>
                <a:fillRect/>
              </a:stretch>
            </p:blipFill>
            <p:spPr>
              <a:xfrm>
                <a:off x="5737403" y="1956150"/>
                <a:ext cx="36000" cy="32709"/>
              </a:xfrm>
              <a:prstGeom prst="rect">
                <a:avLst/>
              </a:prstGeom>
            </p:spPr>
          </p:pic>
        </mc:Fallback>
      </mc:AlternateContent>
      <p:pic>
        <p:nvPicPr>
          <p:cNvPr id="5" name="Obrázek 5">
            <a:extLst>
              <a:ext uri="{FF2B5EF4-FFF2-40B4-BE49-F238E27FC236}">
                <a16:creationId xmlns:a16="http://schemas.microsoft.com/office/drawing/2014/main" id="{E506F311-9FB6-4FE7-9192-9779D9D48D66}"/>
              </a:ext>
            </a:extLst>
          </p:cNvPr>
          <p:cNvPicPr>
            <a:picLocks noChangeAspect="1"/>
          </p:cNvPicPr>
          <p:nvPr/>
        </p:nvPicPr>
        <p:blipFill>
          <a:blip r:embed="rId4"/>
          <a:stretch>
            <a:fillRect/>
          </a:stretch>
        </p:blipFill>
        <p:spPr>
          <a:xfrm>
            <a:off x="5714657" y="640080"/>
            <a:ext cx="4782997" cy="5577840"/>
          </a:xfrm>
          <a:prstGeom prst="rect">
            <a:avLst/>
          </a:prstGeom>
        </p:spPr>
      </p:pic>
    </p:spTree>
    <p:extLst>
      <p:ext uri="{BB962C8B-B14F-4D97-AF65-F5344CB8AC3E}">
        <p14:creationId xmlns:p14="http://schemas.microsoft.com/office/powerpoint/2010/main" val="33449659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6">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rgbClr val="E74629"/>
          </a:solidFill>
          <a:ln w="38100" cap="rnd">
            <a:solidFill>
              <a:srgbClr val="E74629"/>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16A64CA2-BD08-494D-A8DD-68C26CECEE08}"/>
              </a:ext>
            </a:extLst>
          </p:cNvPr>
          <p:cNvSpPr>
            <a:spLocks noGrp="1"/>
          </p:cNvSpPr>
          <p:nvPr>
            <p:ph type="title"/>
          </p:nvPr>
        </p:nvSpPr>
        <p:spPr>
          <a:xfrm>
            <a:off x="838200" y="365125"/>
            <a:ext cx="10515600" cy="1325563"/>
          </a:xfrm>
        </p:spPr>
        <p:txBody>
          <a:bodyPr>
            <a:normAutofit/>
          </a:bodyPr>
          <a:lstStyle/>
          <a:p>
            <a:r>
              <a:rPr lang="cs-CZ" sz="6600">
                <a:ea typeface="+mj-lt"/>
                <a:cs typeface="+mj-lt"/>
              </a:rPr>
              <a:t>Metoda Roodové</a:t>
            </a:r>
          </a:p>
          <a:p>
            <a:endParaRPr lang="cs-CZ" sz="6600"/>
          </a:p>
        </p:txBody>
      </p:sp>
      <p:sp>
        <p:nvSpPr>
          <p:cNvPr id="3" name="Zástupný obsah 2">
            <a:extLst>
              <a:ext uri="{FF2B5EF4-FFF2-40B4-BE49-F238E27FC236}">
                <a16:creationId xmlns:a16="http://schemas.microsoft.com/office/drawing/2014/main" id="{79E0ACBA-D86B-466F-968B-97723E006BAE}"/>
              </a:ext>
            </a:extLst>
          </p:cNvPr>
          <p:cNvSpPr>
            <a:spLocks noGrp="1"/>
          </p:cNvSpPr>
          <p:nvPr>
            <p:ph idx="1"/>
          </p:nvPr>
        </p:nvSpPr>
        <p:spPr>
          <a:xfrm>
            <a:off x="838200" y="1125051"/>
            <a:ext cx="10515600" cy="4251960"/>
          </a:xfrm>
        </p:spPr>
        <p:txBody>
          <a:bodyPr vert="horz" lIns="91440" tIns="45720" rIns="91440" bIns="45720" rtlCol="0" anchor="t">
            <a:noAutofit/>
          </a:bodyPr>
          <a:lstStyle/>
          <a:p>
            <a:pPr>
              <a:lnSpc>
                <a:spcPct val="100000"/>
              </a:lnSpc>
            </a:pPr>
            <a:r>
              <a:rPr lang="cs-CZ" sz="1600" b="1" dirty="0">
                <a:ea typeface="+mn-lt"/>
                <a:cs typeface="+mn-lt"/>
              </a:rPr>
              <a:t>Využívá reflexní vliv polohy: důraz na řízenou stimulaci a využití vývojového sledu. Motorické vzorce se rozvíjí z elementárních reflexních vzorců, které jsou modifikovány přes </a:t>
            </a:r>
            <a:r>
              <a:rPr lang="cs-CZ" sz="1600" b="1" dirty="0" err="1">
                <a:ea typeface="+mn-lt"/>
                <a:cs typeface="+mn-lt"/>
              </a:rPr>
              <a:t>sensorickou</a:t>
            </a:r>
            <a:r>
              <a:rPr lang="cs-CZ" sz="1600" b="1" dirty="0">
                <a:ea typeface="+mn-lt"/>
                <a:cs typeface="+mn-lt"/>
              </a:rPr>
              <a:t> stimulaci dokud není dosaženo vyšší kontroly.</a:t>
            </a:r>
            <a:endParaRPr lang="cs-CZ" sz="1600" b="1"/>
          </a:p>
          <a:p>
            <a:pPr>
              <a:lnSpc>
                <a:spcPct val="100000"/>
              </a:lnSpc>
            </a:pPr>
            <a:r>
              <a:rPr lang="cs-CZ" sz="1600" b="1" dirty="0">
                <a:ea typeface="+mn-lt"/>
                <a:cs typeface="+mn-lt"/>
              </a:rPr>
              <a:t>Čtyři hlavní komponenty  teorie:</a:t>
            </a:r>
            <a:endParaRPr lang="cs-CZ" sz="1600" b="1"/>
          </a:p>
          <a:p>
            <a:pPr>
              <a:lnSpc>
                <a:spcPct val="100000"/>
              </a:lnSpc>
            </a:pPr>
            <a:r>
              <a:rPr lang="cs-CZ" sz="1600" b="1" dirty="0">
                <a:ea typeface="+mn-lt"/>
                <a:cs typeface="+mn-lt"/>
              </a:rPr>
              <a:t>1)      </a:t>
            </a:r>
            <a:r>
              <a:rPr lang="cs-CZ" sz="1600" b="1" dirty="0" err="1">
                <a:ea typeface="+mn-lt"/>
                <a:cs typeface="+mn-lt"/>
              </a:rPr>
              <a:t>sensorické</a:t>
            </a:r>
            <a:r>
              <a:rPr lang="cs-CZ" sz="1600" b="1" dirty="0">
                <a:ea typeface="+mn-lt"/>
                <a:cs typeface="+mn-lt"/>
              </a:rPr>
              <a:t> informace se používají k vyvolání svalové odpovědi, abychom dosáhli normálního pohybu</a:t>
            </a:r>
            <a:endParaRPr lang="cs-CZ" sz="1600" b="1"/>
          </a:p>
          <a:p>
            <a:pPr>
              <a:lnSpc>
                <a:spcPct val="100000"/>
              </a:lnSpc>
            </a:pPr>
            <a:r>
              <a:rPr lang="cs-CZ" sz="1600" b="1" dirty="0">
                <a:ea typeface="+mn-lt"/>
                <a:cs typeface="+mn-lt"/>
              </a:rPr>
              <a:t>2)      </a:t>
            </a:r>
            <a:r>
              <a:rPr lang="cs-CZ" sz="1600" b="1" dirty="0" err="1">
                <a:ea typeface="+mn-lt"/>
                <a:cs typeface="+mn-lt"/>
              </a:rPr>
              <a:t>sensomotorický</a:t>
            </a:r>
            <a:r>
              <a:rPr lang="cs-CZ" sz="1600" b="1" dirty="0">
                <a:ea typeface="+mn-lt"/>
                <a:cs typeface="+mn-lt"/>
              </a:rPr>
              <a:t> vývoj je zakódován a proto se musíme snažit o jeho rozvoj</a:t>
            </a:r>
            <a:endParaRPr lang="cs-CZ" sz="1600" b="1"/>
          </a:p>
          <a:p>
            <a:pPr>
              <a:lnSpc>
                <a:spcPct val="100000"/>
              </a:lnSpc>
            </a:pPr>
            <a:r>
              <a:rPr lang="cs-CZ" sz="1600" b="1" dirty="0">
                <a:ea typeface="+mn-lt"/>
                <a:cs typeface="+mn-lt"/>
              </a:rPr>
              <a:t>3)      pohyb musí být funkční.</a:t>
            </a:r>
            <a:endParaRPr lang="cs-CZ" sz="1600" b="1"/>
          </a:p>
          <a:p>
            <a:pPr>
              <a:lnSpc>
                <a:spcPct val="100000"/>
              </a:lnSpc>
            </a:pPr>
            <a:r>
              <a:rPr lang="cs-CZ" sz="1600" b="1" dirty="0">
                <a:ea typeface="+mn-lt"/>
                <a:cs typeface="+mn-lt"/>
              </a:rPr>
              <a:t>4)      opakování je pro učení podstatné</a:t>
            </a:r>
            <a:endParaRPr lang="cs-CZ" sz="1600" b="1"/>
          </a:p>
          <a:p>
            <a:pPr>
              <a:lnSpc>
                <a:spcPct val="100000"/>
              </a:lnSpc>
            </a:pPr>
            <a:r>
              <a:rPr lang="cs-CZ" sz="1600" b="1" u="sng" dirty="0">
                <a:ea typeface="+mn-lt"/>
                <a:cs typeface="+mn-lt"/>
              </a:rPr>
              <a:t>Poloha na zádech: </a:t>
            </a:r>
          </a:p>
          <a:p>
            <a:pPr lvl="1">
              <a:lnSpc>
                <a:spcPct val="100000"/>
              </a:lnSpc>
            </a:pPr>
            <a:r>
              <a:rPr lang="cs-CZ" sz="1600" b="1" dirty="0">
                <a:ea typeface="+mn-lt"/>
                <a:cs typeface="+mn-lt"/>
              </a:rPr>
              <a:t>pro aktivaci flexorů, pacient flektuje a </a:t>
            </a:r>
            <a:r>
              <a:rPr lang="cs-CZ" sz="1600" b="1" dirty="0" err="1">
                <a:ea typeface="+mn-lt"/>
                <a:cs typeface="+mn-lt"/>
              </a:rPr>
              <a:t>addukuje</a:t>
            </a:r>
            <a:r>
              <a:rPr lang="cs-CZ" sz="1600" b="1" dirty="0">
                <a:ea typeface="+mn-lt"/>
                <a:cs typeface="+mn-lt"/>
              </a:rPr>
              <a:t> ramenní klouby a provádí flexi prstů proti odporu (proti tyčce v rukou)</a:t>
            </a:r>
          </a:p>
          <a:p>
            <a:pPr>
              <a:lnSpc>
                <a:spcPct val="100000"/>
              </a:lnSpc>
            </a:pPr>
            <a:r>
              <a:rPr lang="cs-CZ" sz="1600" b="1" u="sng" dirty="0">
                <a:ea typeface="+mn-lt"/>
                <a:cs typeface="+mn-lt"/>
              </a:rPr>
              <a:t>Poloha na břiše:</a:t>
            </a:r>
          </a:p>
          <a:p>
            <a:pPr lvl="1">
              <a:lnSpc>
                <a:spcPct val="100000"/>
              </a:lnSpc>
            </a:pPr>
            <a:r>
              <a:rPr lang="cs-CZ" sz="1600" b="1" dirty="0">
                <a:ea typeface="+mn-lt"/>
                <a:cs typeface="+mn-lt"/>
              </a:rPr>
              <a:t>pro aktivaci  extenzorů: HKK v maximální Ex, </a:t>
            </a:r>
            <a:r>
              <a:rPr lang="cs-CZ" sz="1600" b="1" dirty="0" err="1">
                <a:ea typeface="+mn-lt"/>
                <a:cs typeface="+mn-lt"/>
              </a:rPr>
              <a:t>Add</a:t>
            </a:r>
            <a:r>
              <a:rPr lang="cs-CZ" sz="1600" b="1" dirty="0">
                <a:ea typeface="+mn-lt"/>
                <a:cs typeface="+mn-lt"/>
              </a:rPr>
              <a:t> a ZR v RAK, lopatky </a:t>
            </a:r>
            <a:r>
              <a:rPr lang="cs-CZ" sz="1600" b="1" dirty="0" err="1">
                <a:ea typeface="+mn-lt"/>
                <a:cs typeface="+mn-lt"/>
              </a:rPr>
              <a:t>addukovány</a:t>
            </a:r>
            <a:r>
              <a:rPr lang="cs-CZ" sz="1600" b="1" dirty="0">
                <a:ea typeface="+mn-lt"/>
                <a:cs typeface="+mn-lt"/>
              </a:rPr>
              <a:t>, trup a DKK </a:t>
            </a:r>
            <a:r>
              <a:rPr lang="cs-CZ" sz="1600" b="1" dirty="0" err="1">
                <a:ea typeface="+mn-lt"/>
                <a:cs typeface="+mn-lt"/>
              </a:rPr>
              <a:t>extendovány</a:t>
            </a:r>
            <a:endParaRPr lang="cs-CZ" sz="1600" b="1" dirty="0">
              <a:ea typeface="+mn-lt"/>
              <a:cs typeface="+mn-lt"/>
            </a:endParaRPr>
          </a:p>
          <a:p>
            <a:pPr lvl="1">
              <a:lnSpc>
                <a:spcPct val="100000"/>
              </a:lnSpc>
            </a:pPr>
            <a:r>
              <a:rPr lang="cs-CZ" sz="1600" b="1" dirty="0">
                <a:ea typeface="+mn-lt"/>
                <a:cs typeface="+mn-lt"/>
              </a:rPr>
              <a:t>s oporou o lokty &amp; předloktím mezi pronací a supinací využíváme flexe prstů a zápěstí proti odporu k facilitaci kontrakce stabilizátorů ramenního kloubu a lopatky. </a:t>
            </a:r>
            <a:endParaRPr lang="cs-CZ" sz="1600" b="1"/>
          </a:p>
          <a:p>
            <a:pPr>
              <a:lnSpc>
                <a:spcPct val="100000"/>
              </a:lnSpc>
            </a:pPr>
            <a:r>
              <a:rPr lang="cs-CZ" sz="1600" b="1" dirty="0">
                <a:ea typeface="+mn-lt"/>
                <a:cs typeface="+mn-lt"/>
              </a:rPr>
              <a:t>Pro inhibici dlouhých flexorů prstů aplikujeme dle </a:t>
            </a:r>
            <a:r>
              <a:rPr lang="cs-CZ" sz="1600" b="1" dirty="0" err="1">
                <a:ea typeface="+mn-lt"/>
                <a:cs typeface="+mn-lt"/>
              </a:rPr>
              <a:t>Roodové</a:t>
            </a:r>
            <a:r>
              <a:rPr lang="cs-CZ" sz="1600" b="1" dirty="0">
                <a:ea typeface="+mn-lt"/>
                <a:cs typeface="+mn-lt"/>
              </a:rPr>
              <a:t> velký tuhý předmět, který má pacient tisknout.</a:t>
            </a:r>
            <a:endParaRPr lang="cs-CZ" sz="1600" b="1"/>
          </a:p>
          <a:p>
            <a:pPr>
              <a:lnSpc>
                <a:spcPct val="100000"/>
              </a:lnSpc>
            </a:pPr>
            <a:r>
              <a:rPr lang="cs-CZ" sz="1600" b="1" dirty="0" err="1">
                <a:ea typeface="+mn-lt"/>
                <a:cs typeface="+mn-lt"/>
              </a:rPr>
              <a:t>Roodová</a:t>
            </a:r>
            <a:r>
              <a:rPr lang="cs-CZ" sz="1600" b="1" dirty="0">
                <a:ea typeface="+mn-lt"/>
                <a:cs typeface="+mn-lt"/>
              </a:rPr>
              <a:t> vycházela z toho, že povrchové svaly jsou v trvalé kontrakci, omezují pohyb a inhibují normální stabilizační vzorce. Proto musíme nejprve </a:t>
            </a:r>
            <a:r>
              <a:rPr lang="cs-CZ" sz="1600" b="1" dirty="0" err="1">
                <a:ea typeface="+mn-lt"/>
                <a:cs typeface="+mn-lt"/>
              </a:rPr>
              <a:t>facilitovat</a:t>
            </a:r>
            <a:r>
              <a:rPr lang="cs-CZ" sz="1600" b="1" dirty="0">
                <a:ea typeface="+mn-lt"/>
                <a:cs typeface="+mn-lt"/>
              </a:rPr>
              <a:t> stabilizátory, čímž se uvolní povrchové svaly. Opakované kontrakce bez odporu inhibují sval, který se kontrahuje &amp; </a:t>
            </a:r>
            <a:r>
              <a:rPr lang="cs-CZ" sz="1600" b="1" dirty="0" err="1">
                <a:ea typeface="+mn-lt"/>
                <a:cs typeface="+mn-lt"/>
              </a:rPr>
              <a:t>facilitují</a:t>
            </a:r>
            <a:r>
              <a:rPr lang="cs-CZ" sz="1600" b="1" dirty="0">
                <a:ea typeface="+mn-lt"/>
                <a:cs typeface="+mn-lt"/>
              </a:rPr>
              <a:t> jeho antagonistu.</a:t>
            </a:r>
          </a:p>
          <a:p>
            <a:pPr>
              <a:lnSpc>
                <a:spcPct val="100000"/>
              </a:lnSpc>
            </a:pPr>
            <a:r>
              <a:rPr lang="cs-CZ" sz="1600" b="1" dirty="0">
                <a:ea typeface="+mn-lt"/>
                <a:cs typeface="+mn-lt"/>
              </a:rPr>
              <a:t>Cílem této metody je zlepšení schopnosti provádět koordinované pohyby, jakožto výsledek souhry mobilizujících a stabilizujících sil. Jedná se o kombinace vhodných poloh, cvičení a stimulací, které musí být v dokonalé souhře. </a:t>
            </a:r>
            <a:endParaRPr lang="cs-CZ" sz="1600" b="1"/>
          </a:p>
        </p:txBody>
      </p:sp>
    </p:spTree>
    <p:extLst>
      <p:ext uri="{BB962C8B-B14F-4D97-AF65-F5344CB8AC3E}">
        <p14:creationId xmlns:p14="http://schemas.microsoft.com/office/powerpoint/2010/main" val="679215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B19824-521E-48CF-9D83-3D8363A5FDC5}"/>
              </a:ext>
            </a:extLst>
          </p:cNvPr>
          <p:cNvSpPr>
            <a:spLocks noGrp="1"/>
          </p:cNvSpPr>
          <p:nvPr>
            <p:ph type="title"/>
          </p:nvPr>
        </p:nvSpPr>
        <p:spPr/>
        <p:txBody>
          <a:bodyPr>
            <a:normAutofit/>
          </a:bodyPr>
          <a:lstStyle/>
          <a:p>
            <a:pPr algn="ctr"/>
            <a:r>
              <a:rPr lang="cs-CZ" sz="6800" dirty="0">
                <a:solidFill>
                  <a:schemeClr val="bg1"/>
                </a:solidFill>
              </a:rPr>
              <a:t>O</a:t>
            </a:r>
            <a:r>
              <a:rPr lang="cs-CZ" dirty="0">
                <a:solidFill>
                  <a:srgbClr val="000000"/>
                </a:solidFill>
              </a:rPr>
              <a:t>OSNOVA PREZENTACE</a:t>
            </a:r>
            <a:endParaRPr lang="cs-CZ" dirty="0"/>
          </a:p>
        </p:txBody>
      </p:sp>
      <p:sp>
        <p:nvSpPr>
          <p:cNvPr id="4" name="Zástupný text 3">
            <a:extLst>
              <a:ext uri="{FF2B5EF4-FFF2-40B4-BE49-F238E27FC236}">
                <a16:creationId xmlns:a16="http://schemas.microsoft.com/office/drawing/2014/main" id="{D7E337AB-469A-4CC7-9D1A-CE1779361078}"/>
              </a:ext>
            </a:extLst>
          </p:cNvPr>
          <p:cNvSpPr>
            <a:spLocks noGrp="1"/>
          </p:cNvSpPr>
          <p:nvPr>
            <p:ph type="body" idx="1"/>
          </p:nvPr>
        </p:nvSpPr>
        <p:spPr/>
        <p:txBody>
          <a:bodyPr/>
          <a:lstStyle/>
          <a:p>
            <a:endParaRPr lang="cs-CZ"/>
          </a:p>
        </p:txBody>
      </p:sp>
      <p:sp>
        <p:nvSpPr>
          <p:cNvPr id="5" name="Zástupný text 4">
            <a:extLst>
              <a:ext uri="{FF2B5EF4-FFF2-40B4-BE49-F238E27FC236}">
                <a16:creationId xmlns:a16="http://schemas.microsoft.com/office/drawing/2014/main" id="{E4ECC695-40D1-47E9-A1AF-F7000CF28B17}"/>
              </a:ext>
            </a:extLst>
          </p:cNvPr>
          <p:cNvSpPr>
            <a:spLocks noGrp="1"/>
          </p:cNvSpPr>
          <p:nvPr>
            <p:ph type="body" sz="quarter" idx="3"/>
          </p:nvPr>
        </p:nvSpPr>
        <p:spPr/>
        <p:txBody>
          <a:bodyPr/>
          <a:lstStyle/>
          <a:p>
            <a:endParaRPr lang="cs-CZ"/>
          </a:p>
        </p:txBody>
      </p:sp>
      <p:sp>
        <p:nvSpPr>
          <p:cNvPr id="6" name="Zástupný obsah 5">
            <a:extLst>
              <a:ext uri="{FF2B5EF4-FFF2-40B4-BE49-F238E27FC236}">
                <a16:creationId xmlns:a16="http://schemas.microsoft.com/office/drawing/2014/main" id="{669EB091-03E3-4035-9AB8-70927149090D}"/>
              </a:ext>
            </a:extLst>
          </p:cNvPr>
          <p:cNvSpPr>
            <a:spLocks noGrp="1"/>
          </p:cNvSpPr>
          <p:nvPr>
            <p:ph sz="quarter" idx="4"/>
          </p:nvPr>
        </p:nvSpPr>
        <p:spPr>
          <a:xfrm>
            <a:off x="6172200" y="2354580"/>
            <a:ext cx="5183188" cy="4248658"/>
          </a:xfrm>
        </p:spPr>
        <p:txBody>
          <a:bodyPr vert="horz" lIns="91440" tIns="45720" rIns="91440" bIns="45720" rtlCol="0" anchor="t">
            <a:normAutofit fontScale="92500" lnSpcReduction="20000"/>
          </a:bodyPr>
          <a:lstStyle/>
          <a:p>
            <a:r>
              <a:rPr lang="cs-CZ" b="1" dirty="0"/>
              <a:t>Metoda dr. Temple </a:t>
            </a:r>
            <a:r>
              <a:rPr lang="cs-CZ" b="1" dirty="0" err="1"/>
              <a:t>Faye</a:t>
            </a:r>
            <a:endParaRPr lang="cs-CZ" b="1"/>
          </a:p>
          <a:p>
            <a:r>
              <a:rPr lang="cs-CZ" b="1" dirty="0"/>
              <a:t>Metoda </a:t>
            </a:r>
            <a:r>
              <a:rPr lang="cs-CZ" b="1" dirty="0" err="1"/>
              <a:t>Roodové</a:t>
            </a:r>
            <a:endParaRPr lang="cs-CZ" b="1"/>
          </a:p>
          <a:p>
            <a:r>
              <a:rPr lang="cs-CZ" b="1" dirty="0"/>
              <a:t>Metoda </a:t>
            </a:r>
            <a:r>
              <a:rPr lang="cs-CZ" b="1" dirty="0" err="1"/>
              <a:t>Roodové</a:t>
            </a:r>
            <a:r>
              <a:rPr lang="cs-CZ" b="1" dirty="0"/>
              <a:t> ontogenetický vývoj</a:t>
            </a:r>
          </a:p>
          <a:p>
            <a:r>
              <a:rPr lang="cs-CZ" b="1" dirty="0"/>
              <a:t>Metoda </a:t>
            </a:r>
            <a:r>
              <a:rPr lang="cs-CZ" b="1" dirty="0" err="1"/>
              <a:t>Perfetti</a:t>
            </a:r>
            <a:r>
              <a:rPr lang="cs-CZ" b="1" dirty="0"/>
              <a:t> úvod</a:t>
            </a:r>
          </a:p>
          <a:p>
            <a:r>
              <a:rPr lang="cs-CZ" b="1" dirty="0"/>
              <a:t>Metoda </a:t>
            </a:r>
            <a:r>
              <a:rPr lang="cs-CZ" b="1" dirty="0" err="1"/>
              <a:t>Perfetti</a:t>
            </a:r>
            <a:r>
              <a:rPr lang="cs-CZ" b="1" dirty="0"/>
              <a:t> tři stupně</a:t>
            </a:r>
          </a:p>
          <a:p>
            <a:r>
              <a:rPr lang="cs-CZ" b="1" dirty="0" err="1"/>
              <a:t>Perfetti</a:t>
            </a:r>
            <a:r>
              <a:rPr lang="cs-CZ" b="1" dirty="0"/>
              <a:t> ukázka</a:t>
            </a:r>
          </a:p>
          <a:p>
            <a:r>
              <a:rPr lang="cs-CZ" b="1" dirty="0"/>
              <a:t>Metoda dle </a:t>
            </a:r>
            <a:r>
              <a:rPr lang="cs-CZ" b="1" dirty="0" err="1"/>
              <a:t>Miřatského</a:t>
            </a:r>
            <a:endParaRPr lang="cs-CZ" b="1"/>
          </a:p>
        </p:txBody>
      </p:sp>
      <p:sp>
        <p:nvSpPr>
          <p:cNvPr id="11" name="Zástupný obsah 10">
            <a:extLst>
              <a:ext uri="{FF2B5EF4-FFF2-40B4-BE49-F238E27FC236}">
                <a16:creationId xmlns:a16="http://schemas.microsoft.com/office/drawing/2014/main" id="{0B79B9C2-667F-496B-AC0E-54C0BB6FF01D}"/>
              </a:ext>
            </a:extLst>
          </p:cNvPr>
          <p:cNvSpPr>
            <a:spLocks noGrp="1"/>
          </p:cNvSpPr>
          <p:nvPr>
            <p:ph sz="half" idx="2"/>
          </p:nvPr>
        </p:nvSpPr>
        <p:spPr>
          <a:xfrm>
            <a:off x="839788" y="2354580"/>
            <a:ext cx="5157787" cy="4248658"/>
          </a:xfrm>
        </p:spPr>
        <p:txBody>
          <a:bodyPr vert="horz" lIns="91440" tIns="45720" rIns="91440" bIns="45720" rtlCol="0" anchor="t">
            <a:normAutofit fontScale="92500" lnSpcReduction="20000"/>
          </a:bodyPr>
          <a:lstStyle/>
          <a:p>
            <a:r>
              <a:rPr lang="cs-CZ" b="1" dirty="0"/>
              <a:t>Základy reflexních metodik &amp; postupů</a:t>
            </a:r>
          </a:p>
          <a:p>
            <a:r>
              <a:rPr lang="cs-CZ" b="1" dirty="0"/>
              <a:t>Jednotlivé prvky facilitace</a:t>
            </a:r>
          </a:p>
          <a:p>
            <a:r>
              <a:rPr lang="cs-CZ" b="1" dirty="0"/>
              <a:t>Přehled některých stimulačních </a:t>
            </a:r>
            <a:r>
              <a:rPr lang="cs-CZ" b="1" dirty="0">
                <a:ea typeface="+mn-lt"/>
                <a:cs typeface="+mn-lt"/>
              </a:rPr>
              <a:t>&amp; facilitačních metod</a:t>
            </a:r>
          </a:p>
          <a:p>
            <a:r>
              <a:rPr lang="cs-CZ" b="1" dirty="0"/>
              <a:t>Metody kožní stimulace</a:t>
            </a:r>
          </a:p>
          <a:p>
            <a:r>
              <a:rPr lang="cs-CZ" b="1" dirty="0"/>
              <a:t>Metoda sestry </a:t>
            </a:r>
            <a:r>
              <a:rPr lang="cs-CZ" b="1" dirty="0" err="1"/>
              <a:t>Kenny</a:t>
            </a:r>
            <a:endParaRPr lang="cs-CZ" b="1" dirty="0"/>
          </a:p>
          <a:p>
            <a:r>
              <a:rPr lang="cs-CZ" b="1" dirty="0" err="1"/>
              <a:t>Kenny</a:t>
            </a:r>
            <a:r>
              <a:rPr lang="cs-CZ" b="1" dirty="0"/>
              <a:t> důležité pojmy</a:t>
            </a:r>
          </a:p>
          <a:p>
            <a:r>
              <a:rPr lang="cs-CZ" b="1" dirty="0" err="1"/>
              <a:t>Kenny</a:t>
            </a:r>
            <a:r>
              <a:rPr lang="cs-CZ" b="1" dirty="0"/>
              <a:t> provedení</a:t>
            </a:r>
          </a:p>
        </p:txBody>
      </p:sp>
    </p:spTree>
    <p:extLst>
      <p:ext uri="{BB962C8B-B14F-4D97-AF65-F5344CB8AC3E}">
        <p14:creationId xmlns:p14="http://schemas.microsoft.com/office/powerpoint/2010/main" val="14489974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C6DC9A-5D15-4869-B799-BEC4F78FB3D0}"/>
              </a:ext>
            </a:extLst>
          </p:cNvPr>
          <p:cNvSpPr>
            <a:spLocks noGrp="1"/>
          </p:cNvSpPr>
          <p:nvPr>
            <p:ph type="title"/>
          </p:nvPr>
        </p:nvSpPr>
        <p:spPr/>
        <p:txBody>
          <a:bodyPr/>
          <a:lstStyle/>
          <a:p>
            <a:r>
              <a:rPr lang="cs-CZ"/>
              <a:t>METODA MARGARET ROODOVÉ VIDEO - UKÁZKA METODY</a:t>
            </a:r>
          </a:p>
        </p:txBody>
      </p:sp>
      <p:sp>
        <p:nvSpPr>
          <p:cNvPr id="3" name="Zástupný obsah 2">
            <a:extLst>
              <a:ext uri="{FF2B5EF4-FFF2-40B4-BE49-F238E27FC236}">
                <a16:creationId xmlns:a16="http://schemas.microsoft.com/office/drawing/2014/main" id="{C01604B5-E998-402E-BCE8-ADE60986A5E6}"/>
              </a:ext>
            </a:extLst>
          </p:cNvPr>
          <p:cNvSpPr>
            <a:spLocks noGrp="1"/>
          </p:cNvSpPr>
          <p:nvPr>
            <p:ph idx="1"/>
          </p:nvPr>
        </p:nvSpPr>
        <p:spPr/>
        <p:txBody>
          <a:bodyPr vert="horz" lIns="91440" tIns="45720" rIns="91440" bIns="45720" rtlCol="0" anchor="t">
            <a:normAutofit/>
          </a:bodyPr>
          <a:lstStyle/>
          <a:p>
            <a:r>
              <a:rPr lang="cs-CZ" b="1" dirty="0"/>
              <a:t>Viz odkaz:</a:t>
            </a:r>
          </a:p>
          <a:p>
            <a:r>
              <a:rPr lang="cs-CZ" b="1" dirty="0">
                <a:ea typeface="+mn-lt"/>
                <a:cs typeface="+mn-lt"/>
                <a:hlinkClick r:id="rId2"/>
              </a:rPr>
              <a:t>https://www.youtube.com/watch?v=IduvBbM4FbI&amp;list=PL96PwaGX4JBM3fNKoOwPpsEa4faFrY2mn&amp;index=2</a:t>
            </a:r>
            <a:endParaRPr lang="cs-CZ" b="1" dirty="0">
              <a:ea typeface="+mn-lt"/>
              <a:cs typeface="+mn-lt"/>
            </a:endParaRPr>
          </a:p>
          <a:p>
            <a:endParaRPr lang="cs-CZ" b="1" dirty="0"/>
          </a:p>
        </p:txBody>
      </p:sp>
    </p:spTree>
    <p:extLst>
      <p:ext uri="{BB962C8B-B14F-4D97-AF65-F5344CB8AC3E}">
        <p14:creationId xmlns:p14="http://schemas.microsoft.com/office/powerpoint/2010/main" val="42903635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rgbClr val="E74629"/>
          </a:solidFill>
          <a:ln w="38100" cap="rnd">
            <a:solidFill>
              <a:srgbClr val="E74629"/>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AE41E620-6447-48AB-9456-6738C080F1A7}"/>
              </a:ext>
            </a:extLst>
          </p:cNvPr>
          <p:cNvSpPr>
            <a:spLocks noGrp="1"/>
          </p:cNvSpPr>
          <p:nvPr>
            <p:ph type="title"/>
          </p:nvPr>
        </p:nvSpPr>
        <p:spPr>
          <a:xfrm>
            <a:off x="838200" y="365125"/>
            <a:ext cx="10515600" cy="1325563"/>
          </a:xfrm>
        </p:spPr>
        <p:txBody>
          <a:bodyPr>
            <a:normAutofit/>
          </a:bodyPr>
          <a:lstStyle/>
          <a:p>
            <a:r>
              <a:rPr lang="cs-CZ" sz="6600" dirty="0">
                <a:ea typeface="+mj-lt"/>
                <a:cs typeface="+mj-lt"/>
              </a:rPr>
              <a:t>Metoda </a:t>
            </a:r>
            <a:r>
              <a:rPr lang="cs-CZ" sz="6600" dirty="0" err="1">
                <a:ea typeface="+mj-lt"/>
                <a:cs typeface="+mj-lt"/>
              </a:rPr>
              <a:t>Perfetti</a:t>
            </a:r>
            <a:r>
              <a:rPr lang="cs-CZ" sz="6600" dirty="0">
                <a:ea typeface="+mj-lt"/>
                <a:cs typeface="+mj-lt"/>
              </a:rPr>
              <a:t> ÚVOD</a:t>
            </a:r>
            <a:endParaRPr lang="cs-CZ" sz="6600" dirty="0"/>
          </a:p>
        </p:txBody>
      </p:sp>
      <p:sp>
        <p:nvSpPr>
          <p:cNvPr id="3" name="Zástupný obsah 2">
            <a:extLst>
              <a:ext uri="{FF2B5EF4-FFF2-40B4-BE49-F238E27FC236}">
                <a16:creationId xmlns:a16="http://schemas.microsoft.com/office/drawing/2014/main" id="{CAE4007E-C539-498E-AEE8-EBAF2C817DE6}"/>
              </a:ext>
            </a:extLst>
          </p:cNvPr>
          <p:cNvSpPr>
            <a:spLocks noGrp="1"/>
          </p:cNvSpPr>
          <p:nvPr>
            <p:ph idx="1"/>
          </p:nvPr>
        </p:nvSpPr>
        <p:spPr>
          <a:xfrm>
            <a:off x="838200" y="1929384"/>
            <a:ext cx="10515600" cy="4251960"/>
          </a:xfrm>
        </p:spPr>
        <p:txBody>
          <a:bodyPr vert="horz" lIns="91440" tIns="45720" rIns="91440" bIns="45720" rtlCol="0" anchor="t">
            <a:normAutofit/>
          </a:bodyPr>
          <a:lstStyle/>
          <a:p>
            <a:pPr>
              <a:lnSpc>
                <a:spcPct val="100000"/>
              </a:lnSpc>
            </a:pPr>
            <a:r>
              <a:rPr lang="cs-CZ" b="1" dirty="0">
                <a:ea typeface="+mn-lt"/>
                <a:cs typeface="+mn-lt"/>
              </a:rPr>
              <a:t>= léčebný postup dle italského neurologa a rehabilitačního lékaře Carla </a:t>
            </a:r>
            <a:r>
              <a:rPr lang="cs-CZ" b="1" dirty="0" err="1">
                <a:ea typeface="+mn-lt"/>
                <a:cs typeface="+mn-lt"/>
              </a:rPr>
              <a:t>Perfettiho</a:t>
            </a:r>
            <a:endParaRPr lang="cs-CZ" b="1" dirty="0">
              <a:ea typeface="+mn-lt"/>
              <a:cs typeface="+mn-lt"/>
            </a:endParaRPr>
          </a:p>
          <a:p>
            <a:pPr>
              <a:lnSpc>
                <a:spcPct val="100000"/>
              </a:lnSpc>
            </a:pPr>
            <a:r>
              <a:rPr lang="cs-CZ" b="1" dirty="0">
                <a:ea typeface="+mn-lt"/>
                <a:cs typeface="+mn-lt"/>
              </a:rPr>
              <a:t>Indikace: hemiplegie, poruchy periferních nervů, SM, DMO.</a:t>
            </a:r>
          </a:p>
          <a:p>
            <a:pPr>
              <a:lnSpc>
                <a:spcPct val="100000"/>
              </a:lnSpc>
            </a:pPr>
            <a:r>
              <a:rPr lang="cs-CZ" b="1" dirty="0">
                <a:ea typeface="+mn-lt"/>
                <a:cs typeface="+mn-lt"/>
              </a:rPr>
              <a:t>Důležitou roli hraje vnímání a zpracování senzorických vjemů. Pocity a vnímání jsou důležitým podkladem pro každý cílevědomý pohyb.</a:t>
            </a:r>
          </a:p>
          <a:p>
            <a:pPr lvl="1">
              <a:lnSpc>
                <a:spcPct val="100000"/>
              </a:lnSpc>
            </a:pPr>
            <a:r>
              <a:rPr lang="cs-CZ" b="1" dirty="0">
                <a:ea typeface="+mn-lt"/>
                <a:cs typeface="+mn-lt"/>
              </a:rPr>
              <a:t>pohybující se tělo je v neustálé senzomotorické interakci s prostředím</a:t>
            </a:r>
          </a:p>
          <a:p>
            <a:pPr lvl="1">
              <a:lnSpc>
                <a:spcPct val="100000"/>
              </a:lnSpc>
            </a:pPr>
            <a:r>
              <a:rPr lang="cs-CZ" b="1" dirty="0">
                <a:ea typeface="+mn-lt"/>
                <a:cs typeface="+mn-lt"/>
              </a:rPr>
              <a:t>kognitivní výkony jsou nezbytné pro prostorovou zkušenost pacienta</a:t>
            </a:r>
          </a:p>
          <a:p>
            <a:pPr lvl="1">
              <a:lnSpc>
                <a:spcPct val="100000"/>
              </a:lnSpc>
            </a:pPr>
            <a:r>
              <a:rPr lang="cs-CZ" b="1" dirty="0">
                <a:ea typeface="+mn-lt"/>
                <a:cs typeface="+mn-lt"/>
              </a:rPr>
              <a:t>prostorová zkušenost vyžaduje, aby se pacient naučil různé vlastnosti prostoru, např. jeho třírozměrný rozsah, povrchové uzpůsobení, sklony apod.</a:t>
            </a:r>
            <a:endParaRPr lang="cs-CZ" b="1" dirty="0"/>
          </a:p>
          <a:p>
            <a:pPr lvl="1">
              <a:lnSpc>
                <a:spcPct val="100000"/>
              </a:lnSpc>
            </a:pPr>
            <a:r>
              <a:rPr lang="cs-CZ" b="1" dirty="0">
                <a:ea typeface="+mn-lt"/>
                <a:cs typeface="+mn-lt"/>
              </a:rPr>
              <a:t>percepční úkoly různého stupně obtížnosti podporují kognitivní schopnosti</a:t>
            </a:r>
          </a:p>
          <a:p>
            <a:pPr lvl="1">
              <a:lnSpc>
                <a:spcPct val="100000"/>
              </a:lnSpc>
            </a:pPr>
            <a:endParaRPr lang="cs-CZ" b="1" dirty="0">
              <a:ea typeface="+mn-lt"/>
              <a:cs typeface="+mn-lt"/>
            </a:endParaRPr>
          </a:p>
        </p:txBody>
      </p:sp>
    </p:spTree>
    <p:extLst>
      <p:ext uri="{BB962C8B-B14F-4D97-AF65-F5344CB8AC3E}">
        <p14:creationId xmlns:p14="http://schemas.microsoft.com/office/powerpoint/2010/main" val="28996536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6AC177-96C8-4B23-B925-6F3EE42D0AC3}"/>
              </a:ext>
            </a:extLst>
          </p:cNvPr>
          <p:cNvSpPr>
            <a:spLocks noGrp="1"/>
          </p:cNvSpPr>
          <p:nvPr>
            <p:ph type="title"/>
          </p:nvPr>
        </p:nvSpPr>
        <p:spPr/>
        <p:txBody>
          <a:bodyPr/>
          <a:lstStyle/>
          <a:p>
            <a:r>
              <a:rPr lang="cs-CZ"/>
              <a:t>METODA PERFETTI 3 STUPNĚ</a:t>
            </a:r>
          </a:p>
        </p:txBody>
      </p:sp>
      <p:sp>
        <p:nvSpPr>
          <p:cNvPr id="3" name="Zástupný obsah 2">
            <a:extLst>
              <a:ext uri="{FF2B5EF4-FFF2-40B4-BE49-F238E27FC236}">
                <a16:creationId xmlns:a16="http://schemas.microsoft.com/office/drawing/2014/main" id="{AA60B626-5927-4F3A-924D-74238A86A938}"/>
              </a:ext>
            </a:extLst>
          </p:cNvPr>
          <p:cNvSpPr>
            <a:spLocks noGrp="1"/>
          </p:cNvSpPr>
          <p:nvPr>
            <p:ph idx="1"/>
          </p:nvPr>
        </p:nvSpPr>
        <p:spPr/>
        <p:txBody>
          <a:bodyPr vert="horz" lIns="91440" tIns="45720" rIns="91440" bIns="45720" rtlCol="0" anchor="t">
            <a:normAutofit/>
          </a:bodyPr>
          <a:lstStyle/>
          <a:p>
            <a:pPr algn="just"/>
            <a:r>
              <a:rPr lang="cs-CZ" sz="2000" b="1" dirty="0">
                <a:ea typeface="+mn-lt"/>
                <a:cs typeface="+mn-lt"/>
              </a:rPr>
              <a:t>Praktické cvičení je rozděleno do tří stupňů:</a:t>
            </a:r>
            <a:endParaRPr lang="en-US" sz="2000" b="1">
              <a:ea typeface="+mn-lt"/>
              <a:cs typeface="+mn-lt"/>
            </a:endParaRPr>
          </a:p>
          <a:p>
            <a:pPr algn="just"/>
            <a:r>
              <a:rPr lang="cs-CZ" sz="2000" b="1" dirty="0">
                <a:ea typeface="+mn-lt"/>
                <a:cs typeface="+mn-lt"/>
              </a:rPr>
              <a:t>1. stupeň – pohyb je pasivní, vedený terapeutem. Pozornost pacienta je zaměřena na kontrolu abnormální reakce na protažení jednoho nebo více svalů. Hlavní cíle jsou zmenšení deficitu taktilní a kinestetické senzibility a zlepšení schopnosti zapojování svalů. Pacient neprovádí pohyb aktivně, nesmí používat zrakové kontroly, ale má při dokonalém soustředění zpracovat hlavně taktilní a kinestetické vjemy. Pohyby jsou nejprve prováděny v každém kloubu zvlášť. Snaží se registrovat rychlost a rozsah pohybu, napětí ve svalech a doteky okolí. </a:t>
            </a:r>
            <a:endParaRPr lang="en-US" sz="2000" b="1">
              <a:ea typeface="+mn-lt"/>
              <a:cs typeface="+mn-lt"/>
            </a:endParaRPr>
          </a:p>
          <a:p>
            <a:pPr algn="just"/>
            <a:r>
              <a:rPr lang="cs-CZ" sz="2000" b="1" dirty="0">
                <a:ea typeface="+mn-lt"/>
                <a:cs typeface="+mn-lt"/>
              </a:rPr>
              <a:t>2. stupeň – toto cvičení je částečně aktivní a nevyžaduje sílu, ale je komplexnější a náročnější. Pacient se soustředí na vnímání kvality a kvantity dotykových vjemů, velikosti vynaložené síly a velikosti odporu, který je kladen pohybu. Cílem je získání kontroly nad abnormálními iradiacemi, které jsou vyvolány volnými pohyby. Provádí se částečně ještě se zavřenýma očima.</a:t>
            </a:r>
            <a:endParaRPr lang="en-US" sz="2000" b="1">
              <a:ea typeface="+mn-lt"/>
              <a:cs typeface="+mn-lt"/>
            </a:endParaRPr>
          </a:p>
          <a:p>
            <a:pPr algn="just"/>
            <a:r>
              <a:rPr lang="cs-CZ" sz="2000" b="1" dirty="0">
                <a:ea typeface="+mn-lt"/>
                <a:cs typeface="+mn-lt"/>
              </a:rPr>
              <a:t>3. stupeň – zde už se jedná o čistě aktivní cvičení. Pacient se učí, jak vyloučit abnormální souhyby, a jakým způsobem dosáhnout fyziologického pohybu. Pacient registruje rozsah, směr a dráhu pohybu. Při poznávání povrchu, odporu tření, tlaku a váhy předmětů zapojuje pacient také funkce kognitivní. Pacient si všímá, zda vynaložená síla odpovídá požadovanému výkonu, zda prováděný pohyb může být vykonán s náležitou vytrvalostí.</a:t>
            </a:r>
            <a:endParaRPr lang="en-US" sz="2000" b="1">
              <a:ea typeface="+mn-lt"/>
              <a:cs typeface="+mn-lt"/>
            </a:endParaRPr>
          </a:p>
        </p:txBody>
      </p:sp>
    </p:spTree>
    <p:extLst>
      <p:ext uri="{BB962C8B-B14F-4D97-AF65-F5344CB8AC3E}">
        <p14:creationId xmlns:p14="http://schemas.microsoft.com/office/powerpoint/2010/main" val="35280986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B5DAA40F-4F28-4316-934E-C55D7C3AA0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F6D467C8-A8E0-468B-B88D-9CEEE37BFC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433452" cy="6858000"/>
          </a:xfrm>
          <a:custGeom>
            <a:avLst/>
            <a:gdLst>
              <a:gd name="connsiteX0" fmla="*/ 0 w 7433452"/>
              <a:gd name="connsiteY0" fmla="*/ 0 h 6858000"/>
              <a:gd name="connsiteX1" fmla="*/ 1592736 w 7433452"/>
              <a:gd name="connsiteY1" fmla="*/ 0 h 6858000"/>
              <a:gd name="connsiteX2" fmla="*/ 2171700 w 7433452"/>
              <a:gd name="connsiteY2" fmla="*/ 0 h 6858000"/>
              <a:gd name="connsiteX3" fmla="*/ 2762696 w 7433452"/>
              <a:gd name="connsiteY3" fmla="*/ 0 h 6858000"/>
              <a:gd name="connsiteX4" fmla="*/ 2829254 w 7433452"/>
              <a:gd name="connsiteY4" fmla="*/ 0 h 6858000"/>
              <a:gd name="connsiteX5" fmla="*/ 7415310 w 7433452"/>
              <a:gd name="connsiteY5" fmla="*/ 0 h 6858000"/>
              <a:gd name="connsiteX6" fmla="*/ 7405703 w 7433452"/>
              <a:gd name="connsiteY6" fmla="*/ 94814 h 6858000"/>
              <a:gd name="connsiteX7" fmla="*/ 7410754 w 7433452"/>
              <a:gd name="connsiteY7" fmla="*/ 421796 h 6858000"/>
              <a:gd name="connsiteX8" fmla="*/ 7414688 w 7433452"/>
              <a:gd name="connsiteY8" fmla="*/ 812192 h 6858000"/>
              <a:gd name="connsiteX9" fmla="*/ 7395017 w 7433452"/>
              <a:gd name="connsiteY9" fmla="*/ 1113642 h 6858000"/>
              <a:gd name="connsiteX10" fmla="*/ 7422810 w 7433452"/>
              <a:gd name="connsiteY10" fmla="*/ 1796708 h 6858000"/>
              <a:gd name="connsiteX11" fmla="*/ 7421161 w 7433452"/>
              <a:gd name="connsiteY11" fmla="*/ 2327333 h 6858000"/>
              <a:gd name="connsiteX12" fmla="*/ 7412023 w 7433452"/>
              <a:gd name="connsiteY12" fmla="*/ 2784280 h 6858000"/>
              <a:gd name="connsiteX13" fmla="*/ 7417480 w 7433452"/>
              <a:gd name="connsiteY13" fmla="*/ 2985458 h 6858000"/>
              <a:gd name="connsiteX14" fmla="*/ 7403774 w 7433452"/>
              <a:gd name="connsiteY14" fmla="*/ 3531096 h 6858000"/>
              <a:gd name="connsiteX15" fmla="*/ 7414307 w 7433452"/>
              <a:gd name="connsiteY15" fmla="*/ 4336830 h 6858000"/>
              <a:gd name="connsiteX16" fmla="*/ 7413419 w 7433452"/>
              <a:gd name="connsiteY16" fmla="*/ 5026893 h 6858000"/>
              <a:gd name="connsiteX17" fmla="*/ 7417734 w 7433452"/>
              <a:gd name="connsiteY17" fmla="*/ 5252632 h 6858000"/>
              <a:gd name="connsiteX18" fmla="*/ 7417734 w 7433452"/>
              <a:gd name="connsiteY18" fmla="*/ 5466282 h 6858000"/>
              <a:gd name="connsiteX19" fmla="*/ 7379659 w 7433452"/>
              <a:gd name="connsiteY19" fmla="*/ 6121225 h 6858000"/>
              <a:gd name="connsiteX20" fmla="*/ 7395115 w 7433452"/>
              <a:gd name="connsiteY20" fmla="*/ 6708907 h 6858000"/>
              <a:gd name="connsiteX21" fmla="*/ 7412408 w 7433452"/>
              <a:gd name="connsiteY21" fmla="*/ 6858000 h 6858000"/>
              <a:gd name="connsiteX22" fmla="*/ 2829254 w 7433452"/>
              <a:gd name="connsiteY22" fmla="*/ 6858000 h 6858000"/>
              <a:gd name="connsiteX23" fmla="*/ 2762696 w 7433452"/>
              <a:gd name="connsiteY23" fmla="*/ 6858000 h 6858000"/>
              <a:gd name="connsiteX24" fmla="*/ 2171700 w 7433452"/>
              <a:gd name="connsiteY24" fmla="*/ 6858000 h 6858000"/>
              <a:gd name="connsiteX25" fmla="*/ 1592736 w 7433452"/>
              <a:gd name="connsiteY25" fmla="*/ 6858000 h 6858000"/>
              <a:gd name="connsiteX26" fmla="*/ 0 w 7433452"/>
              <a:gd name="connsiteY2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7433452" h="6858000">
                <a:moveTo>
                  <a:pt x="0" y="0"/>
                </a:moveTo>
                <a:lnTo>
                  <a:pt x="1592736" y="0"/>
                </a:lnTo>
                <a:lnTo>
                  <a:pt x="2171700" y="0"/>
                </a:lnTo>
                <a:lnTo>
                  <a:pt x="2762696" y="0"/>
                </a:lnTo>
                <a:lnTo>
                  <a:pt x="2829254" y="0"/>
                </a:lnTo>
                <a:lnTo>
                  <a:pt x="7415310" y="0"/>
                </a:lnTo>
                <a:lnTo>
                  <a:pt x="7405703" y="94814"/>
                </a:lnTo>
                <a:cubicBezTo>
                  <a:pt x="7398856" y="203629"/>
                  <a:pt x="7403520" y="312712"/>
                  <a:pt x="7410754" y="421796"/>
                </a:cubicBezTo>
                <a:cubicBezTo>
                  <a:pt x="7421580" y="551656"/>
                  <a:pt x="7422900" y="682144"/>
                  <a:pt x="7414688" y="812192"/>
                </a:cubicBezTo>
                <a:cubicBezTo>
                  <a:pt x="7406693" y="912591"/>
                  <a:pt x="7397682" y="1012988"/>
                  <a:pt x="7395017" y="1113642"/>
                </a:cubicBezTo>
                <a:cubicBezTo>
                  <a:pt x="7388670" y="1342689"/>
                  <a:pt x="7407708" y="1569316"/>
                  <a:pt x="7422810" y="1796708"/>
                </a:cubicBezTo>
                <a:cubicBezTo>
                  <a:pt x="7434487" y="1973710"/>
                  <a:pt x="7439944" y="2150457"/>
                  <a:pt x="7421161" y="2327333"/>
                </a:cubicBezTo>
                <a:cubicBezTo>
                  <a:pt x="7405170" y="2479266"/>
                  <a:pt x="7396793" y="2631453"/>
                  <a:pt x="7412023" y="2784280"/>
                </a:cubicBezTo>
                <a:cubicBezTo>
                  <a:pt x="7418749" y="2851085"/>
                  <a:pt x="7425984" y="2918653"/>
                  <a:pt x="7417480" y="2985458"/>
                </a:cubicBezTo>
                <a:cubicBezTo>
                  <a:pt x="7394508" y="3167039"/>
                  <a:pt x="7398063" y="3349132"/>
                  <a:pt x="7403774" y="3531096"/>
                </a:cubicBezTo>
                <a:cubicBezTo>
                  <a:pt x="7412277" y="3799715"/>
                  <a:pt x="7426364" y="4067954"/>
                  <a:pt x="7414307" y="4336830"/>
                </a:cubicBezTo>
                <a:cubicBezTo>
                  <a:pt x="7404027" y="4566639"/>
                  <a:pt x="7420653" y="4796831"/>
                  <a:pt x="7413419" y="5026893"/>
                </a:cubicBezTo>
                <a:cubicBezTo>
                  <a:pt x="7410982" y="5102162"/>
                  <a:pt x="7412429" y="5177504"/>
                  <a:pt x="7417734" y="5252632"/>
                </a:cubicBezTo>
                <a:cubicBezTo>
                  <a:pt x="7424271" y="5323700"/>
                  <a:pt x="7424271" y="5395213"/>
                  <a:pt x="7417734" y="5466282"/>
                </a:cubicBezTo>
                <a:cubicBezTo>
                  <a:pt x="7393239" y="5683875"/>
                  <a:pt x="7383214" y="5902486"/>
                  <a:pt x="7379659" y="6121225"/>
                </a:cubicBezTo>
                <a:cubicBezTo>
                  <a:pt x="7376423" y="6317442"/>
                  <a:pt x="7378041" y="6513586"/>
                  <a:pt x="7395115" y="6708907"/>
                </a:cubicBezTo>
                <a:lnTo>
                  <a:pt x="7412408" y="6858000"/>
                </a:lnTo>
                <a:lnTo>
                  <a:pt x="2829254" y="6858000"/>
                </a:lnTo>
                <a:lnTo>
                  <a:pt x="2762696" y="6858000"/>
                </a:lnTo>
                <a:lnTo>
                  <a:pt x="2171700" y="6858000"/>
                </a:lnTo>
                <a:lnTo>
                  <a:pt x="1592736" y="6858000"/>
                </a:lnTo>
                <a:lnTo>
                  <a:pt x="0" y="6858000"/>
                </a:lnTo>
                <a:close/>
              </a:path>
            </a:pathLst>
          </a:custGeom>
          <a:solidFill>
            <a:srgbClr val="E7462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0D508E85-8C29-45D2-B906-E79C1AA7C821}"/>
              </a:ext>
            </a:extLst>
          </p:cNvPr>
          <p:cNvSpPr>
            <a:spLocks noGrp="1"/>
          </p:cNvSpPr>
          <p:nvPr>
            <p:ph type="title"/>
          </p:nvPr>
        </p:nvSpPr>
        <p:spPr>
          <a:xfrm>
            <a:off x="640081" y="329184"/>
            <a:ext cx="6241568" cy="1783080"/>
          </a:xfrm>
        </p:spPr>
        <p:txBody>
          <a:bodyPr anchor="b">
            <a:normAutofit/>
          </a:bodyPr>
          <a:lstStyle/>
          <a:p>
            <a:r>
              <a:rPr lang="cs-CZ" sz="7200" dirty="0" err="1">
                <a:solidFill>
                  <a:schemeClr val="bg1"/>
                </a:solidFill>
                <a:ea typeface="+mj-lt"/>
                <a:cs typeface="+mj-lt"/>
              </a:rPr>
              <a:t>Perfetti</a:t>
            </a:r>
            <a:r>
              <a:rPr lang="cs-CZ" sz="7200" dirty="0">
                <a:solidFill>
                  <a:schemeClr val="bg1"/>
                </a:solidFill>
                <a:ea typeface="+mj-lt"/>
                <a:cs typeface="+mj-lt"/>
              </a:rPr>
              <a:t> UKÁZKA</a:t>
            </a:r>
            <a:endParaRPr lang="cs-CZ" sz="7200" dirty="0">
              <a:solidFill>
                <a:schemeClr val="bg1"/>
              </a:solidFill>
            </a:endParaRPr>
          </a:p>
        </p:txBody>
      </p:sp>
      <p:sp>
        <p:nvSpPr>
          <p:cNvPr id="19" name="sketchy rul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952" y="2395728"/>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bg1"/>
          </a:solidFill>
          <a:ln w="38100" cap="rnd">
            <a:solidFill>
              <a:schemeClr val="bg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84C3C325-FEC2-4F25-8EDB-B73231597B69}"/>
              </a:ext>
            </a:extLst>
          </p:cNvPr>
          <p:cNvSpPr>
            <a:spLocks noGrp="1"/>
          </p:cNvSpPr>
          <p:nvPr>
            <p:ph idx="1"/>
          </p:nvPr>
        </p:nvSpPr>
        <p:spPr>
          <a:xfrm>
            <a:off x="640081" y="3182874"/>
            <a:ext cx="6241568" cy="3007614"/>
          </a:xfrm>
        </p:spPr>
        <p:txBody>
          <a:bodyPr vert="horz" lIns="91440" tIns="45720" rIns="91440" bIns="45720" rtlCol="0" anchor="t">
            <a:normAutofit/>
          </a:bodyPr>
          <a:lstStyle/>
          <a:p>
            <a:pPr algn="just"/>
            <a:r>
              <a:rPr lang="cs-CZ" sz="2000" b="1" dirty="0">
                <a:solidFill>
                  <a:schemeClr val="bg1"/>
                </a:solidFill>
                <a:ea typeface="+mn-lt"/>
                <a:cs typeface="+mn-lt"/>
              </a:rPr>
              <a:t>Při cvičení se využívá různých pomůcek např. tabule, do kterých se vkládají písmena a obrazce, sklopné, otočné a kolébavé desky pro horní i dolní končetiny, špalíčky a pomůcky pro senzomotorická cvičení.</a:t>
            </a:r>
            <a:endParaRPr lang="cs-CZ" sz="2000" b="1" dirty="0">
              <a:solidFill>
                <a:schemeClr val="bg1"/>
              </a:solidFill>
            </a:endParaRPr>
          </a:p>
          <a:p>
            <a:pPr algn="just"/>
            <a:r>
              <a:rPr lang="cs-CZ" sz="2000" b="1" dirty="0">
                <a:solidFill>
                  <a:schemeClr val="bg1"/>
                </a:solidFill>
                <a:ea typeface="+mn-lt"/>
                <a:cs typeface="+mn-lt"/>
              </a:rPr>
              <a:t>Vůdčí snahou je, aby si pacient cíleně vytvářel v CNS nové pohybové programy a nepokoušel se uplatňovat ztracené pohybové vzory.</a:t>
            </a:r>
            <a:endParaRPr lang="cs-CZ" sz="2000" b="1" dirty="0">
              <a:solidFill>
                <a:schemeClr val="bg1"/>
              </a:solidFill>
            </a:endParaRPr>
          </a:p>
        </p:txBody>
      </p:sp>
      <p:pic>
        <p:nvPicPr>
          <p:cNvPr id="5" name="Obrázek 5" descr="Obsah obrázku text, interiér&#10;&#10;Popis se vygeneroval automaticky.">
            <a:extLst>
              <a:ext uri="{FF2B5EF4-FFF2-40B4-BE49-F238E27FC236}">
                <a16:creationId xmlns:a16="http://schemas.microsoft.com/office/drawing/2014/main" id="{7EE0D695-90C9-4AA7-AF3F-18A086CF499C}"/>
              </a:ext>
            </a:extLst>
          </p:cNvPr>
          <p:cNvPicPr>
            <a:picLocks noChangeAspect="1"/>
          </p:cNvPicPr>
          <p:nvPr/>
        </p:nvPicPr>
        <p:blipFill>
          <a:blip r:embed="rId2"/>
          <a:stretch>
            <a:fillRect/>
          </a:stretch>
        </p:blipFill>
        <p:spPr>
          <a:xfrm>
            <a:off x="7834304" y="406363"/>
            <a:ext cx="4014216" cy="2771720"/>
          </a:xfrm>
          <a:prstGeom prst="rect">
            <a:avLst/>
          </a:prstGeom>
        </p:spPr>
      </p:pic>
      <p:pic>
        <p:nvPicPr>
          <p:cNvPr id="4" name="Obrázek 4" descr="Obsah obrázku text&#10;&#10;Popis se vygeneroval automaticky.">
            <a:extLst>
              <a:ext uri="{FF2B5EF4-FFF2-40B4-BE49-F238E27FC236}">
                <a16:creationId xmlns:a16="http://schemas.microsoft.com/office/drawing/2014/main" id="{B5782F5B-F0F3-45C0-826B-35BBD10DE374}"/>
              </a:ext>
            </a:extLst>
          </p:cNvPr>
          <p:cNvPicPr>
            <a:picLocks noChangeAspect="1"/>
          </p:cNvPicPr>
          <p:nvPr/>
        </p:nvPicPr>
        <p:blipFill>
          <a:blip r:embed="rId3"/>
          <a:stretch>
            <a:fillRect/>
          </a:stretch>
        </p:blipFill>
        <p:spPr>
          <a:xfrm>
            <a:off x="7834304" y="3596164"/>
            <a:ext cx="4014216" cy="2723370"/>
          </a:xfrm>
          <a:prstGeom prst="rect">
            <a:avLst/>
          </a:prstGeom>
        </p:spPr>
      </p:pic>
    </p:spTree>
    <p:extLst>
      <p:ext uri="{BB962C8B-B14F-4D97-AF65-F5344CB8AC3E}">
        <p14:creationId xmlns:p14="http://schemas.microsoft.com/office/powerpoint/2010/main" val="32788043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4262B0-E712-43FE-A8F9-71C22FB9F01E}"/>
              </a:ext>
            </a:extLst>
          </p:cNvPr>
          <p:cNvSpPr>
            <a:spLocks noGrp="1"/>
          </p:cNvSpPr>
          <p:nvPr>
            <p:ph type="title"/>
          </p:nvPr>
        </p:nvSpPr>
        <p:spPr/>
        <p:txBody>
          <a:bodyPr/>
          <a:lstStyle/>
          <a:p>
            <a:r>
              <a:rPr lang="cs-CZ">
                <a:ea typeface="+mj-lt"/>
                <a:cs typeface="+mj-lt"/>
              </a:rPr>
              <a:t>Metoda dle </a:t>
            </a:r>
            <a:r>
              <a:rPr lang="cs-CZ" err="1">
                <a:ea typeface="+mj-lt"/>
                <a:cs typeface="+mj-lt"/>
              </a:rPr>
              <a:t>MiŘatského</a:t>
            </a:r>
            <a:endParaRPr lang="cs-CZ" err="1"/>
          </a:p>
        </p:txBody>
      </p:sp>
      <p:sp>
        <p:nvSpPr>
          <p:cNvPr id="3" name="Zástupný obsah 2">
            <a:extLst>
              <a:ext uri="{FF2B5EF4-FFF2-40B4-BE49-F238E27FC236}">
                <a16:creationId xmlns:a16="http://schemas.microsoft.com/office/drawing/2014/main" id="{617F83FB-B097-465F-B69A-057D83004274}"/>
              </a:ext>
            </a:extLst>
          </p:cNvPr>
          <p:cNvSpPr>
            <a:spLocks noGrp="1"/>
          </p:cNvSpPr>
          <p:nvPr>
            <p:ph idx="1"/>
          </p:nvPr>
        </p:nvSpPr>
        <p:spPr>
          <a:xfrm>
            <a:off x="838200" y="1992884"/>
            <a:ext cx="10792690" cy="4713778"/>
          </a:xfrm>
        </p:spPr>
        <p:txBody>
          <a:bodyPr vert="horz" lIns="91440" tIns="45720" rIns="91440" bIns="45720" rtlCol="0" anchor="t">
            <a:normAutofit fontScale="62500" lnSpcReduction="20000"/>
          </a:bodyPr>
          <a:lstStyle/>
          <a:p>
            <a:pPr algn="just"/>
            <a:r>
              <a:rPr lang="cs-CZ" sz="2400" b="1" dirty="0">
                <a:ea typeface="+mn-lt"/>
                <a:cs typeface="+mn-lt"/>
              </a:rPr>
              <a:t>= reedukace volní hybnosti za použití nepodmíněných reflexů (využíval jako podmíněného reflexu světla, zvonku a slova.)</a:t>
            </a:r>
            <a:endParaRPr lang="cs-CZ" sz="2400" b="1" dirty="0"/>
          </a:p>
          <a:p>
            <a:pPr algn="just"/>
            <a:r>
              <a:rPr lang="cs-CZ" sz="2400" b="1" dirty="0">
                <a:ea typeface="+mn-lt"/>
                <a:cs typeface="+mn-lt"/>
              </a:rPr>
              <a:t>Povel musí předcházet dráždění vyvolávající nepodmíněný podnět. To nám umožní sledovat, zda pacient je již schopen reagovat na pouhý povel volním pohybem. Přibližný počet podráždění je 3-20 s odstupem 3-90 vteřin v jednom sezení.</a:t>
            </a:r>
          </a:p>
          <a:p>
            <a:pPr algn="just"/>
            <a:r>
              <a:rPr lang="cs-CZ" sz="2400" b="1" dirty="0">
                <a:ea typeface="+mn-lt"/>
                <a:cs typeface="+mn-lt"/>
              </a:rPr>
              <a:t>I: úplná plegie (ST=0) + podmínky: zachované čití (především hluboké) a schopnost spolupráce</a:t>
            </a:r>
          </a:p>
          <a:p>
            <a:pPr algn="just"/>
            <a:r>
              <a:rPr lang="cs-CZ" sz="2400" b="1" dirty="0">
                <a:ea typeface="+mn-lt"/>
                <a:cs typeface="+mn-lt"/>
              </a:rPr>
              <a:t>Podle </a:t>
            </a:r>
            <a:r>
              <a:rPr lang="cs-CZ" sz="2400" b="1" dirty="0" err="1">
                <a:ea typeface="+mn-lt"/>
                <a:cs typeface="+mn-lt"/>
              </a:rPr>
              <a:t>Miřatského</a:t>
            </a:r>
            <a:r>
              <a:rPr lang="cs-CZ" sz="2400" b="1" dirty="0">
                <a:ea typeface="+mn-lt"/>
                <a:cs typeface="+mn-lt"/>
              </a:rPr>
              <a:t> se užívá hlavně těchto reflexů :</a:t>
            </a:r>
            <a:endParaRPr lang="cs-CZ" sz="2400" b="1" dirty="0"/>
          </a:p>
          <a:p>
            <a:pPr algn="just"/>
            <a:r>
              <a:rPr lang="cs-CZ" sz="2400" b="1" dirty="0">
                <a:ea typeface="+mn-lt"/>
                <a:cs typeface="+mn-lt"/>
              </a:rPr>
              <a:t>pro DK: </a:t>
            </a:r>
          </a:p>
          <a:p>
            <a:pPr algn="just"/>
            <a:r>
              <a:rPr lang="cs-CZ" sz="2400" b="1" dirty="0">
                <a:ea typeface="+mn-lt"/>
                <a:cs typeface="+mn-lt"/>
              </a:rPr>
              <a:t>obranná </a:t>
            </a:r>
            <a:r>
              <a:rPr lang="cs-CZ" sz="2400" b="1" dirty="0" err="1">
                <a:ea typeface="+mn-lt"/>
                <a:cs typeface="+mn-lt"/>
              </a:rPr>
              <a:t>trojflexe</a:t>
            </a:r>
            <a:r>
              <a:rPr lang="cs-CZ" sz="2400" b="1" dirty="0">
                <a:ea typeface="+mn-lt"/>
                <a:cs typeface="+mn-lt"/>
              </a:rPr>
              <a:t>, tzn. flexe v kyčli, koleni, hleznu</a:t>
            </a:r>
          </a:p>
          <a:p>
            <a:pPr lvl="1" algn="just"/>
            <a:r>
              <a:rPr lang="cs-CZ" b="1" dirty="0">
                <a:ea typeface="+mn-lt"/>
                <a:cs typeface="+mn-lt"/>
              </a:rPr>
              <a:t>flekční pohyb se posílí ještě zkříženou </a:t>
            </a:r>
            <a:r>
              <a:rPr lang="cs-CZ" b="1" dirty="0" err="1">
                <a:ea typeface="+mn-lt"/>
                <a:cs typeface="+mn-lt"/>
              </a:rPr>
              <a:t>trojflexí</a:t>
            </a:r>
            <a:r>
              <a:rPr lang="cs-CZ" b="1" dirty="0">
                <a:ea typeface="+mn-lt"/>
                <a:cs typeface="+mn-lt"/>
              </a:rPr>
              <a:t> = současná </a:t>
            </a:r>
            <a:r>
              <a:rPr lang="cs-CZ" b="1" dirty="0" err="1">
                <a:ea typeface="+mn-lt"/>
                <a:cs typeface="+mn-lt"/>
              </a:rPr>
              <a:t>Flx</a:t>
            </a:r>
            <a:r>
              <a:rPr lang="cs-CZ" b="1" dirty="0">
                <a:ea typeface="+mn-lt"/>
                <a:cs typeface="+mn-lt"/>
              </a:rPr>
              <a:t> 1 DK a Ex 2. DK. </a:t>
            </a:r>
          </a:p>
          <a:p>
            <a:pPr lvl="1" algn="just"/>
            <a:r>
              <a:rPr lang="cs-CZ" b="1" dirty="0">
                <a:ea typeface="+mn-lt"/>
                <a:cs typeface="+mn-lt"/>
              </a:rPr>
              <a:t>Postup: Pacient leží na zádech. Jednu DK mu pasivně pokrčíme, druhou extendovanou podráždíme, aby nastala </a:t>
            </a:r>
            <a:r>
              <a:rPr lang="cs-CZ" b="1" dirty="0" err="1">
                <a:ea typeface="+mn-lt"/>
                <a:cs typeface="+mn-lt"/>
              </a:rPr>
              <a:t>trojflexe</a:t>
            </a:r>
            <a:r>
              <a:rPr lang="cs-CZ" b="1" dirty="0">
                <a:ea typeface="+mn-lt"/>
                <a:cs typeface="+mn-lt"/>
              </a:rPr>
              <a:t>. Pasivně flektovaná končetina se má automaticky </a:t>
            </a:r>
            <a:r>
              <a:rPr lang="cs-CZ" b="1" dirty="0" err="1">
                <a:ea typeface="+mn-lt"/>
                <a:cs typeface="+mn-lt"/>
              </a:rPr>
              <a:t>extendovat</a:t>
            </a:r>
            <a:r>
              <a:rPr lang="cs-CZ" b="1" dirty="0">
                <a:ea typeface="+mn-lt"/>
                <a:cs typeface="+mn-lt"/>
              </a:rPr>
              <a:t> (nejde-li to, provedeme patelární reflex)</a:t>
            </a:r>
          </a:p>
          <a:p>
            <a:pPr lvl="1" algn="just"/>
            <a:r>
              <a:rPr lang="cs-CZ" b="1" dirty="0">
                <a:ea typeface="+mn-lt"/>
                <a:cs typeface="+mn-lt"/>
              </a:rPr>
              <a:t>Využití </a:t>
            </a:r>
            <a:r>
              <a:rPr lang="cs-CZ" b="1" dirty="0" err="1">
                <a:ea typeface="+mn-lt"/>
                <a:cs typeface="+mn-lt"/>
              </a:rPr>
              <a:t>Reimistovy</a:t>
            </a:r>
            <a:r>
              <a:rPr lang="cs-CZ" b="1" dirty="0">
                <a:ea typeface="+mn-lt"/>
                <a:cs typeface="+mn-lt"/>
              </a:rPr>
              <a:t> synkinézy: pro nácvik abdukce DKK: uchopíme</a:t>
            </a:r>
            <a:r>
              <a:rPr lang="cs-CZ" b="1" dirty="0">
                <a:latin typeface="The Hand Bold"/>
                <a:ea typeface="+mn-lt"/>
                <a:cs typeface="+mn-lt"/>
              </a:rPr>
              <a:t> pacienta za natažené DKK nad kotníky a vyzveme jej, aby na povel prováděl abdukci v kyčelních kloubech. V tomtéž okamžiku provedeme addukci (zkřížíme obě DKK). Jakmile ucítíme, že pacient začal pohyb, přestaneme provádět addukci a necháme ho provést abdukci v plném možném rozsahu a přitom dáváme odpor.</a:t>
            </a:r>
          </a:p>
          <a:p>
            <a:pPr lvl="1" algn="just"/>
            <a:r>
              <a:rPr lang="cs-CZ" b="1" dirty="0">
                <a:ea typeface="+mn-lt"/>
                <a:cs typeface="+mn-lt"/>
              </a:rPr>
              <a:t>Využití reflexů: patelární, AŠ, flexorů prstů</a:t>
            </a:r>
          </a:p>
          <a:p>
            <a:pPr algn="just"/>
            <a:r>
              <a:rPr lang="cs-CZ" sz="2400" b="1" dirty="0">
                <a:ea typeface="+mn-lt"/>
                <a:cs typeface="+mn-lt"/>
              </a:rPr>
              <a:t>Pro HK: </a:t>
            </a:r>
          </a:p>
          <a:p>
            <a:pPr lvl="1" algn="just"/>
            <a:r>
              <a:rPr lang="cs-CZ" b="1" dirty="0">
                <a:ea typeface="+mn-lt"/>
                <a:cs typeface="+mn-lt"/>
              </a:rPr>
              <a:t>reflex </a:t>
            </a:r>
            <a:r>
              <a:rPr lang="cs-CZ" b="1" dirty="0" err="1">
                <a:ea typeface="+mn-lt"/>
                <a:cs typeface="+mn-lt"/>
              </a:rPr>
              <a:t>bicipitový</a:t>
            </a:r>
            <a:r>
              <a:rPr lang="cs-CZ" b="1" dirty="0">
                <a:ea typeface="+mn-lt"/>
                <a:cs typeface="+mn-lt"/>
              </a:rPr>
              <a:t>, </a:t>
            </a:r>
            <a:r>
              <a:rPr lang="cs-CZ" b="1" dirty="0" err="1">
                <a:ea typeface="+mn-lt"/>
                <a:cs typeface="+mn-lt"/>
              </a:rPr>
              <a:t>tricipitový</a:t>
            </a:r>
            <a:endParaRPr lang="cs-CZ" b="1" dirty="0">
              <a:ea typeface="+mn-lt"/>
              <a:cs typeface="+mn-lt"/>
            </a:endParaRPr>
          </a:p>
          <a:p>
            <a:pPr lvl="1" algn="just"/>
            <a:r>
              <a:rPr lang="cs-CZ" b="1" dirty="0">
                <a:ea typeface="+mn-lt"/>
                <a:cs typeface="+mn-lt"/>
              </a:rPr>
              <a:t>poklep neurologickým kladívkem na bříška extenzorů zápěstí a prstů, dráždění dlaně </a:t>
            </a:r>
            <a:r>
              <a:rPr lang="cs-CZ" b="1" dirty="0" err="1">
                <a:ea typeface="+mn-lt"/>
                <a:cs typeface="+mn-lt"/>
              </a:rPr>
              <a:t>polotupým</a:t>
            </a:r>
            <a:r>
              <a:rPr lang="cs-CZ" b="1" dirty="0">
                <a:ea typeface="+mn-lt"/>
                <a:cs typeface="+mn-lt"/>
              </a:rPr>
              <a:t> předmětem</a:t>
            </a:r>
            <a:endParaRPr lang="cs-CZ" b="1" dirty="0"/>
          </a:p>
          <a:p>
            <a:pPr marL="0" indent="0" algn="just">
              <a:buNone/>
            </a:pPr>
            <a:endParaRPr lang="cs-CZ" sz="2400" b="1" dirty="0"/>
          </a:p>
        </p:txBody>
      </p:sp>
    </p:spTree>
    <p:extLst>
      <p:ext uri="{BB962C8B-B14F-4D97-AF65-F5344CB8AC3E}">
        <p14:creationId xmlns:p14="http://schemas.microsoft.com/office/powerpoint/2010/main" val="37874538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rgbClr val="E74629"/>
          </a:solidFill>
          <a:ln w="38100" cap="rnd">
            <a:solidFill>
              <a:srgbClr val="E74629"/>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4CAD6BE2-4B4D-464E-8CCC-4F856D278AC3}"/>
              </a:ext>
            </a:extLst>
          </p:cNvPr>
          <p:cNvSpPr>
            <a:spLocks noGrp="1"/>
          </p:cNvSpPr>
          <p:nvPr>
            <p:ph type="title"/>
          </p:nvPr>
        </p:nvSpPr>
        <p:spPr>
          <a:xfrm>
            <a:off x="838200" y="365125"/>
            <a:ext cx="10515600" cy="1325563"/>
          </a:xfrm>
        </p:spPr>
        <p:txBody>
          <a:bodyPr>
            <a:normAutofit/>
          </a:bodyPr>
          <a:lstStyle/>
          <a:p>
            <a:r>
              <a:rPr lang="cs-CZ" sz="6600"/>
              <a:t>LITERATURA</a:t>
            </a:r>
          </a:p>
        </p:txBody>
      </p:sp>
      <p:sp>
        <p:nvSpPr>
          <p:cNvPr id="3" name="Zástupný obsah 2">
            <a:extLst>
              <a:ext uri="{FF2B5EF4-FFF2-40B4-BE49-F238E27FC236}">
                <a16:creationId xmlns:a16="http://schemas.microsoft.com/office/drawing/2014/main" id="{4A5CA568-C039-4C22-99D4-DC4F3F9B6228}"/>
              </a:ext>
            </a:extLst>
          </p:cNvPr>
          <p:cNvSpPr>
            <a:spLocks noGrp="1"/>
          </p:cNvSpPr>
          <p:nvPr>
            <p:ph idx="1"/>
          </p:nvPr>
        </p:nvSpPr>
        <p:spPr>
          <a:xfrm>
            <a:off x="838200" y="1929384"/>
            <a:ext cx="10515600" cy="4251960"/>
          </a:xfrm>
        </p:spPr>
        <p:txBody>
          <a:bodyPr vert="horz" lIns="91440" tIns="45720" rIns="91440" bIns="45720" rtlCol="0" anchor="t">
            <a:normAutofit/>
          </a:bodyPr>
          <a:lstStyle/>
          <a:p>
            <a:pPr>
              <a:lnSpc>
                <a:spcPct val="100000"/>
              </a:lnSpc>
            </a:pPr>
            <a:r>
              <a:rPr lang="cs-CZ" sz="2600" b="1" dirty="0">
                <a:ea typeface="+mn-lt"/>
                <a:cs typeface="+mn-lt"/>
                <a:hlinkClick r:id="rId2"/>
              </a:rPr>
              <a:t>http://radeknedoma.wz.cz/index.php?obj=125&amp;objpr=0&amp;obsah=1#Brugger</a:t>
            </a:r>
            <a:endParaRPr lang="cs-CZ" sz="2600" b="1" dirty="0"/>
          </a:p>
          <a:p>
            <a:pPr>
              <a:lnSpc>
                <a:spcPct val="100000"/>
              </a:lnSpc>
            </a:pPr>
            <a:r>
              <a:rPr lang="cs-CZ" sz="2600" b="1" dirty="0">
                <a:ea typeface="+mn-lt"/>
                <a:cs typeface="+mn-lt"/>
                <a:hlinkClick r:id="rId3"/>
              </a:rPr>
              <a:t>https://samarpanphysioclinic.com/2018/07/18/roods-techniqe/</a:t>
            </a:r>
            <a:r>
              <a:rPr lang="cs-CZ" sz="2600" b="1" dirty="0">
                <a:ea typeface="+mn-lt"/>
                <a:cs typeface="+mn-lt"/>
              </a:rPr>
              <a:t> </a:t>
            </a:r>
            <a:endParaRPr lang="cs-CZ" sz="2600" b="1" dirty="0"/>
          </a:p>
          <a:p>
            <a:pPr>
              <a:lnSpc>
                <a:spcPct val="100000"/>
              </a:lnSpc>
            </a:pPr>
            <a:r>
              <a:rPr lang="cs-CZ" sz="2600" b="1" dirty="0">
                <a:ea typeface="+mn-lt"/>
                <a:cs typeface="+mn-lt"/>
                <a:hlinkClick r:id="rId4"/>
              </a:rPr>
              <a:t>https://www.hc-vsetin.cz/ftk/semi/baka_kru2.htm</a:t>
            </a:r>
            <a:r>
              <a:rPr lang="cs-CZ" sz="2600" b="1" dirty="0">
                <a:ea typeface="+mn-lt"/>
                <a:cs typeface="+mn-lt"/>
              </a:rPr>
              <a:t> </a:t>
            </a:r>
          </a:p>
          <a:p>
            <a:pPr>
              <a:lnSpc>
                <a:spcPct val="100000"/>
              </a:lnSpc>
            </a:pPr>
            <a:r>
              <a:rPr lang="cs-CZ" sz="2600" b="1" dirty="0"/>
              <a:t>Dvořáková, Z. (2014). </a:t>
            </a:r>
            <a:r>
              <a:rPr lang="cs-CZ" sz="2600" b="1" i="1" dirty="0"/>
              <a:t>Rehabilitace u traumatických poranění brachiálního plexu. </a:t>
            </a:r>
            <a:r>
              <a:rPr lang="cs-CZ" sz="2600" b="1" dirty="0"/>
              <a:t>FTK, Olomouc.</a:t>
            </a:r>
          </a:p>
          <a:p>
            <a:pPr>
              <a:lnSpc>
                <a:spcPct val="100000"/>
              </a:lnSpc>
            </a:pPr>
            <a:r>
              <a:rPr lang="cs-CZ" sz="2600" b="1" dirty="0"/>
              <a:t>Hladíková, J. (2012). </a:t>
            </a:r>
            <a:r>
              <a:rPr lang="cs-CZ" sz="2600" b="1" i="1" dirty="0"/>
              <a:t>Kazuistika fyzioterapeutické péče u pacientky s periferní parézou n. </a:t>
            </a:r>
            <a:r>
              <a:rPr lang="cs-CZ" sz="2600" b="1" i="1" dirty="0" err="1"/>
              <a:t>radialis</a:t>
            </a:r>
            <a:r>
              <a:rPr lang="cs-CZ" sz="2600" b="1" i="1" dirty="0"/>
              <a:t> sin.,</a:t>
            </a:r>
            <a:r>
              <a:rPr lang="cs-CZ" sz="2600" b="1" dirty="0"/>
              <a:t> FTVS UK. </a:t>
            </a:r>
          </a:p>
          <a:p>
            <a:pPr>
              <a:lnSpc>
                <a:spcPct val="100000"/>
              </a:lnSpc>
            </a:pPr>
            <a:r>
              <a:rPr lang="cs-CZ" sz="2600" b="1" dirty="0"/>
              <a:t>Videa:</a:t>
            </a:r>
          </a:p>
          <a:p>
            <a:pPr>
              <a:lnSpc>
                <a:spcPct val="100000"/>
              </a:lnSpc>
            </a:pPr>
            <a:r>
              <a:rPr lang="cs-CZ" sz="2600" b="1" dirty="0">
                <a:ea typeface="+mn-lt"/>
                <a:cs typeface="+mn-lt"/>
                <a:hlinkClick r:id="rId5" invalidUrl="http://"/>
              </a:rPr>
              <a:t>https://www.youtube.com/watch?v=5ypfOaOZgF4</a:t>
            </a:r>
          </a:p>
          <a:p>
            <a:pPr>
              <a:lnSpc>
                <a:spcPct val="100000"/>
              </a:lnSpc>
            </a:pPr>
            <a:r>
              <a:rPr lang="cs-CZ" sz="2600" b="1" dirty="0">
                <a:ea typeface="+mn-lt"/>
                <a:cs typeface="+mn-lt"/>
                <a:hlinkClick r:id="rId6"/>
              </a:rPr>
              <a:t>https://www.youtube.com/watch?v=IduvBbM4FbI&amp;list=PL96PwaGX4JBM3fNKoOwPpsEa4faFrY2mn&amp;index=2</a:t>
            </a:r>
            <a:endParaRPr lang="cs-CZ" sz="2600" b="1" dirty="0">
              <a:ea typeface="+mn-lt"/>
              <a:cs typeface="+mn-lt"/>
            </a:endParaRPr>
          </a:p>
          <a:p>
            <a:pPr>
              <a:lnSpc>
                <a:spcPct val="100000"/>
              </a:lnSpc>
            </a:pPr>
            <a:endParaRPr lang="cs-CZ" sz="2600" b="1" dirty="0">
              <a:ea typeface="+mn-lt"/>
              <a:cs typeface="+mn-lt"/>
            </a:endParaRPr>
          </a:p>
          <a:p>
            <a:pPr>
              <a:lnSpc>
                <a:spcPct val="100000"/>
              </a:lnSpc>
            </a:pPr>
            <a:endParaRPr lang="cs-CZ" sz="2600" b="1" dirty="0">
              <a:ea typeface="+mn-lt"/>
              <a:cs typeface="+mn-lt"/>
              <a:hlinkClick r:id="rId7" invalidUrl="http://"/>
            </a:endParaRPr>
          </a:p>
          <a:p>
            <a:pPr>
              <a:lnSpc>
                <a:spcPct val="100000"/>
              </a:lnSpc>
            </a:pPr>
            <a:endParaRPr lang="cs-CZ" sz="2600" b="1" dirty="0">
              <a:ea typeface="+mn-lt"/>
              <a:cs typeface="+mn-lt"/>
              <a:hlinkClick r:id="rId8" invalidUrl="http://"/>
            </a:endParaRPr>
          </a:p>
        </p:txBody>
      </p:sp>
    </p:spTree>
    <p:extLst>
      <p:ext uri="{BB962C8B-B14F-4D97-AF65-F5344CB8AC3E}">
        <p14:creationId xmlns:p14="http://schemas.microsoft.com/office/powerpoint/2010/main" val="15461884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27" name="Rectangle 26">
            <a:extLst>
              <a:ext uri="{FF2B5EF4-FFF2-40B4-BE49-F238E27FC236}">
                <a16:creationId xmlns:a16="http://schemas.microsoft.com/office/drawing/2014/main" id="{D2306AB6-9D65-4F8E-9FD7-C3F3A3DE39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descr="Vykřičník na žlutém pozadí">
            <a:extLst>
              <a:ext uri="{FF2B5EF4-FFF2-40B4-BE49-F238E27FC236}">
                <a16:creationId xmlns:a16="http://schemas.microsoft.com/office/drawing/2014/main" id="{1A0C61B8-5E55-4CF4-8C8E-6B90B680EA75}"/>
              </a:ext>
            </a:extLst>
          </p:cNvPr>
          <p:cNvPicPr>
            <a:picLocks noChangeAspect="1"/>
          </p:cNvPicPr>
          <p:nvPr/>
        </p:nvPicPr>
        <p:blipFill rotWithShape="1">
          <a:blip r:embed="rId2"/>
          <a:srcRect t="25000" r="-2" b="-2"/>
          <a:stretch/>
        </p:blipFill>
        <p:spPr>
          <a:xfrm>
            <a:off x="20" y="10"/>
            <a:ext cx="12191980" cy="6857990"/>
          </a:xfrm>
          <a:prstGeom prst="rect">
            <a:avLst/>
          </a:prstGeom>
        </p:spPr>
      </p:pic>
      <p:sp>
        <p:nvSpPr>
          <p:cNvPr id="29" name="Freeform: Shape 28">
            <a:extLst>
              <a:ext uri="{FF2B5EF4-FFF2-40B4-BE49-F238E27FC236}">
                <a16:creationId xmlns:a16="http://schemas.microsoft.com/office/drawing/2014/main" id="{284C940E-7A1D-418E-A9E8-C9852CA8E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1255" y="2996261"/>
            <a:ext cx="6310745" cy="3861739"/>
          </a:xfrm>
          <a:custGeom>
            <a:avLst/>
            <a:gdLst>
              <a:gd name="connsiteX0" fmla="*/ 5172027 w 6310745"/>
              <a:gd name="connsiteY0" fmla="*/ 351902 h 3861739"/>
              <a:gd name="connsiteX1" fmla="*/ 5173047 w 6310745"/>
              <a:gd name="connsiteY1" fmla="*/ 352987 h 3861739"/>
              <a:gd name="connsiteX2" fmla="*/ 5177471 w 6310745"/>
              <a:gd name="connsiteY2" fmla="*/ 352581 h 3861739"/>
              <a:gd name="connsiteX3" fmla="*/ 2969865 w 6310745"/>
              <a:gd name="connsiteY3" fmla="*/ 91462 h 3861739"/>
              <a:gd name="connsiteX4" fmla="*/ 2918830 w 6310745"/>
              <a:gd name="connsiteY4" fmla="*/ 95401 h 3861739"/>
              <a:gd name="connsiteX5" fmla="*/ 1957331 w 6310745"/>
              <a:gd name="connsiteY5" fmla="*/ 323658 h 3861739"/>
              <a:gd name="connsiteX6" fmla="*/ 413011 w 6310745"/>
              <a:gd name="connsiteY6" fmla="*/ 1429370 h 3861739"/>
              <a:gd name="connsiteX7" fmla="*/ 88087 w 6310745"/>
              <a:gd name="connsiteY7" fmla="*/ 2204577 h 3861739"/>
              <a:gd name="connsiteX8" fmla="*/ 109862 w 6310745"/>
              <a:gd name="connsiteY8" fmla="*/ 2159496 h 3861739"/>
              <a:gd name="connsiteX9" fmla="*/ 566286 w 6310745"/>
              <a:gd name="connsiteY9" fmla="*/ 1369352 h 3861739"/>
              <a:gd name="connsiteX10" fmla="*/ 1648059 w 6310745"/>
              <a:gd name="connsiteY10" fmla="*/ 484837 h 3861739"/>
              <a:gd name="connsiteX11" fmla="*/ 2969865 w 6310745"/>
              <a:gd name="connsiteY11" fmla="*/ 91462 h 3861739"/>
              <a:gd name="connsiteX12" fmla="*/ 3495357 w 6310745"/>
              <a:gd name="connsiteY12" fmla="*/ 893 h 3861739"/>
              <a:gd name="connsiteX13" fmla="*/ 3941913 w 6310745"/>
              <a:gd name="connsiteY13" fmla="*/ 37963 h 3861739"/>
              <a:gd name="connsiteX14" fmla="*/ 5299614 w 6310745"/>
              <a:gd name="connsiteY14" fmla="*/ 324201 h 3861739"/>
              <a:gd name="connsiteX15" fmla="*/ 6213700 w 6310745"/>
              <a:gd name="connsiteY15" fmla="*/ 666307 h 3861739"/>
              <a:gd name="connsiteX16" fmla="*/ 6310745 w 6310745"/>
              <a:gd name="connsiteY16" fmla="*/ 718092 h 3861739"/>
              <a:gd name="connsiteX17" fmla="*/ 6310745 w 6310745"/>
              <a:gd name="connsiteY17" fmla="*/ 786964 h 3861739"/>
              <a:gd name="connsiteX18" fmla="*/ 6223734 w 6310745"/>
              <a:gd name="connsiteY18" fmla="*/ 739515 h 3861739"/>
              <a:gd name="connsiteX19" fmla="*/ 5436559 w 6310745"/>
              <a:gd name="connsiteY19" fmla="*/ 427942 h 3861739"/>
              <a:gd name="connsiteX20" fmla="*/ 5314925 w 6310745"/>
              <a:gd name="connsiteY20" fmla="*/ 390465 h 3861739"/>
              <a:gd name="connsiteX21" fmla="*/ 5198564 w 6310745"/>
              <a:gd name="connsiteY21" fmla="*/ 357468 h 3861739"/>
              <a:gd name="connsiteX22" fmla="*/ 5826636 w 6310745"/>
              <a:gd name="connsiteY22" fmla="*/ 619266 h 3861739"/>
              <a:gd name="connsiteX23" fmla="*/ 6125359 w 6310745"/>
              <a:gd name="connsiteY23" fmla="*/ 778370 h 3861739"/>
              <a:gd name="connsiteX24" fmla="*/ 6310745 w 6310745"/>
              <a:gd name="connsiteY24" fmla="*/ 896973 h 3861739"/>
              <a:gd name="connsiteX25" fmla="*/ 6310745 w 6310745"/>
              <a:gd name="connsiteY25" fmla="*/ 3861739 h 3861739"/>
              <a:gd name="connsiteX26" fmla="*/ 974639 w 6310745"/>
              <a:gd name="connsiteY26" fmla="*/ 3861739 h 3861739"/>
              <a:gd name="connsiteX27" fmla="*/ 719986 w 6310745"/>
              <a:gd name="connsiteY27" fmla="*/ 3659957 h 3861739"/>
              <a:gd name="connsiteX28" fmla="*/ 299202 w 6310745"/>
              <a:gd name="connsiteY28" fmla="*/ 3177626 h 3861739"/>
              <a:gd name="connsiteX29" fmla="*/ 52873 w 6310745"/>
              <a:gd name="connsiteY29" fmla="*/ 2564820 h 3861739"/>
              <a:gd name="connsiteX30" fmla="*/ 21743 w 6310745"/>
              <a:gd name="connsiteY30" fmla="*/ 2457276 h 3861739"/>
              <a:gd name="connsiteX31" fmla="*/ 15788 w 6310745"/>
              <a:gd name="connsiteY31" fmla="*/ 2193035 h 3861739"/>
              <a:gd name="connsiteX32" fmla="*/ 1087523 w 6310745"/>
              <a:gd name="connsiteY32" fmla="*/ 695306 h 3861739"/>
              <a:gd name="connsiteX33" fmla="*/ 2765215 w 6310745"/>
              <a:gd name="connsiteY33" fmla="*/ 56158 h 3861739"/>
              <a:gd name="connsiteX34" fmla="*/ 3120078 w 6310745"/>
              <a:gd name="connsiteY34" fmla="*/ 15422 h 3861739"/>
              <a:gd name="connsiteX35" fmla="*/ 3495357 w 6310745"/>
              <a:gd name="connsiteY35" fmla="*/ 893 h 386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310745" h="3861739">
                <a:moveTo>
                  <a:pt x="5172027" y="351902"/>
                </a:moveTo>
                <a:cubicBezTo>
                  <a:pt x="5172027" y="351902"/>
                  <a:pt x="5172027" y="352852"/>
                  <a:pt x="5173047" y="352987"/>
                </a:cubicBezTo>
                <a:lnTo>
                  <a:pt x="5177471" y="352581"/>
                </a:lnTo>
                <a:close/>
                <a:moveTo>
                  <a:pt x="2969865" y="91462"/>
                </a:moveTo>
                <a:cubicBezTo>
                  <a:pt x="2952701" y="89711"/>
                  <a:pt x="2935264" y="91055"/>
                  <a:pt x="2918830" y="95401"/>
                </a:cubicBezTo>
                <a:cubicBezTo>
                  <a:pt x="2586081" y="133611"/>
                  <a:pt x="2262146" y="210506"/>
                  <a:pt x="1957331" y="323658"/>
                </a:cubicBezTo>
                <a:cubicBezTo>
                  <a:pt x="1300170" y="565494"/>
                  <a:pt x="773488" y="924243"/>
                  <a:pt x="413011" y="1429370"/>
                </a:cubicBezTo>
                <a:cubicBezTo>
                  <a:pt x="241125" y="1667934"/>
                  <a:pt x="130650" y="1931482"/>
                  <a:pt x="88087" y="2204577"/>
                </a:cubicBezTo>
                <a:cubicBezTo>
                  <a:pt x="96253" y="2189777"/>
                  <a:pt x="103398" y="2174704"/>
                  <a:pt x="109862" y="2159496"/>
                </a:cubicBezTo>
                <a:cubicBezTo>
                  <a:pt x="227584" y="1883441"/>
                  <a:pt x="374053" y="1617978"/>
                  <a:pt x="566286" y="1369352"/>
                </a:cubicBezTo>
                <a:cubicBezTo>
                  <a:pt x="843916" y="1009789"/>
                  <a:pt x="1197929" y="710108"/>
                  <a:pt x="1648059" y="484837"/>
                </a:cubicBezTo>
                <a:cubicBezTo>
                  <a:pt x="2053957" y="281700"/>
                  <a:pt x="2497621" y="159899"/>
                  <a:pt x="2969865" y="91462"/>
                </a:cubicBezTo>
                <a:close/>
                <a:moveTo>
                  <a:pt x="3495357" y="893"/>
                </a:moveTo>
                <a:cubicBezTo>
                  <a:pt x="3633661" y="-4539"/>
                  <a:pt x="3787957" y="15693"/>
                  <a:pt x="3941913" y="37963"/>
                </a:cubicBezTo>
                <a:cubicBezTo>
                  <a:pt x="4403949" y="104770"/>
                  <a:pt x="4858161" y="195339"/>
                  <a:pt x="5299614" y="324201"/>
                </a:cubicBezTo>
                <a:cubicBezTo>
                  <a:pt x="5617945" y="417079"/>
                  <a:pt x="5925559" y="526685"/>
                  <a:pt x="6213700" y="666307"/>
                </a:cubicBezTo>
                <a:lnTo>
                  <a:pt x="6310745" y="718092"/>
                </a:lnTo>
                <a:lnTo>
                  <a:pt x="6310745" y="786964"/>
                </a:lnTo>
                <a:lnTo>
                  <a:pt x="6223734" y="739515"/>
                </a:lnTo>
                <a:cubicBezTo>
                  <a:pt x="5975170" y="615379"/>
                  <a:pt x="5710361" y="515015"/>
                  <a:pt x="5436559" y="427942"/>
                </a:cubicBezTo>
                <a:cubicBezTo>
                  <a:pt x="5396292" y="415002"/>
                  <a:pt x="5355753" y="402509"/>
                  <a:pt x="5314925" y="390465"/>
                </a:cubicBezTo>
                <a:cubicBezTo>
                  <a:pt x="5276307" y="379059"/>
                  <a:pt x="5237351" y="368468"/>
                  <a:pt x="5198564" y="357468"/>
                </a:cubicBezTo>
                <a:cubicBezTo>
                  <a:pt x="5414393" y="434473"/>
                  <a:pt x="5624129" y="521907"/>
                  <a:pt x="5826636" y="619266"/>
                </a:cubicBezTo>
                <a:cubicBezTo>
                  <a:pt x="5929344" y="669507"/>
                  <a:pt x="6029097" y="722388"/>
                  <a:pt x="6125359" y="778370"/>
                </a:cubicBezTo>
                <a:lnTo>
                  <a:pt x="6310745" y="896973"/>
                </a:lnTo>
                <a:lnTo>
                  <a:pt x="6310745" y="3861739"/>
                </a:lnTo>
                <a:lnTo>
                  <a:pt x="974639" y="3861739"/>
                </a:lnTo>
                <a:lnTo>
                  <a:pt x="719986" y="3659957"/>
                </a:lnTo>
                <a:cubicBezTo>
                  <a:pt x="556844" y="3515259"/>
                  <a:pt x="415052" y="3355506"/>
                  <a:pt x="299202" y="3177626"/>
                </a:cubicBezTo>
                <a:cubicBezTo>
                  <a:pt x="173197" y="2986301"/>
                  <a:pt x="89840" y="2778941"/>
                  <a:pt x="52873" y="2564820"/>
                </a:cubicBezTo>
                <a:cubicBezTo>
                  <a:pt x="46170" y="2528361"/>
                  <a:pt x="35760" y="2492390"/>
                  <a:pt x="21743" y="2457276"/>
                </a:cubicBezTo>
                <a:cubicBezTo>
                  <a:pt x="-12282" y="2369287"/>
                  <a:pt x="-34" y="2280753"/>
                  <a:pt x="15788" y="2193035"/>
                </a:cubicBezTo>
                <a:cubicBezTo>
                  <a:pt x="125343" y="1581179"/>
                  <a:pt x="505554" y="1091397"/>
                  <a:pt x="1087523" y="695306"/>
                </a:cubicBezTo>
                <a:cubicBezTo>
                  <a:pt x="1574397" y="363308"/>
                  <a:pt x="2138335" y="155961"/>
                  <a:pt x="2765215" y="56158"/>
                </a:cubicBezTo>
                <a:cubicBezTo>
                  <a:pt x="2882595" y="37419"/>
                  <a:pt x="3000997" y="24655"/>
                  <a:pt x="3120078" y="15422"/>
                </a:cubicBezTo>
                <a:cubicBezTo>
                  <a:pt x="3239161" y="6188"/>
                  <a:pt x="3356711" y="2250"/>
                  <a:pt x="3495357" y="893"/>
                </a:cubicBezTo>
                <a:close/>
              </a:path>
            </a:pathLst>
          </a:custGeom>
          <a:solidFill>
            <a:srgbClr val="E74629">
              <a:alpha val="91000"/>
            </a:srgbClr>
          </a:solidFill>
          <a:ln w="12700" cap="flat">
            <a:noFill/>
            <a:prstDash val="solid"/>
            <a:miter/>
          </a:ln>
        </p:spPr>
        <p:txBody>
          <a:bodyPr wrap="square" rtlCol="0" anchor="ctr">
            <a:noAutofit/>
          </a:bodyPr>
          <a:lstStyle/>
          <a:p>
            <a:endParaRPr lang="en-US"/>
          </a:p>
        </p:txBody>
      </p:sp>
      <p:sp>
        <p:nvSpPr>
          <p:cNvPr id="2" name="Nadpis 1">
            <a:extLst>
              <a:ext uri="{FF2B5EF4-FFF2-40B4-BE49-F238E27FC236}">
                <a16:creationId xmlns:a16="http://schemas.microsoft.com/office/drawing/2014/main" id="{32B16C26-C9C5-464B-AA5E-6D5CFEB7AA00}"/>
              </a:ext>
            </a:extLst>
          </p:cNvPr>
          <p:cNvSpPr>
            <a:spLocks noGrp="1"/>
          </p:cNvSpPr>
          <p:nvPr>
            <p:ph type="title"/>
          </p:nvPr>
        </p:nvSpPr>
        <p:spPr>
          <a:xfrm>
            <a:off x="7004878" y="3732208"/>
            <a:ext cx="4574851" cy="1390218"/>
          </a:xfrm>
        </p:spPr>
        <p:txBody>
          <a:bodyPr vert="horz" lIns="91440" tIns="45720" rIns="91440" bIns="45720" rtlCol="0" anchor="b">
            <a:normAutofit/>
          </a:bodyPr>
          <a:lstStyle/>
          <a:p>
            <a:pPr algn="ctr"/>
            <a:r>
              <a:rPr lang="en-US" sz="5200">
                <a:solidFill>
                  <a:schemeClr val="bg1"/>
                </a:solidFill>
              </a:rPr>
              <a:t>DĚKUJI ZA POZORNOST!</a:t>
            </a:r>
          </a:p>
          <a:p>
            <a:pPr algn="ctr"/>
            <a:endParaRPr lang="en-US" sz="5200">
              <a:solidFill>
                <a:schemeClr val="bg1"/>
              </a:solidFill>
            </a:endParaRPr>
          </a:p>
        </p:txBody>
      </p:sp>
      <p:sp>
        <p:nvSpPr>
          <p:cNvPr id="31" name="Rectangle 6">
            <a:extLst>
              <a:ext uri="{FF2B5EF4-FFF2-40B4-BE49-F238E27FC236}">
                <a16:creationId xmlns:a16="http://schemas.microsoft.com/office/drawing/2014/main" id="{72E0F698-EDF5-464C-B466-8D34B8AF17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89179" y="5344820"/>
            <a:ext cx="3994793" cy="27432"/>
          </a:xfrm>
          <a:custGeom>
            <a:avLst/>
            <a:gdLst>
              <a:gd name="connsiteX0" fmla="*/ 0 w 3994793"/>
              <a:gd name="connsiteY0" fmla="*/ 0 h 27432"/>
              <a:gd name="connsiteX1" fmla="*/ 745695 w 3994793"/>
              <a:gd name="connsiteY1" fmla="*/ 0 h 27432"/>
              <a:gd name="connsiteX2" fmla="*/ 1451441 w 3994793"/>
              <a:gd name="connsiteY2" fmla="*/ 0 h 27432"/>
              <a:gd name="connsiteX3" fmla="*/ 2157188 w 3994793"/>
              <a:gd name="connsiteY3" fmla="*/ 0 h 27432"/>
              <a:gd name="connsiteX4" fmla="*/ 2703143 w 3994793"/>
              <a:gd name="connsiteY4" fmla="*/ 0 h 27432"/>
              <a:gd name="connsiteX5" fmla="*/ 3289046 w 3994793"/>
              <a:gd name="connsiteY5" fmla="*/ 0 h 27432"/>
              <a:gd name="connsiteX6" fmla="*/ 3994793 w 3994793"/>
              <a:gd name="connsiteY6" fmla="*/ 0 h 27432"/>
              <a:gd name="connsiteX7" fmla="*/ 3994793 w 3994793"/>
              <a:gd name="connsiteY7" fmla="*/ 27432 h 27432"/>
              <a:gd name="connsiteX8" fmla="*/ 3328994 w 3994793"/>
              <a:gd name="connsiteY8" fmla="*/ 27432 h 27432"/>
              <a:gd name="connsiteX9" fmla="*/ 2783039 w 3994793"/>
              <a:gd name="connsiteY9" fmla="*/ 27432 h 27432"/>
              <a:gd name="connsiteX10" fmla="*/ 2237084 w 3994793"/>
              <a:gd name="connsiteY10" fmla="*/ 27432 h 27432"/>
              <a:gd name="connsiteX11" fmla="*/ 1531337 w 3994793"/>
              <a:gd name="connsiteY11" fmla="*/ 27432 h 27432"/>
              <a:gd name="connsiteX12" fmla="*/ 945434 w 3994793"/>
              <a:gd name="connsiteY12" fmla="*/ 27432 h 27432"/>
              <a:gd name="connsiteX13" fmla="*/ 0 w 3994793"/>
              <a:gd name="connsiteY13" fmla="*/ 27432 h 27432"/>
              <a:gd name="connsiteX14" fmla="*/ 0 w 3994793"/>
              <a:gd name="connsiteY14"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994793" h="27432" fill="none" extrusionOk="0">
                <a:moveTo>
                  <a:pt x="0" y="0"/>
                </a:moveTo>
                <a:cubicBezTo>
                  <a:pt x="285474" y="-22732"/>
                  <a:pt x="421546" y="-1893"/>
                  <a:pt x="745695" y="0"/>
                </a:cubicBezTo>
                <a:cubicBezTo>
                  <a:pt x="1069844" y="1893"/>
                  <a:pt x="1267051" y="4066"/>
                  <a:pt x="1451441" y="0"/>
                </a:cubicBezTo>
                <a:cubicBezTo>
                  <a:pt x="1635831" y="-4066"/>
                  <a:pt x="1865269" y="3287"/>
                  <a:pt x="2157188" y="0"/>
                </a:cubicBezTo>
                <a:cubicBezTo>
                  <a:pt x="2449107" y="-3287"/>
                  <a:pt x="2473776" y="-12720"/>
                  <a:pt x="2703143" y="0"/>
                </a:cubicBezTo>
                <a:cubicBezTo>
                  <a:pt x="2932510" y="12720"/>
                  <a:pt x="3023998" y="17286"/>
                  <a:pt x="3289046" y="0"/>
                </a:cubicBezTo>
                <a:cubicBezTo>
                  <a:pt x="3554094" y="-17286"/>
                  <a:pt x="3836668" y="10296"/>
                  <a:pt x="3994793" y="0"/>
                </a:cubicBezTo>
                <a:cubicBezTo>
                  <a:pt x="3993836" y="8431"/>
                  <a:pt x="3994444" y="14612"/>
                  <a:pt x="3994793" y="27432"/>
                </a:cubicBezTo>
                <a:cubicBezTo>
                  <a:pt x="3751330" y="45147"/>
                  <a:pt x="3618521" y="7232"/>
                  <a:pt x="3328994" y="27432"/>
                </a:cubicBezTo>
                <a:cubicBezTo>
                  <a:pt x="3039467" y="47632"/>
                  <a:pt x="2908653" y="25202"/>
                  <a:pt x="2783039" y="27432"/>
                </a:cubicBezTo>
                <a:cubicBezTo>
                  <a:pt x="2657426" y="29662"/>
                  <a:pt x="2373985" y="40038"/>
                  <a:pt x="2237084" y="27432"/>
                </a:cubicBezTo>
                <a:cubicBezTo>
                  <a:pt x="2100183" y="14826"/>
                  <a:pt x="1862145" y="31781"/>
                  <a:pt x="1531337" y="27432"/>
                </a:cubicBezTo>
                <a:cubicBezTo>
                  <a:pt x="1200529" y="23083"/>
                  <a:pt x="1153029" y="12124"/>
                  <a:pt x="945434" y="27432"/>
                </a:cubicBezTo>
                <a:cubicBezTo>
                  <a:pt x="737839" y="42740"/>
                  <a:pt x="371500" y="-18970"/>
                  <a:pt x="0" y="27432"/>
                </a:cubicBezTo>
                <a:cubicBezTo>
                  <a:pt x="226" y="18208"/>
                  <a:pt x="-648" y="12891"/>
                  <a:pt x="0" y="0"/>
                </a:cubicBezTo>
                <a:close/>
              </a:path>
              <a:path w="3994793" h="27432" stroke="0" extrusionOk="0">
                <a:moveTo>
                  <a:pt x="0" y="0"/>
                </a:moveTo>
                <a:cubicBezTo>
                  <a:pt x="233202" y="14567"/>
                  <a:pt x="387388" y="28518"/>
                  <a:pt x="625851" y="0"/>
                </a:cubicBezTo>
                <a:cubicBezTo>
                  <a:pt x="864314" y="-28518"/>
                  <a:pt x="1027047" y="-26118"/>
                  <a:pt x="1171806" y="0"/>
                </a:cubicBezTo>
                <a:cubicBezTo>
                  <a:pt x="1316566" y="26118"/>
                  <a:pt x="1639655" y="-2490"/>
                  <a:pt x="1917501" y="0"/>
                </a:cubicBezTo>
                <a:cubicBezTo>
                  <a:pt x="2195348" y="2490"/>
                  <a:pt x="2328758" y="19053"/>
                  <a:pt x="2543352" y="0"/>
                </a:cubicBezTo>
                <a:cubicBezTo>
                  <a:pt x="2757946" y="-19053"/>
                  <a:pt x="3028913" y="23876"/>
                  <a:pt x="3169202" y="0"/>
                </a:cubicBezTo>
                <a:cubicBezTo>
                  <a:pt x="3309491" y="-23876"/>
                  <a:pt x="3706249" y="-31775"/>
                  <a:pt x="3994793" y="0"/>
                </a:cubicBezTo>
                <a:cubicBezTo>
                  <a:pt x="3993438" y="9524"/>
                  <a:pt x="3993591" y="13975"/>
                  <a:pt x="3994793" y="27432"/>
                </a:cubicBezTo>
                <a:cubicBezTo>
                  <a:pt x="3717302" y="841"/>
                  <a:pt x="3475105" y="20835"/>
                  <a:pt x="3328994" y="27432"/>
                </a:cubicBezTo>
                <a:cubicBezTo>
                  <a:pt x="3182883" y="34029"/>
                  <a:pt x="3048913" y="25304"/>
                  <a:pt x="2783039" y="27432"/>
                </a:cubicBezTo>
                <a:cubicBezTo>
                  <a:pt x="2517165" y="29560"/>
                  <a:pt x="2371663" y="19960"/>
                  <a:pt x="2117240" y="27432"/>
                </a:cubicBezTo>
                <a:cubicBezTo>
                  <a:pt x="1862817" y="34904"/>
                  <a:pt x="1771642" y="53179"/>
                  <a:pt x="1451441" y="27432"/>
                </a:cubicBezTo>
                <a:cubicBezTo>
                  <a:pt x="1131240" y="1685"/>
                  <a:pt x="1013354" y="33667"/>
                  <a:pt x="825591" y="27432"/>
                </a:cubicBezTo>
                <a:cubicBezTo>
                  <a:pt x="637828" y="21198"/>
                  <a:pt x="270465" y="28145"/>
                  <a:pt x="0" y="27432"/>
                </a:cubicBezTo>
                <a:cubicBezTo>
                  <a:pt x="-800" y="16780"/>
                  <a:pt x="-583" y="12910"/>
                  <a:pt x="0" y="0"/>
                </a:cubicBezTo>
                <a:close/>
              </a:path>
            </a:pathLst>
          </a:custGeom>
          <a:solidFill>
            <a:schemeClr val="bg1"/>
          </a:solidFill>
          <a:ln w="38100" cap="rnd">
            <a:solidFill>
              <a:schemeClr val="bg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Obrázek 3" descr="Obsah obrázku osoba, hudba, dechové nástroje, interiér&#10;&#10;Popis se vygeneroval automaticky.">
            <a:extLst>
              <a:ext uri="{FF2B5EF4-FFF2-40B4-BE49-F238E27FC236}">
                <a16:creationId xmlns:a16="http://schemas.microsoft.com/office/drawing/2014/main" id="{3A785746-E4A7-46C6-BEA1-A0B5FBD0EED4}"/>
              </a:ext>
            </a:extLst>
          </p:cNvPr>
          <p:cNvPicPr>
            <a:picLocks noChangeAspect="1"/>
          </p:cNvPicPr>
          <p:nvPr/>
        </p:nvPicPr>
        <p:blipFill>
          <a:blip r:embed="rId3"/>
          <a:stretch>
            <a:fillRect/>
          </a:stretch>
        </p:blipFill>
        <p:spPr>
          <a:xfrm>
            <a:off x="776817" y="1197376"/>
            <a:ext cx="6214533" cy="2674664"/>
          </a:xfrm>
          <a:prstGeom prst="rect">
            <a:avLst/>
          </a:prstGeom>
        </p:spPr>
      </p:pic>
    </p:spTree>
    <p:extLst>
      <p:ext uri="{BB962C8B-B14F-4D97-AF65-F5344CB8AC3E}">
        <p14:creationId xmlns:p14="http://schemas.microsoft.com/office/powerpoint/2010/main" val="1775684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E7462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41F8672E-45DA-4C7E-BE44-70628E1A106E}"/>
              </a:ext>
            </a:extLst>
          </p:cNvPr>
          <p:cNvSpPr>
            <a:spLocks noGrp="1"/>
          </p:cNvSpPr>
          <p:nvPr>
            <p:ph type="title"/>
          </p:nvPr>
        </p:nvSpPr>
        <p:spPr>
          <a:xfrm>
            <a:off x="635001" y="640823"/>
            <a:ext cx="3103194" cy="5583148"/>
          </a:xfrm>
        </p:spPr>
        <p:txBody>
          <a:bodyPr anchor="ctr">
            <a:normAutofit/>
          </a:bodyPr>
          <a:lstStyle/>
          <a:p>
            <a:r>
              <a:rPr lang="cs-CZ">
                <a:solidFill>
                  <a:schemeClr val="bg1"/>
                </a:solidFill>
              </a:rPr>
              <a:t>ZÁKLADY REFLEXNÍCH METODIK A POSTUPŮ</a:t>
            </a:r>
          </a:p>
        </p:txBody>
      </p:sp>
      <p:graphicFrame>
        <p:nvGraphicFramePr>
          <p:cNvPr id="12" name="Zástupný obsah 2">
            <a:extLst>
              <a:ext uri="{FF2B5EF4-FFF2-40B4-BE49-F238E27FC236}">
                <a16:creationId xmlns:a16="http://schemas.microsoft.com/office/drawing/2014/main" id="{2D709C3F-C70A-4B92-9B2C-BED31B077D7E}"/>
              </a:ext>
            </a:extLst>
          </p:cNvPr>
          <p:cNvGraphicFramePr>
            <a:graphicFrameLocks noGrp="1"/>
          </p:cNvGraphicFramePr>
          <p:nvPr>
            <p:ph idx="1"/>
            <p:extLst>
              <p:ext uri="{D42A27DB-BD31-4B8C-83A1-F6EECF244321}">
                <p14:modId xmlns:p14="http://schemas.microsoft.com/office/powerpoint/2010/main" val="3461316481"/>
              </p:ext>
            </p:extLst>
          </p:nvPr>
        </p:nvGraphicFramePr>
        <p:xfrm>
          <a:off x="4256435" y="-4761"/>
          <a:ext cx="7937678" cy="68590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40283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E7462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6DD9AD6E-6CD3-4F03-96E5-CB79E69C5B49}"/>
              </a:ext>
            </a:extLst>
          </p:cNvPr>
          <p:cNvSpPr>
            <a:spLocks noGrp="1"/>
          </p:cNvSpPr>
          <p:nvPr>
            <p:ph type="title"/>
          </p:nvPr>
        </p:nvSpPr>
        <p:spPr>
          <a:xfrm>
            <a:off x="635001" y="640823"/>
            <a:ext cx="3103194" cy="5583148"/>
          </a:xfrm>
        </p:spPr>
        <p:txBody>
          <a:bodyPr anchor="ctr">
            <a:normAutofit/>
          </a:bodyPr>
          <a:lstStyle/>
          <a:p>
            <a:r>
              <a:rPr lang="cs-CZ">
                <a:solidFill>
                  <a:schemeClr val="bg1"/>
                </a:solidFill>
                <a:ea typeface="+mj-lt"/>
                <a:cs typeface="+mj-lt"/>
              </a:rPr>
              <a:t>Jednotlivé prvky facilitace 1: </a:t>
            </a:r>
            <a:endParaRPr lang="cs-CZ">
              <a:solidFill>
                <a:schemeClr val="bg1"/>
              </a:solidFill>
            </a:endParaRPr>
          </a:p>
        </p:txBody>
      </p:sp>
      <p:graphicFrame>
        <p:nvGraphicFramePr>
          <p:cNvPr id="5" name="Zástupný obsah 2">
            <a:extLst>
              <a:ext uri="{FF2B5EF4-FFF2-40B4-BE49-F238E27FC236}">
                <a16:creationId xmlns:a16="http://schemas.microsoft.com/office/drawing/2014/main" id="{3D35C6CF-BF21-4583-89A4-624A0337E76C}"/>
              </a:ext>
            </a:extLst>
          </p:cNvPr>
          <p:cNvGraphicFramePr>
            <a:graphicFrameLocks noGrp="1"/>
          </p:cNvGraphicFramePr>
          <p:nvPr>
            <p:ph idx="1"/>
            <p:extLst>
              <p:ext uri="{D42A27DB-BD31-4B8C-83A1-F6EECF244321}">
                <p14:modId xmlns:p14="http://schemas.microsoft.com/office/powerpoint/2010/main" val="2232283948"/>
              </p:ext>
            </p:extLst>
          </p:nvPr>
        </p:nvGraphicFramePr>
        <p:xfrm>
          <a:off x="3272185" y="323322"/>
          <a:ext cx="8689095" cy="65733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78356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E7462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AF5A4680-873C-4C33-9106-2BE5C1C2847E}"/>
              </a:ext>
            </a:extLst>
          </p:cNvPr>
          <p:cNvSpPr>
            <a:spLocks noGrp="1"/>
          </p:cNvSpPr>
          <p:nvPr>
            <p:ph type="title"/>
          </p:nvPr>
        </p:nvSpPr>
        <p:spPr>
          <a:xfrm>
            <a:off x="635001" y="640823"/>
            <a:ext cx="3103194" cy="5583148"/>
          </a:xfrm>
        </p:spPr>
        <p:txBody>
          <a:bodyPr anchor="ctr">
            <a:normAutofit/>
          </a:bodyPr>
          <a:lstStyle/>
          <a:p>
            <a:r>
              <a:rPr lang="cs-CZ">
                <a:solidFill>
                  <a:schemeClr val="bg1"/>
                </a:solidFill>
                <a:ea typeface="+mj-lt"/>
                <a:cs typeface="+mj-lt"/>
              </a:rPr>
              <a:t>Jednotlivé prvky facilitace 2: </a:t>
            </a:r>
            <a:endParaRPr lang="cs-CZ">
              <a:solidFill>
                <a:schemeClr val="bg1"/>
              </a:solidFill>
            </a:endParaRPr>
          </a:p>
        </p:txBody>
      </p:sp>
      <p:graphicFrame>
        <p:nvGraphicFramePr>
          <p:cNvPr id="5" name="Zástupný obsah 2">
            <a:extLst>
              <a:ext uri="{FF2B5EF4-FFF2-40B4-BE49-F238E27FC236}">
                <a16:creationId xmlns:a16="http://schemas.microsoft.com/office/drawing/2014/main" id="{FDA32BCB-6A6D-4422-AB7C-7A1609735242}"/>
              </a:ext>
            </a:extLst>
          </p:cNvPr>
          <p:cNvGraphicFramePr>
            <a:graphicFrameLocks noGrp="1"/>
          </p:cNvGraphicFramePr>
          <p:nvPr>
            <p:ph idx="1"/>
            <p:extLst>
              <p:ext uri="{D42A27DB-BD31-4B8C-83A1-F6EECF244321}">
                <p14:modId xmlns:p14="http://schemas.microsoft.com/office/powerpoint/2010/main" val="25929469"/>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0081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E7462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11CCC0DD-4D1C-449C-B755-00640C5BC949}"/>
              </a:ext>
            </a:extLst>
          </p:cNvPr>
          <p:cNvSpPr>
            <a:spLocks noGrp="1"/>
          </p:cNvSpPr>
          <p:nvPr>
            <p:ph type="title"/>
          </p:nvPr>
        </p:nvSpPr>
        <p:spPr>
          <a:xfrm>
            <a:off x="635001" y="640823"/>
            <a:ext cx="3103194" cy="5583148"/>
          </a:xfrm>
        </p:spPr>
        <p:txBody>
          <a:bodyPr anchor="ctr">
            <a:normAutofit/>
          </a:bodyPr>
          <a:lstStyle/>
          <a:p>
            <a:r>
              <a:rPr lang="cs-CZ">
                <a:solidFill>
                  <a:schemeClr val="bg1"/>
                </a:solidFill>
                <a:ea typeface="+mj-lt"/>
                <a:cs typeface="+mj-lt"/>
              </a:rPr>
              <a:t>Jednotlivé prvky facilitace 3:</a:t>
            </a:r>
            <a:endParaRPr lang="cs-CZ">
              <a:solidFill>
                <a:schemeClr val="bg1"/>
              </a:solidFill>
            </a:endParaRPr>
          </a:p>
        </p:txBody>
      </p:sp>
      <p:graphicFrame>
        <p:nvGraphicFramePr>
          <p:cNvPr id="5" name="Zástupný obsah 2">
            <a:extLst>
              <a:ext uri="{FF2B5EF4-FFF2-40B4-BE49-F238E27FC236}">
                <a16:creationId xmlns:a16="http://schemas.microsoft.com/office/drawing/2014/main" id="{3CF5D323-2C30-4D2C-AAFF-BB0294F51539}"/>
              </a:ext>
            </a:extLst>
          </p:cNvPr>
          <p:cNvGraphicFramePr>
            <a:graphicFrameLocks noGrp="1"/>
          </p:cNvGraphicFramePr>
          <p:nvPr>
            <p:ph idx="1"/>
            <p:extLst>
              <p:ext uri="{D42A27DB-BD31-4B8C-83A1-F6EECF244321}">
                <p14:modId xmlns:p14="http://schemas.microsoft.com/office/powerpoint/2010/main" val="2259284897"/>
              </p:ext>
            </p:extLst>
          </p:nvPr>
        </p:nvGraphicFramePr>
        <p:xfrm>
          <a:off x="3684935" y="270406"/>
          <a:ext cx="8297511" cy="64992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5503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4">
            <a:extLst>
              <a:ext uri="{FF2B5EF4-FFF2-40B4-BE49-F238E27FC236}">
                <a16:creationId xmlns:a16="http://schemas.microsoft.com/office/drawing/2014/main" id="{745DEEED-BE3A-4307-800A-45F555B51C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6">
            <a:extLst>
              <a:ext uri="{FF2B5EF4-FFF2-40B4-BE49-F238E27FC236}">
                <a16:creationId xmlns:a16="http://schemas.microsoft.com/office/drawing/2014/main" id="{F5C73706-35AD-4797-B796-D806B8FE5A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006297" cy="6858000"/>
          </a:xfrm>
          <a:custGeom>
            <a:avLst/>
            <a:gdLst>
              <a:gd name="connsiteX0" fmla="*/ 5006297 w 5006297"/>
              <a:gd name="connsiteY0" fmla="*/ 0 h 6858000"/>
              <a:gd name="connsiteX1" fmla="*/ 1229608 w 5006297"/>
              <a:gd name="connsiteY1" fmla="*/ 0 h 6858000"/>
              <a:gd name="connsiteX2" fmla="*/ 1128285 w 5006297"/>
              <a:gd name="connsiteY2" fmla="*/ 156518 h 6858000"/>
              <a:gd name="connsiteX3" fmla="*/ 768782 w 5006297"/>
              <a:gd name="connsiteY3" fmla="*/ 825746 h 6858000"/>
              <a:gd name="connsiteX4" fmla="*/ 743290 w 5006297"/>
              <a:gd name="connsiteY4" fmla="*/ 860183 h 6858000"/>
              <a:gd name="connsiteX5" fmla="*/ 787138 w 5006297"/>
              <a:gd name="connsiteY5" fmla="*/ 756243 h 6858000"/>
              <a:gd name="connsiteX6" fmla="*/ 980544 w 5006297"/>
              <a:gd name="connsiteY6" fmla="*/ 339016 h 6858000"/>
              <a:gd name="connsiteX7" fmla="*/ 1161966 w 5006297"/>
              <a:gd name="connsiteY7" fmla="*/ 0 h 6858000"/>
              <a:gd name="connsiteX8" fmla="*/ 1104491 w 5006297"/>
              <a:gd name="connsiteY8" fmla="*/ 0 h 6858000"/>
              <a:gd name="connsiteX9" fmla="*/ 993044 w 5006297"/>
              <a:gd name="connsiteY9" fmla="*/ 204247 h 6858000"/>
              <a:gd name="connsiteX10" fmla="*/ 494731 w 5006297"/>
              <a:gd name="connsiteY10" fmla="*/ 1375322 h 6858000"/>
              <a:gd name="connsiteX11" fmla="*/ 46559 w 5006297"/>
              <a:gd name="connsiteY11" fmla="*/ 3329787 h 6858000"/>
              <a:gd name="connsiteX12" fmla="*/ 12272 w 5006297"/>
              <a:gd name="connsiteY12" fmla="*/ 4352595 h 6858000"/>
              <a:gd name="connsiteX13" fmla="*/ 171094 w 5006297"/>
              <a:gd name="connsiteY13" fmla="*/ 5544543 h 6858000"/>
              <a:gd name="connsiteX14" fmla="*/ 538125 w 5006297"/>
              <a:gd name="connsiteY14" fmla="*/ 6816123 h 6858000"/>
              <a:gd name="connsiteX15" fmla="*/ 555724 w 5006297"/>
              <a:gd name="connsiteY15" fmla="*/ 6858000 h 6858000"/>
              <a:gd name="connsiteX16" fmla="*/ 608303 w 5006297"/>
              <a:gd name="connsiteY16" fmla="*/ 6858000 h 6858000"/>
              <a:gd name="connsiteX17" fmla="*/ 596366 w 5006297"/>
              <a:gd name="connsiteY17" fmla="*/ 6829337 h 6858000"/>
              <a:gd name="connsiteX18" fmla="*/ 364843 w 5006297"/>
              <a:gd name="connsiteY18" fmla="*/ 6132604 h 6858000"/>
              <a:gd name="connsiteX19" fmla="*/ 213412 w 5006297"/>
              <a:gd name="connsiteY19" fmla="*/ 5505676 h 6858000"/>
              <a:gd name="connsiteX20" fmla="*/ 211628 w 5006297"/>
              <a:gd name="connsiteY20" fmla="*/ 5472254 h 6858000"/>
              <a:gd name="connsiteX21" fmla="*/ 311945 w 5006297"/>
              <a:gd name="connsiteY21" fmla="*/ 5821167 h 6858000"/>
              <a:gd name="connsiteX22" fmla="*/ 623960 w 5006297"/>
              <a:gd name="connsiteY22" fmla="*/ 6658826 h 6858000"/>
              <a:gd name="connsiteX23" fmla="*/ 717350 w 5006297"/>
              <a:gd name="connsiteY23" fmla="*/ 6858000 h 6858000"/>
              <a:gd name="connsiteX24" fmla="*/ 5006297 w 5006297"/>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006297" h="6858000">
                <a:moveTo>
                  <a:pt x="5006297" y="0"/>
                </a:moveTo>
                <a:lnTo>
                  <a:pt x="1229608" y="0"/>
                </a:lnTo>
                <a:lnTo>
                  <a:pt x="1128285" y="156518"/>
                </a:lnTo>
                <a:cubicBezTo>
                  <a:pt x="996915" y="372642"/>
                  <a:pt x="877575" y="596029"/>
                  <a:pt x="768782" y="825746"/>
                </a:cubicBezTo>
                <a:cubicBezTo>
                  <a:pt x="763429" y="839224"/>
                  <a:pt x="754646" y="851089"/>
                  <a:pt x="743290" y="860183"/>
                </a:cubicBezTo>
                <a:cubicBezTo>
                  <a:pt x="757948" y="825621"/>
                  <a:pt x="772224" y="790805"/>
                  <a:pt x="787138" y="756243"/>
                </a:cubicBezTo>
                <a:cubicBezTo>
                  <a:pt x="848067" y="615114"/>
                  <a:pt x="912406" y="475964"/>
                  <a:pt x="980544" y="339016"/>
                </a:cubicBezTo>
                <a:lnTo>
                  <a:pt x="1161966" y="0"/>
                </a:lnTo>
                <a:lnTo>
                  <a:pt x="1104491" y="0"/>
                </a:lnTo>
                <a:lnTo>
                  <a:pt x="993044" y="204247"/>
                </a:lnTo>
                <a:cubicBezTo>
                  <a:pt x="798291" y="579761"/>
                  <a:pt x="634561" y="971401"/>
                  <a:pt x="494731" y="1375322"/>
                </a:cubicBezTo>
                <a:cubicBezTo>
                  <a:pt x="277072" y="2009491"/>
                  <a:pt x="126862" y="2664550"/>
                  <a:pt x="46559" y="3329787"/>
                </a:cubicBezTo>
                <a:cubicBezTo>
                  <a:pt x="4496" y="3670216"/>
                  <a:pt x="-14242" y="4010141"/>
                  <a:pt x="12272" y="4352595"/>
                </a:cubicBezTo>
                <a:cubicBezTo>
                  <a:pt x="43627" y="4752907"/>
                  <a:pt x="90918" y="5150814"/>
                  <a:pt x="171094" y="5544543"/>
                </a:cubicBezTo>
                <a:cubicBezTo>
                  <a:pt x="259524" y="5979227"/>
                  <a:pt x="379573" y="6403657"/>
                  <a:pt x="538125" y="6816123"/>
                </a:cubicBezTo>
                <a:lnTo>
                  <a:pt x="555724" y="6858000"/>
                </a:lnTo>
                <a:lnTo>
                  <a:pt x="608303" y="6858000"/>
                </a:lnTo>
                <a:lnTo>
                  <a:pt x="596366" y="6829337"/>
                </a:lnTo>
                <a:cubicBezTo>
                  <a:pt x="508696" y="6602484"/>
                  <a:pt x="431985" y="6369981"/>
                  <a:pt x="364843" y="6132604"/>
                </a:cubicBezTo>
                <a:cubicBezTo>
                  <a:pt x="306463" y="5925865"/>
                  <a:pt x="263378" y="5714822"/>
                  <a:pt x="213412" y="5505676"/>
                </a:cubicBezTo>
                <a:cubicBezTo>
                  <a:pt x="212231" y="5494574"/>
                  <a:pt x="211637" y="5483421"/>
                  <a:pt x="211628" y="5472254"/>
                </a:cubicBezTo>
                <a:cubicBezTo>
                  <a:pt x="248210" y="5599108"/>
                  <a:pt x="277401" y="5710897"/>
                  <a:pt x="311945" y="5821167"/>
                </a:cubicBezTo>
                <a:cubicBezTo>
                  <a:pt x="401999" y="6108329"/>
                  <a:pt x="505868" y="6387643"/>
                  <a:pt x="623960" y="6658826"/>
                </a:cubicBezTo>
                <a:lnTo>
                  <a:pt x="717350" y="6858000"/>
                </a:lnTo>
                <a:lnTo>
                  <a:pt x="5006297" y="6858000"/>
                </a:lnTo>
                <a:close/>
              </a:path>
            </a:pathLst>
          </a:custGeom>
          <a:solidFill>
            <a:srgbClr val="E74629"/>
          </a:solidFill>
          <a:ln w="6857" cap="flat">
            <a:noFill/>
            <a:prstDash val="solid"/>
            <a:miter/>
          </a:ln>
        </p:spPr>
        <p:txBody>
          <a:bodyPr wrap="square" rtlCol="0" anchor="ctr">
            <a:noAutofit/>
          </a:bodyPr>
          <a:lstStyle/>
          <a:p>
            <a:endParaRPr lang="en-US"/>
          </a:p>
        </p:txBody>
      </p:sp>
      <p:sp>
        <p:nvSpPr>
          <p:cNvPr id="2" name="Nadpis 1">
            <a:extLst>
              <a:ext uri="{FF2B5EF4-FFF2-40B4-BE49-F238E27FC236}">
                <a16:creationId xmlns:a16="http://schemas.microsoft.com/office/drawing/2014/main" id="{5AD7D71D-9EF6-4FDA-A792-BC2167E47601}"/>
              </a:ext>
            </a:extLst>
          </p:cNvPr>
          <p:cNvSpPr>
            <a:spLocks noGrp="1"/>
          </p:cNvSpPr>
          <p:nvPr>
            <p:ph type="title"/>
          </p:nvPr>
        </p:nvSpPr>
        <p:spPr>
          <a:xfrm>
            <a:off x="841248" y="644652"/>
            <a:ext cx="3182112" cy="5568696"/>
          </a:xfrm>
        </p:spPr>
        <p:txBody>
          <a:bodyPr>
            <a:normAutofit/>
          </a:bodyPr>
          <a:lstStyle/>
          <a:p>
            <a:r>
              <a:rPr lang="cs-CZ" sz="6600">
                <a:solidFill>
                  <a:srgbClr val="FFFFFF"/>
                </a:solidFill>
                <a:ea typeface="+mj-lt"/>
                <a:cs typeface="+mj-lt"/>
              </a:rPr>
              <a:t>Jednotlivé prvky facilitace 4: </a:t>
            </a:r>
            <a:endParaRPr lang="cs-CZ" sz="6600">
              <a:solidFill>
                <a:srgbClr val="FFFFFF"/>
              </a:solidFill>
            </a:endParaRPr>
          </a:p>
        </p:txBody>
      </p:sp>
      <p:sp>
        <p:nvSpPr>
          <p:cNvPr id="3" name="Zástupný obsah 2">
            <a:extLst>
              <a:ext uri="{FF2B5EF4-FFF2-40B4-BE49-F238E27FC236}">
                <a16:creationId xmlns:a16="http://schemas.microsoft.com/office/drawing/2014/main" id="{BD67EDCE-894A-49FF-8262-4FA92AB20FBC}"/>
              </a:ext>
            </a:extLst>
          </p:cNvPr>
          <p:cNvSpPr>
            <a:spLocks noGrp="1"/>
          </p:cNvSpPr>
          <p:nvPr>
            <p:ph idx="1"/>
          </p:nvPr>
        </p:nvSpPr>
        <p:spPr>
          <a:xfrm>
            <a:off x="4425434" y="221319"/>
            <a:ext cx="7592067" cy="6351862"/>
          </a:xfrm>
        </p:spPr>
        <p:txBody>
          <a:bodyPr vert="horz" lIns="91440" tIns="45720" rIns="91440" bIns="45720" rtlCol="0" anchor="ctr">
            <a:normAutofit/>
          </a:bodyPr>
          <a:lstStyle/>
          <a:p>
            <a:pPr>
              <a:lnSpc>
                <a:spcPct val="100000"/>
              </a:lnSpc>
            </a:pPr>
            <a:r>
              <a:rPr lang="cs-CZ" sz="2000" b="1" u="sng" dirty="0">
                <a:ea typeface="+mn-lt"/>
                <a:cs typeface="+mn-lt"/>
              </a:rPr>
              <a:t>Představa pohybu – cvičení v představě:</a:t>
            </a:r>
            <a:r>
              <a:rPr lang="cs-CZ" sz="2000" b="1" dirty="0">
                <a:ea typeface="+mn-lt"/>
                <a:cs typeface="+mn-lt"/>
              </a:rPr>
              <a:t> </a:t>
            </a:r>
            <a:endParaRPr lang="cs-CZ" sz="2000" b="1"/>
          </a:p>
          <a:p>
            <a:pPr lvl="1">
              <a:lnSpc>
                <a:spcPct val="100000"/>
              </a:lnSpc>
            </a:pPr>
            <a:r>
              <a:rPr lang="cs-CZ" sz="2000" b="1" dirty="0">
                <a:ea typeface="+mn-lt"/>
                <a:cs typeface="+mn-lt"/>
              </a:rPr>
              <a:t>aktivuje podobné oblasti mozku jako pohyb samotný </a:t>
            </a:r>
          </a:p>
          <a:p>
            <a:pPr lvl="1">
              <a:lnSpc>
                <a:spcPct val="100000"/>
              </a:lnSpc>
            </a:pPr>
            <a:r>
              <a:rPr lang="cs-CZ" sz="2000" b="1" dirty="0">
                <a:ea typeface="+mn-lt"/>
                <a:cs typeface="+mn-lt"/>
              </a:rPr>
              <a:t>vychází z teorie, že mozek nerozezná skutečnost od představy a příslušné svaly zapojuje i během představy pohybu, a tak například u těžších stavů nedochází k zapomínání určitých pohybů </a:t>
            </a:r>
          </a:p>
          <a:p>
            <a:pPr lvl="1">
              <a:lnSpc>
                <a:spcPct val="100000"/>
              </a:lnSpc>
            </a:pPr>
            <a:r>
              <a:rPr lang="cs-CZ" sz="2000" b="1" dirty="0">
                <a:ea typeface="+mn-lt"/>
                <a:cs typeface="+mn-lt"/>
              </a:rPr>
              <a:t>je nutné opakování a dostatku času pro nácvik, příprava ve smyslu zklidnění a koncentrovanosti klienta </a:t>
            </a:r>
          </a:p>
          <a:p>
            <a:pPr lvl="1">
              <a:lnSpc>
                <a:spcPct val="100000"/>
              </a:lnSpc>
            </a:pPr>
            <a:r>
              <a:rPr lang="cs-CZ" sz="2000" b="1" dirty="0">
                <a:ea typeface="+mn-lt"/>
                <a:cs typeface="+mn-lt"/>
              </a:rPr>
              <a:t>správná volba povelů a čas pro samotnou představu pohybu </a:t>
            </a:r>
          </a:p>
          <a:p>
            <a:pPr lvl="1">
              <a:lnSpc>
                <a:spcPct val="100000"/>
              </a:lnSpc>
            </a:pPr>
            <a:r>
              <a:rPr lang="cs-CZ" sz="2000" b="1" dirty="0">
                <a:ea typeface="+mn-lt"/>
                <a:cs typeface="+mn-lt"/>
              </a:rPr>
              <a:t>snaha oddělit představu od vlastní izometrie </a:t>
            </a:r>
          </a:p>
          <a:p>
            <a:pPr lvl="1">
              <a:lnSpc>
                <a:spcPct val="100000"/>
              </a:lnSpc>
            </a:pPr>
            <a:r>
              <a:rPr lang="cs-CZ" sz="2000" b="1" dirty="0">
                <a:ea typeface="+mn-lt"/>
                <a:cs typeface="+mn-lt"/>
              </a:rPr>
              <a:t>využití tzv. mentálního tréninku ve sportu </a:t>
            </a:r>
          </a:p>
          <a:p>
            <a:pPr lvl="1">
              <a:lnSpc>
                <a:spcPct val="100000"/>
              </a:lnSpc>
            </a:pPr>
            <a:r>
              <a:rPr lang="cs-CZ" sz="2000" b="1" dirty="0">
                <a:ea typeface="+mn-lt"/>
                <a:cs typeface="+mn-lt"/>
              </a:rPr>
              <a:t>Pozn.: Představa pohybu a konkrétní obraz vlastního těla je u jednotlivců značně rozdílný. Nedokonalost tohoto obrazu vypovídá o nedostatečných kompenzačních možnostech při patologickém stavu – horší adaptace na ortopedický či </a:t>
            </a:r>
            <a:r>
              <a:rPr lang="cs-CZ" sz="2000" b="1" dirty="0" err="1">
                <a:ea typeface="+mn-lt"/>
                <a:cs typeface="+mn-lt"/>
              </a:rPr>
              <a:t>spondylochirurgický</a:t>
            </a:r>
            <a:r>
              <a:rPr lang="cs-CZ" sz="2000" b="1" dirty="0">
                <a:ea typeface="+mn-lt"/>
                <a:cs typeface="+mn-lt"/>
              </a:rPr>
              <a:t> operační výkon. </a:t>
            </a:r>
            <a:endParaRPr lang="cs-CZ" sz="2000" b="1"/>
          </a:p>
        </p:txBody>
      </p:sp>
    </p:spTree>
    <p:extLst>
      <p:ext uri="{BB962C8B-B14F-4D97-AF65-F5344CB8AC3E}">
        <p14:creationId xmlns:p14="http://schemas.microsoft.com/office/powerpoint/2010/main" val="4276805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E7462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0BC45D8C-D173-4BAB-8522-2DEB46190CDC}"/>
              </a:ext>
            </a:extLst>
          </p:cNvPr>
          <p:cNvSpPr>
            <a:spLocks noGrp="1"/>
          </p:cNvSpPr>
          <p:nvPr>
            <p:ph type="title"/>
          </p:nvPr>
        </p:nvSpPr>
        <p:spPr>
          <a:xfrm>
            <a:off x="635001" y="640823"/>
            <a:ext cx="3103194" cy="5583148"/>
          </a:xfrm>
        </p:spPr>
        <p:txBody>
          <a:bodyPr anchor="ctr">
            <a:normAutofit/>
          </a:bodyPr>
          <a:lstStyle/>
          <a:p>
            <a:r>
              <a:rPr lang="cs-CZ">
                <a:solidFill>
                  <a:schemeClr val="bg1"/>
                </a:solidFill>
                <a:ea typeface="+mj-lt"/>
                <a:cs typeface="+mj-lt"/>
              </a:rPr>
              <a:t>Jednotlivé prvky facilitace 5:</a:t>
            </a:r>
            <a:endParaRPr lang="cs-CZ">
              <a:solidFill>
                <a:schemeClr val="bg1"/>
              </a:solidFill>
            </a:endParaRPr>
          </a:p>
        </p:txBody>
      </p:sp>
      <p:graphicFrame>
        <p:nvGraphicFramePr>
          <p:cNvPr id="12" name="Zástupný obsah 2">
            <a:extLst>
              <a:ext uri="{FF2B5EF4-FFF2-40B4-BE49-F238E27FC236}">
                <a16:creationId xmlns:a16="http://schemas.microsoft.com/office/drawing/2014/main" id="{78D1E04C-3C1C-4972-867D-C86289679FF9}"/>
              </a:ext>
            </a:extLst>
          </p:cNvPr>
          <p:cNvGraphicFramePr>
            <a:graphicFrameLocks noGrp="1"/>
          </p:cNvGraphicFramePr>
          <p:nvPr>
            <p:ph idx="1"/>
            <p:extLst>
              <p:ext uri="{D42A27DB-BD31-4B8C-83A1-F6EECF244321}">
                <p14:modId xmlns:p14="http://schemas.microsoft.com/office/powerpoint/2010/main" val="1588403630"/>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57245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DB5B423A-57CC-4C58-AA26-8E2E862B03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5217023" cy="3994777"/>
          </a:xfrm>
          <a:custGeom>
            <a:avLst/>
            <a:gdLst>
              <a:gd name="connsiteX0" fmla="*/ 1945461 w 5217023"/>
              <a:gd name="connsiteY0" fmla="*/ 3787398 h 3994777"/>
              <a:gd name="connsiteX1" fmla="*/ 1942113 w 5217023"/>
              <a:gd name="connsiteY1" fmla="*/ 3790053 h 3994777"/>
              <a:gd name="connsiteX2" fmla="*/ 1946982 w 5217023"/>
              <a:gd name="connsiteY2" fmla="*/ 3787990 h 3994777"/>
              <a:gd name="connsiteX3" fmla="*/ 1945461 w 5217023"/>
              <a:gd name="connsiteY3" fmla="*/ 3787398 h 3994777"/>
              <a:gd name="connsiteX4" fmla="*/ 0 w 5217023"/>
              <a:gd name="connsiteY4" fmla="*/ 0 h 3994777"/>
              <a:gd name="connsiteX5" fmla="*/ 5030958 w 5217023"/>
              <a:gd name="connsiteY5" fmla="*/ 0 h 3994777"/>
              <a:gd name="connsiteX6" fmla="*/ 5046198 w 5217023"/>
              <a:gd name="connsiteY6" fmla="*/ 153449 h 3994777"/>
              <a:gd name="connsiteX7" fmla="*/ 5055729 w 5217023"/>
              <a:gd name="connsiteY7" fmla="*/ 415828 h 3994777"/>
              <a:gd name="connsiteX8" fmla="*/ 4735242 w 5217023"/>
              <a:gd name="connsiteY8" fmla="*/ 1867130 h 3994777"/>
              <a:gd name="connsiteX9" fmla="*/ 3907395 w 5217023"/>
              <a:gd name="connsiteY9" fmla="*/ 2938441 h 3994777"/>
              <a:gd name="connsiteX10" fmla="*/ 3946497 w 5217023"/>
              <a:gd name="connsiteY10" fmla="*/ 2908567 h 3994777"/>
              <a:gd name="connsiteX11" fmla="*/ 4585421 w 5217023"/>
              <a:gd name="connsiteY11" fmla="*/ 2188401 h 3994777"/>
              <a:gd name="connsiteX12" fmla="*/ 5142585 w 5217023"/>
              <a:gd name="connsiteY12" fmla="*/ 276891 h 3994777"/>
              <a:gd name="connsiteX13" fmla="*/ 5121833 w 5217023"/>
              <a:gd name="connsiteY13" fmla="*/ 30208 h 3994777"/>
              <a:gd name="connsiteX14" fmla="*/ 5116229 w 5217023"/>
              <a:gd name="connsiteY14" fmla="*/ 0 h 3994777"/>
              <a:gd name="connsiteX15" fmla="*/ 5184724 w 5217023"/>
              <a:gd name="connsiteY15" fmla="*/ 0 h 3994777"/>
              <a:gd name="connsiteX16" fmla="*/ 5196265 w 5217023"/>
              <a:gd name="connsiteY16" fmla="*/ 66113 h 3994777"/>
              <a:gd name="connsiteX17" fmla="*/ 5058603 w 5217023"/>
              <a:gd name="connsiteY17" fmla="*/ 1368242 h 3994777"/>
              <a:gd name="connsiteX18" fmla="*/ 4096624 w 5217023"/>
              <a:gd name="connsiteY18" fmla="*/ 2870829 h 3994777"/>
              <a:gd name="connsiteX19" fmla="*/ 3833203 w 5217023"/>
              <a:gd name="connsiteY19" fmla="*/ 3092190 h 3994777"/>
              <a:gd name="connsiteX20" fmla="*/ 3536509 w 5217023"/>
              <a:gd name="connsiteY20" fmla="*/ 3297128 h 3994777"/>
              <a:gd name="connsiteX21" fmla="*/ 3148966 w 5217023"/>
              <a:gd name="connsiteY21" fmla="*/ 3485478 h 3994777"/>
              <a:gd name="connsiteX22" fmla="*/ 1860557 w 5217023"/>
              <a:gd name="connsiteY22" fmla="*/ 3880910 h 3994777"/>
              <a:gd name="connsiteX23" fmla="*/ 573715 w 5217023"/>
              <a:gd name="connsiteY23" fmla="*/ 3983764 h 3994777"/>
              <a:gd name="connsiteX24" fmla="*/ 108410 w 5217023"/>
              <a:gd name="connsiteY24" fmla="*/ 3908816 h 3994777"/>
              <a:gd name="connsiteX25" fmla="*/ 0 w 5217023"/>
              <a:gd name="connsiteY25" fmla="*/ 3876793 h 3994777"/>
              <a:gd name="connsiteX26" fmla="*/ 0 w 5217023"/>
              <a:gd name="connsiteY26" fmla="*/ 3802912 h 3994777"/>
              <a:gd name="connsiteX27" fmla="*/ 36975 w 5217023"/>
              <a:gd name="connsiteY27" fmla="*/ 3815954 h 3994777"/>
              <a:gd name="connsiteX28" fmla="*/ 561628 w 5217023"/>
              <a:gd name="connsiteY28" fmla="*/ 3912655 h 3994777"/>
              <a:gd name="connsiteX29" fmla="*/ 1683086 w 5217023"/>
              <a:gd name="connsiteY29" fmla="*/ 3844334 h 3994777"/>
              <a:gd name="connsiteX30" fmla="*/ 1806023 w 5217023"/>
              <a:gd name="connsiteY30" fmla="*/ 3820992 h 3994777"/>
              <a:gd name="connsiteX31" fmla="*/ 1921817 w 5217023"/>
              <a:gd name="connsiteY31" fmla="*/ 3795747 h 3994777"/>
              <a:gd name="connsiteX32" fmla="*/ 1243689 w 5217023"/>
              <a:gd name="connsiteY32" fmla="*/ 3846539 h 3994777"/>
              <a:gd name="connsiteX33" fmla="*/ 62875 w 5217023"/>
              <a:gd name="connsiteY33" fmla="*/ 3668143 h 3994777"/>
              <a:gd name="connsiteX34" fmla="*/ 0 w 5217023"/>
              <a:gd name="connsiteY34" fmla="*/ 3644185 h 399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17023" h="3994777">
                <a:moveTo>
                  <a:pt x="1945461" y="3787398"/>
                </a:moveTo>
                <a:lnTo>
                  <a:pt x="1942113" y="3790053"/>
                </a:lnTo>
                <a:lnTo>
                  <a:pt x="1946982" y="3787990"/>
                </a:lnTo>
                <a:cubicBezTo>
                  <a:pt x="1946982" y="3787990"/>
                  <a:pt x="1946379" y="3787019"/>
                  <a:pt x="1945461" y="3787398"/>
                </a:cubicBezTo>
                <a:close/>
                <a:moveTo>
                  <a:pt x="0" y="0"/>
                </a:moveTo>
                <a:lnTo>
                  <a:pt x="5030958" y="0"/>
                </a:lnTo>
                <a:lnTo>
                  <a:pt x="5046198" y="153449"/>
                </a:lnTo>
                <a:cubicBezTo>
                  <a:pt x="5052189" y="240558"/>
                  <a:pt x="5055458" y="328007"/>
                  <a:pt x="5055729" y="415828"/>
                </a:cubicBezTo>
                <a:cubicBezTo>
                  <a:pt x="5057604" y="923672"/>
                  <a:pt x="4959210" y="1409054"/>
                  <a:pt x="4735242" y="1867130"/>
                </a:cubicBezTo>
                <a:cubicBezTo>
                  <a:pt x="4533284" y="2280198"/>
                  <a:pt x="4248921" y="2629330"/>
                  <a:pt x="3907395" y="2938441"/>
                </a:cubicBezTo>
                <a:cubicBezTo>
                  <a:pt x="3922498" y="2931535"/>
                  <a:pt x="3935859" y="2921330"/>
                  <a:pt x="3946497" y="2908567"/>
                </a:cubicBezTo>
                <a:cubicBezTo>
                  <a:pt x="4193494" y="2700987"/>
                  <a:pt x="4408756" y="2458364"/>
                  <a:pt x="4585421" y="2188401"/>
                </a:cubicBezTo>
                <a:cubicBezTo>
                  <a:pt x="4967641" y="1608533"/>
                  <a:pt x="5169304" y="975361"/>
                  <a:pt x="5142585" y="276891"/>
                </a:cubicBezTo>
                <a:cubicBezTo>
                  <a:pt x="5139764" y="194215"/>
                  <a:pt x="5132824" y="111888"/>
                  <a:pt x="5121833" y="30208"/>
                </a:cubicBezTo>
                <a:lnTo>
                  <a:pt x="5116229" y="0"/>
                </a:lnTo>
                <a:lnTo>
                  <a:pt x="5184724" y="0"/>
                </a:lnTo>
                <a:lnTo>
                  <a:pt x="5196265" y="66113"/>
                </a:lnTo>
                <a:cubicBezTo>
                  <a:pt x="5249921" y="496647"/>
                  <a:pt x="5197997" y="931171"/>
                  <a:pt x="5058603" y="1368242"/>
                </a:cubicBezTo>
                <a:cubicBezTo>
                  <a:pt x="4872414" y="1953929"/>
                  <a:pt x="4544298" y="2451351"/>
                  <a:pt x="4096624" y="2870829"/>
                </a:cubicBezTo>
                <a:cubicBezTo>
                  <a:pt x="4012832" y="2949426"/>
                  <a:pt x="3924415" y="3022439"/>
                  <a:pt x="3833203" y="3092190"/>
                </a:cubicBezTo>
                <a:cubicBezTo>
                  <a:pt x="3741992" y="3161943"/>
                  <a:pt x="3648667" y="3225510"/>
                  <a:pt x="3536509" y="3297128"/>
                </a:cubicBezTo>
                <a:cubicBezTo>
                  <a:pt x="3427215" y="3372735"/>
                  <a:pt x="3288598" y="3430233"/>
                  <a:pt x="3148966" y="3485478"/>
                </a:cubicBezTo>
                <a:cubicBezTo>
                  <a:pt x="2729930" y="3651299"/>
                  <a:pt x="2302194" y="3788890"/>
                  <a:pt x="1860557" y="3880910"/>
                </a:cubicBezTo>
                <a:cubicBezTo>
                  <a:pt x="1435974" y="3969444"/>
                  <a:pt x="1008052" y="4017957"/>
                  <a:pt x="573715" y="3983764"/>
                </a:cubicBezTo>
                <a:cubicBezTo>
                  <a:pt x="415134" y="3971300"/>
                  <a:pt x="259585" y="3947743"/>
                  <a:pt x="108410" y="3908816"/>
                </a:cubicBezTo>
                <a:lnTo>
                  <a:pt x="0" y="3876793"/>
                </a:lnTo>
                <a:lnTo>
                  <a:pt x="0" y="3802912"/>
                </a:lnTo>
                <a:lnTo>
                  <a:pt x="36975" y="3815954"/>
                </a:lnTo>
                <a:cubicBezTo>
                  <a:pt x="206404" y="3867475"/>
                  <a:pt x="382020" y="3897326"/>
                  <a:pt x="561628" y="3912655"/>
                </a:cubicBezTo>
                <a:cubicBezTo>
                  <a:pt x="938583" y="3944832"/>
                  <a:pt x="1311814" y="3910697"/>
                  <a:pt x="1683086" y="3844334"/>
                </a:cubicBezTo>
                <a:cubicBezTo>
                  <a:pt x="1724123" y="3837151"/>
                  <a:pt x="1765097" y="3829374"/>
                  <a:pt x="1806023" y="3820992"/>
                </a:cubicBezTo>
                <a:cubicBezTo>
                  <a:pt x="1844740" y="3813079"/>
                  <a:pt x="1883218" y="3804161"/>
                  <a:pt x="1921817" y="3795747"/>
                </a:cubicBezTo>
                <a:cubicBezTo>
                  <a:pt x="1697011" y="3826435"/>
                  <a:pt x="1470551" y="3843387"/>
                  <a:pt x="1243689" y="3846539"/>
                </a:cubicBezTo>
                <a:cubicBezTo>
                  <a:pt x="839058" y="3849054"/>
                  <a:pt x="443424" y="3800206"/>
                  <a:pt x="62875" y="3668143"/>
                </a:cubicBezTo>
                <a:lnTo>
                  <a:pt x="0" y="364418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316CCE07-2B7A-4D9C-8CF8-ED23E53400A3}"/>
              </a:ext>
            </a:extLst>
          </p:cNvPr>
          <p:cNvSpPr>
            <a:spLocks noGrp="1"/>
          </p:cNvSpPr>
          <p:nvPr>
            <p:ph type="title"/>
          </p:nvPr>
        </p:nvSpPr>
        <p:spPr>
          <a:xfrm>
            <a:off x="838200" y="673770"/>
            <a:ext cx="3220329" cy="2027227"/>
          </a:xfrm>
        </p:spPr>
        <p:txBody>
          <a:bodyPr anchor="t">
            <a:normAutofit/>
          </a:bodyPr>
          <a:lstStyle/>
          <a:p>
            <a:pPr>
              <a:lnSpc>
                <a:spcPct val="90000"/>
              </a:lnSpc>
            </a:pPr>
            <a:r>
              <a:rPr lang="cs-CZ" sz="4100">
                <a:solidFill>
                  <a:schemeClr val="bg1"/>
                </a:solidFill>
                <a:ea typeface="+mj-lt"/>
                <a:cs typeface="+mj-lt"/>
              </a:rPr>
              <a:t>Přehled některých stimulačních a facilitačních metod:</a:t>
            </a:r>
            <a:endParaRPr lang="cs-CZ" sz="4100">
              <a:solidFill>
                <a:schemeClr val="bg1"/>
              </a:solidFill>
            </a:endParaRPr>
          </a:p>
        </p:txBody>
      </p:sp>
      <p:graphicFrame>
        <p:nvGraphicFramePr>
          <p:cNvPr id="12" name="Zástupný obsah 2">
            <a:extLst>
              <a:ext uri="{FF2B5EF4-FFF2-40B4-BE49-F238E27FC236}">
                <a16:creationId xmlns:a16="http://schemas.microsoft.com/office/drawing/2014/main" id="{214D62EA-77C6-4E13-93B9-2ACFC4AE84E3}"/>
              </a:ext>
            </a:extLst>
          </p:cNvPr>
          <p:cNvGraphicFramePr>
            <a:graphicFrameLocks noGrp="1"/>
          </p:cNvGraphicFramePr>
          <p:nvPr>
            <p:ph idx="1"/>
            <p:extLst>
              <p:ext uri="{D42A27DB-BD31-4B8C-83A1-F6EECF244321}">
                <p14:modId xmlns:p14="http://schemas.microsoft.com/office/powerpoint/2010/main" val="2939589560"/>
              </p:ext>
            </p:extLst>
          </p:nvPr>
        </p:nvGraphicFramePr>
        <p:xfrm>
          <a:off x="4103340" y="65356"/>
          <a:ext cx="7250460" cy="67471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07118736"/>
      </p:ext>
    </p:extLst>
  </p:cSld>
  <p:clrMapOvr>
    <a:masterClrMapping/>
  </p:clrMapOvr>
</p:sld>
</file>

<file path=ppt/theme/theme1.xml><?xml version="1.0" encoding="utf-8"?>
<a:theme xmlns:a="http://schemas.openxmlformats.org/drawingml/2006/main" name="SketchyVTI">
  <a:themeElements>
    <a:clrScheme name="AnalogousFromRegularSeedRightStep">
      <a:dk1>
        <a:srgbClr val="000000"/>
      </a:dk1>
      <a:lt1>
        <a:srgbClr val="FFFFFF"/>
      </a:lt1>
      <a:dk2>
        <a:srgbClr val="413024"/>
      </a:dk2>
      <a:lt2>
        <a:srgbClr val="E2E7E8"/>
      </a:lt2>
      <a:accent1>
        <a:srgbClr val="E74629"/>
      </a:accent1>
      <a:accent2>
        <a:srgbClr val="D58417"/>
      </a:accent2>
      <a:accent3>
        <a:srgbClr val="A9A71E"/>
      </a:accent3>
      <a:accent4>
        <a:srgbClr val="73B414"/>
      </a:accent4>
      <a:accent5>
        <a:srgbClr val="3CB921"/>
      </a:accent5>
      <a:accent6>
        <a:srgbClr val="14BB3C"/>
      </a:accent6>
      <a:hlink>
        <a:srgbClr val="358E9F"/>
      </a:hlink>
      <a:folHlink>
        <a:srgbClr val="7F7F7F"/>
      </a:folHlink>
    </a:clrScheme>
    <a:fontScheme name="Custom 2">
      <a:majorFont>
        <a:latin typeface="The Serif Hand Black"/>
        <a:ea typeface=""/>
        <a:cs typeface=""/>
      </a:majorFont>
      <a:minorFont>
        <a:latin typeface="The Hand Bol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Širokoúhlá obrazovka</PresentationFormat>
  <Slides>26</Slides>
  <Notes>0</Notes>
  <HiddenSlides>0</HiddenSlides>
  <ScaleCrop>false</ScaleCrop>
  <HeadingPairs>
    <vt:vector size="4" baseType="variant">
      <vt:variant>
        <vt:lpstr>Motiv</vt:lpstr>
      </vt:variant>
      <vt:variant>
        <vt:i4>1</vt:i4>
      </vt:variant>
      <vt:variant>
        <vt:lpstr>Nadpisy snímků</vt:lpstr>
      </vt:variant>
      <vt:variant>
        <vt:i4>26</vt:i4>
      </vt:variant>
    </vt:vector>
  </HeadingPairs>
  <TitlesOfParts>
    <vt:vector size="27" baseType="lpstr">
      <vt:lpstr>SketchyVTI</vt:lpstr>
      <vt:lpstr>ZÁKLADY REFLEXNÍCH TECHNIK &amp; POSTUPŮ</vt:lpstr>
      <vt:lpstr>OOSNOVA PREZENTACE</vt:lpstr>
      <vt:lpstr>ZÁKLADY REFLEXNÍCH METODIK A POSTUPŮ</vt:lpstr>
      <vt:lpstr>Jednotlivé prvky facilitace 1: </vt:lpstr>
      <vt:lpstr>Jednotlivé prvky facilitace 2: </vt:lpstr>
      <vt:lpstr>Jednotlivé prvky facilitace 3:</vt:lpstr>
      <vt:lpstr>Jednotlivé prvky facilitace 4: </vt:lpstr>
      <vt:lpstr>Jednotlivé prvky facilitace 5:</vt:lpstr>
      <vt:lpstr>Přehled některých stimulačních a facilitačních metod:</vt:lpstr>
      <vt:lpstr>Metody kožní stimulace</vt:lpstr>
      <vt:lpstr>METODA SESTRY KENNY (DERMO-NEUROMUSKULÁRNÍ FACILITACE) </vt:lpstr>
      <vt:lpstr>KENNY DŮLEŽITÉ POJMY 1</vt:lpstr>
      <vt:lpstr>KENNY DŮLEŽITÉ POJMY 2 - REEDUKACE</vt:lpstr>
      <vt:lpstr>KENNY PRAKTICKÉ PROVEDENÍ</vt:lpstr>
      <vt:lpstr>Metoda dr. TEMPLE Faye</vt:lpstr>
      <vt:lpstr>Metoda dr. Faye</vt:lpstr>
      <vt:lpstr>Metoda Roodové</vt:lpstr>
      <vt:lpstr>METODA ROODOVÉ ONTOGENETICKÝ VÝVOJ</vt:lpstr>
      <vt:lpstr>Metoda Roodové </vt:lpstr>
      <vt:lpstr>METODA MARGARET ROODOVÉ VIDEO - UKÁZKA METODY</vt:lpstr>
      <vt:lpstr>Metoda Perfetti ÚVOD</vt:lpstr>
      <vt:lpstr>METODA PERFETTI 3 STUPNĚ</vt:lpstr>
      <vt:lpstr>Perfetti UKÁZKA</vt:lpstr>
      <vt:lpstr>Metoda dle MiŘatského</vt:lpstr>
      <vt:lpstr>LITERATURA</vt:lpstr>
      <vt:lpstr>DĚKUJI ZA POZORNOST!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
  <cp:revision>127</cp:revision>
  <dcterms:created xsi:type="dcterms:W3CDTF">2021-03-25T11:17:46Z</dcterms:created>
  <dcterms:modified xsi:type="dcterms:W3CDTF">2022-01-25T20:51:37Z</dcterms:modified>
</cp:coreProperties>
</file>