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</p:sldMasterIdLst>
  <p:sldIdLst>
    <p:sldId id="256" r:id="rId2"/>
    <p:sldId id="349" r:id="rId3"/>
    <p:sldId id="316" r:id="rId4"/>
    <p:sldId id="336" r:id="rId5"/>
    <p:sldId id="341" r:id="rId6"/>
    <p:sldId id="315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342" r:id="rId20"/>
    <p:sldId id="269" r:id="rId21"/>
    <p:sldId id="324" r:id="rId22"/>
    <p:sldId id="272" r:id="rId23"/>
    <p:sldId id="270" r:id="rId24"/>
    <p:sldId id="344" r:id="rId25"/>
    <p:sldId id="343" r:id="rId26"/>
    <p:sldId id="271" r:id="rId27"/>
    <p:sldId id="273" r:id="rId28"/>
    <p:sldId id="274" r:id="rId29"/>
    <p:sldId id="275" r:id="rId30"/>
    <p:sldId id="276" r:id="rId31"/>
    <p:sldId id="277" r:id="rId32"/>
    <p:sldId id="278" r:id="rId33"/>
    <p:sldId id="279" r:id="rId34"/>
    <p:sldId id="280" r:id="rId35"/>
    <p:sldId id="281" r:id="rId36"/>
    <p:sldId id="317" r:id="rId37"/>
    <p:sldId id="332" r:id="rId38"/>
    <p:sldId id="282" r:id="rId39"/>
    <p:sldId id="340" r:id="rId40"/>
    <p:sldId id="334" r:id="rId41"/>
    <p:sldId id="339" r:id="rId42"/>
    <p:sldId id="345" r:id="rId43"/>
    <p:sldId id="283" r:id="rId44"/>
    <p:sldId id="284" r:id="rId45"/>
    <p:sldId id="285" r:id="rId46"/>
    <p:sldId id="286" r:id="rId47"/>
    <p:sldId id="287" r:id="rId48"/>
    <p:sldId id="288" r:id="rId49"/>
    <p:sldId id="291" r:id="rId50"/>
    <p:sldId id="325" r:id="rId51"/>
    <p:sldId id="304" r:id="rId52"/>
    <p:sldId id="289" r:id="rId53"/>
    <p:sldId id="290" r:id="rId54"/>
    <p:sldId id="294" r:id="rId55"/>
    <p:sldId id="293" r:id="rId56"/>
    <p:sldId id="295" r:id="rId57"/>
    <p:sldId id="346" r:id="rId58"/>
    <p:sldId id="348" r:id="rId59"/>
    <p:sldId id="297" r:id="rId60"/>
    <p:sldId id="298" r:id="rId61"/>
    <p:sldId id="299" r:id="rId62"/>
    <p:sldId id="300" r:id="rId63"/>
    <p:sldId id="301" r:id="rId64"/>
    <p:sldId id="305" r:id="rId65"/>
    <p:sldId id="306" r:id="rId66"/>
    <p:sldId id="326" r:id="rId67"/>
    <p:sldId id="327" r:id="rId68"/>
    <p:sldId id="328" r:id="rId69"/>
    <p:sldId id="329" r:id="rId70"/>
    <p:sldId id="330" r:id="rId71"/>
    <p:sldId id="331" r:id="rId72"/>
    <p:sldId id="307" r:id="rId73"/>
    <p:sldId id="347" r:id="rId74"/>
    <p:sldId id="309" r:id="rId75"/>
    <p:sldId id="310" r:id="rId76"/>
    <p:sldId id="311" r:id="rId77"/>
    <p:sldId id="313" r:id="rId78"/>
    <p:sldId id="312" r:id="rId79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21171BD-D7AB-722A-37C2-C2DABDDCB42E}" v="159" dt="2021-05-06T21:20:40.569"/>
    <p1510:client id="{2A2861F6-A3CB-4AFD-D196-4443EDB7B905}" v="772" dt="2022-01-24T18:06:45.648"/>
    <p1510:client id="{8CECED74-FC1E-D9BE-E539-FB20B43377EC}" v="2963" dt="2021-04-04T10:29:21.929"/>
    <p1510:client id="{92B5BA9F-20D3-2000-9FF9-275B6B9F9784}" v="2614" dt="2021-04-03T21:35:32.736"/>
    <p1510:client id="{AD1C2E7C-D887-4287-98F7-C105AC07AF9A}" v="1156" dt="2021-04-03T09:59:41.345"/>
    <p1510:client id="{DAEBFFCD-5A58-05CD-6526-59643CED7B52}" v="989" dt="2021-04-03T17:00:24.744"/>
    <p1510:client id="{ED9EBA9F-50FF-2000-D0F0-F1FA3A375CDC}" v="272" dt="2021-04-03T13:03:55.11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59" autoAdjust="0"/>
    <p:restoredTop sz="94660"/>
  </p:normalViewPr>
  <p:slideViewPr>
    <p:cSldViewPr snapToGrid="0">
      <p:cViewPr varScale="1">
        <p:scale>
          <a:sx n="94" d="100"/>
          <a:sy n="94" d="100"/>
        </p:scale>
        <p:origin x="91" y="1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microsoft.com/office/2015/10/relationships/revisionInfo" Target="revisionInfo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diagrams/_rels/data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12" Type="http://schemas.openxmlformats.org/officeDocument/2006/relationships/image" Target="../media/image43.svg"/><Relationship Id="rId2" Type="http://schemas.openxmlformats.org/officeDocument/2006/relationships/image" Target="../media/image33.svg"/><Relationship Id="rId1" Type="http://schemas.openxmlformats.org/officeDocument/2006/relationships/image" Target="../media/image32.png"/><Relationship Id="rId6" Type="http://schemas.openxmlformats.org/officeDocument/2006/relationships/image" Target="../media/image37.sv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0" Type="http://schemas.openxmlformats.org/officeDocument/2006/relationships/image" Target="../media/image41.svg"/><Relationship Id="rId4" Type="http://schemas.openxmlformats.org/officeDocument/2006/relationships/image" Target="../media/image35.svg"/><Relationship Id="rId9" Type="http://schemas.openxmlformats.org/officeDocument/2006/relationships/image" Target="../media/image40.png"/></Relationships>
</file>

<file path=ppt/diagrams/_rels/drawing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12" Type="http://schemas.openxmlformats.org/officeDocument/2006/relationships/image" Target="../media/image43.svg"/><Relationship Id="rId2" Type="http://schemas.openxmlformats.org/officeDocument/2006/relationships/image" Target="../media/image33.svg"/><Relationship Id="rId1" Type="http://schemas.openxmlformats.org/officeDocument/2006/relationships/image" Target="../media/image32.png"/><Relationship Id="rId6" Type="http://schemas.openxmlformats.org/officeDocument/2006/relationships/image" Target="../media/image37.sv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0" Type="http://schemas.openxmlformats.org/officeDocument/2006/relationships/image" Target="../media/image41.svg"/><Relationship Id="rId4" Type="http://schemas.openxmlformats.org/officeDocument/2006/relationships/image" Target="../media/image35.svg"/><Relationship Id="rId9" Type="http://schemas.openxmlformats.org/officeDocument/2006/relationships/image" Target="../media/image40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16BD772-5715-44FB-99DF-05FFCECE9A78}" type="doc">
      <dgm:prSet loTypeId="urn:microsoft.com/office/officeart/2005/8/layout/hierarchy1" loCatId="hierarchy" qsTypeId="urn:microsoft.com/office/officeart/2005/8/quickstyle/simple2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B2EF2D13-E62D-4D7F-A1E4-566E3B553798}">
      <dgm:prSet/>
      <dgm:spPr/>
      <dgm:t>
        <a:bodyPr/>
        <a:lstStyle/>
        <a:p>
          <a:r>
            <a:rPr lang="cs-CZ"/>
            <a:t>Nutná vyvážená </a:t>
          </a:r>
          <a:r>
            <a:rPr lang="cs-CZ" b="1"/>
            <a:t>souhra mezi hlubokými extensory páteře na jedné straně a hlubokými flexory krku spolu se synergistickou aktivací mezi bránicí, břišními svaly a pánevním dnem</a:t>
          </a:r>
          <a:r>
            <a:rPr lang="cs-CZ" b="1">
              <a:latin typeface="Georgia Pro Cond Black" panose="02020404030301010803"/>
            </a:rPr>
            <a:t>.</a:t>
          </a:r>
          <a:endParaRPr lang="en-US"/>
        </a:p>
      </dgm:t>
    </dgm:pt>
    <dgm:pt modelId="{4E01C5B2-E16D-4AFA-9A51-8D1FDA50CF40}" type="parTrans" cxnId="{FC951FF4-27B4-4B32-88DC-FD188C11D1BC}">
      <dgm:prSet/>
      <dgm:spPr/>
      <dgm:t>
        <a:bodyPr/>
        <a:lstStyle/>
        <a:p>
          <a:endParaRPr lang="en-US"/>
        </a:p>
      </dgm:t>
    </dgm:pt>
    <dgm:pt modelId="{BAA2F21A-7ED8-47CD-8B60-475BBC18262B}" type="sibTrans" cxnId="{FC951FF4-27B4-4B32-88DC-FD188C11D1BC}">
      <dgm:prSet/>
      <dgm:spPr/>
      <dgm:t>
        <a:bodyPr/>
        <a:lstStyle/>
        <a:p>
          <a:endParaRPr lang="en-US"/>
        </a:p>
      </dgm:t>
    </dgm:pt>
    <dgm:pt modelId="{848CFD89-9D08-4EBC-BEB3-DFABE44CA27D}">
      <dgm:prSet/>
      <dgm:spPr/>
      <dgm:t>
        <a:bodyPr/>
        <a:lstStyle/>
        <a:p>
          <a:r>
            <a:rPr lang="cs-CZ"/>
            <a:t>Nejčastějším problémem je </a:t>
          </a:r>
          <a:r>
            <a:rPr lang="cs-CZ" b="1"/>
            <a:t>insuficience  přední stabilizace páteře a naopak převaha extenční aktivity povrchových zádových svalů</a:t>
          </a:r>
          <a:r>
            <a:rPr lang="cs-CZ" b="1">
              <a:latin typeface="Georgia Pro Cond Black" panose="02020404030301010803"/>
            </a:rPr>
            <a:t>.</a:t>
          </a:r>
          <a:endParaRPr lang="en-US"/>
        </a:p>
      </dgm:t>
    </dgm:pt>
    <dgm:pt modelId="{D0D3E570-456A-45C0-8978-191DBF8225E7}" type="parTrans" cxnId="{432BF4B5-5AF7-4A13-8329-B3B898FD5E5C}">
      <dgm:prSet/>
      <dgm:spPr/>
      <dgm:t>
        <a:bodyPr/>
        <a:lstStyle/>
        <a:p>
          <a:endParaRPr lang="en-US"/>
        </a:p>
      </dgm:t>
    </dgm:pt>
    <dgm:pt modelId="{B83DA057-D447-4603-8D78-7C07A1CE4651}" type="sibTrans" cxnId="{432BF4B5-5AF7-4A13-8329-B3B898FD5E5C}">
      <dgm:prSet/>
      <dgm:spPr/>
      <dgm:t>
        <a:bodyPr/>
        <a:lstStyle/>
        <a:p>
          <a:endParaRPr lang="en-US"/>
        </a:p>
      </dgm:t>
    </dgm:pt>
    <dgm:pt modelId="{658D3043-EBAC-4160-9482-A1D7976D2828}" type="pres">
      <dgm:prSet presAssocID="{416BD772-5715-44FB-99DF-05FFCECE9A78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8A2158D7-EE47-4AC6-9333-FE0471C9DB38}" type="pres">
      <dgm:prSet presAssocID="{B2EF2D13-E62D-4D7F-A1E4-566E3B553798}" presName="hierRoot1" presStyleCnt="0"/>
      <dgm:spPr/>
    </dgm:pt>
    <dgm:pt modelId="{1FBA43CB-1430-4129-8693-421616CCC99D}" type="pres">
      <dgm:prSet presAssocID="{B2EF2D13-E62D-4D7F-A1E4-566E3B553798}" presName="composite" presStyleCnt="0"/>
      <dgm:spPr/>
    </dgm:pt>
    <dgm:pt modelId="{D544C7F0-F371-437B-B6F0-A5F5F43A5440}" type="pres">
      <dgm:prSet presAssocID="{B2EF2D13-E62D-4D7F-A1E4-566E3B553798}" presName="background" presStyleLbl="node0" presStyleIdx="0" presStyleCnt="2"/>
      <dgm:spPr/>
    </dgm:pt>
    <dgm:pt modelId="{D81E7EEC-C765-4CB4-B86D-05C6986BDAD0}" type="pres">
      <dgm:prSet presAssocID="{B2EF2D13-E62D-4D7F-A1E4-566E3B553798}" presName="text" presStyleLbl="fgAcc0" presStyleIdx="0" presStyleCnt="2">
        <dgm:presLayoutVars>
          <dgm:chPref val="3"/>
        </dgm:presLayoutVars>
      </dgm:prSet>
      <dgm:spPr/>
    </dgm:pt>
    <dgm:pt modelId="{A3088DE5-D46F-43E4-BF39-102945FBBEED}" type="pres">
      <dgm:prSet presAssocID="{B2EF2D13-E62D-4D7F-A1E4-566E3B553798}" presName="hierChild2" presStyleCnt="0"/>
      <dgm:spPr/>
    </dgm:pt>
    <dgm:pt modelId="{E71835B6-6DCF-4B9C-B355-9F0459E08573}" type="pres">
      <dgm:prSet presAssocID="{848CFD89-9D08-4EBC-BEB3-DFABE44CA27D}" presName="hierRoot1" presStyleCnt="0"/>
      <dgm:spPr/>
    </dgm:pt>
    <dgm:pt modelId="{67F1B357-1468-4234-AF26-EC1B3BDFB0C8}" type="pres">
      <dgm:prSet presAssocID="{848CFD89-9D08-4EBC-BEB3-DFABE44CA27D}" presName="composite" presStyleCnt="0"/>
      <dgm:spPr/>
    </dgm:pt>
    <dgm:pt modelId="{6C2ADDCA-D986-498A-A0DE-495F66674217}" type="pres">
      <dgm:prSet presAssocID="{848CFD89-9D08-4EBC-BEB3-DFABE44CA27D}" presName="background" presStyleLbl="node0" presStyleIdx="1" presStyleCnt="2"/>
      <dgm:spPr/>
    </dgm:pt>
    <dgm:pt modelId="{5FB02234-680A-41FE-BA07-58F83671F817}" type="pres">
      <dgm:prSet presAssocID="{848CFD89-9D08-4EBC-BEB3-DFABE44CA27D}" presName="text" presStyleLbl="fgAcc0" presStyleIdx="1" presStyleCnt="2">
        <dgm:presLayoutVars>
          <dgm:chPref val="3"/>
        </dgm:presLayoutVars>
      </dgm:prSet>
      <dgm:spPr/>
    </dgm:pt>
    <dgm:pt modelId="{3E1A180A-D9B2-4462-8F6E-3B841748F24C}" type="pres">
      <dgm:prSet presAssocID="{848CFD89-9D08-4EBC-BEB3-DFABE44CA27D}" presName="hierChild2" presStyleCnt="0"/>
      <dgm:spPr/>
    </dgm:pt>
  </dgm:ptLst>
  <dgm:cxnLst>
    <dgm:cxn modelId="{41F9166A-1F26-4598-A02B-6AE880208862}" type="presOf" srcId="{416BD772-5715-44FB-99DF-05FFCECE9A78}" destId="{658D3043-EBAC-4160-9482-A1D7976D2828}" srcOrd="0" destOrd="0" presId="urn:microsoft.com/office/officeart/2005/8/layout/hierarchy1"/>
    <dgm:cxn modelId="{575BE76A-6B44-42E1-ABC7-375FA8323956}" type="presOf" srcId="{B2EF2D13-E62D-4D7F-A1E4-566E3B553798}" destId="{D81E7EEC-C765-4CB4-B86D-05C6986BDAD0}" srcOrd="0" destOrd="0" presId="urn:microsoft.com/office/officeart/2005/8/layout/hierarchy1"/>
    <dgm:cxn modelId="{98A35FB0-5E5A-45FF-881D-18C4EA73D922}" type="presOf" srcId="{848CFD89-9D08-4EBC-BEB3-DFABE44CA27D}" destId="{5FB02234-680A-41FE-BA07-58F83671F817}" srcOrd="0" destOrd="0" presId="urn:microsoft.com/office/officeart/2005/8/layout/hierarchy1"/>
    <dgm:cxn modelId="{432BF4B5-5AF7-4A13-8329-B3B898FD5E5C}" srcId="{416BD772-5715-44FB-99DF-05FFCECE9A78}" destId="{848CFD89-9D08-4EBC-BEB3-DFABE44CA27D}" srcOrd="1" destOrd="0" parTransId="{D0D3E570-456A-45C0-8978-191DBF8225E7}" sibTransId="{B83DA057-D447-4603-8D78-7C07A1CE4651}"/>
    <dgm:cxn modelId="{FC951FF4-27B4-4B32-88DC-FD188C11D1BC}" srcId="{416BD772-5715-44FB-99DF-05FFCECE9A78}" destId="{B2EF2D13-E62D-4D7F-A1E4-566E3B553798}" srcOrd="0" destOrd="0" parTransId="{4E01C5B2-E16D-4AFA-9A51-8D1FDA50CF40}" sibTransId="{BAA2F21A-7ED8-47CD-8B60-475BBC18262B}"/>
    <dgm:cxn modelId="{946806BE-3DBD-471D-AD94-A2351DD50734}" type="presParOf" srcId="{658D3043-EBAC-4160-9482-A1D7976D2828}" destId="{8A2158D7-EE47-4AC6-9333-FE0471C9DB38}" srcOrd="0" destOrd="0" presId="urn:microsoft.com/office/officeart/2005/8/layout/hierarchy1"/>
    <dgm:cxn modelId="{73B7CFE3-B6E8-4A98-83CA-5BC708EF7402}" type="presParOf" srcId="{8A2158D7-EE47-4AC6-9333-FE0471C9DB38}" destId="{1FBA43CB-1430-4129-8693-421616CCC99D}" srcOrd="0" destOrd="0" presId="urn:microsoft.com/office/officeart/2005/8/layout/hierarchy1"/>
    <dgm:cxn modelId="{5D474377-E5F6-439D-AA77-0C3477605CD8}" type="presParOf" srcId="{1FBA43CB-1430-4129-8693-421616CCC99D}" destId="{D544C7F0-F371-437B-B6F0-A5F5F43A5440}" srcOrd="0" destOrd="0" presId="urn:microsoft.com/office/officeart/2005/8/layout/hierarchy1"/>
    <dgm:cxn modelId="{71AA660D-4BB3-43CF-BD4A-364598BBC6EC}" type="presParOf" srcId="{1FBA43CB-1430-4129-8693-421616CCC99D}" destId="{D81E7EEC-C765-4CB4-B86D-05C6986BDAD0}" srcOrd="1" destOrd="0" presId="urn:microsoft.com/office/officeart/2005/8/layout/hierarchy1"/>
    <dgm:cxn modelId="{ED015F4D-CC44-44E8-AA56-420E249F1921}" type="presParOf" srcId="{8A2158D7-EE47-4AC6-9333-FE0471C9DB38}" destId="{A3088DE5-D46F-43E4-BF39-102945FBBEED}" srcOrd="1" destOrd="0" presId="urn:microsoft.com/office/officeart/2005/8/layout/hierarchy1"/>
    <dgm:cxn modelId="{543E0946-91E7-4FC8-9BF5-567C77E59478}" type="presParOf" srcId="{658D3043-EBAC-4160-9482-A1D7976D2828}" destId="{E71835B6-6DCF-4B9C-B355-9F0459E08573}" srcOrd="1" destOrd="0" presId="urn:microsoft.com/office/officeart/2005/8/layout/hierarchy1"/>
    <dgm:cxn modelId="{19C20313-E8CA-4EAF-8315-3DE5A5DA0497}" type="presParOf" srcId="{E71835B6-6DCF-4B9C-B355-9F0459E08573}" destId="{67F1B357-1468-4234-AF26-EC1B3BDFB0C8}" srcOrd="0" destOrd="0" presId="urn:microsoft.com/office/officeart/2005/8/layout/hierarchy1"/>
    <dgm:cxn modelId="{8E5CB408-2443-40F9-A251-D7B86C34A6F9}" type="presParOf" srcId="{67F1B357-1468-4234-AF26-EC1B3BDFB0C8}" destId="{6C2ADDCA-D986-498A-A0DE-495F66674217}" srcOrd="0" destOrd="0" presId="urn:microsoft.com/office/officeart/2005/8/layout/hierarchy1"/>
    <dgm:cxn modelId="{5769F2B3-5480-4DFD-86B2-1A6619E17B07}" type="presParOf" srcId="{67F1B357-1468-4234-AF26-EC1B3BDFB0C8}" destId="{5FB02234-680A-41FE-BA07-58F83671F817}" srcOrd="1" destOrd="0" presId="urn:microsoft.com/office/officeart/2005/8/layout/hierarchy1"/>
    <dgm:cxn modelId="{E4CABEB3-111E-4526-B910-F605C1679EF4}" type="presParOf" srcId="{E71835B6-6DCF-4B9C-B355-9F0459E08573}" destId="{3E1A180A-D9B2-4462-8F6E-3B841748F24C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691EA99-DDB2-4E6A-A5AF-7FF118FBB440}" type="doc">
      <dgm:prSet loTypeId="urn:microsoft.com/office/officeart/2008/layout/LinedList" loCatId="list" qsTypeId="urn:microsoft.com/office/officeart/2005/8/quickstyle/simple1" qsCatId="simple" csTypeId="urn:microsoft.com/office/officeart/2018/5/colors/Iconchunking_neutralbg_colorful2" csCatId="colorful" phldr="1"/>
      <dgm:spPr/>
      <dgm:t>
        <a:bodyPr/>
        <a:lstStyle/>
        <a:p>
          <a:endParaRPr lang="en-US"/>
        </a:p>
      </dgm:t>
    </dgm:pt>
    <dgm:pt modelId="{8E1C0EF6-7E8C-496C-A2F1-17A3E69BB4A8}">
      <dgm:prSet/>
      <dgm:spPr/>
      <dgm:t>
        <a:bodyPr/>
        <a:lstStyle/>
        <a:p>
          <a:pPr>
            <a:lnSpc>
              <a:spcPct val="100000"/>
            </a:lnSpc>
          </a:pPr>
          <a:r>
            <a:rPr lang="cs-CZ"/>
            <a:t>Koordinovaná aktivita stěny břišní dutiny (bránice, břišních svalů a pánevního dna) vyvíjí </a:t>
          </a:r>
          <a:r>
            <a:rPr lang="cs-CZ" b="1"/>
            <a:t>břišní tlak</a:t>
          </a:r>
          <a:endParaRPr lang="en-US"/>
        </a:p>
      </dgm:t>
    </dgm:pt>
    <dgm:pt modelId="{DD2149CF-93E8-437C-A38A-60440EAC2E0F}" type="parTrans" cxnId="{4BD70EBF-0E04-40CD-9B98-DA06DD75FA14}">
      <dgm:prSet/>
      <dgm:spPr/>
      <dgm:t>
        <a:bodyPr/>
        <a:lstStyle/>
        <a:p>
          <a:endParaRPr lang="en-US"/>
        </a:p>
      </dgm:t>
    </dgm:pt>
    <dgm:pt modelId="{DE40E470-1B41-4B2F-8760-7622E9C3B7AA}" type="sibTrans" cxnId="{4BD70EBF-0E04-40CD-9B98-DA06DD75FA14}">
      <dgm:prSet/>
      <dgm:spPr/>
      <dgm:t>
        <a:bodyPr/>
        <a:lstStyle/>
        <a:p>
          <a:endParaRPr lang="en-US"/>
        </a:p>
      </dgm:t>
    </dgm:pt>
    <dgm:pt modelId="{2F59B05F-4976-4C76-A08A-AFD633E9B847}">
      <dgm:prSet/>
      <dgm:spPr/>
      <dgm:t>
        <a:bodyPr/>
        <a:lstStyle/>
        <a:p>
          <a:pPr>
            <a:lnSpc>
              <a:spcPct val="100000"/>
            </a:lnSpc>
          </a:pPr>
          <a:r>
            <a:rPr lang="cs-CZ"/>
            <a:t>Obsah břišní dutiny se chová jako viskózně – elastický sloupec → poskytuje oporu bederní páteři a vyvažuje funkci extenzorů</a:t>
          </a:r>
          <a:endParaRPr lang="en-US"/>
        </a:p>
      </dgm:t>
    </dgm:pt>
    <dgm:pt modelId="{9A528817-4EE1-4223-8930-83A376D02FF0}" type="parTrans" cxnId="{45A225E5-4ED4-45CA-9727-552A5FD11F2F}">
      <dgm:prSet/>
      <dgm:spPr/>
      <dgm:t>
        <a:bodyPr/>
        <a:lstStyle/>
        <a:p>
          <a:endParaRPr lang="en-US"/>
        </a:p>
      </dgm:t>
    </dgm:pt>
    <dgm:pt modelId="{EB151FC3-AECF-4D5B-BAE8-F6AF14F19FC9}" type="sibTrans" cxnId="{45A225E5-4ED4-45CA-9727-552A5FD11F2F}">
      <dgm:prSet/>
      <dgm:spPr/>
      <dgm:t>
        <a:bodyPr/>
        <a:lstStyle/>
        <a:p>
          <a:endParaRPr lang="en-US"/>
        </a:p>
      </dgm:t>
    </dgm:pt>
    <dgm:pt modelId="{4419F7EA-D646-434C-8190-B751E5F69494}">
      <dgm:prSet/>
      <dgm:spPr/>
      <dgm:t>
        <a:bodyPr/>
        <a:lstStyle/>
        <a:p>
          <a:pPr>
            <a:lnSpc>
              <a:spcPct val="100000"/>
            </a:lnSpc>
          </a:pPr>
          <a:r>
            <a:rPr lang="cs-CZ"/>
            <a:t>Pro přední stabilizaci páteře (pro tvorbu nitrobřišního tlaku ) má zásadní význam funkce </a:t>
          </a:r>
          <a:r>
            <a:rPr lang="cs-CZ" b="1"/>
            <a:t>bránice</a:t>
          </a:r>
          <a:r>
            <a:rPr lang="cs-CZ"/>
            <a:t>, nutně s koaktivací dalších složek HSS</a:t>
          </a:r>
          <a:endParaRPr lang="en-US"/>
        </a:p>
      </dgm:t>
    </dgm:pt>
    <dgm:pt modelId="{2C054F46-69A8-45F1-ADB3-37CE7CEA4164}" type="parTrans" cxnId="{598A523D-4D83-4ED4-81E6-D67E1A63FD3D}">
      <dgm:prSet/>
      <dgm:spPr/>
      <dgm:t>
        <a:bodyPr/>
        <a:lstStyle/>
        <a:p>
          <a:endParaRPr lang="en-US"/>
        </a:p>
      </dgm:t>
    </dgm:pt>
    <dgm:pt modelId="{6CAD975F-D5B6-4B9C-AEDC-F210B0F881DB}" type="sibTrans" cxnId="{598A523D-4D83-4ED4-81E6-D67E1A63FD3D}">
      <dgm:prSet/>
      <dgm:spPr/>
      <dgm:t>
        <a:bodyPr/>
        <a:lstStyle/>
        <a:p>
          <a:endParaRPr lang="en-US"/>
        </a:p>
      </dgm:t>
    </dgm:pt>
    <dgm:pt modelId="{C7FEF472-AABB-41A7-8DF6-5B6955AF08E9}">
      <dgm:prSet/>
      <dgm:spPr/>
      <dgm:t>
        <a:bodyPr/>
        <a:lstStyle/>
        <a:p>
          <a:pPr>
            <a:lnSpc>
              <a:spcPct val="100000"/>
            </a:lnSpc>
          </a:pPr>
          <a:r>
            <a:rPr lang="cs-CZ" b="1"/>
            <a:t>Aktivace bránice v posturálním režimu</a:t>
          </a:r>
          <a:r>
            <a:rPr lang="cs-CZ"/>
            <a:t> je podmínkou každé pohybové činnosti</a:t>
          </a:r>
          <a:endParaRPr lang="en-US"/>
        </a:p>
      </dgm:t>
    </dgm:pt>
    <dgm:pt modelId="{797ED554-8C68-4C73-B726-29486F092E62}" type="parTrans" cxnId="{35D230C6-A6DC-43AC-8986-C9A276B8521D}">
      <dgm:prSet/>
      <dgm:spPr/>
      <dgm:t>
        <a:bodyPr/>
        <a:lstStyle/>
        <a:p>
          <a:endParaRPr lang="en-US"/>
        </a:p>
      </dgm:t>
    </dgm:pt>
    <dgm:pt modelId="{390D9F92-C7D5-4A87-B38E-3450BA6E175D}" type="sibTrans" cxnId="{35D230C6-A6DC-43AC-8986-C9A276B8521D}">
      <dgm:prSet/>
      <dgm:spPr/>
      <dgm:t>
        <a:bodyPr/>
        <a:lstStyle/>
        <a:p>
          <a:endParaRPr lang="en-US"/>
        </a:p>
      </dgm:t>
    </dgm:pt>
    <dgm:pt modelId="{D056038D-6AB0-468B-9CFD-A0C1B3C7D1A7}">
      <dgm:prSet/>
      <dgm:spPr/>
      <dgm:t>
        <a:bodyPr/>
        <a:lstStyle/>
        <a:p>
          <a:pPr>
            <a:lnSpc>
              <a:spcPct val="100000"/>
            </a:lnSpc>
          </a:pPr>
          <a:r>
            <a:rPr lang="cs-CZ"/>
            <a:t>Dech je synchronizován s posturální činností, dokonce může nastat krátká apnoická pauza  = zapojení respiračního svalstva plně ve prospěch postury</a:t>
          </a:r>
          <a:endParaRPr lang="en-US"/>
        </a:p>
      </dgm:t>
    </dgm:pt>
    <dgm:pt modelId="{DDD5E642-1E37-4386-A107-90DB872837C8}" type="parTrans" cxnId="{C67BB02E-4551-440B-B730-6415055E56E2}">
      <dgm:prSet/>
      <dgm:spPr/>
      <dgm:t>
        <a:bodyPr/>
        <a:lstStyle/>
        <a:p>
          <a:endParaRPr lang="en-US"/>
        </a:p>
      </dgm:t>
    </dgm:pt>
    <dgm:pt modelId="{EDA277E5-3831-4AF0-9BCD-1A0CA8ECF284}" type="sibTrans" cxnId="{C67BB02E-4551-440B-B730-6415055E56E2}">
      <dgm:prSet/>
      <dgm:spPr/>
      <dgm:t>
        <a:bodyPr/>
        <a:lstStyle/>
        <a:p>
          <a:endParaRPr lang="en-US"/>
        </a:p>
      </dgm:t>
    </dgm:pt>
    <dgm:pt modelId="{5F56D137-F4A4-444C-8D31-E018F839A050}">
      <dgm:prSet/>
      <dgm:spPr/>
      <dgm:t>
        <a:bodyPr/>
        <a:lstStyle/>
        <a:p>
          <a:pPr>
            <a:lnSpc>
              <a:spcPct val="100000"/>
            </a:lnSpc>
          </a:pPr>
          <a:r>
            <a:rPr lang="cs-CZ"/>
            <a:t>Nitrobřišního tlaku je nutné dosáhnout i v režimu dýchání – respirační pohyby bránice musí probíhat při jejím oploštění, tj. při její bazální tonické aktivitě; za patologické situace vidíme vysoký stav</a:t>
          </a:r>
          <a:endParaRPr lang="en-US"/>
        </a:p>
      </dgm:t>
    </dgm:pt>
    <dgm:pt modelId="{3B2343A7-A180-4852-919E-B9DB528EF0E8}" type="parTrans" cxnId="{C8E8FC48-D326-4F3A-8165-EC2E2E0C4E3A}">
      <dgm:prSet/>
      <dgm:spPr/>
      <dgm:t>
        <a:bodyPr/>
        <a:lstStyle/>
        <a:p>
          <a:endParaRPr lang="en-US"/>
        </a:p>
      </dgm:t>
    </dgm:pt>
    <dgm:pt modelId="{70410C63-B21B-4644-A36F-E1093EF70E7B}" type="sibTrans" cxnId="{C8E8FC48-D326-4F3A-8165-EC2E2E0C4E3A}">
      <dgm:prSet/>
      <dgm:spPr/>
      <dgm:t>
        <a:bodyPr/>
        <a:lstStyle/>
        <a:p>
          <a:endParaRPr lang="en-US"/>
        </a:p>
      </dgm:t>
    </dgm:pt>
    <dgm:pt modelId="{C31AC756-7D81-486A-A4BF-8AD877387171}" type="pres">
      <dgm:prSet presAssocID="{C691EA99-DDB2-4E6A-A5AF-7FF118FBB440}" presName="vert0" presStyleCnt="0">
        <dgm:presLayoutVars>
          <dgm:dir/>
          <dgm:animOne val="branch"/>
          <dgm:animLvl val="lvl"/>
        </dgm:presLayoutVars>
      </dgm:prSet>
      <dgm:spPr/>
    </dgm:pt>
    <dgm:pt modelId="{B3F89BE0-BACE-42E0-A469-56597E06FCF6}" type="pres">
      <dgm:prSet presAssocID="{8E1C0EF6-7E8C-496C-A2F1-17A3E69BB4A8}" presName="thickLine" presStyleLbl="alignNode1" presStyleIdx="0" presStyleCnt="6"/>
      <dgm:spPr/>
    </dgm:pt>
    <dgm:pt modelId="{B4D738F7-4848-4C08-A2A6-747BDA3D6608}" type="pres">
      <dgm:prSet presAssocID="{8E1C0EF6-7E8C-496C-A2F1-17A3E69BB4A8}" presName="horz1" presStyleCnt="0"/>
      <dgm:spPr/>
    </dgm:pt>
    <dgm:pt modelId="{EA61ABF6-AFF5-4648-B741-E9064B57F984}" type="pres">
      <dgm:prSet presAssocID="{8E1C0EF6-7E8C-496C-A2F1-17A3E69BB4A8}" presName="tx1" presStyleLbl="revTx" presStyleIdx="0" presStyleCnt="6"/>
      <dgm:spPr/>
    </dgm:pt>
    <dgm:pt modelId="{A89B8D04-23C7-4B00-A1CD-C9D4EE576886}" type="pres">
      <dgm:prSet presAssocID="{8E1C0EF6-7E8C-496C-A2F1-17A3E69BB4A8}" presName="vert1" presStyleCnt="0"/>
      <dgm:spPr/>
    </dgm:pt>
    <dgm:pt modelId="{82ED40E2-38D4-4CEC-896A-AC5D9E8A7D4F}" type="pres">
      <dgm:prSet presAssocID="{2F59B05F-4976-4C76-A08A-AFD633E9B847}" presName="thickLine" presStyleLbl="alignNode1" presStyleIdx="1" presStyleCnt="6"/>
      <dgm:spPr/>
    </dgm:pt>
    <dgm:pt modelId="{079997A4-F0CF-4311-BC9D-7C336A03166D}" type="pres">
      <dgm:prSet presAssocID="{2F59B05F-4976-4C76-A08A-AFD633E9B847}" presName="horz1" presStyleCnt="0"/>
      <dgm:spPr/>
    </dgm:pt>
    <dgm:pt modelId="{CD7FD02D-9F5E-4796-AAA6-4A543197D939}" type="pres">
      <dgm:prSet presAssocID="{2F59B05F-4976-4C76-A08A-AFD633E9B847}" presName="tx1" presStyleLbl="revTx" presStyleIdx="1" presStyleCnt="6"/>
      <dgm:spPr/>
    </dgm:pt>
    <dgm:pt modelId="{ED927D26-9819-41E7-A7F9-28EED96E75E0}" type="pres">
      <dgm:prSet presAssocID="{2F59B05F-4976-4C76-A08A-AFD633E9B847}" presName="vert1" presStyleCnt="0"/>
      <dgm:spPr/>
    </dgm:pt>
    <dgm:pt modelId="{47330B6A-EAC2-4490-99B2-52189BFB3992}" type="pres">
      <dgm:prSet presAssocID="{4419F7EA-D646-434C-8190-B751E5F69494}" presName="thickLine" presStyleLbl="alignNode1" presStyleIdx="2" presStyleCnt="6"/>
      <dgm:spPr/>
    </dgm:pt>
    <dgm:pt modelId="{6FC44106-2E78-400C-B9AE-DAC57584ED39}" type="pres">
      <dgm:prSet presAssocID="{4419F7EA-D646-434C-8190-B751E5F69494}" presName="horz1" presStyleCnt="0"/>
      <dgm:spPr/>
    </dgm:pt>
    <dgm:pt modelId="{F6D3FE76-EBEF-4B80-A28A-DCCD1C2C92F2}" type="pres">
      <dgm:prSet presAssocID="{4419F7EA-D646-434C-8190-B751E5F69494}" presName="tx1" presStyleLbl="revTx" presStyleIdx="2" presStyleCnt="6"/>
      <dgm:spPr/>
    </dgm:pt>
    <dgm:pt modelId="{DC792F50-7BA8-4A44-B8F4-B8DB78345D5C}" type="pres">
      <dgm:prSet presAssocID="{4419F7EA-D646-434C-8190-B751E5F69494}" presName="vert1" presStyleCnt="0"/>
      <dgm:spPr/>
    </dgm:pt>
    <dgm:pt modelId="{73BBA5CC-41E0-4BB7-B11C-BB491F05C6EE}" type="pres">
      <dgm:prSet presAssocID="{C7FEF472-AABB-41A7-8DF6-5B6955AF08E9}" presName="thickLine" presStyleLbl="alignNode1" presStyleIdx="3" presStyleCnt="6"/>
      <dgm:spPr/>
    </dgm:pt>
    <dgm:pt modelId="{0CD3FFF9-878F-49E2-8E00-6F4280CC550E}" type="pres">
      <dgm:prSet presAssocID="{C7FEF472-AABB-41A7-8DF6-5B6955AF08E9}" presName="horz1" presStyleCnt="0"/>
      <dgm:spPr/>
    </dgm:pt>
    <dgm:pt modelId="{3E22FC66-415F-4F0A-BE43-EB55B4841624}" type="pres">
      <dgm:prSet presAssocID="{C7FEF472-AABB-41A7-8DF6-5B6955AF08E9}" presName="tx1" presStyleLbl="revTx" presStyleIdx="3" presStyleCnt="6"/>
      <dgm:spPr/>
    </dgm:pt>
    <dgm:pt modelId="{709CAB26-CAB9-49F7-AAFD-C503F4B12C7C}" type="pres">
      <dgm:prSet presAssocID="{C7FEF472-AABB-41A7-8DF6-5B6955AF08E9}" presName="vert1" presStyleCnt="0"/>
      <dgm:spPr/>
    </dgm:pt>
    <dgm:pt modelId="{12BE3C26-5EA5-41FB-84E4-5E1A02EA1512}" type="pres">
      <dgm:prSet presAssocID="{D056038D-6AB0-468B-9CFD-A0C1B3C7D1A7}" presName="thickLine" presStyleLbl="alignNode1" presStyleIdx="4" presStyleCnt="6"/>
      <dgm:spPr/>
    </dgm:pt>
    <dgm:pt modelId="{6D5F5745-DF2C-4F45-ABC6-436929F3DA88}" type="pres">
      <dgm:prSet presAssocID="{D056038D-6AB0-468B-9CFD-A0C1B3C7D1A7}" presName="horz1" presStyleCnt="0"/>
      <dgm:spPr/>
    </dgm:pt>
    <dgm:pt modelId="{496D7946-E1BF-4417-A2F1-B04FE8DBE542}" type="pres">
      <dgm:prSet presAssocID="{D056038D-6AB0-468B-9CFD-A0C1B3C7D1A7}" presName="tx1" presStyleLbl="revTx" presStyleIdx="4" presStyleCnt="6"/>
      <dgm:spPr/>
    </dgm:pt>
    <dgm:pt modelId="{B691BC8A-D734-4A4E-A2E3-A88D330C4EFF}" type="pres">
      <dgm:prSet presAssocID="{D056038D-6AB0-468B-9CFD-A0C1B3C7D1A7}" presName="vert1" presStyleCnt="0"/>
      <dgm:spPr/>
    </dgm:pt>
    <dgm:pt modelId="{6915392D-A112-4A7D-8916-A023E74A3D1E}" type="pres">
      <dgm:prSet presAssocID="{5F56D137-F4A4-444C-8D31-E018F839A050}" presName="thickLine" presStyleLbl="alignNode1" presStyleIdx="5" presStyleCnt="6"/>
      <dgm:spPr/>
    </dgm:pt>
    <dgm:pt modelId="{B4118A8E-30CE-4F76-AA2A-1E1AC9781EE4}" type="pres">
      <dgm:prSet presAssocID="{5F56D137-F4A4-444C-8D31-E018F839A050}" presName="horz1" presStyleCnt="0"/>
      <dgm:spPr/>
    </dgm:pt>
    <dgm:pt modelId="{ABF9749F-111D-4FB8-A5D1-16DB32393D20}" type="pres">
      <dgm:prSet presAssocID="{5F56D137-F4A4-444C-8D31-E018F839A050}" presName="tx1" presStyleLbl="revTx" presStyleIdx="5" presStyleCnt="6"/>
      <dgm:spPr/>
    </dgm:pt>
    <dgm:pt modelId="{F14EE820-AC0A-44D6-A2CF-68E5C589F0DF}" type="pres">
      <dgm:prSet presAssocID="{5F56D137-F4A4-444C-8D31-E018F839A050}" presName="vert1" presStyleCnt="0"/>
      <dgm:spPr/>
    </dgm:pt>
  </dgm:ptLst>
  <dgm:cxnLst>
    <dgm:cxn modelId="{ACDC2D16-0D6D-4545-92F4-F5019493FAA3}" type="presOf" srcId="{5F56D137-F4A4-444C-8D31-E018F839A050}" destId="{ABF9749F-111D-4FB8-A5D1-16DB32393D20}" srcOrd="0" destOrd="0" presId="urn:microsoft.com/office/officeart/2008/layout/LinedList"/>
    <dgm:cxn modelId="{5C95FC23-5E14-4720-AA85-290A479B9184}" type="presOf" srcId="{4419F7EA-D646-434C-8190-B751E5F69494}" destId="{F6D3FE76-EBEF-4B80-A28A-DCCD1C2C92F2}" srcOrd="0" destOrd="0" presId="urn:microsoft.com/office/officeart/2008/layout/LinedList"/>
    <dgm:cxn modelId="{C67BB02E-4551-440B-B730-6415055E56E2}" srcId="{C691EA99-DDB2-4E6A-A5AF-7FF118FBB440}" destId="{D056038D-6AB0-468B-9CFD-A0C1B3C7D1A7}" srcOrd="4" destOrd="0" parTransId="{DDD5E642-1E37-4386-A107-90DB872837C8}" sibTransId="{EDA277E5-3831-4AF0-9BCD-1A0CA8ECF284}"/>
    <dgm:cxn modelId="{FDE66D32-60A4-4F4D-9BCC-780D1505A47F}" type="presOf" srcId="{C7FEF472-AABB-41A7-8DF6-5B6955AF08E9}" destId="{3E22FC66-415F-4F0A-BE43-EB55B4841624}" srcOrd="0" destOrd="0" presId="urn:microsoft.com/office/officeart/2008/layout/LinedList"/>
    <dgm:cxn modelId="{598A523D-4D83-4ED4-81E6-D67E1A63FD3D}" srcId="{C691EA99-DDB2-4E6A-A5AF-7FF118FBB440}" destId="{4419F7EA-D646-434C-8190-B751E5F69494}" srcOrd="2" destOrd="0" parTransId="{2C054F46-69A8-45F1-ADB3-37CE7CEA4164}" sibTransId="{6CAD975F-D5B6-4B9C-AEDC-F210B0F881DB}"/>
    <dgm:cxn modelId="{C8E8FC48-D326-4F3A-8165-EC2E2E0C4E3A}" srcId="{C691EA99-DDB2-4E6A-A5AF-7FF118FBB440}" destId="{5F56D137-F4A4-444C-8D31-E018F839A050}" srcOrd="5" destOrd="0" parTransId="{3B2343A7-A180-4852-919E-B9DB528EF0E8}" sibTransId="{70410C63-B21B-4644-A36F-E1093EF70E7B}"/>
    <dgm:cxn modelId="{52361854-8089-44AC-A5E7-3C37726A4EB5}" type="presOf" srcId="{8E1C0EF6-7E8C-496C-A2F1-17A3E69BB4A8}" destId="{EA61ABF6-AFF5-4648-B741-E9064B57F984}" srcOrd="0" destOrd="0" presId="urn:microsoft.com/office/officeart/2008/layout/LinedList"/>
    <dgm:cxn modelId="{0DACDD94-B4DB-4776-9EE0-07B500FCA5F3}" type="presOf" srcId="{C691EA99-DDB2-4E6A-A5AF-7FF118FBB440}" destId="{C31AC756-7D81-486A-A4BF-8AD877387171}" srcOrd="0" destOrd="0" presId="urn:microsoft.com/office/officeart/2008/layout/LinedList"/>
    <dgm:cxn modelId="{291685BD-CF4D-4210-BBEA-39C505AF5342}" type="presOf" srcId="{D056038D-6AB0-468B-9CFD-A0C1B3C7D1A7}" destId="{496D7946-E1BF-4417-A2F1-B04FE8DBE542}" srcOrd="0" destOrd="0" presId="urn:microsoft.com/office/officeart/2008/layout/LinedList"/>
    <dgm:cxn modelId="{4BD70EBF-0E04-40CD-9B98-DA06DD75FA14}" srcId="{C691EA99-DDB2-4E6A-A5AF-7FF118FBB440}" destId="{8E1C0EF6-7E8C-496C-A2F1-17A3E69BB4A8}" srcOrd="0" destOrd="0" parTransId="{DD2149CF-93E8-437C-A38A-60440EAC2E0F}" sibTransId="{DE40E470-1B41-4B2F-8760-7622E9C3B7AA}"/>
    <dgm:cxn modelId="{35D230C6-A6DC-43AC-8986-C9A276B8521D}" srcId="{C691EA99-DDB2-4E6A-A5AF-7FF118FBB440}" destId="{C7FEF472-AABB-41A7-8DF6-5B6955AF08E9}" srcOrd="3" destOrd="0" parTransId="{797ED554-8C68-4C73-B726-29486F092E62}" sibTransId="{390D9F92-C7D5-4A87-B38E-3450BA6E175D}"/>
    <dgm:cxn modelId="{FDBD91D3-8336-4C55-8212-3C65999EE071}" type="presOf" srcId="{2F59B05F-4976-4C76-A08A-AFD633E9B847}" destId="{CD7FD02D-9F5E-4796-AAA6-4A543197D939}" srcOrd="0" destOrd="0" presId="urn:microsoft.com/office/officeart/2008/layout/LinedList"/>
    <dgm:cxn modelId="{45A225E5-4ED4-45CA-9727-552A5FD11F2F}" srcId="{C691EA99-DDB2-4E6A-A5AF-7FF118FBB440}" destId="{2F59B05F-4976-4C76-A08A-AFD633E9B847}" srcOrd="1" destOrd="0" parTransId="{9A528817-4EE1-4223-8930-83A376D02FF0}" sibTransId="{EB151FC3-AECF-4D5B-BAE8-F6AF14F19FC9}"/>
    <dgm:cxn modelId="{B0C4D145-5797-4C68-8675-802C04D13060}" type="presParOf" srcId="{C31AC756-7D81-486A-A4BF-8AD877387171}" destId="{B3F89BE0-BACE-42E0-A469-56597E06FCF6}" srcOrd="0" destOrd="0" presId="urn:microsoft.com/office/officeart/2008/layout/LinedList"/>
    <dgm:cxn modelId="{0C6CBA32-B340-43CC-B829-CFCF49F6F9BE}" type="presParOf" srcId="{C31AC756-7D81-486A-A4BF-8AD877387171}" destId="{B4D738F7-4848-4C08-A2A6-747BDA3D6608}" srcOrd="1" destOrd="0" presId="urn:microsoft.com/office/officeart/2008/layout/LinedList"/>
    <dgm:cxn modelId="{78436FA6-F398-4E72-8CF3-E335026C661C}" type="presParOf" srcId="{B4D738F7-4848-4C08-A2A6-747BDA3D6608}" destId="{EA61ABF6-AFF5-4648-B741-E9064B57F984}" srcOrd="0" destOrd="0" presId="urn:microsoft.com/office/officeart/2008/layout/LinedList"/>
    <dgm:cxn modelId="{5C9F8331-E516-4DEF-AEDF-65B8E5E2B794}" type="presParOf" srcId="{B4D738F7-4848-4C08-A2A6-747BDA3D6608}" destId="{A89B8D04-23C7-4B00-A1CD-C9D4EE576886}" srcOrd="1" destOrd="0" presId="urn:microsoft.com/office/officeart/2008/layout/LinedList"/>
    <dgm:cxn modelId="{5EDD73AA-9383-44F3-A078-B3CFFCAB8F2A}" type="presParOf" srcId="{C31AC756-7D81-486A-A4BF-8AD877387171}" destId="{82ED40E2-38D4-4CEC-896A-AC5D9E8A7D4F}" srcOrd="2" destOrd="0" presId="urn:microsoft.com/office/officeart/2008/layout/LinedList"/>
    <dgm:cxn modelId="{C288F0A0-6178-44D5-A479-B0B7E6D0C52B}" type="presParOf" srcId="{C31AC756-7D81-486A-A4BF-8AD877387171}" destId="{079997A4-F0CF-4311-BC9D-7C336A03166D}" srcOrd="3" destOrd="0" presId="urn:microsoft.com/office/officeart/2008/layout/LinedList"/>
    <dgm:cxn modelId="{0E03FA11-3458-43F6-BB61-B6B2938BA4C3}" type="presParOf" srcId="{079997A4-F0CF-4311-BC9D-7C336A03166D}" destId="{CD7FD02D-9F5E-4796-AAA6-4A543197D939}" srcOrd="0" destOrd="0" presId="urn:microsoft.com/office/officeart/2008/layout/LinedList"/>
    <dgm:cxn modelId="{41A4909F-D541-4CDA-992F-EE143D4AD47D}" type="presParOf" srcId="{079997A4-F0CF-4311-BC9D-7C336A03166D}" destId="{ED927D26-9819-41E7-A7F9-28EED96E75E0}" srcOrd="1" destOrd="0" presId="urn:microsoft.com/office/officeart/2008/layout/LinedList"/>
    <dgm:cxn modelId="{42027DF4-6BBB-4E6B-B1DA-8DD5DA249145}" type="presParOf" srcId="{C31AC756-7D81-486A-A4BF-8AD877387171}" destId="{47330B6A-EAC2-4490-99B2-52189BFB3992}" srcOrd="4" destOrd="0" presId="urn:microsoft.com/office/officeart/2008/layout/LinedList"/>
    <dgm:cxn modelId="{D8EC9918-C4DC-4181-9606-E31A57AABAB3}" type="presParOf" srcId="{C31AC756-7D81-486A-A4BF-8AD877387171}" destId="{6FC44106-2E78-400C-B9AE-DAC57584ED39}" srcOrd="5" destOrd="0" presId="urn:microsoft.com/office/officeart/2008/layout/LinedList"/>
    <dgm:cxn modelId="{84E99D75-6613-4FDB-AF80-1BED8E0DEA73}" type="presParOf" srcId="{6FC44106-2E78-400C-B9AE-DAC57584ED39}" destId="{F6D3FE76-EBEF-4B80-A28A-DCCD1C2C92F2}" srcOrd="0" destOrd="0" presId="urn:microsoft.com/office/officeart/2008/layout/LinedList"/>
    <dgm:cxn modelId="{A4CEDDF5-379E-4D29-9A3B-1DFF4C1C2DFE}" type="presParOf" srcId="{6FC44106-2E78-400C-B9AE-DAC57584ED39}" destId="{DC792F50-7BA8-4A44-B8F4-B8DB78345D5C}" srcOrd="1" destOrd="0" presId="urn:microsoft.com/office/officeart/2008/layout/LinedList"/>
    <dgm:cxn modelId="{9A33725A-7349-4D8C-A682-2E498B684314}" type="presParOf" srcId="{C31AC756-7D81-486A-A4BF-8AD877387171}" destId="{73BBA5CC-41E0-4BB7-B11C-BB491F05C6EE}" srcOrd="6" destOrd="0" presId="urn:microsoft.com/office/officeart/2008/layout/LinedList"/>
    <dgm:cxn modelId="{F9818C51-81AB-4AAC-AC77-2179B249C625}" type="presParOf" srcId="{C31AC756-7D81-486A-A4BF-8AD877387171}" destId="{0CD3FFF9-878F-49E2-8E00-6F4280CC550E}" srcOrd="7" destOrd="0" presId="urn:microsoft.com/office/officeart/2008/layout/LinedList"/>
    <dgm:cxn modelId="{5E0E05DF-01A9-4B3D-9F0F-A34C95783A77}" type="presParOf" srcId="{0CD3FFF9-878F-49E2-8E00-6F4280CC550E}" destId="{3E22FC66-415F-4F0A-BE43-EB55B4841624}" srcOrd="0" destOrd="0" presId="urn:microsoft.com/office/officeart/2008/layout/LinedList"/>
    <dgm:cxn modelId="{E7383220-0C09-408C-B29E-21E6F3878DF4}" type="presParOf" srcId="{0CD3FFF9-878F-49E2-8E00-6F4280CC550E}" destId="{709CAB26-CAB9-49F7-AAFD-C503F4B12C7C}" srcOrd="1" destOrd="0" presId="urn:microsoft.com/office/officeart/2008/layout/LinedList"/>
    <dgm:cxn modelId="{1650BF22-4EC8-49C0-A13D-869C03EE47A8}" type="presParOf" srcId="{C31AC756-7D81-486A-A4BF-8AD877387171}" destId="{12BE3C26-5EA5-41FB-84E4-5E1A02EA1512}" srcOrd="8" destOrd="0" presId="urn:microsoft.com/office/officeart/2008/layout/LinedList"/>
    <dgm:cxn modelId="{E428048C-9EC9-4F55-8741-6AB1CAB92858}" type="presParOf" srcId="{C31AC756-7D81-486A-A4BF-8AD877387171}" destId="{6D5F5745-DF2C-4F45-ABC6-436929F3DA88}" srcOrd="9" destOrd="0" presId="urn:microsoft.com/office/officeart/2008/layout/LinedList"/>
    <dgm:cxn modelId="{A1B81E83-BC1E-4091-AA53-4EDB244D2976}" type="presParOf" srcId="{6D5F5745-DF2C-4F45-ABC6-436929F3DA88}" destId="{496D7946-E1BF-4417-A2F1-B04FE8DBE542}" srcOrd="0" destOrd="0" presId="urn:microsoft.com/office/officeart/2008/layout/LinedList"/>
    <dgm:cxn modelId="{90DD7A6A-BE2D-4994-909C-AB66089F3F35}" type="presParOf" srcId="{6D5F5745-DF2C-4F45-ABC6-436929F3DA88}" destId="{B691BC8A-D734-4A4E-A2E3-A88D330C4EFF}" srcOrd="1" destOrd="0" presId="urn:microsoft.com/office/officeart/2008/layout/LinedList"/>
    <dgm:cxn modelId="{01E4375E-B39D-4662-B174-024CEDBB4D55}" type="presParOf" srcId="{C31AC756-7D81-486A-A4BF-8AD877387171}" destId="{6915392D-A112-4A7D-8916-A023E74A3D1E}" srcOrd="10" destOrd="0" presId="urn:microsoft.com/office/officeart/2008/layout/LinedList"/>
    <dgm:cxn modelId="{41C2A25E-9CEB-43AC-BF76-E9F29E6441D8}" type="presParOf" srcId="{C31AC756-7D81-486A-A4BF-8AD877387171}" destId="{B4118A8E-30CE-4F76-AA2A-1E1AC9781EE4}" srcOrd="11" destOrd="0" presId="urn:microsoft.com/office/officeart/2008/layout/LinedList"/>
    <dgm:cxn modelId="{2A8E7DFF-BC18-47C3-B999-CF8B49A58332}" type="presParOf" srcId="{B4118A8E-30CE-4F76-AA2A-1E1AC9781EE4}" destId="{ABF9749F-111D-4FB8-A5D1-16DB32393D20}" srcOrd="0" destOrd="0" presId="urn:microsoft.com/office/officeart/2008/layout/LinedList"/>
    <dgm:cxn modelId="{E7A3D143-4D30-4F93-B48A-8656B84BF8D2}" type="presParOf" srcId="{B4118A8E-30CE-4F76-AA2A-1E1AC9781EE4}" destId="{F14EE820-AC0A-44D6-A2CF-68E5C589F0DF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A3A72D5-9955-4F91-BDE6-D4D452F4B734}" type="doc">
      <dgm:prSet loTypeId="urn:microsoft.com/office/officeart/2005/8/layout/vProcess5" loCatId="process" qsTypeId="urn:microsoft.com/office/officeart/2005/8/quickstyle/simple2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244F5DCD-8D17-4DA8-83C2-E44C6B9C49D4}">
      <dgm:prSet/>
      <dgm:spPr/>
      <dgm:t>
        <a:bodyPr/>
        <a:lstStyle/>
        <a:p>
          <a:r>
            <a:rPr lang="cs-CZ" dirty="0"/>
            <a:t>fyziologicky zapojeny hluboké </a:t>
          </a:r>
          <a:r>
            <a:rPr lang="cs-CZ" dirty="0" err="1"/>
            <a:t>monosegmentální</a:t>
          </a:r>
          <a:r>
            <a:rPr lang="cs-CZ" dirty="0"/>
            <a:t> extenzory, </a:t>
          </a:r>
          <a:r>
            <a:rPr lang="cs-CZ" dirty="0">
              <a:latin typeface="Georgia Pro Cond Black" panose="02020404030301010803"/>
            </a:rPr>
            <a:t>hlavně</a:t>
          </a:r>
          <a:r>
            <a:rPr lang="cs-CZ" dirty="0"/>
            <a:t> mm. </a:t>
          </a:r>
          <a:r>
            <a:rPr lang="cs-CZ" dirty="0" err="1"/>
            <a:t>multifidi</a:t>
          </a:r>
          <a:endParaRPr lang="en-US" dirty="0" err="1"/>
        </a:p>
      </dgm:t>
    </dgm:pt>
    <dgm:pt modelId="{1B0CF8AE-2233-4ABE-B03E-E9F522511930}" type="parTrans" cxnId="{254A5939-3FAB-476D-837C-436C79BB23A9}">
      <dgm:prSet/>
      <dgm:spPr/>
      <dgm:t>
        <a:bodyPr/>
        <a:lstStyle/>
        <a:p>
          <a:endParaRPr lang="en-US"/>
        </a:p>
      </dgm:t>
    </dgm:pt>
    <dgm:pt modelId="{7177FEC9-E684-4184-96B9-F0D601C3A40F}" type="sibTrans" cxnId="{254A5939-3FAB-476D-837C-436C79BB23A9}">
      <dgm:prSet/>
      <dgm:spPr/>
      <dgm:t>
        <a:bodyPr/>
        <a:lstStyle/>
        <a:p>
          <a:endParaRPr lang="en-US"/>
        </a:p>
      </dgm:t>
    </dgm:pt>
    <dgm:pt modelId="{3FFDB6E2-D6A9-41BA-81AC-87FECD66B261}">
      <dgm:prSet/>
      <dgm:spPr/>
      <dgm:t>
        <a:bodyPr/>
        <a:lstStyle/>
        <a:p>
          <a:r>
            <a:rPr lang="cs-CZ" dirty="0"/>
            <a:t>při nedostatečné přední stabilizaci prostřednictvím svalů břišního lisu se aktivují povrchové svaly, dochází k oslabení až atrofii hlubokých extenzorů páteře</a:t>
          </a:r>
          <a:endParaRPr lang="en-US" dirty="0"/>
        </a:p>
      </dgm:t>
    </dgm:pt>
    <dgm:pt modelId="{5AF21EB1-ACEC-44CD-AF85-D42B48D4FA2D}" type="parTrans" cxnId="{7254ED50-F8EA-418C-85EF-176AEA81B498}">
      <dgm:prSet/>
      <dgm:spPr/>
      <dgm:t>
        <a:bodyPr/>
        <a:lstStyle/>
        <a:p>
          <a:endParaRPr lang="en-US"/>
        </a:p>
      </dgm:t>
    </dgm:pt>
    <dgm:pt modelId="{941AB86A-CFD1-46FE-AE86-17149A8626F7}" type="sibTrans" cxnId="{7254ED50-F8EA-418C-85EF-176AEA81B498}">
      <dgm:prSet/>
      <dgm:spPr/>
      <dgm:t>
        <a:bodyPr/>
        <a:lstStyle/>
        <a:p>
          <a:endParaRPr lang="en-US"/>
        </a:p>
      </dgm:t>
    </dgm:pt>
    <dgm:pt modelId="{5801380E-C77D-4C1D-B121-57811412A911}" type="pres">
      <dgm:prSet presAssocID="{4A3A72D5-9955-4F91-BDE6-D4D452F4B734}" presName="outerComposite" presStyleCnt="0">
        <dgm:presLayoutVars>
          <dgm:chMax val="5"/>
          <dgm:dir/>
          <dgm:resizeHandles val="exact"/>
        </dgm:presLayoutVars>
      </dgm:prSet>
      <dgm:spPr/>
    </dgm:pt>
    <dgm:pt modelId="{CA784909-CB34-4B1C-848E-CAAF603F4F13}" type="pres">
      <dgm:prSet presAssocID="{4A3A72D5-9955-4F91-BDE6-D4D452F4B734}" presName="dummyMaxCanvas" presStyleCnt="0">
        <dgm:presLayoutVars/>
      </dgm:prSet>
      <dgm:spPr/>
    </dgm:pt>
    <dgm:pt modelId="{17182FEB-7222-40DB-9170-45D3D19BBA92}" type="pres">
      <dgm:prSet presAssocID="{4A3A72D5-9955-4F91-BDE6-D4D452F4B734}" presName="TwoNodes_1" presStyleLbl="node1" presStyleIdx="0" presStyleCnt="2">
        <dgm:presLayoutVars>
          <dgm:bulletEnabled val="1"/>
        </dgm:presLayoutVars>
      </dgm:prSet>
      <dgm:spPr/>
    </dgm:pt>
    <dgm:pt modelId="{0BB34568-6AEE-4E01-9CDB-FBA9261DC5B5}" type="pres">
      <dgm:prSet presAssocID="{4A3A72D5-9955-4F91-BDE6-D4D452F4B734}" presName="TwoNodes_2" presStyleLbl="node1" presStyleIdx="1" presStyleCnt="2">
        <dgm:presLayoutVars>
          <dgm:bulletEnabled val="1"/>
        </dgm:presLayoutVars>
      </dgm:prSet>
      <dgm:spPr/>
    </dgm:pt>
    <dgm:pt modelId="{0C27C096-933C-4C8D-B2D7-E4ECE06967D3}" type="pres">
      <dgm:prSet presAssocID="{4A3A72D5-9955-4F91-BDE6-D4D452F4B734}" presName="TwoConn_1-2" presStyleLbl="fgAccFollowNode1" presStyleIdx="0" presStyleCnt="1">
        <dgm:presLayoutVars>
          <dgm:bulletEnabled val="1"/>
        </dgm:presLayoutVars>
      </dgm:prSet>
      <dgm:spPr/>
    </dgm:pt>
    <dgm:pt modelId="{693E7C7F-37F8-44B0-B3A4-D115FBF27DAE}" type="pres">
      <dgm:prSet presAssocID="{4A3A72D5-9955-4F91-BDE6-D4D452F4B734}" presName="TwoNodes_1_text" presStyleLbl="node1" presStyleIdx="1" presStyleCnt="2">
        <dgm:presLayoutVars>
          <dgm:bulletEnabled val="1"/>
        </dgm:presLayoutVars>
      </dgm:prSet>
      <dgm:spPr/>
    </dgm:pt>
    <dgm:pt modelId="{3FDC2D0E-E974-48EE-B701-DC70A916CBCA}" type="pres">
      <dgm:prSet presAssocID="{4A3A72D5-9955-4F91-BDE6-D4D452F4B734}" presName="TwoNodes_2_text" presStyleLbl="node1" presStyleIdx="1" presStyleCnt="2">
        <dgm:presLayoutVars>
          <dgm:bulletEnabled val="1"/>
        </dgm:presLayoutVars>
      </dgm:prSet>
      <dgm:spPr/>
    </dgm:pt>
  </dgm:ptLst>
  <dgm:cxnLst>
    <dgm:cxn modelId="{208DEB11-8837-4B9F-A4B2-B49D3C9D9397}" type="presOf" srcId="{244F5DCD-8D17-4DA8-83C2-E44C6B9C49D4}" destId="{693E7C7F-37F8-44B0-B3A4-D115FBF27DAE}" srcOrd="1" destOrd="0" presId="urn:microsoft.com/office/officeart/2005/8/layout/vProcess5"/>
    <dgm:cxn modelId="{254A5939-3FAB-476D-837C-436C79BB23A9}" srcId="{4A3A72D5-9955-4F91-BDE6-D4D452F4B734}" destId="{244F5DCD-8D17-4DA8-83C2-E44C6B9C49D4}" srcOrd="0" destOrd="0" parTransId="{1B0CF8AE-2233-4ABE-B03E-E9F522511930}" sibTransId="{7177FEC9-E684-4184-96B9-F0D601C3A40F}"/>
    <dgm:cxn modelId="{7254ED50-F8EA-418C-85EF-176AEA81B498}" srcId="{4A3A72D5-9955-4F91-BDE6-D4D452F4B734}" destId="{3FFDB6E2-D6A9-41BA-81AC-87FECD66B261}" srcOrd="1" destOrd="0" parTransId="{5AF21EB1-ACEC-44CD-AF85-D42B48D4FA2D}" sibTransId="{941AB86A-CFD1-46FE-AE86-17149A8626F7}"/>
    <dgm:cxn modelId="{DBFFB796-B23B-4F6E-8914-CE36CFCEC4E8}" type="presOf" srcId="{7177FEC9-E684-4184-96B9-F0D601C3A40F}" destId="{0C27C096-933C-4C8D-B2D7-E4ECE06967D3}" srcOrd="0" destOrd="0" presId="urn:microsoft.com/office/officeart/2005/8/layout/vProcess5"/>
    <dgm:cxn modelId="{7086CC9F-12F5-44CE-AC0D-941D56EB363B}" type="presOf" srcId="{3FFDB6E2-D6A9-41BA-81AC-87FECD66B261}" destId="{3FDC2D0E-E974-48EE-B701-DC70A916CBCA}" srcOrd="1" destOrd="0" presId="urn:microsoft.com/office/officeart/2005/8/layout/vProcess5"/>
    <dgm:cxn modelId="{7FAC91B7-0E0C-48C6-972A-16F8691829B9}" type="presOf" srcId="{3FFDB6E2-D6A9-41BA-81AC-87FECD66B261}" destId="{0BB34568-6AEE-4E01-9CDB-FBA9261DC5B5}" srcOrd="0" destOrd="0" presId="urn:microsoft.com/office/officeart/2005/8/layout/vProcess5"/>
    <dgm:cxn modelId="{371D5CF2-84DD-4012-9D7A-36FC286621F0}" type="presOf" srcId="{4A3A72D5-9955-4F91-BDE6-D4D452F4B734}" destId="{5801380E-C77D-4C1D-B121-57811412A911}" srcOrd="0" destOrd="0" presId="urn:microsoft.com/office/officeart/2005/8/layout/vProcess5"/>
    <dgm:cxn modelId="{14A06BFE-578F-484C-9711-FBBA739F2367}" type="presOf" srcId="{244F5DCD-8D17-4DA8-83C2-E44C6B9C49D4}" destId="{17182FEB-7222-40DB-9170-45D3D19BBA92}" srcOrd="0" destOrd="0" presId="urn:microsoft.com/office/officeart/2005/8/layout/vProcess5"/>
    <dgm:cxn modelId="{04A4084F-B21A-44D4-95A1-6517F41883EE}" type="presParOf" srcId="{5801380E-C77D-4C1D-B121-57811412A911}" destId="{CA784909-CB34-4B1C-848E-CAAF603F4F13}" srcOrd="0" destOrd="0" presId="urn:microsoft.com/office/officeart/2005/8/layout/vProcess5"/>
    <dgm:cxn modelId="{5E0ED666-87F5-480B-AC30-C31872645C32}" type="presParOf" srcId="{5801380E-C77D-4C1D-B121-57811412A911}" destId="{17182FEB-7222-40DB-9170-45D3D19BBA92}" srcOrd="1" destOrd="0" presId="urn:microsoft.com/office/officeart/2005/8/layout/vProcess5"/>
    <dgm:cxn modelId="{FD555B47-49E5-471C-838C-2A1CE4E93C90}" type="presParOf" srcId="{5801380E-C77D-4C1D-B121-57811412A911}" destId="{0BB34568-6AEE-4E01-9CDB-FBA9261DC5B5}" srcOrd="2" destOrd="0" presId="urn:microsoft.com/office/officeart/2005/8/layout/vProcess5"/>
    <dgm:cxn modelId="{5067B03B-6245-462C-93C0-4B8FED07C71C}" type="presParOf" srcId="{5801380E-C77D-4C1D-B121-57811412A911}" destId="{0C27C096-933C-4C8D-B2D7-E4ECE06967D3}" srcOrd="3" destOrd="0" presId="urn:microsoft.com/office/officeart/2005/8/layout/vProcess5"/>
    <dgm:cxn modelId="{AC6DEF84-E884-44F2-A244-1AEDBABEC1D8}" type="presParOf" srcId="{5801380E-C77D-4C1D-B121-57811412A911}" destId="{693E7C7F-37F8-44B0-B3A4-D115FBF27DAE}" srcOrd="4" destOrd="0" presId="urn:microsoft.com/office/officeart/2005/8/layout/vProcess5"/>
    <dgm:cxn modelId="{02859FFF-1287-4D73-AEBB-B4C6FC249BEF}" type="presParOf" srcId="{5801380E-C77D-4C1D-B121-57811412A911}" destId="{3FDC2D0E-E974-48EE-B701-DC70A916CBCA}" srcOrd="5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6E7CA0E-03EE-43A8-A411-76C67AC25850}" type="doc">
      <dgm:prSet loTypeId="urn:microsoft.com/office/officeart/2016/7/layout/BasicLinearProcessNumbered" loCatId="process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AF5A6C7A-D843-4960-A2BC-2475AFDBC55A}">
      <dgm:prSet/>
      <dgm:spPr/>
      <dgm:t>
        <a:bodyPr/>
        <a:lstStyle/>
        <a:p>
          <a:r>
            <a:rPr lang="cs-CZ"/>
            <a:t>správná stabilizační svalová souhra pod volní kontrolou a její začlenění do běžných denních činností</a:t>
          </a:r>
          <a:endParaRPr lang="en-US"/>
        </a:p>
      </dgm:t>
    </dgm:pt>
    <dgm:pt modelId="{C879B5D9-D353-401F-A180-14E3C00B9712}" type="parTrans" cxnId="{0EB19C63-F31E-47A9-ADFD-84FA2B8C135D}">
      <dgm:prSet/>
      <dgm:spPr/>
      <dgm:t>
        <a:bodyPr/>
        <a:lstStyle/>
        <a:p>
          <a:endParaRPr lang="en-US"/>
        </a:p>
      </dgm:t>
    </dgm:pt>
    <dgm:pt modelId="{BD9C9A00-CA23-4B54-A63A-7FC57BE5A5B4}" type="sibTrans" cxnId="{0EB19C63-F31E-47A9-ADFD-84FA2B8C135D}">
      <dgm:prSet phldrT="1" phldr="0"/>
      <dgm:spPr/>
      <dgm:t>
        <a:bodyPr/>
        <a:lstStyle/>
        <a:p>
          <a:r>
            <a:rPr lang="en-US"/>
            <a:t>1</a:t>
          </a:r>
        </a:p>
      </dgm:t>
    </dgm:pt>
    <dgm:pt modelId="{BC04721E-84D7-4706-ADB2-2F7D3BFF4624}">
      <dgm:prSet/>
      <dgm:spPr/>
      <dgm:t>
        <a:bodyPr/>
        <a:lstStyle/>
        <a:p>
          <a:r>
            <a:rPr lang="cs-CZ"/>
            <a:t>ovlivnění svalu ve funkci stabilizační s ostatními svaly = zapojení v souhře</a:t>
          </a:r>
          <a:endParaRPr lang="en-US"/>
        </a:p>
      </dgm:t>
    </dgm:pt>
    <dgm:pt modelId="{853B8498-0029-4D18-8045-17EC8C36DE91}" type="parTrans" cxnId="{19004792-B961-4F7D-A791-9AD26EBC5E02}">
      <dgm:prSet/>
      <dgm:spPr/>
      <dgm:t>
        <a:bodyPr/>
        <a:lstStyle/>
        <a:p>
          <a:endParaRPr lang="en-US"/>
        </a:p>
      </dgm:t>
    </dgm:pt>
    <dgm:pt modelId="{E5176BB1-9078-4A9D-93E2-C5B1CB88B144}" type="sibTrans" cxnId="{19004792-B961-4F7D-A791-9AD26EBC5E02}">
      <dgm:prSet phldrT="2" phldr="0"/>
      <dgm:spPr/>
      <dgm:t>
        <a:bodyPr/>
        <a:lstStyle/>
        <a:p>
          <a:r>
            <a:rPr lang="en-US"/>
            <a:t>2</a:t>
          </a:r>
        </a:p>
      </dgm:t>
    </dgm:pt>
    <dgm:pt modelId="{56594B43-C4B6-4F2F-8F03-26A70AB09A3A}">
      <dgm:prSet/>
      <dgm:spPr/>
      <dgm:t>
        <a:bodyPr/>
        <a:lstStyle/>
        <a:p>
          <a:r>
            <a:rPr lang="cs-CZ"/>
            <a:t>zapojit stabilizační svalovou aktivitu v podobné kvalitě jako u fyziologicky se vyvíjejícího dítěte</a:t>
          </a:r>
          <a:endParaRPr lang="en-US"/>
        </a:p>
      </dgm:t>
    </dgm:pt>
    <dgm:pt modelId="{50DFA18C-BFC1-4097-8D1A-5B947D5F08D6}" type="parTrans" cxnId="{63872EAE-D6D8-42F5-AE54-003A36A007A4}">
      <dgm:prSet/>
      <dgm:spPr/>
      <dgm:t>
        <a:bodyPr/>
        <a:lstStyle/>
        <a:p>
          <a:endParaRPr lang="en-US"/>
        </a:p>
      </dgm:t>
    </dgm:pt>
    <dgm:pt modelId="{D1A66C60-DAB9-4A4B-BA97-42F5141042F0}" type="sibTrans" cxnId="{63872EAE-D6D8-42F5-AE54-003A36A007A4}">
      <dgm:prSet phldrT="3" phldr="0"/>
      <dgm:spPr/>
      <dgm:t>
        <a:bodyPr/>
        <a:lstStyle/>
        <a:p>
          <a:r>
            <a:rPr lang="en-US"/>
            <a:t>3</a:t>
          </a:r>
        </a:p>
      </dgm:t>
    </dgm:pt>
    <dgm:pt modelId="{D7A93DAC-D421-40F1-8544-D0CA5A8F5F5E}" type="pres">
      <dgm:prSet presAssocID="{D6E7CA0E-03EE-43A8-A411-76C67AC25850}" presName="Name0" presStyleCnt="0">
        <dgm:presLayoutVars>
          <dgm:animLvl val="lvl"/>
          <dgm:resizeHandles val="exact"/>
        </dgm:presLayoutVars>
      </dgm:prSet>
      <dgm:spPr/>
    </dgm:pt>
    <dgm:pt modelId="{226E78A6-20BE-4387-A968-4EB65BA01399}" type="pres">
      <dgm:prSet presAssocID="{AF5A6C7A-D843-4960-A2BC-2475AFDBC55A}" presName="compositeNode" presStyleCnt="0">
        <dgm:presLayoutVars>
          <dgm:bulletEnabled val="1"/>
        </dgm:presLayoutVars>
      </dgm:prSet>
      <dgm:spPr/>
    </dgm:pt>
    <dgm:pt modelId="{4549757B-B777-488E-A17F-ABB1169387B5}" type="pres">
      <dgm:prSet presAssocID="{AF5A6C7A-D843-4960-A2BC-2475AFDBC55A}" presName="bgRect" presStyleLbl="bgAccFollowNode1" presStyleIdx="0" presStyleCnt="3"/>
      <dgm:spPr/>
    </dgm:pt>
    <dgm:pt modelId="{19A0F6D4-041B-4FAF-A6F3-FE3513D14E0A}" type="pres">
      <dgm:prSet presAssocID="{BD9C9A00-CA23-4B54-A63A-7FC57BE5A5B4}" presName="sibTransNodeCircle" presStyleLbl="alignNode1" presStyleIdx="0" presStyleCnt="6">
        <dgm:presLayoutVars>
          <dgm:chMax val="0"/>
          <dgm:bulletEnabled/>
        </dgm:presLayoutVars>
      </dgm:prSet>
      <dgm:spPr/>
    </dgm:pt>
    <dgm:pt modelId="{DA6A6021-AF52-419C-9D56-5F40A25796F4}" type="pres">
      <dgm:prSet presAssocID="{AF5A6C7A-D843-4960-A2BC-2475AFDBC55A}" presName="bottomLine" presStyleLbl="alignNode1" presStyleIdx="1" presStyleCnt="6">
        <dgm:presLayoutVars/>
      </dgm:prSet>
      <dgm:spPr/>
    </dgm:pt>
    <dgm:pt modelId="{27A5DA50-8817-4232-9277-2B7E7A55439C}" type="pres">
      <dgm:prSet presAssocID="{AF5A6C7A-D843-4960-A2BC-2475AFDBC55A}" presName="nodeText" presStyleLbl="bgAccFollowNode1" presStyleIdx="0" presStyleCnt="3">
        <dgm:presLayoutVars>
          <dgm:bulletEnabled val="1"/>
        </dgm:presLayoutVars>
      </dgm:prSet>
      <dgm:spPr/>
    </dgm:pt>
    <dgm:pt modelId="{8581B029-398D-47FA-A5E6-963304F649FF}" type="pres">
      <dgm:prSet presAssocID="{BD9C9A00-CA23-4B54-A63A-7FC57BE5A5B4}" presName="sibTrans" presStyleCnt="0"/>
      <dgm:spPr/>
    </dgm:pt>
    <dgm:pt modelId="{E62C0D2A-6C91-4321-9A96-B20986E1FCA2}" type="pres">
      <dgm:prSet presAssocID="{BC04721E-84D7-4706-ADB2-2F7D3BFF4624}" presName="compositeNode" presStyleCnt="0">
        <dgm:presLayoutVars>
          <dgm:bulletEnabled val="1"/>
        </dgm:presLayoutVars>
      </dgm:prSet>
      <dgm:spPr/>
    </dgm:pt>
    <dgm:pt modelId="{8BC1C7FD-DF86-47C1-993A-379D6565FCC3}" type="pres">
      <dgm:prSet presAssocID="{BC04721E-84D7-4706-ADB2-2F7D3BFF4624}" presName="bgRect" presStyleLbl="bgAccFollowNode1" presStyleIdx="1" presStyleCnt="3"/>
      <dgm:spPr/>
    </dgm:pt>
    <dgm:pt modelId="{ADC226F7-8666-414B-A9B8-5CC2113CCE9B}" type="pres">
      <dgm:prSet presAssocID="{E5176BB1-9078-4A9D-93E2-C5B1CB88B144}" presName="sibTransNodeCircle" presStyleLbl="alignNode1" presStyleIdx="2" presStyleCnt="6">
        <dgm:presLayoutVars>
          <dgm:chMax val="0"/>
          <dgm:bulletEnabled/>
        </dgm:presLayoutVars>
      </dgm:prSet>
      <dgm:spPr/>
    </dgm:pt>
    <dgm:pt modelId="{EC299E51-1308-410D-B23A-3CFACA3907E9}" type="pres">
      <dgm:prSet presAssocID="{BC04721E-84D7-4706-ADB2-2F7D3BFF4624}" presName="bottomLine" presStyleLbl="alignNode1" presStyleIdx="3" presStyleCnt="6">
        <dgm:presLayoutVars/>
      </dgm:prSet>
      <dgm:spPr/>
    </dgm:pt>
    <dgm:pt modelId="{F1612F86-A277-4598-90B7-E73111F72761}" type="pres">
      <dgm:prSet presAssocID="{BC04721E-84D7-4706-ADB2-2F7D3BFF4624}" presName="nodeText" presStyleLbl="bgAccFollowNode1" presStyleIdx="1" presStyleCnt="3">
        <dgm:presLayoutVars>
          <dgm:bulletEnabled val="1"/>
        </dgm:presLayoutVars>
      </dgm:prSet>
      <dgm:spPr/>
    </dgm:pt>
    <dgm:pt modelId="{BAABFB41-3419-432F-B836-9C28FC841463}" type="pres">
      <dgm:prSet presAssocID="{E5176BB1-9078-4A9D-93E2-C5B1CB88B144}" presName="sibTrans" presStyleCnt="0"/>
      <dgm:spPr/>
    </dgm:pt>
    <dgm:pt modelId="{1B8ABF73-86C3-427A-9A0E-8D50B887E6C1}" type="pres">
      <dgm:prSet presAssocID="{56594B43-C4B6-4F2F-8F03-26A70AB09A3A}" presName="compositeNode" presStyleCnt="0">
        <dgm:presLayoutVars>
          <dgm:bulletEnabled val="1"/>
        </dgm:presLayoutVars>
      </dgm:prSet>
      <dgm:spPr/>
    </dgm:pt>
    <dgm:pt modelId="{2A488380-93F3-4789-B991-8C0F919C2342}" type="pres">
      <dgm:prSet presAssocID="{56594B43-C4B6-4F2F-8F03-26A70AB09A3A}" presName="bgRect" presStyleLbl="bgAccFollowNode1" presStyleIdx="2" presStyleCnt="3"/>
      <dgm:spPr/>
    </dgm:pt>
    <dgm:pt modelId="{001C3D4D-E428-4396-9B46-ABACF87A079B}" type="pres">
      <dgm:prSet presAssocID="{D1A66C60-DAB9-4A4B-BA97-42F5141042F0}" presName="sibTransNodeCircle" presStyleLbl="alignNode1" presStyleIdx="4" presStyleCnt="6">
        <dgm:presLayoutVars>
          <dgm:chMax val="0"/>
          <dgm:bulletEnabled/>
        </dgm:presLayoutVars>
      </dgm:prSet>
      <dgm:spPr/>
    </dgm:pt>
    <dgm:pt modelId="{4B18D33B-B463-42A5-B9B8-0922468EFAF2}" type="pres">
      <dgm:prSet presAssocID="{56594B43-C4B6-4F2F-8F03-26A70AB09A3A}" presName="bottomLine" presStyleLbl="alignNode1" presStyleIdx="5" presStyleCnt="6">
        <dgm:presLayoutVars/>
      </dgm:prSet>
      <dgm:spPr/>
    </dgm:pt>
    <dgm:pt modelId="{1CC999C5-2540-453F-A98A-F32B7D3062AB}" type="pres">
      <dgm:prSet presAssocID="{56594B43-C4B6-4F2F-8F03-26A70AB09A3A}" presName="nodeText" presStyleLbl="bgAccFollowNode1" presStyleIdx="2" presStyleCnt="3">
        <dgm:presLayoutVars>
          <dgm:bulletEnabled val="1"/>
        </dgm:presLayoutVars>
      </dgm:prSet>
      <dgm:spPr/>
    </dgm:pt>
  </dgm:ptLst>
  <dgm:cxnLst>
    <dgm:cxn modelId="{81764801-D77F-4892-84EB-E8ED6A182C03}" type="presOf" srcId="{BC04721E-84D7-4706-ADB2-2F7D3BFF4624}" destId="{F1612F86-A277-4598-90B7-E73111F72761}" srcOrd="1" destOrd="0" presId="urn:microsoft.com/office/officeart/2016/7/layout/BasicLinearProcessNumbered"/>
    <dgm:cxn modelId="{87547206-7AAA-4822-9387-3CC2934C4777}" type="presOf" srcId="{56594B43-C4B6-4F2F-8F03-26A70AB09A3A}" destId="{1CC999C5-2540-453F-A98A-F32B7D3062AB}" srcOrd="1" destOrd="0" presId="urn:microsoft.com/office/officeart/2016/7/layout/BasicLinearProcessNumbered"/>
    <dgm:cxn modelId="{0EB19C63-F31E-47A9-ADFD-84FA2B8C135D}" srcId="{D6E7CA0E-03EE-43A8-A411-76C67AC25850}" destId="{AF5A6C7A-D843-4960-A2BC-2475AFDBC55A}" srcOrd="0" destOrd="0" parTransId="{C879B5D9-D353-401F-A180-14E3C00B9712}" sibTransId="{BD9C9A00-CA23-4B54-A63A-7FC57BE5A5B4}"/>
    <dgm:cxn modelId="{BAD57D65-46B7-4F28-80B8-C7808240B4F2}" type="presOf" srcId="{BC04721E-84D7-4706-ADB2-2F7D3BFF4624}" destId="{8BC1C7FD-DF86-47C1-993A-379D6565FCC3}" srcOrd="0" destOrd="0" presId="urn:microsoft.com/office/officeart/2016/7/layout/BasicLinearProcessNumbered"/>
    <dgm:cxn modelId="{AD9DD550-DF03-42E2-8D9F-D4FA3B08D985}" type="presOf" srcId="{AF5A6C7A-D843-4960-A2BC-2475AFDBC55A}" destId="{4549757B-B777-488E-A17F-ABB1169387B5}" srcOrd="0" destOrd="0" presId="urn:microsoft.com/office/officeart/2016/7/layout/BasicLinearProcessNumbered"/>
    <dgm:cxn modelId="{45A3B571-9F6E-4855-AE3D-0C78F4BF6BA7}" type="presOf" srcId="{BD9C9A00-CA23-4B54-A63A-7FC57BE5A5B4}" destId="{19A0F6D4-041B-4FAF-A6F3-FE3513D14E0A}" srcOrd="0" destOrd="0" presId="urn:microsoft.com/office/officeart/2016/7/layout/BasicLinearProcessNumbered"/>
    <dgm:cxn modelId="{06710977-8D2D-4AF5-B9F2-0CE081026B90}" type="presOf" srcId="{AF5A6C7A-D843-4960-A2BC-2475AFDBC55A}" destId="{27A5DA50-8817-4232-9277-2B7E7A55439C}" srcOrd="1" destOrd="0" presId="urn:microsoft.com/office/officeart/2016/7/layout/BasicLinearProcessNumbered"/>
    <dgm:cxn modelId="{19004792-B961-4F7D-A791-9AD26EBC5E02}" srcId="{D6E7CA0E-03EE-43A8-A411-76C67AC25850}" destId="{BC04721E-84D7-4706-ADB2-2F7D3BFF4624}" srcOrd="1" destOrd="0" parTransId="{853B8498-0029-4D18-8045-17EC8C36DE91}" sibTransId="{E5176BB1-9078-4A9D-93E2-C5B1CB88B144}"/>
    <dgm:cxn modelId="{5979139C-81BC-4562-A0A1-013BD8791E02}" type="presOf" srcId="{D1A66C60-DAB9-4A4B-BA97-42F5141042F0}" destId="{001C3D4D-E428-4396-9B46-ABACF87A079B}" srcOrd="0" destOrd="0" presId="urn:microsoft.com/office/officeart/2016/7/layout/BasicLinearProcessNumbered"/>
    <dgm:cxn modelId="{2699959D-01E2-4F27-960B-5AFDCC5C145C}" type="presOf" srcId="{E5176BB1-9078-4A9D-93E2-C5B1CB88B144}" destId="{ADC226F7-8666-414B-A9B8-5CC2113CCE9B}" srcOrd="0" destOrd="0" presId="urn:microsoft.com/office/officeart/2016/7/layout/BasicLinearProcessNumbered"/>
    <dgm:cxn modelId="{63872EAE-D6D8-42F5-AE54-003A36A007A4}" srcId="{D6E7CA0E-03EE-43A8-A411-76C67AC25850}" destId="{56594B43-C4B6-4F2F-8F03-26A70AB09A3A}" srcOrd="2" destOrd="0" parTransId="{50DFA18C-BFC1-4097-8D1A-5B947D5F08D6}" sibTransId="{D1A66C60-DAB9-4A4B-BA97-42F5141042F0}"/>
    <dgm:cxn modelId="{F1B10BCA-9E2E-4AAA-88D7-6C004D65F2ED}" type="presOf" srcId="{D6E7CA0E-03EE-43A8-A411-76C67AC25850}" destId="{D7A93DAC-D421-40F1-8544-D0CA5A8F5F5E}" srcOrd="0" destOrd="0" presId="urn:microsoft.com/office/officeart/2016/7/layout/BasicLinearProcessNumbered"/>
    <dgm:cxn modelId="{A6E52EDE-4AAA-4A68-89CD-E06C22AA1F6D}" type="presOf" srcId="{56594B43-C4B6-4F2F-8F03-26A70AB09A3A}" destId="{2A488380-93F3-4789-B991-8C0F919C2342}" srcOrd="0" destOrd="0" presId="urn:microsoft.com/office/officeart/2016/7/layout/BasicLinearProcessNumbered"/>
    <dgm:cxn modelId="{6913123C-3188-4083-9E84-25FC03284ED2}" type="presParOf" srcId="{D7A93DAC-D421-40F1-8544-D0CA5A8F5F5E}" destId="{226E78A6-20BE-4387-A968-4EB65BA01399}" srcOrd="0" destOrd="0" presId="urn:microsoft.com/office/officeart/2016/7/layout/BasicLinearProcessNumbered"/>
    <dgm:cxn modelId="{F6878888-F5D7-48FA-92C6-2847B311A1F5}" type="presParOf" srcId="{226E78A6-20BE-4387-A968-4EB65BA01399}" destId="{4549757B-B777-488E-A17F-ABB1169387B5}" srcOrd="0" destOrd="0" presId="urn:microsoft.com/office/officeart/2016/7/layout/BasicLinearProcessNumbered"/>
    <dgm:cxn modelId="{E1D85861-27CE-42FC-96E4-7D6B22EC131F}" type="presParOf" srcId="{226E78A6-20BE-4387-A968-4EB65BA01399}" destId="{19A0F6D4-041B-4FAF-A6F3-FE3513D14E0A}" srcOrd="1" destOrd="0" presId="urn:microsoft.com/office/officeart/2016/7/layout/BasicLinearProcessNumbered"/>
    <dgm:cxn modelId="{2ABAE409-2998-4CCC-A51A-1DEF656C1F69}" type="presParOf" srcId="{226E78A6-20BE-4387-A968-4EB65BA01399}" destId="{DA6A6021-AF52-419C-9D56-5F40A25796F4}" srcOrd="2" destOrd="0" presId="urn:microsoft.com/office/officeart/2016/7/layout/BasicLinearProcessNumbered"/>
    <dgm:cxn modelId="{689B5EDC-3F55-4F06-84DE-AA523F50F7E3}" type="presParOf" srcId="{226E78A6-20BE-4387-A968-4EB65BA01399}" destId="{27A5DA50-8817-4232-9277-2B7E7A55439C}" srcOrd="3" destOrd="0" presId="urn:microsoft.com/office/officeart/2016/7/layout/BasicLinearProcessNumbered"/>
    <dgm:cxn modelId="{EE5DF763-4CA0-4D34-AE93-20BECEC01DA4}" type="presParOf" srcId="{D7A93DAC-D421-40F1-8544-D0CA5A8F5F5E}" destId="{8581B029-398D-47FA-A5E6-963304F649FF}" srcOrd="1" destOrd="0" presId="urn:microsoft.com/office/officeart/2016/7/layout/BasicLinearProcessNumbered"/>
    <dgm:cxn modelId="{B3443A26-E2F8-4CB3-B799-CC39074911CA}" type="presParOf" srcId="{D7A93DAC-D421-40F1-8544-D0CA5A8F5F5E}" destId="{E62C0D2A-6C91-4321-9A96-B20986E1FCA2}" srcOrd="2" destOrd="0" presId="urn:microsoft.com/office/officeart/2016/7/layout/BasicLinearProcessNumbered"/>
    <dgm:cxn modelId="{8651C776-81B1-43EF-A52D-E5AFB498404B}" type="presParOf" srcId="{E62C0D2A-6C91-4321-9A96-B20986E1FCA2}" destId="{8BC1C7FD-DF86-47C1-993A-379D6565FCC3}" srcOrd="0" destOrd="0" presId="urn:microsoft.com/office/officeart/2016/7/layout/BasicLinearProcessNumbered"/>
    <dgm:cxn modelId="{6655FA5C-E5E0-4AC5-98E4-56391FE0535A}" type="presParOf" srcId="{E62C0D2A-6C91-4321-9A96-B20986E1FCA2}" destId="{ADC226F7-8666-414B-A9B8-5CC2113CCE9B}" srcOrd="1" destOrd="0" presId="urn:microsoft.com/office/officeart/2016/7/layout/BasicLinearProcessNumbered"/>
    <dgm:cxn modelId="{BDF70B91-4E1C-4393-A71F-BD032EDEDCD0}" type="presParOf" srcId="{E62C0D2A-6C91-4321-9A96-B20986E1FCA2}" destId="{EC299E51-1308-410D-B23A-3CFACA3907E9}" srcOrd="2" destOrd="0" presId="urn:microsoft.com/office/officeart/2016/7/layout/BasicLinearProcessNumbered"/>
    <dgm:cxn modelId="{D3F254E9-D7D4-4F39-8851-DF17A2B87E32}" type="presParOf" srcId="{E62C0D2A-6C91-4321-9A96-B20986E1FCA2}" destId="{F1612F86-A277-4598-90B7-E73111F72761}" srcOrd="3" destOrd="0" presId="urn:microsoft.com/office/officeart/2016/7/layout/BasicLinearProcessNumbered"/>
    <dgm:cxn modelId="{9E2021FC-676F-46A1-B7DF-2676849AA0BA}" type="presParOf" srcId="{D7A93DAC-D421-40F1-8544-D0CA5A8F5F5E}" destId="{BAABFB41-3419-432F-B836-9C28FC841463}" srcOrd="3" destOrd="0" presId="urn:microsoft.com/office/officeart/2016/7/layout/BasicLinearProcessNumbered"/>
    <dgm:cxn modelId="{3DE8C686-CCDA-43AB-B53C-69200E2C5954}" type="presParOf" srcId="{D7A93DAC-D421-40F1-8544-D0CA5A8F5F5E}" destId="{1B8ABF73-86C3-427A-9A0E-8D50B887E6C1}" srcOrd="4" destOrd="0" presId="urn:microsoft.com/office/officeart/2016/7/layout/BasicLinearProcessNumbered"/>
    <dgm:cxn modelId="{4F25B4F0-F021-4900-976D-90B33665C589}" type="presParOf" srcId="{1B8ABF73-86C3-427A-9A0E-8D50B887E6C1}" destId="{2A488380-93F3-4789-B991-8C0F919C2342}" srcOrd="0" destOrd="0" presId="urn:microsoft.com/office/officeart/2016/7/layout/BasicLinearProcessNumbered"/>
    <dgm:cxn modelId="{DC814526-3D4B-4591-9B40-F9C52A833553}" type="presParOf" srcId="{1B8ABF73-86C3-427A-9A0E-8D50B887E6C1}" destId="{001C3D4D-E428-4396-9B46-ABACF87A079B}" srcOrd="1" destOrd="0" presId="urn:microsoft.com/office/officeart/2016/7/layout/BasicLinearProcessNumbered"/>
    <dgm:cxn modelId="{703A0AD0-A1E0-4762-B5EA-D3626E51091E}" type="presParOf" srcId="{1B8ABF73-86C3-427A-9A0E-8D50B887E6C1}" destId="{4B18D33B-B463-42A5-B9B8-0922468EFAF2}" srcOrd="2" destOrd="0" presId="urn:microsoft.com/office/officeart/2016/7/layout/BasicLinearProcessNumbered"/>
    <dgm:cxn modelId="{464AF5AF-03F2-4C04-A6B8-87A9021E31BC}" type="presParOf" srcId="{1B8ABF73-86C3-427A-9A0E-8D50B887E6C1}" destId="{1CC999C5-2540-453F-A98A-F32B7D3062AB}" srcOrd="3" destOrd="0" presId="urn:microsoft.com/office/officeart/2016/7/layout/BasicLinearProcessNumbered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F53F2840-4C43-4D16-B2BD-DDD4F0090A88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EDAC9C38-38C4-4B78-8B40-B73E701CB37B}">
      <dgm:prSet/>
      <dgm:spPr/>
      <dgm:t>
        <a:bodyPr/>
        <a:lstStyle/>
        <a:p>
          <a:r>
            <a:rPr lang="cs-CZ"/>
            <a:t>Odpor proti plánované hybnosti</a:t>
          </a:r>
          <a:endParaRPr lang="en-US"/>
        </a:p>
      </dgm:t>
    </dgm:pt>
    <dgm:pt modelId="{1E10F7E1-97A7-4B7D-9037-49B4BD455057}" type="parTrans" cxnId="{06D35F66-F378-4B5D-8D93-43B9174B38E0}">
      <dgm:prSet/>
      <dgm:spPr/>
      <dgm:t>
        <a:bodyPr/>
        <a:lstStyle/>
        <a:p>
          <a:endParaRPr lang="en-US"/>
        </a:p>
      </dgm:t>
    </dgm:pt>
    <dgm:pt modelId="{65C220EA-3EEC-44AA-8DA6-CB1026B47C78}" type="sibTrans" cxnId="{06D35F66-F378-4B5D-8D93-43B9174B38E0}">
      <dgm:prSet/>
      <dgm:spPr/>
      <dgm:t>
        <a:bodyPr/>
        <a:lstStyle/>
        <a:p>
          <a:endParaRPr lang="en-US"/>
        </a:p>
      </dgm:t>
    </dgm:pt>
    <dgm:pt modelId="{6DCA0497-7FB9-4395-9968-BC5221CDB812}">
      <dgm:prSet/>
      <dgm:spPr/>
      <dgm:t>
        <a:bodyPr/>
        <a:lstStyle/>
        <a:p>
          <a:r>
            <a:rPr lang="cs-CZ"/>
            <a:t>Stimulace spoušťových zón</a:t>
          </a:r>
          <a:endParaRPr lang="en-US"/>
        </a:p>
      </dgm:t>
    </dgm:pt>
    <dgm:pt modelId="{C5A364E8-CBD3-4C63-86FD-239C118DAA07}" type="parTrans" cxnId="{14AF4706-3331-4972-92B1-0C7339955971}">
      <dgm:prSet/>
      <dgm:spPr/>
      <dgm:t>
        <a:bodyPr/>
        <a:lstStyle/>
        <a:p>
          <a:endParaRPr lang="en-US"/>
        </a:p>
      </dgm:t>
    </dgm:pt>
    <dgm:pt modelId="{BD814BA0-D986-4E3E-A7DB-5DB52D924FDD}" type="sibTrans" cxnId="{14AF4706-3331-4972-92B1-0C7339955971}">
      <dgm:prSet/>
      <dgm:spPr/>
      <dgm:t>
        <a:bodyPr/>
        <a:lstStyle/>
        <a:p>
          <a:endParaRPr lang="en-US"/>
        </a:p>
      </dgm:t>
    </dgm:pt>
    <dgm:pt modelId="{CD4D3E65-7B95-4BC3-8763-BF6A3EA13027}">
      <dgm:prSet/>
      <dgm:spPr/>
      <dgm:t>
        <a:bodyPr/>
        <a:lstStyle/>
        <a:p>
          <a:r>
            <a:rPr lang="cs-CZ"/>
            <a:t>Centrace opory</a:t>
          </a:r>
          <a:endParaRPr lang="en-US"/>
        </a:p>
      </dgm:t>
    </dgm:pt>
    <dgm:pt modelId="{AAC45C26-AE7E-4167-A15B-3F91100FA65C}" type="parTrans" cxnId="{4186D4F7-5FF1-47C5-8E93-189FC742973E}">
      <dgm:prSet/>
      <dgm:spPr/>
      <dgm:t>
        <a:bodyPr/>
        <a:lstStyle/>
        <a:p>
          <a:endParaRPr lang="en-US"/>
        </a:p>
      </dgm:t>
    </dgm:pt>
    <dgm:pt modelId="{EDAAC714-7B31-4123-BB6B-0E776C2126E1}" type="sibTrans" cxnId="{4186D4F7-5FF1-47C5-8E93-189FC742973E}">
      <dgm:prSet/>
      <dgm:spPr/>
      <dgm:t>
        <a:bodyPr/>
        <a:lstStyle/>
        <a:p>
          <a:endParaRPr lang="en-US"/>
        </a:p>
      </dgm:t>
    </dgm:pt>
    <dgm:pt modelId="{01345B37-C895-4927-BEDA-06A25DC9D182}">
      <dgm:prSet/>
      <dgm:spPr/>
      <dgm:t>
        <a:bodyPr/>
        <a:lstStyle/>
        <a:p>
          <a:r>
            <a:rPr lang="cs-CZ"/>
            <a:t>Centrace kloubu</a:t>
          </a:r>
          <a:endParaRPr lang="en-US"/>
        </a:p>
      </dgm:t>
    </dgm:pt>
    <dgm:pt modelId="{A8B7F579-F9B2-445E-B158-E670F6E9FEEB}" type="parTrans" cxnId="{63E6FC20-7508-4738-8CF1-6CB089200AFE}">
      <dgm:prSet/>
      <dgm:spPr/>
      <dgm:t>
        <a:bodyPr/>
        <a:lstStyle/>
        <a:p>
          <a:endParaRPr lang="en-US"/>
        </a:p>
      </dgm:t>
    </dgm:pt>
    <dgm:pt modelId="{4F481BAB-A1EA-40C3-84EC-061FEB4F4267}" type="sibTrans" cxnId="{63E6FC20-7508-4738-8CF1-6CB089200AFE}">
      <dgm:prSet/>
      <dgm:spPr/>
      <dgm:t>
        <a:bodyPr/>
        <a:lstStyle/>
        <a:p>
          <a:endParaRPr lang="en-US"/>
        </a:p>
      </dgm:t>
    </dgm:pt>
    <dgm:pt modelId="{60E222F4-7662-41E9-9F89-178253E64C5C}">
      <dgm:prSet/>
      <dgm:spPr/>
      <dgm:t>
        <a:bodyPr/>
        <a:lstStyle/>
        <a:p>
          <a:r>
            <a:rPr lang="cs-CZ"/>
            <a:t>Tlak do kloubu</a:t>
          </a:r>
          <a:endParaRPr lang="en-US"/>
        </a:p>
      </dgm:t>
    </dgm:pt>
    <dgm:pt modelId="{B9F009F5-3CFB-48C3-B04B-1263FC292708}" type="parTrans" cxnId="{5F90E6BD-3AB8-4B1C-A06C-9F8AEE915408}">
      <dgm:prSet/>
      <dgm:spPr/>
      <dgm:t>
        <a:bodyPr/>
        <a:lstStyle/>
        <a:p>
          <a:endParaRPr lang="en-US"/>
        </a:p>
      </dgm:t>
    </dgm:pt>
    <dgm:pt modelId="{A491737D-19D5-4B6C-A58B-9EA940E5BC3E}" type="sibTrans" cxnId="{5F90E6BD-3AB8-4B1C-A06C-9F8AEE915408}">
      <dgm:prSet/>
      <dgm:spPr/>
      <dgm:t>
        <a:bodyPr/>
        <a:lstStyle/>
        <a:p>
          <a:endParaRPr lang="en-US"/>
        </a:p>
      </dgm:t>
    </dgm:pt>
    <dgm:pt modelId="{2AAEC5D1-042D-4754-B33F-E4D7B7248820}">
      <dgm:prSet/>
      <dgm:spPr/>
      <dgm:t>
        <a:bodyPr/>
        <a:lstStyle/>
        <a:p>
          <a:r>
            <a:rPr lang="cs-CZ"/>
            <a:t>Cvičení proti odporu</a:t>
          </a:r>
          <a:endParaRPr lang="en-US"/>
        </a:p>
      </dgm:t>
    </dgm:pt>
    <dgm:pt modelId="{E81B597F-8DB8-41BD-A2CC-DF2452EC4968}" type="parTrans" cxnId="{637353F7-00AB-4FF7-AE38-FC1E6895C77A}">
      <dgm:prSet/>
      <dgm:spPr/>
      <dgm:t>
        <a:bodyPr/>
        <a:lstStyle/>
        <a:p>
          <a:endParaRPr lang="en-US"/>
        </a:p>
      </dgm:t>
    </dgm:pt>
    <dgm:pt modelId="{96DBC997-995F-47C7-B120-676DFB4C3369}" type="sibTrans" cxnId="{637353F7-00AB-4FF7-AE38-FC1E6895C77A}">
      <dgm:prSet/>
      <dgm:spPr/>
      <dgm:t>
        <a:bodyPr/>
        <a:lstStyle/>
        <a:p>
          <a:endParaRPr lang="en-US"/>
        </a:p>
      </dgm:t>
    </dgm:pt>
    <dgm:pt modelId="{118792F8-0986-4674-B861-D63CDE828D7A}" type="pres">
      <dgm:prSet presAssocID="{F53F2840-4C43-4D16-B2BD-DDD4F0090A88}" presName="linear" presStyleCnt="0">
        <dgm:presLayoutVars>
          <dgm:animLvl val="lvl"/>
          <dgm:resizeHandles val="exact"/>
        </dgm:presLayoutVars>
      </dgm:prSet>
      <dgm:spPr/>
    </dgm:pt>
    <dgm:pt modelId="{B2DEDB73-293F-44D0-95CE-DDD74418C079}" type="pres">
      <dgm:prSet presAssocID="{EDAC9C38-38C4-4B78-8B40-B73E701CB37B}" presName="parentText" presStyleLbl="node1" presStyleIdx="0" presStyleCnt="6">
        <dgm:presLayoutVars>
          <dgm:chMax val="0"/>
          <dgm:bulletEnabled val="1"/>
        </dgm:presLayoutVars>
      </dgm:prSet>
      <dgm:spPr/>
    </dgm:pt>
    <dgm:pt modelId="{5FADBAAA-AF49-459F-8271-E5C1ECBD3296}" type="pres">
      <dgm:prSet presAssocID="{65C220EA-3EEC-44AA-8DA6-CB1026B47C78}" presName="spacer" presStyleCnt="0"/>
      <dgm:spPr/>
    </dgm:pt>
    <dgm:pt modelId="{A47DE9FB-14D2-4910-82F4-A90ABE9B6321}" type="pres">
      <dgm:prSet presAssocID="{6DCA0497-7FB9-4395-9968-BC5221CDB812}" presName="parentText" presStyleLbl="node1" presStyleIdx="1" presStyleCnt="6">
        <dgm:presLayoutVars>
          <dgm:chMax val="0"/>
          <dgm:bulletEnabled val="1"/>
        </dgm:presLayoutVars>
      </dgm:prSet>
      <dgm:spPr/>
    </dgm:pt>
    <dgm:pt modelId="{2FA25542-E67B-4EEF-A34D-F8DC544FB3DF}" type="pres">
      <dgm:prSet presAssocID="{BD814BA0-D986-4E3E-A7DB-5DB52D924FDD}" presName="spacer" presStyleCnt="0"/>
      <dgm:spPr/>
    </dgm:pt>
    <dgm:pt modelId="{479C429D-DE06-476C-BCAF-92160080A3B4}" type="pres">
      <dgm:prSet presAssocID="{CD4D3E65-7B95-4BC3-8763-BF6A3EA13027}" presName="parentText" presStyleLbl="node1" presStyleIdx="2" presStyleCnt="6">
        <dgm:presLayoutVars>
          <dgm:chMax val="0"/>
          <dgm:bulletEnabled val="1"/>
        </dgm:presLayoutVars>
      </dgm:prSet>
      <dgm:spPr/>
    </dgm:pt>
    <dgm:pt modelId="{D1C02B65-492D-4FBE-8886-6C80ABE0942C}" type="pres">
      <dgm:prSet presAssocID="{EDAAC714-7B31-4123-BB6B-0E776C2126E1}" presName="spacer" presStyleCnt="0"/>
      <dgm:spPr/>
    </dgm:pt>
    <dgm:pt modelId="{B5FE16DD-69E5-4598-B870-AAE69F79CF8A}" type="pres">
      <dgm:prSet presAssocID="{01345B37-C895-4927-BEDA-06A25DC9D182}" presName="parentText" presStyleLbl="node1" presStyleIdx="3" presStyleCnt="6">
        <dgm:presLayoutVars>
          <dgm:chMax val="0"/>
          <dgm:bulletEnabled val="1"/>
        </dgm:presLayoutVars>
      </dgm:prSet>
      <dgm:spPr/>
    </dgm:pt>
    <dgm:pt modelId="{402E0FC3-37A4-4A66-AB63-F4F44E2957C4}" type="pres">
      <dgm:prSet presAssocID="{4F481BAB-A1EA-40C3-84EC-061FEB4F4267}" presName="spacer" presStyleCnt="0"/>
      <dgm:spPr/>
    </dgm:pt>
    <dgm:pt modelId="{ED43091F-FC93-4070-8185-6AD9220E379C}" type="pres">
      <dgm:prSet presAssocID="{60E222F4-7662-41E9-9F89-178253E64C5C}" presName="parentText" presStyleLbl="node1" presStyleIdx="4" presStyleCnt="6">
        <dgm:presLayoutVars>
          <dgm:chMax val="0"/>
          <dgm:bulletEnabled val="1"/>
        </dgm:presLayoutVars>
      </dgm:prSet>
      <dgm:spPr/>
    </dgm:pt>
    <dgm:pt modelId="{96051B2D-AB5F-48A1-9591-D2C3D8D099F0}" type="pres">
      <dgm:prSet presAssocID="{A491737D-19D5-4B6C-A58B-9EA940E5BC3E}" presName="spacer" presStyleCnt="0"/>
      <dgm:spPr/>
    </dgm:pt>
    <dgm:pt modelId="{1B7D7E49-B218-4B8C-AD24-714BFC60052C}" type="pres">
      <dgm:prSet presAssocID="{2AAEC5D1-042D-4754-B33F-E4D7B7248820}" presName="parentText" presStyleLbl="node1" presStyleIdx="5" presStyleCnt="6">
        <dgm:presLayoutVars>
          <dgm:chMax val="0"/>
          <dgm:bulletEnabled val="1"/>
        </dgm:presLayoutVars>
      </dgm:prSet>
      <dgm:spPr/>
    </dgm:pt>
  </dgm:ptLst>
  <dgm:cxnLst>
    <dgm:cxn modelId="{26D49B03-D9F0-45AC-A86E-5F74E30794A5}" type="presOf" srcId="{60E222F4-7662-41E9-9F89-178253E64C5C}" destId="{ED43091F-FC93-4070-8185-6AD9220E379C}" srcOrd="0" destOrd="0" presId="urn:microsoft.com/office/officeart/2005/8/layout/vList2"/>
    <dgm:cxn modelId="{14AF4706-3331-4972-92B1-0C7339955971}" srcId="{F53F2840-4C43-4D16-B2BD-DDD4F0090A88}" destId="{6DCA0497-7FB9-4395-9968-BC5221CDB812}" srcOrd="1" destOrd="0" parTransId="{C5A364E8-CBD3-4C63-86FD-239C118DAA07}" sibTransId="{BD814BA0-D986-4E3E-A7DB-5DB52D924FDD}"/>
    <dgm:cxn modelId="{63E6FC20-7508-4738-8CF1-6CB089200AFE}" srcId="{F53F2840-4C43-4D16-B2BD-DDD4F0090A88}" destId="{01345B37-C895-4927-BEDA-06A25DC9D182}" srcOrd="3" destOrd="0" parTransId="{A8B7F579-F9B2-445E-B158-E670F6E9FEEB}" sibTransId="{4F481BAB-A1EA-40C3-84EC-061FEB4F4267}"/>
    <dgm:cxn modelId="{C4C6932D-66EC-4340-905A-A69670381B41}" type="presOf" srcId="{EDAC9C38-38C4-4B78-8B40-B73E701CB37B}" destId="{B2DEDB73-293F-44D0-95CE-DDD74418C079}" srcOrd="0" destOrd="0" presId="urn:microsoft.com/office/officeart/2005/8/layout/vList2"/>
    <dgm:cxn modelId="{06D35F66-F378-4B5D-8D93-43B9174B38E0}" srcId="{F53F2840-4C43-4D16-B2BD-DDD4F0090A88}" destId="{EDAC9C38-38C4-4B78-8B40-B73E701CB37B}" srcOrd="0" destOrd="0" parTransId="{1E10F7E1-97A7-4B7D-9037-49B4BD455057}" sibTransId="{65C220EA-3EEC-44AA-8DA6-CB1026B47C78}"/>
    <dgm:cxn modelId="{D4D2527F-431D-4DA4-AAE1-8C5C99EA8466}" type="presOf" srcId="{CD4D3E65-7B95-4BC3-8763-BF6A3EA13027}" destId="{479C429D-DE06-476C-BCAF-92160080A3B4}" srcOrd="0" destOrd="0" presId="urn:microsoft.com/office/officeart/2005/8/layout/vList2"/>
    <dgm:cxn modelId="{595851A0-0051-4003-B7CF-E4B1B5AE9560}" type="presOf" srcId="{2AAEC5D1-042D-4754-B33F-E4D7B7248820}" destId="{1B7D7E49-B218-4B8C-AD24-714BFC60052C}" srcOrd="0" destOrd="0" presId="urn:microsoft.com/office/officeart/2005/8/layout/vList2"/>
    <dgm:cxn modelId="{55CA60A5-5BA8-470E-A7DD-87E5AC3ADC98}" type="presOf" srcId="{01345B37-C895-4927-BEDA-06A25DC9D182}" destId="{B5FE16DD-69E5-4598-B870-AAE69F79CF8A}" srcOrd="0" destOrd="0" presId="urn:microsoft.com/office/officeart/2005/8/layout/vList2"/>
    <dgm:cxn modelId="{5F90E6BD-3AB8-4B1C-A06C-9F8AEE915408}" srcId="{F53F2840-4C43-4D16-B2BD-DDD4F0090A88}" destId="{60E222F4-7662-41E9-9F89-178253E64C5C}" srcOrd="4" destOrd="0" parTransId="{B9F009F5-3CFB-48C3-B04B-1263FC292708}" sibTransId="{A491737D-19D5-4B6C-A58B-9EA940E5BC3E}"/>
    <dgm:cxn modelId="{D75DEDC0-A277-44BF-BC85-D2375997F426}" type="presOf" srcId="{6DCA0497-7FB9-4395-9968-BC5221CDB812}" destId="{A47DE9FB-14D2-4910-82F4-A90ABE9B6321}" srcOrd="0" destOrd="0" presId="urn:microsoft.com/office/officeart/2005/8/layout/vList2"/>
    <dgm:cxn modelId="{DFAF11D5-FFDD-49A7-A68A-62B591C386E8}" type="presOf" srcId="{F53F2840-4C43-4D16-B2BD-DDD4F0090A88}" destId="{118792F8-0986-4674-B861-D63CDE828D7A}" srcOrd="0" destOrd="0" presId="urn:microsoft.com/office/officeart/2005/8/layout/vList2"/>
    <dgm:cxn modelId="{637353F7-00AB-4FF7-AE38-FC1E6895C77A}" srcId="{F53F2840-4C43-4D16-B2BD-DDD4F0090A88}" destId="{2AAEC5D1-042D-4754-B33F-E4D7B7248820}" srcOrd="5" destOrd="0" parTransId="{E81B597F-8DB8-41BD-A2CC-DF2452EC4968}" sibTransId="{96DBC997-995F-47C7-B120-676DFB4C3369}"/>
    <dgm:cxn modelId="{4186D4F7-5FF1-47C5-8E93-189FC742973E}" srcId="{F53F2840-4C43-4D16-B2BD-DDD4F0090A88}" destId="{CD4D3E65-7B95-4BC3-8763-BF6A3EA13027}" srcOrd="2" destOrd="0" parTransId="{AAC45C26-AE7E-4167-A15B-3F91100FA65C}" sibTransId="{EDAAC714-7B31-4123-BB6B-0E776C2126E1}"/>
    <dgm:cxn modelId="{D9C23DAD-8009-49E8-9599-801D6B743D7D}" type="presParOf" srcId="{118792F8-0986-4674-B861-D63CDE828D7A}" destId="{B2DEDB73-293F-44D0-95CE-DDD74418C079}" srcOrd="0" destOrd="0" presId="urn:microsoft.com/office/officeart/2005/8/layout/vList2"/>
    <dgm:cxn modelId="{7605B05C-7A7B-4D6A-ABDB-EA579D32EC59}" type="presParOf" srcId="{118792F8-0986-4674-B861-D63CDE828D7A}" destId="{5FADBAAA-AF49-459F-8271-E5C1ECBD3296}" srcOrd="1" destOrd="0" presId="urn:microsoft.com/office/officeart/2005/8/layout/vList2"/>
    <dgm:cxn modelId="{2520FFE4-03F6-4478-A049-7334EC8F273E}" type="presParOf" srcId="{118792F8-0986-4674-B861-D63CDE828D7A}" destId="{A47DE9FB-14D2-4910-82F4-A90ABE9B6321}" srcOrd="2" destOrd="0" presId="urn:microsoft.com/office/officeart/2005/8/layout/vList2"/>
    <dgm:cxn modelId="{8BE1F679-5824-49B4-A9F2-D3644C2F7D01}" type="presParOf" srcId="{118792F8-0986-4674-B861-D63CDE828D7A}" destId="{2FA25542-E67B-4EEF-A34D-F8DC544FB3DF}" srcOrd="3" destOrd="0" presId="urn:microsoft.com/office/officeart/2005/8/layout/vList2"/>
    <dgm:cxn modelId="{DFB70751-62EC-447D-A82C-009C7C2F2194}" type="presParOf" srcId="{118792F8-0986-4674-B861-D63CDE828D7A}" destId="{479C429D-DE06-476C-BCAF-92160080A3B4}" srcOrd="4" destOrd="0" presId="urn:microsoft.com/office/officeart/2005/8/layout/vList2"/>
    <dgm:cxn modelId="{2560FBD3-CF82-4097-8B55-C95F7802807C}" type="presParOf" srcId="{118792F8-0986-4674-B861-D63CDE828D7A}" destId="{D1C02B65-492D-4FBE-8886-6C80ABE0942C}" srcOrd="5" destOrd="0" presId="urn:microsoft.com/office/officeart/2005/8/layout/vList2"/>
    <dgm:cxn modelId="{5A11FA85-5DF7-44C0-8B7D-6032444A615D}" type="presParOf" srcId="{118792F8-0986-4674-B861-D63CDE828D7A}" destId="{B5FE16DD-69E5-4598-B870-AAE69F79CF8A}" srcOrd="6" destOrd="0" presId="urn:microsoft.com/office/officeart/2005/8/layout/vList2"/>
    <dgm:cxn modelId="{093C8C49-DF90-436F-A5E9-E60D749E5066}" type="presParOf" srcId="{118792F8-0986-4674-B861-D63CDE828D7A}" destId="{402E0FC3-37A4-4A66-AB63-F4F44E2957C4}" srcOrd="7" destOrd="0" presId="urn:microsoft.com/office/officeart/2005/8/layout/vList2"/>
    <dgm:cxn modelId="{8D24E255-0321-48B3-9662-15E25C526D00}" type="presParOf" srcId="{118792F8-0986-4674-B861-D63CDE828D7A}" destId="{ED43091F-FC93-4070-8185-6AD9220E379C}" srcOrd="8" destOrd="0" presId="urn:microsoft.com/office/officeart/2005/8/layout/vList2"/>
    <dgm:cxn modelId="{DD65BD2B-3D88-4BCA-8DEA-1A2A63251B10}" type="presParOf" srcId="{118792F8-0986-4674-B861-D63CDE828D7A}" destId="{96051B2D-AB5F-48A1-9591-D2C3D8D099F0}" srcOrd="9" destOrd="0" presId="urn:microsoft.com/office/officeart/2005/8/layout/vList2"/>
    <dgm:cxn modelId="{C092A9E3-2714-445A-84E5-68E991A8085A}" type="presParOf" srcId="{118792F8-0986-4674-B861-D63CDE828D7A}" destId="{1B7D7E49-B218-4B8C-AD24-714BFC60052C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2EA37DC7-3F12-4723-A306-689F5730D4B4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3EDE2CE3-7A6C-4B22-A2DF-02B70BDFD59C}">
      <dgm:prSet/>
      <dgm:spPr/>
      <dgm:t>
        <a:bodyPr/>
        <a:lstStyle/>
        <a:p>
          <a:r>
            <a:rPr lang="cs-CZ" dirty="0"/>
            <a:t>1.) Ovlivnění tuhosti &amp; zlepšení dynamiky hrudního koše</a:t>
          </a:r>
          <a:endParaRPr lang="en-US" dirty="0"/>
        </a:p>
      </dgm:t>
    </dgm:pt>
    <dgm:pt modelId="{08AD10F2-5B9D-4F36-A790-83217A1F7217}" type="parTrans" cxnId="{AE9EC563-A9ED-499F-9B5F-20E410D14F3C}">
      <dgm:prSet/>
      <dgm:spPr/>
      <dgm:t>
        <a:bodyPr/>
        <a:lstStyle/>
        <a:p>
          <a:endParaRPr lang="en-US"/>
        </a:p>
      </dgm:t>
    </dgm:pt>
    <dgm:pt modelId="{7EF44A88-FCC8-4711-A7E5-0A24ADAEF821}" type="sibTrans" cxnId="{AE9EC563-A9ED-499F-9B5F-20E410D14F3C}">
      <dgm:prSet/>
      <dgm:spPr/>
      <dgm:t>
        <a:bodyPr/>
        <a:lstStyle/>
        <a:p>
          <a:endParaRPr lang="en-US"/>
        </a:p>
      </dgm:t>
    </dgm:pt>
    <dgm:pt modelId="{65864688-D786-4D59-90DB-CD44618CEDCB}">
      <dgm:prSet/>
      <dgm:spPr/>
      <dgm:t>
        <a:bodyPr/>
        <a:lstStyle/>
        <a:p>
          <a:r>
            <a:rPr lang="cs-CZ" dirty="0"/>
            <a:t>2.) Ovlivnění napřímení páteře</a:t>
          </a:r>
          <a:endParaRPr lang="en-US" dirty="0"/>
        </a:p>
      </dgm:t>
    </dgm:pt>
    <dgm:pt modelId="{6738B813-F501-410B-A86C-1EB7948F2249}" type="parTrans" cxnId="{3F1231D1-F503-44F8-8A48-91AF66122677}">
      <dgm:prSet/>
      <dgm:spPr/>
      <dgm:t>
        <a:bodyPr/>
        <a:lstStyle/>
        <a:p>
          <a:endParaRPr lang="en-US"/>
        </a:p>
      </dgm:t>
    </dgm:pt>
    <dgm:pt modelId="{94E0832F-5A1C-4929-829C-817B05716CCA}" type="sibTrans" cxnId="{3F1231D1-F503-44F8-8A48-91AF66122677}">
      <dgm:prSet/>
      <dgm:spPr/>
      <dgm:t>
        <a:bodyPr/>
        <a:lstStyle/>
        <a:p>
          <a:endParaRPr lang="en-US"/>
        </a:p>
      </dgm:t>
    </dgm:pt>
    <dgm:pt modelId="{DC7DF23F-5A17-4397-847B-51BD630424A6}">
      <dgm:prSet/>
      <dgm:spPr/>
      <dgm:t>
        <a:bodyPr/>
        <a:lstStyle/>
        <a:p>
          <a:r>
            <a:rPr lang="cs-CZ" dirty="0"/>
            <a:t>3.) Nácvik posturálního dechového stereotypu &amp; stabilizační funkce bránice (kontrola nitrobřišního tlaku)</a:t>
          </a:r>
          <a:endParaRPr lang="en-US" dirty="0"/>
        </a:p>
      </dgm:t>
    </dgm:pt>
    <dgm:pt modelId="{6F88B6B1-BD9B-4175-ACEA-838616DF3820}" type="parTrans" cxnId="{01C12150-72FB-423B-B418-B164FA9A9748}">
      <dgm:prSet/>
      <dgm:spPr/>
      <dgm:t>
        <a:bodyPr/>
        <a:lstStyle/>
        <a:p>
          <a:endParaRPr lang="en-US"/>
        </a:p>
      </dgm:t>
    </dgm:pt>
    <dgm:pt modelId="{73D8A252-A397-4251-A7D9-6D293BCA8F0B}" type="sibTrans" cxnId="{01C12150-72FB-423B-B418-B164FA9A9748}">
      <dgm:prSet/>
      <dgm:spPr/>
      <dgm:t>
        <a:bodyPr/>
        <a:lstStyle/>
        <a:p>
          <a:endParaRPr lang="en-US"/>
        </a:p>
      </dgm:t>
    </dgm:pt>
    <dgm:pt modelId="{0660A487-6703-4DE7-89D2-4638049D4DB8}">
      <dgm:prSet/>
      <dgm:spPr/>
      <dgm:t>
        <a:bodyPr/>
        <a:lstStyle/>
        <a:p>
          <a:r>
            <a:rPr lang="cs-CZ" dirty="0"/>
            <a:t>4.) Nácvik posturální stabilizace páteře s využitím reflexní lokomoce</a:t>
          </a:r>
          <a:endParaRPr lang="en-US" dirty="0"/>
        </a:p>
      </dgm:t>
    </dgm:pt>
    <dgm:pt modelId="{154923F1-DBD9-4BD5-ABEC-388075744FDD}" type="parTrans" cxnId="{4BF5E1F8-A76B-4E4D-843C-F15C26600062}">
      <dgm:prSet/>
      <dgm:spPr/>
      <dgm:t>
        <a:bodyPr/>
        <a:lstStyle/>
        <a:p>
          <a:endParaRPr lang="en-US"/>
        </a:p>
      </dgm:t>
    </dgm:pt>
    <dgm:pt modelId="{D2199A1B-9373-4937-A384-938126F6CB0B}" type="sibTrans" cxnId="{4BF5E1F8-A76B-4E4D-843C-F15C26600062}">
      <dgm:prSet/>
      <dgm:spPr/>
      <dgm:t>
        <a:bodyPr/>
        <a:lstStyle/>
        <a:p>
          <a:endParaRPr lang="en-US"/>
        </a:p>
      </dgm:t>
    </dgm:pt>
    <dgm:pt modelId="{5014D5D4-92A1-4825-AD95-DB2A14C8CEB6}">
      <dgm:prSet/>
      <dgm:spPr/>
      <dgm:t>
        <a:bodyPr/>
        <a:lstStyle/>
        <a:p>
          <a:r>
            <a:rPr lang="cs-CZ" dirty="0"/>
            <a:t>5.) Nácvik hluboké posturální </a:t>
          </a:r>
          <a:r>
            <a:rPr lang="cs-CZ" dirty="0">
              <a:latin typeface="Georgia Pro Cond Black" panose="02020404030301010803"/>
            </a:rPr>
            <a:t>stabilizace</a:t>
          </a:r>
          <a:r>
            <a:rPr lang="cs-CZ" dirty="0"/>
            <a:t> páteře v modifikovaných polohách</a:t>
          </a:r>
          <a:endParaRPr lang="en-US" dirty="0"/>
        </a:p>
      </dgm:t>
    </dgm:pt>
    <dgm:pt modelId="{B472397B-B83C-4F88-96CE-E006E7D67625}" type="parTrans" cxnId="{029D8C82-D3F7-40EB-A4EC-4918BA271C5A}">
      <dgm:prSet/>
      <dgm:spPr/>
      <dgm:t>
        <a:bodyPr/>
        <a:lstStyle/>
        <a:p>
          <a:endParaRPr lang="en-US"/>
        </a:p>
      </dgm:t>
    </dgm:pt>
    <dgm:pt modelId="{CCE259C3-2540-42A5-8245-45CD75495D20}" type="sibTrans" cxnId="{029D8C82-D3F7-40EB-A4EC-4918BA271C5A}">
      <dgm:prSet/>
      <dgm:spPr/>
      <dgm:t>
        <a:bodyPr/>
        <a:lstStyle/>
        <a:p>
          <a:endParaRPr lang="en-US"/>
        </a:p>
      </dgm:t>
    </dgm:pt>
    <dgm:pt modelId="{361BB569-4DA1-4BAA-A7BF-B3B5692BD276}">
      <dgm:prSet/>
      <dgm:spPr/>
      <dgm:t>
        <a:bodyPr/>
        <a:lstStyle/>
        <a:p>
          <a:r>
            <a:rPr lang="cs-CZ" dirty="0"/>
            <a:t>6.) Cvičení posturální funkce ve vývojových řadách</a:t>
          </a:r>
          <a:endParaRPr lang="en-US" dirty="0"/>
        </a:p>
      </dgm:t>
    </dgm:pt>
    <dgm:pt modelId="{154659E3-71BB-45E4-AEFD-DEB7ECFBE708}" type="parTrans" cxnId="{657BB349-7791-49F5-A455-31B2C9BE0865}">
      <dgm:prSet/>
      <dgm:spPr/>
      <dgm:t>
        <a:bodyPr/>
        <a:lstStyle/>
        <a:p>
          <a:endParaRPr lang="en-US"/>
        </a:p>
      </dgm:t>
    </dgm:pt>
    <dgm:pt modelId="{F2B82FFC-AD50-4BA8-87A6-9E33BED84797}" type="sibTrans" cxnId="{657BB349-7791-49F5-A455-31B2C9BE0865}">
      <dgm:prSet/>
      <dgm:spPr/>
      <dgm:t>
        <a:bodyPr/>
        <a:lstStyle/>
        <a:p>
          <a:endParaRPr lang="en-US"/>
        </a:p>
      </dgm:t>
    </dgm:pt>
    <dgm:pt modelId="{7018B034-4DC2-4BA7-9354-BEEE1C9CF485}" type="pres">
      <dgm:prSet presAssocID="{2EA37DC7-3F12-4723-A306-689F5730D4B4}" presName="root" presStyleCnt="0">
        <dgm:presLayoutVars>
          <dgm:dir/>
          <dgm:resizeHandles val="exact"/>
        </dgm:presLayoutVars>
      </dgm:prSet>
      <dgm:spPr/>
    </dgm:pt>
    <dgm:pt modelId="{8028BAAD-93B3-4CAF-B79A-DF694C18F8A1}" type="pres">
      <dgm:prSet presAssocID="{3EDE2CE3-7A6C-4B22-A2DF-02B70BDFD59C}" presName="compNode" presStyleCnt="0"/>
      <dgm:spPr/>
    </dgm:pt>
    <dgm:pt modelId="{C02B0C89-3B2C-4AA6-B5DD-0B18B3FAC230}" type="pres">
      <dgm:prSet presAssocID="{3EDE2CE3-7A6C-4B22-A2DF-02B70BDFD59C}" presName="bgRect" presStyleLbl="bgShp" presStyleIdx="0" presStyleCnt="6"/>
      <dgm:spPr/>
    </dgm:pt>
    <dgm:pt modelId="{A3FC3528-4D57-4AD9-BA96-2F6306D9DECD}" type="pres">
      <dgm:prSet presAssocID="{3EDE2CE3-7A6C-4B22-A2DF-02B70BDFD59C}" presName="iconRect" presStyleLbl="nod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Eggs In Basket"/>
        </a:ext>
      </dgm:extLst>
    </dgm:pt>
    <dgm:pt modelId="{123E7BF9-004C-4372-9714-42F83700D7D3}" type="pres">
      <dgm:prSet presAssocID="{3EDE2CE3-7A6C-4B22-A2DF-02B70BDFD59C}" presName="spaceRect" presStyleCnt="0"/>
      <dgm:spPr/>
    </dgm:pt>
    <dgm:pt modelId="{1B93FE24-6AAB-4216-837D-EEA48E5B6DBD}" type="pres">
      <dgm:prSet presAssocID="{3EDE2CE3-7A6C-4B22-A2DF-02B70BDFD59C}" presName="parTx" presStyleLbl="revTx" presStyleIdx="0" presStyleCnt="6">
        <dgm:presLayoutVars>
          <dgm:chMax val="0"/>
          <dgm:chPref val="0"/>
        </dgm:presLayoutVars>
      </dgm:prSet>
      <dgm:spPr/>
    </dgm:pt>
    <dgm:pt modelId="{2F24102E-AEA3-4347-83E7-35B8B3A279D9}" type="pres">
      <dgm:prSet presAssocID="{7EF44A88-FCC8-4711-A7E5-0A24ADAEF821}" presName="sibTrans" presStyleCnt="0"/>
      <dgm:spPr/>
    </dgm:pt>
    <dgm:pt modelId="{6A5636BB-72F3-4A41-A8E7-06A8C0BA28A8}" type="pres">
      <dgm:prSet presAssocID="{65864688-D786-4D59-90DB-CD44618CEDCB}" presName="compNode" presStyleCnt="0"/>
      <dgm:spPr/>
    </dgm:pt>
    <dgm:pt modelId="{57CA1884-14AD-47A6-9EC2-FA56C42121AF}" type="pres">
      <dgm:prSet presAssocID="{65864688-D786-4D59-90DB-CD44618CEDCB}" presName="bgRect" presStyleLbl="bgShp" presStyleIdx="1" presStyleCnt="6"/>
      <dgm:spPr/>
    </dgm:pt>
    <dgm:pt modelId="{1D2B732A-206E-41EB-8549-ED80569FB007}" type="pres">
      <dgm:prSet presAssocID="{65864688-D786-4D59-90DB-CD44618CEDCB}" presName="iconRect" presStyleLbl="node1" presStyleIdx="1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Wind Chime"/>
        </a:ext>
      </dgm:extLst>
    </dgm:pt>
    <dgm:pt modelId="{1B68B1F0-27EA-4367-A67B-352AB61DE8F8}" type="pres">
      <dgm:prSet presAssocID="{65864688-D786-4D59-90DB-CD44618CEDCB}" presName="spaceRect" presStyleCnt="0"/>
      <dgm:spPr/>
    </dgm:pt>
    <dgm:pt modelId="{851A7179-906A-48D7-9ED7-FAFBD6BB994C}" type="pres">
      <dgm:prSet presAssocID="{65864688-D786-4D59-90DB-CD44618CEDCB}" presName="parTx" presStyleLbl="revTx" presStyleIdx="1" presStyleCnt="6">
        <dgm:presLayoutVars>
          <dgm:chMax val="0"/>
          <dgm:chPref val="0"/>
        </dgm:presLayoutVars>
      </dgm:prSet>
      <dgm:spPr/>
    </dgm:pt>
    <dgm:pt modelId="{4C9B087F-67EF-42DB-B617-9F50BA65F253}" type="pres">
      <dgm:prSet presAssocID="{94E0832F-5A1C-4929-829C-817B05716CCA}" presName="sibTrans" presStyleCnt="0"/>
      <dgm:spPr/>
    </dgm:pt>
    <dgm:pt modelId="{42372289-0CE7-4991-BB8B-05A8ACB8BCED}" type="pres">
      <dgm:prSet presAssocID="{DC7DF23F-5A17-4397-847B-51BD630424A6}" presName="compNode" presStyleCnt="0"/>
      <dgm:spPr/>
    </dgm:pt>
    <dgm:pt modelId="{2E902823-F617-4A72-85CC-FC23A2B745CE}" type="pres">
      <dgm:prSet presAssocID="{DC7DF23F-5A17-4397-847B-51BD630424A6}" presName="bgRect" presStyleLbl="bgShp" presStyleIdx="2" presStyleCnt="6"/>
      <dgm:spPr/>
    </dgm:pt>
    <dgm:pt modelId="{1F521940-6A3E-43DD-ADC3-D522999B21D1}" type="pres">
      <dgm:prSet presAssocID="{DC7DF23F-5A17-4397-847B-51BD630424A6}" presName="iconRect" presStyleLbl="node1" presStyleIdx="2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Vývojový diagram"/>
        </a:ext>
      </dgm:extLst>
    </dgm:pt>
    <dgm:pt modelId="{57C3A15C-727A-4896-869A-1641DC504B21}" type="pres">
      <dgm:prSet presAssocID="{DC7DF23F-5A17-4397-847B-51BD630424A6}" presName="spaceRect" presStyleCnt="0"/>
      <dgm:spPr/>
    </dgm:pt>
    <dgm:pt modelId="{E295A366-D415-44E7-A9DE-9EAE1CC85161}" type="pres">
      <dgm:prSet presAssocID="{DC7DF23F-5A17-4397-847B-51BD630424A6}" presName="parTx" presStyleLbl="revTx" presStyleIdx="2" presStyleCnt="6">
        <dgm:presLayoutVars>
          <dgm:chMax val="0"/>
          <dgm:chPref val="0"/>
        </dgm:presLayoutVars>
      </dgm:prSet>
      <dgm:spPr/>
    </dgm:pt>
    <dgm:pt modelId="{B793862D-64EC-45AD-81B0-4DB406EB2EBF}" type="pres">
      <dgm:prSet presAssocID="{73D8A252-A397-4251-A7D9-6D293BCA8F0B}" presName="sibTrans" presStyleCnt="0"/>
      <dgm:spPr/>
    </dgm:pt>
    <dgm:pt modelId="{1D17D0D7-3897-4C57-9899-6ED5E0AC4091}" type="pres">
      <dgm:prSet presAssocID="{0660A487-6703-4DE7-89D2-4638049D4DB8}" presName="compNode" presStyleCnt="0"/>
      <dgm:spPr/>
    </dgm:pt>
    <dgm:pt modelId="{51D40C5E-6EB5-4E7F-A402-4F85EB622A93}" type="pres">
      <dgm:prSet presAssocID="{0660A487-6703-4DE7-89D2-4638049D4DB8}" presName="bgRect" presStyleLbl="bgShp" presStyleIdx="3" presStyleCnt="6"/>
      <dgm:spPr/>
    </dgm:pt>
    <dgm:pt modelId="{93ABF4DC-45DA-49E0-9084-197A7B073F47}" type="pres">
      <dgm:prSet presAssocID="{0660A487-6703-4DE7-89D2-4638049D4DB8}" presName="iconRect" presStyleLbl="node1" presStyleIdx="3" presStyleCnt="6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Zaškrtnutí"/>
        </a:ext>
      </dgm:extLst>
    </dgm:pt>
    <dgm:pt modelId="{6AAFE566-18A0-4BA1-902A-E603E37ED228}" type="pres">
      <dgm:prSet presAssocID="{0660A487-6703-4DE7-89D2-4638049D4DB8}" presName="spaceRect" presStyleCnt="0"/>
      <dgm:spPr/>
    </dgm:pt>
    <dgm:pt modelId="{79440863-A5EE-4E76-9082-921F3EF740C3}" type="pres">
      <dgm:prSet presAssocID="{0660A487-6703-4DE7-89D2-4638049D4DB8}" presName="parTx" presStyleLbl="revTx" presStyleIdx="3" presStyleCnt="6">
        <dgm:presLayoutVars>
          <dgm:chMax val="0"/>
          <dgm:chPref val="0"/>
        </dgm:presLayoutVars>
      </dgm:prSet>
      <dgm:spPr/>
    </dgm:pt>
    <dgm:pt modelId="{25BA3C78-5FD7-4E48-A6BC-D101A0223906}" type="pres">
      <dgm:prSet presAssocID="{D2199A1B-9373-4937-A384-938126F6CB0B}" presName="sibTrans" presStyleCnt="0"/>
      <dgm:spPr/>
    </dgm:pt>
    <dgm:pt modelId="{1AD8F34A-B24B-4F55-90F8-FD1183D84C35}" type="pres">
      <dgm:prSet presAssocID="{5014D5D4-92A1-4825-AD95-DB2A14C8CEB6}" presName="compNode" presStyleCnt="0"/>
      <dgm:spPr/>
    </dgm:pt>
    <dgm:pt modelId="{4CF8F1BD-BF00-4B90-94E1-A4E5E00DD5DF}" type="pres">
      <dgm:prSet presAssocID="{5014D5D4-92A1-4825-AD95-DB2A14C8CEB6}" presName="bgRect" presStyleLbl="bgShp" presStyleIdx="4" presStyleCnt="6"/>
      <dgm:spPr/>
    </dgm:pt>
    <dgm:pt modelId="{A6C9CF79-5D0C-4FD3-873D-1448194C3F90}" type="pres">
      <dgm:prSet presAssocID="{5014D5D4-92A1-4825-AD95-DB2A14C8CEB6}" presName="iconRect" presStyleLbl="node1" presStyleIdx="4" presStyleCnt="6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vron Arrows"/>
        </a:ext>
      </dgm:extLst>
    </dgm:pt>
    <dgm:pt modelId="{22D524A1-CCA7-49FA-97BE-11BD188A220E}" type="pres">
      <dgm:prSet presAssocID="{5014D5D4-92A1-4825-AD95-DB2A14C8CEB6}" presName="spaceRect" presStyleCnt="0"/>
      <dgm:spPr/>
    </dgm:pt>
    <dgm:pt modelId="{A312D482-FFA0-4C04-B36C-A09784E6B0E2}" type="pres">
      <dgm:prSet presAssocID="{5014D5D4-92A1-4825-AD95-DB2A14C8CEB6}" presName="parTx" presStyleLbl="revTx" presStyleIdx="4" presStyleCnt="6">
        <dgm:presLayoutVars>
          <dgm:chMax val="0"/>
          <dgm:chPref val="0"/>
        </dgm:presLayoutVars>
      </dgm:prSet>
      <dgm:spPr/>
    </dgm:pt>
    <dgm:pt modelId="{8B7FFED9-F27A-4798-A9E7-E78FB3027F33}" type="pres">
      <dgm:prSet presAssocID="{CCE259C3-2540-42A5-8245-45CD75495D20}" presName="sibTrans" presStyleCnt="0"/>
      <dgm:spPr/>
    </dgm:pt>
    <dgm:pt modelId="{72E9F95A-5498-4CD2-9744-8CB15E1EB28B}" type="pres">
      <dgm:prSet presAssocID="{361BB569-4DA1-4BAA-A7BF-B3B5692BD276}" presName="compNode" presStyleCnt="0"/>
      <dgm:spPr/>
    </dgm:pt>
    <dgm:pt modelId="{7F483888-3D20-42EF-B0A4-69F6A0B36B28}" type="pres">
      <dgm:prSet presAssocID="{361BB569-4DA1-4BAA-A7BF-B3B5692BD276}" presName="bgRect" presStyleLbl="bgShp" presStyleIdx="5" presStyleCnt="6"/>
      <dgm:spPr/>
    </dgm:pt>
    <dgm:pt modelId="{7775EDAB-21EB-43FF-BE19-ADC1E330AFE4}" type="pres">
      <dgm:prSet presAssocID="{361BB569-4DA1-4BAA-A7BF-B3B5692BD276}" presName="iconRect" presStyleLbl="node1" presStyleIdx="5" presStyleCnt="6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ěžet"/>
        </a:ext>
      </dgm:extLst>
    </dgm:pt>
    <dgm:pt modelId="{1D9A2B51-6BAA-4E6F-A339-90955461FC0D}" type="pres">
      <dgm:prSet presAssocID="{361BB569-4DA1-4BAA-A7BF-B3B5692BD276}" presName="spaceRect" presStyleCnt="0"/>
      <dgm:spPr/>
    </dgm:pt>
    <dgm:pt modelId="{08DA5C88-792B-4E04-B0D3-570D509298C0}" type="pres">
      <dgm:prSet presAssocID="{361BB569-4DA1-4BAA-A7BF-B3B5692BD276}" presName="parTx" presStyleLbl="revTx" presStyleIdx="5" presStyleCnt="6">
        <dgm:presLayoutVars>
          <dgm:chMax val="0"/>
          <dgm:chPref val="0"/>
        </dgm:presLayoutVars>
      </dgm:prSet>
      <dgm:spPr/>
    </dgm:pt>
  </dgm:ptLst>
  <dgm:cxnLst>
    <dgm:cxn modelId="{641DCB1E-40E3-488C-990E-A19D5D42C3C0}" type="presOf" srcId="{DC7DF23F-5A17-4397-847B-51BD630424A6}" destId="{E295A366-D415-44E7-A9DE-9EAE1CC85161}" srcOrd="0" destOrd="0" presId="urn:microsoft.com/office/officeart/2018/2/layout/IconVerticalSolidList"/>
    <dgm:cxn modelId="{BEB0DE32-7B25-44D2-8907-D58F43B37384}" type="presOf" srcId="{361BB569-4DA1-4BAA-A7BF-B3B5692BD276}" destId="{08DA5C88-792B-4E04-B0D3-570D509298C0}" srcOrd="0" destOrd="0" presId="urn:microsoft.com/office/officeart/2018/2/layout/IconVerticalSolidList"/>
    <dgm:cxn modelId="{FDE31536-7FF0-4388-AA28-A6C3B72B5EC6}" type="presOf" srcId="{2EA37DC7-3F12-4723-A306-689F5730D4B4}" destId="{7018B034-4DC2-4BA7-9354-BEEE1C9CF485}" srcOrd="0" destOrd="0" presId="urn:microsoft.com/office/officeart/2018/2/layout/IconVerticalSolidList"/>
    <dgm:cxn modelId="{14486C39-E8A5-4E05-9909-8EB523F0818E}" type="presOf" srcId="{3EDE2CE3-7A6C-4B22-A2DF-02B70BDFD59C}" destId="{1B93FE24-6AAB-4216-837D-EEA48E5B6DBD}" srcOrd="0" destOrd="0" presId="urn:microsoft.com/office/officeart/2018/2/layout/IconVerticalSolidList"/>
    <dgm:cxn modelId="{2AFD8463-5720-4AA5-B7CE-6D7851A873FA}" type="presOf" srcId="{65864688-D786-4D59-90DB-CD44618CEDCB}" destId="{851A7179-906A-48D7-9ED7-FAFBD6BB994C}" srcOrd="0" destOrd="0" presId="urn:microsoft.com/office/officeart/2018/2/layout/IconVerticalSolidList"/>
    <dgm:cxn modelId="{AE9EC563-A9ED-499F-9B5F-20E410D14F3C}" srcId="{2EA37DC7-3F12-4723-A306-689F5730D4B4}" destId="{3EDE2CE3-7A6C-4B22-A2DF-02B70BDFD59C}" srcOrd="0" destOrd="0" parTransId="{08AD10F2-5B9D-4F36-A790-83217A1F7217}" sibTransId="{7EF44A88-FCC8-4711-A7E5-0A24ADAEF821}"/>
    <dgm:cxn modelId="{657BB349-7791-49F5-A455-31B2C9BE0865}" srcId="{2EA37DC7-3F12-4723-A306-689F5730D4B4}" destId="{361BB569-4DA1-4BAA-A7BF-B3B5692BD276}" srcOrd="5" destOrd="0" parTransId="{154659E3-71BB-45E4-AEFD-DEB7ECFBE708}" sibTransId="{F2B82FFC-AD50-4BA8-87A6-9E33BED84797}"/>
    <dgm:cxn modelId="{01C12150-72FB-423B-B418-B164FA9A9748}" srcId="{2EA37DC7-3F12-4723-A306-689F5730D4B4}" destId="{DC7DF23F-5A17-4397-847B-51BD630424A6}" srcOrd="2" destOrd="0" parTransId="{6F88B6B1-BD9B-4175-ACEA-838616DF3820}" sibTransId="{73D8A252-A397-4251-A7D9-6D293BCA8F0B}"/>
    <dgm:cxn modelId="{E7DC4753-53BC-4CDE-B5BB-9BB838DF06A1}" type="presOf" srcId="{5014D5D4-92A1-4825-AD95-DB2A14C8CEB6}" destId="{A312D482-FFA0-4C04-B36C-A09784E6B0E2}" srcOrd="0" destOrd="0" presId="urn:microsoft.com/office/officeart/2018/2/layout/IconVerticalSolidList"/>
    <dgm:cxn modelId="{6B524A58-2E7A-4093-9840-85DB67C981FA}" type="presOf" srcId="{0660A487-6703-4DE7-89D2-4638049D4DB8}" destId="{79440863-A5EE-4E76-9082-921F3EF740C3}" srcOrd="0" destOrd="0" presId="urn:microsoft.com/office/officeart/2018/2/layout/IconVerticalSolidList"/>
    <dgm:cxn modelId="{029D8C82-D3F7-40EB-A4EC-4918BA271C5A}" srcId="{2EA37DC7-3F12-4723-A306-689F5730D4B4}" destId="{5014D5D4-92A1-4825-AD95-DB2A14C8CEB6}" srcOrd="4" destOrd="0" parTransId="{B472397B-B83C-4F88-96CE-E006E7D67625}" sibTransId="{CCE259C3-2540-42A5-8245-45CD75495D20}"/>
    <dgm:cxn modelId="{3F1231D1-F503-44F8-8A48-91AF66122677}" srcId="{2EA37DC7-3F12-4723-A306-689F5730D4B4}" destId="{65864688-D786-4D59-90DB-CD44618CEDCB}" srcOrd="1" destOrd="0" parTransId="{6738B813-F501-410B-A86C-1EB7948F2249}" sibTransId="{94E0832F-5A1C-4929-829C-817B05716CCA}"/>
    <dgm:cxn modelId="{4BF5E1F8-A76B-4E4D-843C-F15C26600062}" srcId="{2EA37DC7-3F12-4723-A306-689F5730D4B4}" destId="{0660A487-6703-4DE7-89D2-4638049D4DB8}" srcOrd="3" destOrd="0" parTransId="{154923F1-DBD9-4BD5-ABEC-388075744FDD}" sibTransId="{D2199A1B-9373-4937-A384-938126F6CB0B}"/>
    <dgm:cxn modelId="{E8D418BA-DE83-4BB7-861E-849C219FA60B}" type="presParOf" srcId="{7018B034-4DC2-4BA7-9354-BEEE1C9CF485}" destId="{8028BAAD-93B3-4CAF-B79A-DF694C18F8A1}" srcOrd="0" destOrd="0" presId="urn:microsoft.com/office/officeart/2018/2/layout/IconVerticalSolidList"/>
    <dgm:cxn modelId="{CF5217F0-B904-4E98-AF7B-6AC40C31B5D1}" type="presParOf" srcId="{8028BAAD-93B3-4CAF-B79A-DF694C18F8A1}" destId="{C02B0C89-3B2C-4AA6-B5DD-0B18B3FAC230}" srcOrd="0" destOrd="0" presId="urn:microsoft.com/office/officeart/2018/2/layout/IconVerticalSolidList"/>
    <dgm:cxn modelId="{4BFF0402-BD1C-4D96-89A7-988DACC4EC07}" type="presParOf" srcId="{8028BAAD-93B3-4CAF-B79A-DF694C18F8A1}" destId="{A3FC3528-4D57-4AD9-BA96-2F6306D9DECD}" srcOrd="1" destOrd="0" presId="urn:microsoft.com/office/officeart/2018/2/layout/IconVerticalSolidList"/>
    <dgm:cxn modelId="{EF4D7F68-4636-4D7F-866C-B230269C9B9A}" type="presParOf" srcId="{8028BAAD-93B3-4CAF-B79A-DF694C18F8A1}" destId="{123E7BF9-004C-4372-9714-42F83700D7D3}" srcOrd="2" destOrd="0" presId="urn:microsoft.com/office/officeart/2018/2/layout/IconVerticalSolidList"/>
    <dgm:cxn modelId="{B11EF207-657B-4960-97CD-11F1A88A33EA}" type="presParOf" srcId="{8028BAAD-93B3-4CAF-B79A-DF694C18F8A1}" destId="{1B93FE24-6AAB-4216-837D-EEA48E5B6DBD}" srcOrd="3" destOrd="0" presId="urn:microsoft.com/office/officeart/2018/2/layout/IconVerticalSolidList"/>
    <dgm:cxn modelId="{BD59E2FB-70A4-40BD-98E5-24FB10E980F3}" type="presParOf" srcId="{7018B034-4DC2-4BA7-9354-BEEE1C9CF485}" destId="{2F24102E-AEA3-4347-83E7-35B8B3A279D9}" srcOrd="1" destOrd="0" presId="urn:microsoft.com/office/officeart/2018/2/layout/IconVerticalSolidList"/>
    <dgm:cxn modelId="{EC98ECA4-4BD3-42FB-A812-C44D49491AFA}" type="presParOf" srcId="{7018B034-4DC2-4BA7-9354-BEEE1C9CF485}" destId="{6A5636BB-72F3-4A41-A8E7-06A8C0BA28A8}" srcOrd="2" destOrd="0" presId="urn:microsoft.com/office/officeart/2018/2/layout/IconVerticalSolidList"/>
    <dgm:cxn modelId="{7E2EC888-6E2A-4DAE-9712-D5359AA3F11D}" type="presParOf" srcId="{6A5636BB-72F3-4A41-A8E7-06A8C0BA28A8}" destId="{57CA1884-14AD-47A6-9EC2-FA56C42121AF}" srcOrd="0" destOrd="0" presId="urn:microsoft.com/office/officeart/2018/2/layout/IconVerticalSolidList"/>
    <dgm:cxn modelId="{B9DDD034-CD39-4EE3-B6E6-A486198E19C0}" type="presParOf" srcId="{6A5636BB-72F3-4A41-A8E7-06A8C0BA28A8}" destId="{1D2B732A-206E-41EB-8549-ED80569FB007}" srcOrd="1" destOrd="0" presId="urn:microsoft.com/office/officeart/2018/2/layout/IconVerticalSolidList"/>
    <dgm:cxn modelId="{28A6B0C9-546A-4FBE-95EA-8A3670414976}" type="presParOf" srcId="{6A5636BB-72F3-4A41-A8E7-06A8C0BA28A8}" destId="{1B68B1F0-27EA-4367-A67B-352AB61DE8F8}" srcOrd="2" destOrd="0" presId="urn:microsoft.com/office/officeart/2018/2/layout/IconVerticalSolidList"/>
    <dgm:cxn modelId="{64DB253B-6CCB-4475-8979-8E762794168A}" type="presParOf" srcId="{6A5636BB-72F3-4A41-A8E7-06A8C0BA28A8}" destId="{851A7179-906A-48D7-9ED7-FAFBD6BB994C}" srcOrd="3" destOrd="0" presId="urn:microsoft.com/office/officeart/2018/2/layout/IconVerticalSolidList"/>
    <dgm:cxn modelId="{9E8B2D88-4F86-4D6C-B5ED-9D2B674C9680}" type="presParOf" srcId="{7018B034-4DC2-4BA7-9354-BEEE1C9CF485}" destId="{4C9B087F-67EF-42DB-B617-9F50BA65F253}" srcOrd="3" destOrd="0" presId="urn:microsoft.com/office/officeart/2018/2/layout/IconVerticalSolidList"/>
    <dgm:cxn modelId="{DB6AA6C3-25A7-4C1C-A758-76587E580296}" type="presParOf" srcId="{7018B034-4DC2-4BA7-9354-BEEE1C9CF485}" destId="{42372289-0CE7-4991-BB8B-05A8ACB8BCED}" srcOrd="4" destOrd="0" presId="urn:microsoft.com/office/officeart/2018/2/layout/IconVerticalSolidList"/>
    <dgm:cxn modelId="{3468170E-46C8-4D67-918C-37677298012F}" type="presParOf" srcId="{42372289-0CE7-4991-BB8B-05A8ACB8BCED}" destId="{2E902823-F617-4A72-85CC-FC23A2B745CE}" srcOrd="0" destOrd="0" presId="urn:microsoft.com/office/officeart/2018/2/layout/IconVerticalSolidList"/>
    <dgm:cxn modelId="{07BC686A-5C08-4ABD-8622-E84A77367916}" type="presParOf" srcId="{42372289-0CE7-4991-BB8B-05A8ACB8BCED}" destId="{1F521940-6A3E-43DD-ADC3-D522999B21D1}" srcOrd="1" destOrd="0" presId="urn:microsoft.com/office/officeart/2018/2/layout/IconVerticalSolidList"/>
    <dgm:cxn modelId="{C24E5F43-E27C-495D-82A6-35F137F68B8E}" type="presParOf" srcId="{42372289-0CE7-4991-BB8B-05A8ACB8BCED}" destId="{57C3A15C-727A-4896-869A-1641DC504B21}" srcOrd="2" destOrd="0" presId="urn:microsoft.com/office/officeart/2018/2/layout/IconVerticalSolidList"/>
    <dgm:cxn modelId="{94B5D82C-D5C9-4CEA-A72A-149C53C10A1D}" type="presParOf" srcId="{42372289-0CE7-4991-BB8B-05A8ACB8BCED}" destId="{E295A366-D415-44E7-A9DE-9EAE1CC85161}" srcOrd="3" destOrd="0" presId="urn:microsoft.com/office/officeart/2018/2/layout/IconVerticalSolidList"/>
    <dgm:cxn modelId="{B0C6AF59-AE22-42E3-866B-070197D272FF}" type="presParOf" srcId="{7018B034-4DC2-4BA7-9354-BEEE1C9CF485}" destId="{B793862D-64EC-45AD-81B0-4DB406EB2EBF}" srcOrd="5" destOrd="0" presId="urn:microsoft.com/office/officeart/2018/2/layout/IconVerticalSolidList"/>
    <dgm:cxn modelId="{6D738323-5E6F-406B-9E33-9D25C036D893}" type="presParOf" srcId="{7018B034-4DC2-4BA7-9354-BEEE1C9CF485}" destId="{1D17D0D7-3897-4C57-9899-6ED5E0AC4091}" srcOrd="6" destOrd="0" presId="urn:microsoft.com/office/officeart/2018/2/layout/IconVerticalSolidList"/>
    <dgm:cxn modelId="{5F200580-5B99-4D9E-A0B7-096817E58B54}" type="presParOf" srcId="{1D17D0D7-3897-4C57-9899-6ED5E0AC4091}" destId="{51D40C5E-6EB5-4E7F-A402-4F85EB622A93}" srcOrd="0" destOrd="0" presId="urn:microsoft.com/office/officeart/2018/2/layout/IconVerticalSolidList"/>
    <dgm:cxn modelId="{82A5E135-CCFC-4286-A2A3-3A91A5B02A05}" type="presParOf" srcId="{1D17D0D7-3897-4C57-9899-6ED5E0AC4091}" destId="{93ABF4DC-45DA-49E0-9084-197A7B073F47}" srcOrd="1" destOrd="0" presId="urn:microsoft.com/office/officeart/2018/2/layout/IconVerticalSolidList"/>
    <dgm:cxn modelId="{504D619D-C84E-4841-B395-8569A6F1C608}" type="presParOf" srcId="{1D17D0D7-3897-4C57-9899-6ED5E0AC4091}" destId="{6AAFE566-18A0-4BA1-902A-E603E37ED228}" srcOrd="2" destOrd="0" presId="urn:microsoft.com/office/officeart/2018/2/layout/IconVerticalSolidList"/>
    <dgm:cxn modelId="{381FED96-AE46-4B01-B49E-D1056BB599DD}" type="presParOf" srcId="{1D17D0D7-3897-4C57-9899-6ED5E0AC4091}" destId="{79440863-A5EE-4E76-9082-921F3EF740C3}" srcOrd="3" destOrd="0" presId="urn:microsoft.com/office/officeart/2018/2/layout/IconVerticalSolidList"/>
    <dgm:cxn modelId="{2FB8A357-0E09-4D43-A6F4-9D076576C509}" type="presParOf" srcId="{7018B034-4DC2-4BA7-9354-BEEE1C9CF485}" destId="{25BA3C78-5FD7-4E48-A6BC-D101A0223906}" srcOrd="7" destOrd="0" presId="urn:microsoft.com/office/officeart/2018/2/layout/IconVerticalSolidList"/>
    <dgm:cxn modelId="{710BE97F-CB42-4144-8F47-7592FF3736CB}" type="presParOf" srcId="{7018B034-4DC2-4BA7-9354-BEEE1C9CF485}" destId="{1AD8F34A-B24B-4F55-90F8-FD1183D84C35}" srcOrd="8" destOrd="0" presId="urn:microsoft.com/office/officeart/2018/2/layout/IconVerticalSolidList"/>
    <dgm:cxn modelId="{5E28ED04-4DF2-481C-814A-C47FF6B24DFB}" type="presParOf" srcId="{1AD8F34A-B24B-4F55-90F8-FD1183D84C35}" destId="{4CF8F1BD-BF00-4B90-94E1-A4E5E00DD5DF}" srcOrd="0" destOrd="0" presId="urn:microsoft.com/office/officeart/2018/2/layout/IconVerticalSolidList"/>
    <dgm:cxn modelId="{C4691FB0-1677-43F0-A059-568773948F30}" type="presParOf" srcId="{1AD8F34A-B24B-4F55-90F8-FD1183D84C35}" destId="{A6C9CF79-5D0C-4FD3-873D-1448194C3F90}" srcOrd="1" destOrd="0" presId="urn:microsoft.com/office/officeart/2018/2/layout/IconVerticalSolidList"/>
    <dgm:cxn modelId="{8805AC92-DE58-4C9B-A341-5BF22F9C8468}" type="presParOf" srcId="{1AD8F34A-B24B-4F55-90F8-FD1183D84C35}" destId="{22D524A1-CCA7-49FA-97BE-11BD188A220E}" srcOrd="2" destOrd="0" presId="urn:microsoft.com/office/officeart/2018/2/layout/IconVerticalSolidList"/>
    <dgm:cxn modelId="{2ECFA31D-51D0-4E71-97E2-C9A6C9D178BA}" type="presParOf" srcId="{1AD8F34A-B24B-4F55-90F8-FD1183D84C35}" destId="{A312D482-FFA0-4C04-B36C-A09784E6B0E2}" srcOrd="3" destOrd="0" presId="urn:microsoft.com/office/officeart/2018/2/layout/IconVerticalSolidList"/>
    <dgm:cxn modelId="{3BA161A1-3930-4BCA-998D-7B5ADD4162E4}" type="presParOf" srcId="{7018B034-4DC2-4BA7-9354-BEEE1C9CF485}" destId="{8B7FFED9-F27A-4798-A9E7-E78FB3027F33}" srcOrd="9" destOrd="0" presId="urn:microsoft.com/office/officeart/2018/2/layout/IconVerticalSolidList"/>
    <dgm:cxn modelId="{B9267133-3DCB-4D2D-AC48-7C76E090DBC6}" type="presParOf" srcId="{7018B034-4DC2-4BA7-9354-BEEE1C9CF485}" destId="{72E9F95A-5498-4CD2-9744-8CB15E1EB28B}" srcOrd="10" destOrd="0" presId="urn:microsoft.com/office/officeart/2018/2/layout/IconVerticalSolidList"/>
    <dgm:cxn modelId="{55109CBA-51AB-42D2-B2F1-972AB51F9D58}" type="presParOf" srcId="{72E9F95A-5498-4CD2-9744-8CB15E1EB28B}" destId="{7F483888-3D20-42EF-B0A4-69F6A0B36B28}" srcOrd="0" destOrd="0" presId="urn:microsoft.com/office/officeart/2018/2/layout/IconVerticalSolidList"/>
    <dgm:cxn modelId="{F4B29122-451E-4F3F-A2F4-213CD065DF29}" type="presParOf" srcId="{72E9F95A-5498-4CD2-9744-8CB15E1EB28B}" destId="{7775EDAB-21EB-43FF-BE19-ADC1E330AFE4}" srcOrd="1" destOrd="0" presId="urn:microsoft.com/office/officeart/2018/2/layout/IconVerticalSolidList"/>
    <dgm:cxn modelId="{9E05128F-6A37-4787-AB3F-4FBC4501E535}" type="presParOf" srcId="{72E9F95A-5498-4CD2-9744-8CB15E1EB28B}" destId="{1D9A2B51-6BAA-4E6F-A339-90955461FC0D}" srcOrd="2" destOrd="0" presId="urn:microsoft.com/office/officeart/2018/2/layout/IconVerticalSolidList"/>
    <dgm:cxn modelId="{2A3021F6-CDF9-41E5-A4D7-B6C1EF04E70D}" type="presParOf" srcId="{72E9F95A-5498-4CD2-9744-8CB15E1EB28B}" destId="{08DA5C88-792B-4E04-B0D3-570D509298C0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865D1281-C03D-47C4-84DC-E63DABF12209}" type="doc">
      <dgm:prSet loTypeId="urn:microsoft.com/office/officeart/2005/8/layout/vProcess5" loCatId="process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95C7CA70-1706-402A-813E-B2F9546B03E6}">
      <dgm:prSet/>
      <dgm:spPr/>
      <dgm:t>
        <a:bodyPr/>
        <a:lstStyle/>
        <a:p>
          <a:r>
            <a:rPr lang="cs-CZ" dirty="0">
              <a:latin typeface="Georgia Pro Cond Black" panose="02020404030301010803"/>
            </a:rPr>
            <a:t>Model</a:t>
          </a:r>
          <a:r>
            <a:rPr lang="cs-CZ" dirty="0"/>
            <a:t>  dle Vojty  – zahrnuje kaudální postavení hrudníku, napřímení páteře, brániční dýchání s rozvojem dolní apertury hrudníku, opěrná funkce nohy atd. </a:t>
          </a:r>
          <a:endParaRPr lang="en-US" dirty="0"/>
        </a:p>
      </dgm:t>
    </dgm:pt>
    <dgm:pt modelId="{ECF3BEF9-4C9F-4A2F-999C-D5D15514754B}" type="parTrans" cxnId="{E24C8B05-2701-4A53-9EBF-F9C232467688}">
      <dgm:prSet/>
      <dgm:spPr/>
      <dgm:t>
        <a:bodyPr/>
        <a:lstStyle/>
        <a:p>
          <a:endParaRPr lang="en-US"/>
        </a:p>
      </dgm:t>
    </dgm:pt>
    <dgm:pt modelId="{A13E6A9D-657B-49C7-8A5D-B1D3262661AC}" type="sibTrans" cxnId="{E24C8B05-2701-4A53-9EBF-F9C232467688}">
      <dgm:prSet/>
      <dgm:spPr/>
      <dgm:t>
        <a:bodyPr/>
        <a:lstStyle/>
        <a:p>
          <a:endParaRPr lang="en-US"/>
        </a:p>
      </dgm:t>
    </dgm:pt>
    <dgm:pt modelId="{BC5941A2-234F-46A8-9D6C-63AB4F80E031}">
      <dgm:prSet/>
      <dgm:spPr/>
      <dgm:t>
        <a:bodyPr/>
        <a:lstStyle/>
        <a:p>
          <a:r>
            <a:rPr lang="cs-CZ" dirty="0">
              <a:latin typeface="Georgia Pro Cond Black" panose="02020404030301010803"/>
            </a:rPr>
            <a:t>Motorický</a:t>
          </a:r>
          <a:r>
            <a:rPr lang="cs-CZ" dirty="0"/>
            <a:t> vzor stabilizace předchází </a:t>
          </a:r>
          <a:r>
            <a:rPr lang="cs-CZ" dirty="0" err="1"/>
            <a:t>nákročnou</a:t>
          </a:r>
          <a:r>
            <a:rPr lang="cs-CZ" dirty="0"/>
            <a:t> a opěrnou funkci končetin a je součástí všech variant reflexní lokomoce (RO 1, RO 2, první pozice)</a:t>
          </a:r>
          <a:endParaRPr lang="en-US" dirty="0"/>
        </a:p>
      </dgm:t>
    </dgm:pt>
    <dgm:pt modelId="{AC190EB3-5453-4FFB-97D5-8D9B93D62E62}" type="parTrans" cxnId="{24603AD1-94A9-4AB1-9E2A-24BAD1F1719A}">
      <dgm:prSet/>
      <dgm:spPr/>
      <dgm:t>
        <a:bodyPr/>
        <a:lstStyle/>
        <a:p>
          <a:endParaRPr lang="en-US"/>
        </a:p>
      </dgm:t>
    </dgm:pt>
    <dgm:pt modelId="{BD4AE64F-FE5F-4559-82DD-90F5145E91FF}" type="sibTrans" cxnId="{24603AD1-94A9-4AB1-9E2A-24BAD1F1719A}">
      <dgm:prSet/>
      <dgm:spPr/>
      <dgm:t>
        <a:bodyPr/>
        <a:lstStyle/>
        <a:p>
          <a:endParaRPr lang="en-US"/>
        </a:p>
      </dgm:t>
    </dgm:pt>
    <dgm:pt modelId="{7FADE9E3-8FA1-498E-9B1B-99F91F0C88F7}">
      <dgm:prSet/>
      <dgm:spPr/>
      <dgm:t>
        <a:bodyPr/>
        <a:lstStyle/>
        <a:p>
          <a:r>
            <a:rPr lang="cs-CZ" b="1" dirty="0">
              <a:latin typeface="Georgia Pro Cond Black" panose="02020404030301010803"/>
            </a:rPr>
            <a:t>Cílem</a:t>
          </a:r>
          <a:r>
            <a:rPr lang="cs-CZ" dirty="0"/>
            <a:t> je navození prožitku během aktivace a tím zlepšení situace pro cvičení s volní  kontrolou</a:t>
          </a:r>
          <a:endParaRPr lang="en-US" dirty="0"/>
        </a:p>
      </dgm:t>
    </dgm:pt>
    <dgm:pt modelId="{78BC34DA-ADCC-4883-8A53-ABAD6D7919F0}" type="parTrans" cxnId="{5FA53FA0-5525-4F6D-B159-E4E9F4B09801}">
      <dgm:prSet/>
      <dgm:spPr/>
      <dgm:t>
        <a:bodyPr/>
        <a:lstStyle/>
        <a:p>
          <a:endParaRPr lang="en-US"/>
        </a:p>
      </dgm:t>
    </dgm:pt>
    <dgm:pt modelId="{C359F059-D901-42BC-BC72-07C2D3CC6192}" type="sibTrans" cxnId="{5FA53FA0-5525-4F6D-B159-E4E9F4B09801}">
      <dgm:prSet/>
      <dgm:spPr/>
      <dgm:t>
        <a:bodyPr/>
        <a:lstStyle/>
        <a:p>
          <a:endParaRPr lang="en-US"/>
        </a:p>
      </dgm:t>
    </dgm:pt>
    <dgm:pt modelId="{CD6A3E2B-4B60-4E83-9C27-BF697E6DF58D}" type="pres">
      <dgm:prSet presAssocID="{865D1281-C03D-47C4-84DC-E63DABF12209}" presName="outerComposite" presStyleCnt="0">
        <dgm:presLayoutVars>
          <dgm:chMax val="5"/>
          <dgm:dir/>
          <dgm:resizeHandles val="exact"/>
        </dgm:presLayoutVars>
      </dgm:prSet>
      <dgm:spPr/>
    </dgm:pt>
    <dgm:pt modelId="{10E86E88-AFB0-48D8-97C5-33735E966914}" type="pres">
      <dgm:prSet presAssocID="{865D1281-C03D-47C4-84DC-E63DABF12209}" presName="dummyMaxCanvas" presStyleCnt="0">
        <dgm:presLayoutVars/>
      </dgm:prSet>
      <dgm:spPr/>
    </dgm:pt>
    <dgm:pt modelId="{FE5D4A1C-DF94-4BFA-92C8-12AAB5AD48F5}" type="pres">
      <dgm:prSet presAssocID="{865D1281-C03D-47C4-84DC-E63DABF12209}" presName="ThreeNodes_1" presStyleLbl="node1" presStyleIdx="0" presStyleCnt="3">
        <dgm:presLayoutVars>
          <dgm:bulletEnabled val="1"/>
        </dgm:presLayoutVars>
      </dgm:prSet>
      <dgm:spPr/>
    </dgm:pt>
    <dgm:pt modelId="{787875AC-9D32-45E7-BF2A-9631B8E201B5}" type="pres">
      <dgm:prSet presAssocID="{865D1281-C03D-47C4-84DC-E63DABF12209}" presName="ThreeNodes_2" presStyleLbl="node1" presStyleIdx="1" presStyleCnt="3">
        <dgm:presLayoutVars>
          <dgm:bulletEnabled val="1"/>
        </dgm:presLayoutVars>
      </dgm:prSet>
      <dgm:spPr/>
    </dgm:pt>
    <dgm:pt modelId="{00B3BF3E-74F6-4ECB-8218-98FE9D014C17}" type="pres">
      <dgm:prSet presAssocID="{865D1281-C03D-47C4-84DC-E63DABF12209}" presName="ThreeNodes_3" presStyleLbl="node1" presStyleIdx="2" presStyleCnt="3">
        <dgm:presLayoutVars>
          <dgm:bulletEnabled val="1"/>
        </dgm:presLayoutVars>
      </dgm:prSet>
      <dgm:spPr/>
    </dgm:pt>
    <dgm:pt modelId="{9716922F-1051-4220-BA7B-771F9BC2020C}" type="pres">
      <dgm:prSet presAssocID="{865D1281-C03D-47C4-84DC-E63DABF12209}" presName="ThreeConn_1-2" presStyleLbl="fgAccFollowNode1" presStyleIdx="0" presStyleCnt="2">
        <dgm:presLayoutVars>
          <dgm:bulletEnabled val="1"/>
        </dgm:presLayoutVars>
      </dgm:prSet>
      <dgm:spPr/>
    </dgm:pt>
    <dgm:pt modelId="{9B0B0A9A-20FA-4EB3-B1E9-9A9BCE4F4ED8}" type="pres">
      <dgm:prSet presAssocID="{865D1281-C03D-47C4-84DC-E63DABF12209}" presName="ThreeConn_2-3" presStyleLbl="fgAccFollowNode1" presStyleIdx="1" presStyleCnt="2">
        <dgm:presLayoutVars>
          <dgm:bulletEnabled val="1"/>
        </dgm:presLayoutVars>
      </dgm:prSet>
      <dgm:spPr/>
    </dgm:pt>
    <dgm:pt modelId="{85F8D5D0-5E56-4CC3-B354-78A6BC8CEB67}" type="pres">
      <dgm:prSet presAssocID="{865D1281-C03D-47C4-84DC-E63DABF12209}" presName="ThreeNodes_1_text" presStyleLbl="node1" presStyleIdx="2" presStyleCnt="3">
        <dgm:presLayoutVars>
          <dgm:bulletEnabled val="1"/>
        </dgm:presLayoutVars>
      </dgm:prSet>
      <dgm:spPr/>
    </dgm:pt>
    <dgm:pt modelId="{356C576E-356E-4543-BCBF-19837AE3DAF6}" type="pres">
      <dgm:prSet presAssocID="{865D1281-C03D-47C4-84DC-E63DABF12209}" presName="ThreeNodes_2_text" presStyleLbl="node1" presStyleIdx="2" presStyleCnt="3">
        <dgm:presLayoutVars>
          <dgm:bulletEnabled val="1"/>
        </dgm:presLayoutVars>
      </dgm:prSet>
      <dgm:spPr/>
    </dgm:pt>
    <dgm:pt modelId="{42E055CD-7257-4219-BB1A-36274686734A}" type="pres">
      <dgm:prSet presAssocID="{865D1281-C03D-47C4-84DC-E63DABF12209}" presName="ThreeNodes_3_text" presStyleLbl="node1" presStyleIdx="2" presStyleCnt="3">
        <dgm:presLayoutVars>
          <dgm:bulletEnabled val="1"/>
        </dgm:presLayoutVars>
      </dgm:prSet>
      <dgm:spPr/>
    </dgm:pt>
  </dgm:ptLst>
  <dgm:cxnLst>
    <dgm:cxn modelId="{E24C8B05-2701-4A53-9EBF-F9C232467688}" srcId="{865D1281-C03D-47C4-84DC-E63DABF12209}" destId="{95C7CA70-1706-402A-813E-B2F9546B03E6}" srcOrd="0" destOrd="0" parTransId="{ECF3BEF9-4C9F-4A2F-999C-D5D15514754B}" sibTransId="{A13E6A9D-657B-49C7-8A5D-B1D3262661AC}"/>
    <dgm:cxn modelId="{01630D08-BBD8-40DB-8261-1C4E095BEA98}" type="presOf" srcId="{95C7CA70-1706-402A-813E-B2F9546B03E6}" destId="{FE5D4A1C-DF94-4BFA-92C8-12AAB5AD48F5}" srcOrd="0" destOrd="0" presId="urn:microsoft.com/office/officeart/2005/8/layout/vProcess5"/>
    <dgm:cxn modelId="{7724F832-4173-4D2A-ACAA-A75052937AC1}" type="presOf" srcId="{95C7CA70-1706-402A-813E-B2F9546B03E6}" destId="{85F8D5D0-5E56-4CC3-B354-78A6BC8CEB67}" srcOrd="1" destOrd="0" presId="urn:microsoft.com/office/officeart/2005/8/layout/vProcess5"/>
    <dgm:cxn modelId="{26F8CF4D-1474-48A4-9348-4C961F9222FB}" type="presOf" srcId="{7FADE9E3-8FA1-498E-9B1B-99F91F0C88F7}" destId="{00B3BF3E-74F6-4ECB-8218-98FE9D014C17}" srcOrd="0" destOrd="0" presId="urn:microsoft.com/office/officeart/2005/8/layout/vProcess5"/>
    <dgm:cxn modelId="{68F80950-DBDC-4FE6-A303-2D5F3921D2E4}" type="presOf" srcId="{865D1281-C03D-47C4-84DC-E63DABF12209}" destId="{CD6A3E2B-4B60-4E83-9C27-BF697E6DF58D}" srcOrd="0" destOrd="0" presId="urn:microsoft.com/office/officeart/2005/8/layout/vProcess5"/>
    <dgm:cxn modelId="{CF97A459-6A20-4084-AC0C-581A4163AF9E}" type="presOf" srcId="{BC5941A2-234F-46A8-9D6C-63AB4F80E031}" destId="{356C576E-356E-4543-BCBF-19837AE3DAF6}" srcOrd="1" destOrd="0" presId="urn:microsoft.com/office/officeart/2005/8/layout/vProcess5"/>
    <dgm:cxn modelId="{5FA53FA0-5525-4F6D-B159-E4E9F4B09801}" srcId="{865D1281-C03D-47C4-84DC-E63DABF12209}" destId="{7FADE9E3-8FA1-498E-9B1B-99F91F0C88F7}" srcOrd="2" destOrd="0" parTransId="{78BC34DA-ADCC-4883-8A53-ABAD6D7919F0}" sibTransId="{C359F059-D901-42BC-BC72-07C2D3CC6192}"/>
    <dgm:cxn modelId="{05C493C4-F595-4675-9A9D-16EFDD86E0D6}" type="presOf" srcId="{BC5941A2-234F-46A8-9D6C-63AB4F80E031}" destId="{787875AC-9D32-45E7-BF2A-9631B8E201B5}" srcOrd="0" destOrd="0" presId="urn:microsoft.com/office/officeart/2005/8/layout/vProcess5"/>
    <dgm:cxn modelId="{416436C5-FD7D-4A5F-9D4E-02F583535F4B}" type="presOf" srcId="{BD4AE64F-FE5F-4559-82DD-90F5145E91FF}" destId="{9B0B0A9A-20FA-4EB3-B1E9-9A9BCE4F4ED8}" srcOrd="0" destOrd="0" presId="urn:microsoft.com/office/officeart/2005/8/layout/vProcess5"/>
    <dgm:cxn modelId="{BF878DC7-8048-4F88-8DEF-2EE3A9217829}" type="presOf" srcId="{A13E6A9D-657B-49C7-8A5D-B1D3262661AC}" destId="{9716922F-1051-4220-BA7B-771F9BC2020C}" srcOrd="0" destOrd="0" presId="urn:microsoft.com/office/officeart/2005/8/layout/vProcess5"/>
    <dgm:cxn modelId="{24603AD1-94A9-4AB1-9E2A-24BAD1F1719A}" srcId="{865D1281-C03D-47C4-84DC-E63DABF12209}" destId="{BC5941A2-234F-46A8-9D6C-63AB4F80E031}" srcOrd="1" destOrd="0" parTransId="{AC190EB3-5453-4FFB-97D5-8D9B93D62E62}" sibTransId="{BD4AE64F-FE5F-4559-82DD-90F5145E91FF}"/>
    <dgm:cxn modelId="{937CF2D2-85AE-44A6-A5D7-5C4171250B9A}" type="presOf" srcId="{7FADE9E3-8FA1-498E-9B1B-99F91F0C88F7}" destId="{42E055CD-7257-4219-BB1A-36274686734A}" srcOrd="1" destOrd="0" presId="urn:microsoft.com/office/officeart/2005/8/layout/vProcess5"/>
    <dgm:cxn modelId="{161F0D62-1C27-4DEE-BA1B-09336B2400C1}" type="presParOf" srcId="{CD6A3E2B-4B60-4E83-9C27-BF697E6DF58D}" destId="{10E86E88-AFB0-48D8-97C5-33735E966914}" srcOrd="0" destOrd="0" presId="urn:microsoft.com/office/officeart/2005/8/layout/vProcess5"/>
    <dgm:cxn modelId="{86066E35-8813-4738-9BEE-AC35D3C28445}" type="presParOf" srcId="{CD6A3E2B-4B60-4E83-9C27-BF697E6DF58D}" destId="{FE5D4A1C-DF94-4BFA-92C8-12AAB5AD48F5}" srcOrd="1" destOrd="0" presId="urn:microsoft.com/office/officeart/2005/8/layout/vProcess5"/>
    <dgm:cxn modelId="{11B7BD4D-EC91-4454-A1BB-C3E57C697129}" type="presParOf" srcId="{CD6A3E2B-4B60-4E83-9C27-BF697E6DF58D}" destId="{787875AC-9D32-45E7-BF2A-9631B8E201B5}" srcOrd="2" destOrd="0" presId="urn:microsoft.com/office/officeart/2005/8/layout/vProcess5"/>
    <dgm:cxn modelId="{DF851EDD-D357-4942-B373-F23CDBDB0193}" type="presParOf" srcId="{CD6A3E2B-4B60-4E83-9C27-BF697E6DF58D}" destId="{00B3BF3E-74F6-4ECB-8218-98FE9D014C17}" srcOrd="3" destOrd="0" presId="urn:microsoft.com/office/officeart/2005/8/layout/vProcess5"/>
    <dgm:cxn modelId="{7643665B-7E1A-4D15-8096-9B380E15B53C}" type="presParOf" srcId="{CD6A3E2B-4B60-4E83-9C27-BF697E6DF58D}" destId="{9716922F-1051-4220-BA7B-771F9BC2020C}" srcOrd="4" destOrd="0" presId="urn:microsoft.com/office/officeart/2005/8/layout/vProcess5"/>
    <dgm:cxn modelId="{5CD65D2E-B3EF-48EE-8397-142875B42985}" type="presParOf" srcId="{CD6A3E2B-4B60-4E83-9C27-BF697E6DF58D}" destId="{9B0B0A9A-20FA-4EB3-B1E9-9A9BCE4F4ED8}" srcOrd="5" destOrd="0" presId="urn:microsoft.com/office/officeart/2005/8/layout/vProcess5"/>
    <dgm:cxn modelId="{5CCA45D4-4A2E-4007-91E6-5FE61E0BBC36}" type="presParOf" srcId="{CD6A3E2B-4B60-4E83-9C27-BF697E6DF58D}" destId="{85F8D5D0-5E56-4CC3-B354-78A6BC8CEB67}" srcOrd="6" destOrd="0" presId="urn:microsoft.com/office/officeart/2005/8/layout/vProcess5"/>
    <dgm:cxn modelId="{7886D2E3-8A3A-4472-B0A5-2C60CE94D153}" type="presParOf" srcId="{CD6A3E2B-4B60-4E83-9C27-BF697E6DF58D}" destId="{356C576E-356E-4543-BCBF-19837AE3DAF6}" srcOrd="7" destOrd="0" presId="urn:microsoft.com/office/officeart/2005/8/layout/vProcess5"/>
    <dgm:cxn modelId="{35D5E59E-00D5-48E4-8EEC-E336209A787E}" type="presParOf" srcId="{CD6A3E2B-4B60-4E83-9C27-BF697E6DF58D}" destId="{42E055CD-7257-4219-BB1A-36274686734A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544C7F0-F371-437B-B6F0-A5F5F43A5440}">
      <dsp:nvSpPr>
        <dsp:cNvPr id="0" name=""/>
        <dsp:cNvSpPr/>
      </dsp:nvSpPr>
      <dsp:spPr>
        <a:xfrm>
          <a:off x="1227" y="267023"/>
          <a:ext cx="4309690" cy="273665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D81E7EEC-C765-4CB4-B86D-05C6986BDAD0}">
      <dsp:nvSpPr>
        <dsp:cNvPr id="0" name=""/>
        <dsp:cNvSpPr/>
      </dsp:nvSpPr>
      <dsp:spPr>
        <a:xfrm>
          <a:off x="480082" y="721935"/>
          <a:ext cx="4309690" cy="273665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300" kern="1200"/>
            <a:t>Nutná vyvážená </a:t>
          </a:r>
          <a:r>
            <a:rPr lang="cs-CZ" sz="2300" b="1" kern="1200"/>
            <a:t>souhra mezi hlubokými extensory páteře na jedné straně a hlubokými flexory krku spolu se synergistickou aktivací mezi bránicí, břišními svaly a pánevním dnem</a:t>
          </a:r>
          <a:r>
            <a:rPr lang="cs-CZ" sz="2300" b="1" kern="1200">
              <a:latin typeface="Georgia Pro Cond Black" panose="02020404030301010803"/>
            </a:rPr>
            <a:t>.</a:t>
          </a:r>
          <a:endParaRPr lang="en-US" sz="2300" kern="1200"/>
        </a:p>
      </dsp:txBody>
      <dsp:txXfrm>
        <a:off x="560236" y="802089"/>
        <a:ext cx="4149382" cy="2576345"/>
      </dsp:txXfrm>
    </dsp:sp>
    <dsp:sp modelId="{6C2ADDCA-D986-498A-A0DE-495F66674217}">
      <dsp:nvSpPr>
        <dsp:cNvPr id="0" name=""/>
        <dsp:cNvSpPr/>
      </dsp:nvSpPr>
      <dsp:spPr>
        <a:xfrm>
          <a:off x="5268627" y="267023"/>
          <a:ext cx="4309690" cy="273665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5FB02234-680A-41FE-BA07-58F83671F817}">
      <dsp:nvSpPr>
        <dsp:cNvPr id="0" name=""/>
        <dsp:cNvSpPr/>
      </dsp:nvSpPr>
      <dsp:spPr>
        <a:xfrm>
          <a:off x="5747481" y="721935"/>
          <a:ext cx="4309690" cy="273665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300" kern="1200"/>
            <a:t>Nejčastějším problémem je </a:t>
          </a:r>
          <a:r>
            <a:rPr lang="cs-CZ" sz="2300" b="1" kern="1200"/>
            <a:t>insuficience  přední stabilizace páteře a naopak převaha extenční aktivity povrchových zádových svalů</a:t>
          </a:r>
          <a:r>
            <a:rPr lang="cs-CZ" sz="2300" b="1" kern="1200">
              <a:latin typeface="Georgia Pro Cond Black" panose="02020404030301010803"/>
            </a:rPr>
            <a:t>.</a:t>
          </a:r>
          <a:endParaRPr lang="en-US" sz="2300" kern="1200"/>
        </a:p>
      </dsp:txBody>
      <dsp:txXfrm>
        <a:off x="5827635" y="802089"/>
        <a:ext cx="4149382" cy="257634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3F89BE0-BACE-42E0-A469-56597E06FCF6}">
      <dsp:nvSpPr>
        <dsp:cNvPr id="0" name=""/>
        <dsp:cNvSpPr/>
      </dsp:nvSpPr>
      <dsp:spPr>
        <a:xfrm>
          <a:off x="0" y="1879"/>
          <a:ext cx="10058399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A61ABF6-AFF5-4648-B741-E9064B57F984}">
      <dsp:nvSpPr>
        <dsp:cNvPr id="0" name=""/>
        <dsp:cNvSpPr/>
      </dsp:nvSpPr>
      <dsp:spPr>
        <a:xfrm>
          <a:off x="0" y="1879"/>
          <a:ext cx="10058399" cy="6409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700" kern="1200"/>
            <a:t>Koordinovaná aktivita stěny břišní dutiny (bránice, břišních svalů a pánevního dna) vyvíjí </a:t>
          </a:r>
          <a:r>
            <a:rPr lang="cs-CZ" sz="1700" b="1" kern="1200"/>
            <a:t>břišní tlak</a:t>
          </a:r>
          <a:endParaRPr lang="en-US" sz="1700" kern="1200"/>
        </a:p>
      </dsp:txBody>
      <dsp:txXfrm>
        <a:off x="0" y="1879"/>
        <a:ext cx="10058399" cy="640977"/>
      </dsp:txXfrm>
    </dsp:sp>
    <dsp:sp modelId="{82ED40E2-38D4-4CEC-896A-AC5D9E8A7D4F}">
      <dsp:nvSpPr>
        <dsp:cNvPr id="0" name=""/>
        <dsp:cNvSpPr/>
      </dsp:nvSpPr>
      <dsp:spPr>
        <a:xfrm>
          <a:off x="0" y="642857"/>
          <a:ext cx="10058399" cy="0"/>
        </a:xfrm>
        <a:prstGeom prst="line">
          <a:avLst/>
        </a:prstGeom>
        <a:solidFill>
          <a:schemeClr val="accent2">
            <a:hueOff val="-300828"/>
            <a:satOff val="-1288"/>
            <a:lumOff val="784"/>
            <a:alphaOff val="0"/>
          </a:schemeClr>
        </a:solidFill>
        <a:ln w="12700" cap="flat" cmpd="sng" algn="ctr">
          <a:solidFill>
            <a:schemeClr val="accent2">
              <a:hueOff val="-300828"/>
              <a:satOff val="-1288"/>
              <a:lumOff val="78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D7FD02D-9F5E-4796-AAA6-4A543197D939}">
      <dsp:nvSpPr>
        <dsp:cNvPr id="0" name=""/>
        <dsp:cNvSpPr/>
      </dsp:nvSpPr>
      <dsp:spPr>
        <a:xfrm>
          <a:off x="0" y="642857"/>
          <a:ext cx="10058399" cy="6409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700" kern="1200"/>
            <a:t>Obsah břišní dutiny se chová jako viskózně – elastický sloupec → poskytuje oporu bederní páteři a vyvažuje funkci extenzorů</a:t>
          </a:r>
          <a:endParaRPr lang="en-US" sz="1700" kern="1200"/>
        </a:p>
      </dsp:txBody>
      <dsp:txXfrm>
        <a:off x="0" y="642857"/>
        <a:ext cx="10058399" cy="640977"/>
      </dsp:txXfrm>
    </dsp:sp>
    <dsp:sp modelId="{47330B6A-EAC2-4490-99B2-52189BFB3992}">
      <dsp:nvSpPr>
        <dsp:cNvPr id="0" name=""/>
        <dsp:cNvSpPr/>
      </dsp:nvSpPr>
      <dsp:spPr>
        <a:xfrm>
          <a:off x="0" y="1283834"/>
          <a:ext cx="10058399" cy="0"/>
        </a:xfrm>
        <a:prstGeom prst="line">
          <a:avLst/>
        </a:prstGeom>
        <a:solidFill>
          <a:schemeClr val="accent2">
            <a:hueOff val="-601657"/>
            <a:satOff val="-2577"/>
            <a:lumOff val="1568"/>
            <a:alphaOff val="0"/>
          </a:schemeClr>
        </a:solidFill>
        <a:ln w="12700" cap="flat" cmpd="sng" algn="ctr">
          <a:solidFill>
            <a:schemeClr val="accent2">
              <a:hueOff val="-601657"/>
              <a:satOff val="-2577"/>
              <a:lumOff val="156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6D3FE76-EBEF-4B80-A28A-DCCD1C2C92F2}">
      <dsp:nvSpPr>
        <dsp:cNvPr id="0" name=""/>
        <dsp:cNvSpPr/>
      </dsp:nvSpPr>
      <dsp:spPr>
        <a:xfrm>
          <a:off x="0" y="1283834"/>
          <a:ext cx="10058399" cy="6409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700" kern="1200"/>
            <a:t>Pro přední stabilizaci páteře (pro tvorbu nitrobřišního tlaku ) má zásadní význam funkce </a:t>
          </a:r>
          <a:r>
            <a:rPr lang="cs-CZ" sz="1700" b="1" kern="1200"/>
            <a:t>bránice</a:t>
          </a:r>
          <a:r>
            <a:rPr lang="cs-CZ" sz="1700" kern="1200"/>
            <a:t>, nutně s koaktivací dalších složek HSS</a:t>
          </a:r>
          <a:endParaRPr lang="en-US" sz="1700" kern="1200"/>
        </a:p>
      </dsp:txBody>
      <dsp:txXfrm>
        <a:off x="0" y="1283834"/>
        <a:ext cx="10058399" cy="640977"/>
      </dsp:txXfrm>
    </dsp:sp>
    <dsp:sp modelId="{73BBA5CC-41E0-4BB7-B11C-BB491F05C6EE}">
      <dsp:nvSpPr>
        <dsp:cNvPr id="0" name=""/>
        <dsp:cNvSpPr/>
      </dsp:nvSpPr>
      <dsp:spPr>
        <a:xfrm>
          <a:off x="0" y="1924812"/>
          <a:ext cx="10058399" cy="0"/>
        </a:xfrm>
        <a:prstGeom prst="line">
          <a:avLst/>
        </a:prstGeom>
        <a:solidFill>
          <a:schemeClr val="accent2">
            <a:hueOff val="-902485"/>
            <a:satOff val="-3865"/>
            <a:lumOff val="2353"/>
            <a:alphaOff val="0"/>
          </a:schemeClr>
        </a:solidFill>
        <a:ln w="12700" cap="flat" cmpd="sng" algn="ctr">
          <a:solidFill>
            <a:schemeClr val="accent2">
              <a:hueOff val="-902485"/>
              <a:satOff val="-3865"/>
              <a:lumOff val="235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E22FC66-415F-4F0A-BE43-EB55B4841624}">
      <dsp:nvSpPr>
        <dsp:cNvPr id="0" name=""/>
        <dsp:cNvSpPr/>
      </dsp:nvSpPr>
      <dsp:spPr>
        <a:xfrm>
          <a:off x="0" y="1924812"/>
          <a:ext cx="10058399" cy="6409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700" b="1" kern="1200"/>
            <a:t>Aktivace bránice v posturálním režimu</a:t>
          </a:r>
          <a:r>
            <a:rPr lang="cs-CZ" sz="1700" kern="1200"/>
            <a:t> je podmínkou každé pohybové činnosti</a:t>
          </a:r>
          <a:endParaRPr lang="en-US" sz="1700" kern="1200"/>
        </a:p>
      </dsp:txBody>
      <dsp:txXfrm>
        <a:off x="0" y="1924812"/>
        <a:ext cx="10058399" cy="640977"/>
      </dsp:txXfrm>
    </dsp:sp>
    <dsp:sp modelId="{12BE3C26-5EA5-41FB-84E4-5E1A02EA1512}">
      <dsp:nvSpPr>
        <dsp:cNvPr id="0" name=""/>
        <dsp:cNvSpPr/>
      </dsp:nvSpPr>
      <dsp:spPr>
        <a:xfrm>
          <a:off x="0" y="2565789"/>
          <a:ext cx="10058399" cy="0"/>
        </a:xfrm>
        <a:prstGeom prst="line">
          <a:avLst/>
        </a:prstGeom>
        <a:solidFill>
          <a:schemeClr val="accent2">
            <a:hueOff val="-1203314"/>
            <a:satOff val="-5154"/>
            <a:lumOff val="3137"/>
            <a:alphaOff val="0"/>
          </a:schemeClr>
        </a:solidFill>
        <a:ln w="12700" cap="flat" cmpd="sng" algn="ctr">
          <a:solidFill>
            <a:schemeClr val="accent2">
              <a:hueOff val="-1203314"/>
              <a:satOff val="-5154"/>
              <a:lumOff val="313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96D7946-E1BF-4417-A2F1-B04FE8DBE542}">
      <dsp:nvSpPr>
        <dsp:cNvPr id="0" name=""/>
        <dsp:cNvSpPr/>
      </dsp:nvSpPr>
      <dsp:spPr>
        <a:xfrm>
          <a:off x="0" y="2565789"/>
          <a:ext cx="10058399" cy="6409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700" kern="1200"/>
            <a:t>Dech je synchronizován s posturální činností, dokonce může nastat krátká apnoická pauza  = zapojení respiračního svalstva plně ve prospěch postury</a:t>
          </a:r>
          <a:endParaRPr lang="en-US" sz="1700" kern="1200"/>
        </a:p>
      </dsp:txBody>
      <dsp:txXfrm>
        <a:off x="0" y="2565789"/>
        <a:ext cx="10058399" cy="640977"/>
      </dsp:txXfrm>
    </dsp:sp>
    <dsp:sp modelId="{6915392D-A112-4A7D-8916-A023E74A3D1E}">
      <dsp:nvSpPr>
        <dsp:cNvPr id="0" name=""/>
        <dsp:cNvSpPr/>
      </dsp:nvSpPr>
      <dsp:spPr>
        <a:xfrm>
          <a:off x="0" y="3206766"/>
          <a:ext cx="10058399" cy="0"/>
        </a:xfrm>
        <a:prstGeom prst="line">
          <a:avLst/>
        </a:prstGeom>
        <a:solidFill>
          <a:schemeClr val="accent2">
            <a:hueOff val="-1504142"/>
            <a:satOff val="-6442"/>
            <a:lumOff val="3921"/>
            <a:alphaOff val="0"/>
          </a:schemeClr>
        </a:solidFill>
        <a:ln w="12700" cap="flat" cmpd="sng" algn="ctr">
          <a:solidFill>
            <a:schemeClr val="accent2">
              <a:hueOff val="-1504142"/>
              <a:satOff val="-6442"/>
              <a:lumOff val="392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BF9749F-111D-4FB8-A5D1-16DB32393D20}">
      <dsp:nvSpPr>
        <dsp:cNvPr id="0" name=""/>
        <dsp:cNvSpPr/>
      </dsp:nvSpPr>
      <dsp:spPr>
        <a:xfrm>
          <a:off x="0" y="3206766"/>
          <a:ext cx="10058399" cy="6409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700" kern="1200"/>
            <a:t>Nitrobřišního tlaku je nutné dosáhnout i v režimu dýchání – respirační pohyby bránice musí probíhat při jejím oploštění, tj. při její bazální tonické aktivitě; za patologické situace vidíme vysoký stav</a:t>
          </a:r>
          <a:endParaRPr lang="en-US" sz="1700" kern="1200"/>
        </a:p>
      </dsp:txBody>
      <dsp:txXfrm>
        <a:off x="0" y="3206766"/>
        <a:ext cx="10058399" cy="64097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7182FEB-7222-40DB-9170-45D3D19BBA92}">
      <dsp:nvSpPr>
        <dsp:cNvPr id="0" name=""/>
        <dsp:cNvSpPr/>
      </dsp:nvSpPr>
      <dsp:spPr>
        <a:xfrm>
          <a:off x="0" y="0"/>
          <a:ext cx="8549640" cy="1676525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kern="1200" dirty="0"/>
            <a:t>fyziologicky zapojeny hluboké </a:t>
          </a:r>
          <a:r>
            <a:rPr lang="cs-CZ" sz="2400" kern="1200" dirty="0" err="1"/>
            <a:t>monosegmentální</a:t>
          </a:r>
          <a:r>
            <a:rPr lang="cs-CZ" sz="2400" kern="1200" dirty="0"/>
            <a:t> extenzory, </a:t>
          </a:r>
          <a:r>
            <a:rPr lang="cs-CZ" sz="2400" kern="1200" dirty="0">
              <a:latin typeface="Georgia Pro Cond Black" panose="02020404030301010803"/>
            </a:rPr>
            <a:t>hlavně</a:t>
          </a:r>
          <a:r>
            <a:rPr lang="cs-CZ" sz="2400" kern="1200" dirty="0"/>
            <a:t> mm. </a:t>
          </a:r>
          <a:r>
            <a:rPr lang="cs-CZ" sz="2400" kern="1200" dirty="0" err="1"/>
            <a:t>multifidi</a:t>
          </a:r>
          <a:endParaRPr lang="en-US" sz="2400" kern="1200" dirty="0" err="1"/>
        </a:p>
      </dsp:txBody>
      <dsp:txXfrm>
        <a:off x="49104" y="49104"/>
        <a:ext cx="6816819" cy="1578317"/>
      </dsp:txXfrm>
    </dsp:sp>
    <dsp:sp modelId="{0BB34568-6AEE-4E01-9CDB-FBA9261DC5B5}">
      <dsp:nvSpPr>
        <dsp:cNvPr id="0" name=""/>
        <dsp:cNvSpPr/>
      </dsp:nvSpPr>
      <dsp:spPr>
        <a:xfrm>
          <a:off x="1508759" y="2049086"/>
          <a:ext cx="8549640" cy="1676525"/>
        </a:xfrm>
        <a:prstGeom prst="roundRect">
          <a:avLst>
            <a:gd name="adj" fmla="val 10000"/>
          </a:avLst>
        </a:prstGeom>
        <a:solidFill>
          <a:schemeClr val="accent2">
            <a:hueOff val="-1504142"/>
            <a:satOff val="-6442"/>
            <a:lumOff val="3921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kern="1200" dirty="0"/>
            <a:t>při nedostatečné přední stabilizaci prostřednictvím svalů břišního lisu se aktivují povrchové svaly, dochází k oslabení až atrofii hlubokých extenzorů páteře</a:t>
          </a:r>
          <a:endParaRPr lang="en-US" sz="2400" kern="1200" dirty="0"/>
        </a:p>
      </dsp:txBody>
      <dsp:txXfrm>
        <a:off x="1557863" y="2098190"/>
        <a:ext cx="5852930" cy="1578317"/>
      </dsp:txXfrm>
    </dsp:sp>
    <dsp:sp modelId="{0C27C096-933C-4C8D-B2D7-E4ECE06967D3}">
      <dsp:nvSpPr>
        <dsp:cNvPr id="0" name=""/>
        <dsp:cNvSpPr/>
      </dsp:nvSpPr>
      <dsp:spPr>
        <a:xfrm>
          <a:off x="7459898" y="1317935"/>
          <a:ext cx="1089741" cy="1089741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7705090" y="1317935"/>
        <a:ext cx="599357" cy="82003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549757B-B777-488E-A17F-ABB1169387B5}">
      <dsp:nvSpPr>
        <dsp:cNvPr id="0" name=""/>
        <dsp:cNvSpPr/>
      </dsp:nvSpPr>
      <dsp:spPr>
        <a:xfrm>
          <a:off x="0" y="0"/>
          <a:ext cx="2896566" cy="2908437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5828" tIns="330200" rIns="225828" bIns="33020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900" kern="1200"/>
            <a:t>správná stabilizační svalová souhra pod volní kontrolou a její začlenění do běžných denních činností</a:t>
          </a:r>
          <a:endParaRPr lang="en-US" sz="1900" kern="1200"/>
        </a:p>
      </dsp:txBody>
      <dsp:txXfrm>
        <a:off x="0" y="1105206"/>
        <a:ext cx="2896566" cy="1745062"/>
      </dsp:txXfrm>
    </dsp:sp>
    <dsp:sp modelId="{19A0F6D4-041B-4FAF-A6F3-FE3513D14E0A}">
      <dsp:nvSpPr>
        <dsp:cNvPr id="0" name=""/>
        <dsp:cNvSpPr/>
      </dsp:nvSpPr>
      <dsp:spPr>
        <a:xfrm>
          <a:off x="1012017" y="290843"/>
          <a:ext cx="872531" cy="872531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026" tIns="12700" rIns="68026" bIns="1270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/>
            <a:t>1</a:t>
          </a:r>
        </a:p>
      </dsp:txBody>
      <dsp:txXfrm>
        <a:off x="1139796" y="418622"/>
        <a:ext cx="616973" cy="616973"/>
      </dsp:txXfrm>
    </dsp:sp>
    <dsp:sp modelId="{DA6A6021-AF52-419C-9D56-5F40A25796F4}">
      <dsp:nvSpPr>
        <dsp:cNvPr id="0" name=""/>
        <dsp:cNvSpPr/>
      </dsp:nvSpPr>
      <dsp:spPr>
        <a:xfrm>
          <a:off x="0" y="2908365"/>
          <a:ext cx="2896566" cy="72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BC1C7FD-DF86-47C1-993A-379D6565FCC3}">
      <dsp:nvSpPr>
        <dsp:cNvPr id="0" name=""/>
        <dsp:cNvSpPr/>
      </dsp:nvSpPr>
      <dsp:spPr>
        <a:xfrm>
          <a:off x="3186222" y="0"/>
          <a:ext cx="2896566" cy="2908437"/>
        </a:xfrm>
        <a:prstGeom prst="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5828" tIns="330200" rIns="225828" bIns="33020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900" kern="1200"/>
            <a:t>ovlivnění svalu ve funkci stabilizační s ostatními svaly = zapojení v souhře</a:t>
          </a:r>
          <a:endParaRPr lang="en-US" sz="1900" kern="1200"/>
        </a:p>
      </dsp:txBody>
      <dsp:txXfrm>
        <a:off x="3186222" y="1105206"/>
        <a:ext cx="2896566" cy="1745062"/>
      </dsp:txXfrm>
    </dsp:sp>
    <dsp:sp modelId="{ADC226F7-8666-414B-A9B8-5CC2113CCE9B}">
      <dsp:nvSpPr>
        <dsp:cNvPr id="0" name=""/>
        <dsp:cNvSpPr/>
      </dsp:nvSpPr>
      <dsp:spPr>
        <a:xfrm>
          <a:off x="4198240" y="290843"/>
          <a:ext cx="872531" cy="872531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026" tIns="12700" rIns="68026" bIns="1270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/>
            <a:t>2</a:t>
          </a:r>
        </a:p>
      </dsp:txBody>
      <dsp:txXfrm>
        <a:off x="4326019" y="418622"/>
        <a:ext cx="616973" cy="616973"/>
      </dsp:txXfrm>
    </dsp:sp>
    <dsp:sp modelId="{EC299E51-1308-410D-B23A-3CFACA3907E9}">
      <dsp:nvSpPr>
        <dsp:cNvPr id="0" name=""/>
        <dsp:cNvSpPr/>
      </dsp:nvSpPr>
      <dsp:spPr>
        <a:xfrm>
          <a:off x="3186222" y="2908365"/>
          <a:ext cx="2896566" cy="72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A488380-93F3-4789-B991-8C0F919C2342}">
      <dsp:nvSpPr>
        <dsp:cNvPr id="0" name=""/>
        <dsp:cNvSpPr/>
      </dsp:nvSpPr>
      <dsp:spPr>
        <a:xfrm>
          <a:off x="6372445" y="0"/>
          <a:ext cx="2896566" cy="2908437"/>
        </a:xfrm>
        <a:prstGeom prst="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5828" tIns="330200" rIns="225828" bIns="33020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900" kern="1200"/>
            <a:t>zapojit stabilizační svalovou aktivitu v podobné kvalitě jako u fyziologicky se vyvíjejícího dítěte</a:t>
          </a:r>
          <a:endParaRPr lang="en-US" sz="1900" kern="1200"/>
        </a:p>
      </dsp:txBody>
      <dsp:txXfrm>
        <a:off x="6372445" y="1105206"/>
        <a:ext cx="2896566" cy="1745062"/>
      </dsp:txXfrm>
    </dsp:sp>
    <dsp:sp modelId="{001C3D4D-E428-4396-9B46-ABACF87A079B}">
      <dsp:nvSpPr>
        <dsp:cNvPr id="0" name=""/>
        <dsp:cNvSpPr/>
      </dsp:nvSpPr>
      <dsp:spPr>
        <a:xfrm>
          <a:off x="7384463" y="290843"/>
          <a:ext cx="872531" cy="872531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026" tIns="12700" rIns="68026" bIns="1270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/>
            <a:t>3</a:t>
          </a:r>
        </a:p>
      </dsp:txBody>
      <dsp:txXfrm>
        <a:off x="7512242" y="418622"/>
        <a:ext cx="616973" cy="616973"/>
      </dsp:txXfrm>
    </dsp:sp>
    <dsp:sp modelId="{4B18D33B-B463-42A5-B9B8-0922468EFAF2}">
      <dsp:nvSpPr>
        <dsp:cNvPr id="0" name=""/>
        <dsp:cNvSpPr/>
      </dsp:nvSpPr>
      <dsp:spPr>
        <a:xfrm>
          <a:off x="6372445" y="2908365"/>
          <a:ext cx="2896566" cy="72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2DEDB73-293F-44D0-95CE-DDD74418C079}">
      <dsp:nvSpPr>
        <dsp:cNvPr id="0" name=""/>
        <dsp:cNvSpPr/>
      </dsp:nvSpPr>
      <dsp:spPr>
        <a:xfrm>
          <a:off x="0" y="433579"/>
          <a:ext cx="5906181" cy="652859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100" kern="1200"/>
            <a:t>Odpor proti plánované hybnosti</a:t>
          </a:r>
          <a:endParaRPr lang="en-US" sz="3100" kern="1200"/>
        </a:p>
      </dsp:txBody>
      <dsp:txXfrm>
        <a:off x="31870" y="465449"/>
        <a:ext cx="5842441" cy="589119"/>
      </dsp:txXfrm>
    </dsp:sp>
    <dsp:sp modelId="{A47DE9FB-14D2-4910-82F4-A90ABE9B6321}">
      <dsp:nvSpPr>
        <dsp:cNvPr id="0" name=""/>
        <dsp:cNvSpPr/>
      </dsp:nvSpPr>
      <dsp:spPr>
        <a:xfrm>
          <a:off x="0" y="1175718"/>
          <a:ext cx="5906181" cy="652859"/>
        </a:xfrm>
        <a:prstGeom prst="roundRect">
          <a:avLst/>
        </a:prstGeom>
        <a:solidFill>
          <a:schemeClr val="accent5">
            <a:hueOff val="-305053"/>
            <a:satOff val="84"/>
            <a:lumOff val="-141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100" kern="1200"/>
            <a:t>Stimulace spoušťových zón</a:t>
          </a:r>
          <a:endParaRPr lang="en-US" sz="3100" kern="1200"/>
        </a:p>
      </dsp:txBody>
      <dsp:txXfrm>
        <a:off x="31870" y="1207588"/>
        <a:ext cx="5842441" cy="589119"/>
      </dsp:txXfrm>
    </dsp:sp>
    <dsp:sp modelId="{479C429D-DE06-476C-BCAF-92160080A3B4}">
      <dsp:nvSpPr>
        <dsp:cNvPr id="0" name=""/>
        <dsp:cNvSpPr/>
      </dsp:nvSpPr>
      <dsp:spPr>
        <a:xfrm>
          <a:off x="0" y="1917859"/>
          <a:ext cx="5906181" cy="652859"/>
        </a:xfrm>
        <a:prstGeom prst="roundRect">
          <a:avLst/>
        </a:prstGeom>
        <a:solidFill>
          <a:schemeClr val="accent5">
            <a:hueOff val="-610106"/>
            <a:satOff val="167"/>
            <a:lumOff val="-282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100" kern="1200"/>
            <a:t>Centrace opory</a:t>
          </a:r>
          <a:endParaRPr lang="en-US" sz="3100" kern="1200"/>
        </a:p>
      </dsp:txBody>
      <dsp:txXfrm>
        <a:off x="31870" y="1949729"/>
        <a:ext cx="5842441" cy="589119"/>
      </dsp:txXfrm>
    </dsp:sp>
    <dsp:sp modelId="{B5FE16DD-69E5-4598-B870-AAE69F79CF8A}">
      <dsp:nvSpPr>
        <dsp:cNvPr id="0" name=""/>
        <dsp:cNvSpPr/>
      </dsp:nvSpPr>
      <dsp:spPr>
        <a:xfrm>
          <a:off x="0" y="2659999"/>
          <a:ext cx="5906181" cy="652859"/>
        </a:xfrm>
        <a:prstGeom prst="roundRect">
          <a:avLst/>
        </a:prstGeom>
        <a:solidFill>
          <a:schemeClr val="accent5">
            <a:hueOff val="-915159"/>
            <a:satOff val="251"/>
            <a:lumOff val="-423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100" kern="1200"/>
            <a:t>Centrace kloubu</a:t>
          </a:r>
          <a:endParaRPr lang="en-US" sz="3100" kern="1200"/>
        </a:p>
      </dsp:txBody>
      <dsp:txXfrm>
        <a:off x="31870" y="2691869"/>
        <a:ext cx="5842441" cy="589119"/>
      </dsp:txXfrm>
    </dsp:sp>
    <dsp:sp modelId="{ED43091F-FC93-4070-8185-6AD9220E379C}">
      <dsp:nvSpPr>
        <dsp:cNvPr id="0" name=""/>
        <dsp:cNvSpPr/>
      </dsp:nvSpPr>
      <dsp:spPr>
        <a:xfrm>
          <a:off x="0" y="3402139"/>
          <a:ext cx="5906181" cy="652859"/>
        </a:xfrm>
        <a:prstGeom prst="roundRect">
          <a:avLst/>
        </a:prstGeom>
        <a:solidFill>
          <a:schemeClr val="accent5">
            <a:hueOff val="-1220212"/>
            <a:satOff val="334"/>
            <a:lumOff val="-564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100" kern="1200"/>
            <a:t>Tlak do kloubu</a:t>
          </a:r>
          <a:endParaRPr lang="en-US" sz="3100" kern="1200"/>
        </a:p>
      </dsp:txBody>
      <dsp:txXfrm>
        <a:off x="31870" y="3434009"/>
        <a:ext cx="5842441" cy="589119"/>
      </dsp:txXfrm>
    </dsp:sp>
    <dsp:sp modelId="{1B7D7E49-B218-4B8C-AD24-714BFC60052C}">
      <dsp:nvSpPr>
        <dsp:cNvPr id="0" name=""/>
        <dsp:cNvSpPr/>
      </dsp:nvSpPr>
      <dsp:spPr>
        <a:xfrm>
          <a:off x="0" y="4144279"/>
          <a:ext cx="5906181" cy="652859"/>
        </a:xfrm>
        <a:prstGeom prst="roundRect">
          <a:avLst/>
        </a:prstGeom>
        <a:solidFill>
          <a:schemeClr val="accent5">
            <a:hueOff val="-1525265"/>
            <a:satOff val="418"/>
            <a:lumOff val="-705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100" kern="1200"/>
            <a:t>Cvičení proti odporu</a:t>
          </a:r>
          <a:endParaRPr lang="en-US" sz="3100" kern="1200"/>
        </a:p>
      </dsp:txBody>
      <dsp:txXfrm>
        <a:off x="31870" y="4176149"/>
        <a:ext cx="5842441" cy="589119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02B0C89-3B2C-4AA6-B5DD-0B18B3FAC230}">
      <dsp:nvSpPr>
        <dsp:cNvPr id="0" name=""/>
        <dsp:cNvSpPr/>
      </dsp:nvSpPr>
      <dsp:spPr>
        <a:xfrm>
          <a:off x="0" y="2046"/>
          <a:ext cx="6910635" cy="872198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3FC3528-4D57-4AD9-BA96-2F6306D9DECD}">
      <dsp:nvSpPr>
        <dsp:cNvPr id="0" name=""/>
        <dsp:cNvSpPr/>
      </dsp:nvSpPr>
      <dsp:spPr>
        <a:xfrm>
          <a:off x="263840" y="198291"/>
          <a:ext cx="479709" cy="47970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B93FE24-6AAB-4216-837D-EEA48E5B6DBD}">
      <dsp:nvSpPr>
        <dsp:cNvPr id="0" name=""/>
        <dsp:cNvSpPr/>
      </dsp:nvSpPr>
      <dsp:spPr>
        <a:xfrm>
          <a:off x="1007389" y="2046"/>
          <a:ext cx="5903245" cy="8721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308" tIns="92308" rIns="92308" bIns="92308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900" kern="1200" dirty="0"/>
            <a:t>1.) Ovlivnění tuhosti &amp; zlepšení dynamiky hrudního koše</a:t>
          </a:r>
          <a:endParaRPr lang="en-US" sz="1900" kern="1200" dirty="0"/>
        </a:p>
      </dsp:txBody>
      <dsp:txXfrm>
        <a:off x="1007389" y="2046"/>
        <a:ext cx="5903245" cy="872198"/>
      </dsp:txXfrm>
    </dsp:sp>
    <dsp:sp modelId="{57CA1884-14AD-47A6-9EC2-FA56C42121AF}">
      <dsp:nvSpPr>
        <dsp:cNvPr id="0" name=""/>
        <dsp:cNvSpPr/>
      </dsp:nvSpPr>
      <dsp:spPr>
        <a:xfrm>
          <a:off x="0" y="1092295"/>
          <a:ext cx="6910635" cy="872198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D2B732A-206E-41EB-8549-ED80569FB007}">
      <dsp:nvSpPr>
        <dsp:cNvPr id="0" name=""/>
        <dsp:cNvSpPr/>
      </dsp:nvSpPr>
      <dsp:spPr>
        <a:xfrm>
          <a:off x="263840" y="1288540"/>
          <a:ext cx="479709" cy="479709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51A7179-906A-48D7-9ED7-FAFBD6BB994C}">
      <dsp:nvSpPr>
        <dsp:cNvPr id="0" name=""/>
        <dsp:cNvSpPr/>
      </dsp:nvSpPr>
      <dsp:spPr>
        <a:xfrm>
          <a:off x="1007389" y="1092295"/>
          <a:ext cx="5903245" cy="8721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308" tIns="92308" rIns="92308" bIns="92308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900" kern="1200" dirty="0"/>
            <a:t>2.) Ovlivnění napřímení páteře</a:t>
          </a:r>
          <a:endParaRPr lang="en-US" sz="1900" kern="1200" dirty="0"/>
        </a:p>
      </dsp:txBody>
      <dsp:txXfrm>
        <a:off x="1007389" y="1092295"/>
        <a:ext cx="5903245" cy="872198"/>
      </dsp:txXfrm>
    </dsp:sp>
    <dsp:sp modelId="{2E902823-F617-4A72-85CC-FC23A2B745CE}">
      <dsp:nvSpPr>
        <dsp:cNvPr id="0" name=""/>
        <dsp:cNvSpPr/>
      </dsp:nvSpPr>
      <dsp:spPr>
        <a:xfrm>
          <a:off x="0" y="2182543"/>
          <a:ext cx="6910635" cy="872198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F521940-6A3E-43DD-ADC3-D522999B21D1}">
      <dsp:nvSpPr>
        <dsp:cNvPr id="0" name=""/>
        <dsp:cNvSpPr/>
      </dsp:nvSpPr>
      <dsp:spPr>
        <a:xfrm>
          <a:off x="263840" y="2378788"/>
          <a:ext cx="479709" cy="479709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295A366-D415-44E7-A9DE-9EAE1CC85161}">
      <dsp:nvSpPr>
        <dsp:cNvPr id="0" name=""/>
        <dsp:cNvSpPr/>
      </dsp:nvSpPr>
      <dsp:spPr>
        <a:xfrm>
          <a:off x="1007389" y="2182543"/>
          <a:ext cx="5903245" cy="8721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308" tIns="92308" rIns="92308" bIns="92308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900" kern="1200" dirty="0"/>
            <a:t>3.) Nácvik posturálního dechového stereotypu &amp; stabilizační funkce bránice (kontrola nitrobřišního tlaku)</a:t>
          </a:r>
          <a:endParaRPr lang="en-US" sz="1900" kern="1200" dirty="0"/>
        </a:p>
      </dsp:txBody>
      <dsp:txXfrm>
        <a:off x="1007389" y="2182543"/>
        <a:ext cx="5903245" cy="872198"/>
      </dsp:txXfrm>
    </dsp:sp>
    <dsp:sp modelId="{51D40C5E-6EB5-4E7F-A402-4F85EB622A93}">
      <dsp:nvSpPr>
        <dsp:cNvPr id="0" name=""/>
        <dsp:cNvSpPr/>
      </dsp:nvSpPr>
      <dsp:spPr>
        <a:xfrm>
          <a:off x="0" y="3272792"/>
          <a:ext cx="6910635" cy="872198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3ABF4DC-45DA-49E0-9084-197A7B073F47}">
      <dsp:nvSpPr>
        <dsp:cNvPr id="0" name=""/>
        <dsp:cNvSpPr/>
      </dsp:nvSpPr>
      <dsp:spPr>
        <a:xfrm>
          <a:off x="263840" y="3469037"/>
          <a:ext cx="479709" cy="479709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9440863-A5EE-4E76-9082-921F3EF740C3}">
      <dsp:nvSpPr>
        <dsp:cNvPr id="0" name=""/>
        <dsp:cNvSpPr/>
      </dsp:nvSpPr>
      <dsp:spPr>
        <a:xfrm>
          <a:off x="1007389" y="3272792"/>
          <a:ext cx="5903245" cy="8721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308" tIns="92308" rIns="92308" bIns="92308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900" kern="1200" dirty="0"/>
            <a:t>4.) Nácvik posturální stabilizace páteře s využitím reflexní lokomoce</a:t>
          </a:r>
          <a:endParaRPr lang="en-US" sz="1900" kern="1200" dirty="0"/>
        </a:p>
      </dsp:txBody>
      <dsp:txXfrm>
        <a:off x="1007389" y="3272792"/>
        <a:ext cx="5903245" cy="872198"/>
      </dsp:txXfrm>
    </dsp:sp>
    <dsp:sp modelId="{4CF8F1BD-BF00-4B90-94E1-A4E5E00DD5DF}">
      <dsp:nvSpPr>
        <dsp:cNvPr id="0" name=""/>
        <dsp:cNvSpPr/>
      </dsp:nvSpPr>
      <dsp:spPr>
        <a:xfrm>
          <a:off x="0" y="4363040"/>
          <a:ext cx="6910635" cy="872198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6C9CF79-5D0C-4FD3-873D-1448194C3F90}">
      <dsp:nvSpPr>
        <dsp:cNvPr id="0" name=""/>
        <dsp:cNvSpPr/>
      </dsp:nvSpPr>
      <dsp:spPr>
        <a:xfrm>
          <a:off x="263840" y="4559285"/>
          <a:ext cx="479709" cy="479709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312D482-FFA0-4C04-B36C-A09784E6B0E2}">
      <dsp:nvSpPr>
        <dsp:cNvPr id="0" name=""/>
        <dsp:cNvSpPr/>
      </dsp:nvSpPr>
      <dsp:spPr>
        <a:xfrm>
          <a:off x="1007389" y="4363040"/>
          <a:ext cx="5903245" cy="8721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308" tIns="92308" rIns="92308" bIns="92308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900" kern="1200" dirty="0"/>
            <a:t>5.) Nácvik hluboké posturální </a:t>
          </a:r>
          <a:r>
            <a:rPr lang="cs-CZ" sz="1900" kern="1200" dirty="0">
              <a:latin typeface="Georgia Pro Cond Black" panose="02020404030301010803"/>
            </a:rPr>
            <a:t>stabilizace</a:t>
          </a:r>
          <a:r>
            <a:rPr lang="cs-CZ" sz="1900" kern="1200" dirty="0"/>
            <a:t> páteře v modifikovaných polohách</a:t>
          </a:r>
          <a:endParaRPr lang="en-US" sz="1900" kern="1200" dirty="0"/>
        </a:p>
      </dsp:txBody>
      <dsp:txXfrm>
        <a:off x="1007389" y="4363040"/>
        <a:ext cx="5903245" cy="872198"/>
      </dsp:txXfrm>
    </dsp:sp>
    <dsp:sp modelId="{7F483888-3D20-42EF-B0A4-69F6A0B36B28}">
      <dsp:nvSpPr>
        <dsp:cNvPr id="0" name=""/>
        <dsp:cNvSpPr/>
      </dsp:nvSpPr>
      <dsp:spPr>
        <a:xfrm>
          <a:off x="0" y="5453289"/>
          <a:ext cx="6910635" cy="872198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775EDAB-21EB-43FF-BE19-ADC1E330AFE4}">
      <dsp:nvSpPr>
        <dsp:cNvPr id="0" name=""/>
        <dsp:cNvSpPr/>
      </dsp:nvSpPr>
      <dsp:spPr>
        <a:xfrm>
          <a:off x="263840" y="5649534"/>
          <a:ext cx="479709" cy="479709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8DA5C88-792B-4E04-B0D3-570D509298C0}">
      <dsp:nvSpPr>
        <dsp:cNvPr id="0" name=""/>
        <dsp:cNvSpPr/>
      </dsp:nvSpPr>
      <dsp:spPr>
        <a:xfrm>
          <a:off x="1007389" y="5453289"/>
          <a:ext cx="5903245" cy="8721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308" tIns="92308" rIns="92308" bIns="92308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900" kern="1200" dirty="0"/>
            <a:t>6.) Cvičení posturální funkce ve vývojových řadách</a:t>
          </a:r>
          <a:endParaRPr lang="en-US" sz="1900" kern="1200" dirty="0"/>
        </a:p>
      </dsp:txBody>
      <dsp:txXfrm>
        <a:off x="1007389" y="5453289"/>
        <a:ext cx="5903245" cy="872198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E5D4A1C-DF94-4BFA-92C8-12AAB5AD48F5}">
      <dsp:nvSpPr>
        <dsp:cNvPr id="0" name=""/>
        <dsp:cNvSpPr/>
      </dsp:nvSpPr>
      <dsp:spPr>
        <a:xfrm>
          <a:off x="0" y="0"/>
          <a:ext cx="8899278" cy="1135767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300" kern="1200" dirty="0">
              <a:latin typeface="Georgia Pro Cond Black" panose="02020404030301010803"/>
            </a:rPr>
            <a:t>Model</a:t>
          </a:r>
          <a:r>
            <a:rPr lang="cs-CZ" sz="2300" kern="1200" dirty="0"/>
            <a:t>  dle Vojty  – zahrnuje kaudální postavení hrudníku, napřímení páteře, brániční dýchání s rozvojem dolní apertury hrudníku, opěrná funkce nohy atd. </a:t>
          </a:r>
          <a:endParaRPr lang="en-US" sz="2300" kern="1200" dirty="0"/>
        </a:p>
      </dsp:txBody>
      <dsp:txXfrm>
        <a:off x="33265" y="33265"/>
        <a:ext cx="7673697" cy="1069237"/>
      </dsp:txXfrm>
    </dsp:sp>
    <dsp:sp modelId="{787875AC-9D32-45E7-BF2A-9631B8E201B5}">
      <dsp:nvSpPr>
        <dsp:cNvPr id="0" name=""/>
        <dsp:cNvSpPr/>
      </dsp:nvSpPr>
      <dsp:spPr>
        <a:xfrm>
          <a:off x="785230" y="1325061"/>
          <a:ext cx="8899278" cy="1135767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300" kern="1200" dirty="0">
              <a:latin typeface="Georgia Pro Cond Black" panose="02020404030301010803"/>
            </a:rPr>
            <a:t>Motorický</a:t>
          </a:r>
          <a:r>
            <a:rPr lang="cs-CZ" sz="2300" kern="1200" dirty="0"/>
            <a:t> vzor stabilizace předchází </a:t>
          </a:r>
          <a:r>
            <a:rPr lang="cs-CZ" sz="2300" kern="1200" dirty="0" err="1"/>
            <a:t>nákročnou</a:t>
          </a:r>
          <a:r>
            <a:rPr lang="cs-CZ" sz="2300" kern="1200" dirty="0"/>
            <a:t> a opěrnou funkci končetin a je součástí všech variant reflexní lokomoce (RO 1, RO 2, první pozice)</a:t>
          </a:r>
          <a:endParaRPr lang="en-US" sz="2300" kern="1200" dirty="0"/>
        </a:p>
      </dsp:txBody>
      <dsp:txXfrm>
        <a:off x="818495" y="1358326"/>
        <a:ext cx="7309268" cy="1069237"/>
      </dsp:txXfrm>
    </dsp:sp>
    <dsp:sp modelId="{00B3BF3E-74F6-4ECB-8218-98FE9D014C17}">
      <dsp:nvSpPr>
        <dsp:cNvPr id="0" name=""/>
        <dsp:cNvSpPr/>
      </dsp:nvSpPr>
      <dsp:spPr>
        <a:xfrm>
          <a:off x="1570460" y="2650123"/>
          <a:ext cx="8899278" cy="1135767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300" b="1" kern="1200" dirty="0">
              <a:latin typeface="Georgia Pro Cond Black" panose="02020404030301010803"/>
            </a:rPr>
            <a:t>Cílem</a:t>
          </a:r>
          <a:r>
            <a:rPr lang="cs-CZ" sz="2300" kern="1200" dirty="0"/>
            <a:t> je navození prožitku během aktivace a tím zlepšení situace pro cvičení s volní  kontrolou</a:t>
          </a:r>
          <a:endParaRPr lang="en-US" sz="2300" kern="1200" dirty="0"/>
        </a:p>
      </dsp:txBody>
      <dsp:txXfrm>
        <a:off x="1603725" y="2683388"/>
        <a:ext cx="7309268" cy="1069237"/>
      </dsp:txXfrm>
    </dsp:sp>
    <dsp:sp modelId="{9716922F-1051-4220-BA7B-771F9BC2020C}">
      <dsp:nvSpPr>
        <dsp:cNvPr id="0" name=""/>
        <dsp:cNvSpPr/>
      </dsp:nvSpPr>
      <dsp:spPr>
        <a:xfrm>
          <a:off x="8161029" y="861290"/>
          <a:ext cx="738248" cy="738248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8327135" y="861290"/>
        <a:ext cx="406036" cy="555532"/>
      </dsp:txXfrm>
    </dsp:sp>
    <dsp:sp modelId="{9B0B0A9A-20FA-4EB3-B1E9-9A9BCE4F4ED8}">
      <dsp:nvSpPr>
        <dsp:cNvPr id="0" name=""/>
        <dsp:cNvSpPr/>
      </dsp:nvSpPr>
      <dsp:spPr>
        <a:xfrm>
          <a:off x="8946259" y="2178780"/>
          <a:ext cx="738248" cy="738248"/>
        </a:xfrm>
        <a:prstGeom prst="downArrow">
          <a:avLst>
            <a:gd name="adj1" fmla="val 55000"/>
            <a:gd name="adj2" fmla="val 45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9112365" y="2178780"/>
        <a:ext cx="406036" cy="55553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6/7/layout/BasicLinearProcessNumbered">
  <dgm:title val="Basic Linear Process Numbered"/>
  <dgm:desc val="Used to show a progression; a timeline; sequential steps in a task, process, or workflow; or to emphasize movement or direction. Automatic numbers have been introduced to show the steps of the process which appears in a circle. Level 1 and Level 2 text appear in a rectangle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4">
          <dgm:prSet phldrT="1"/>
          <dgm:t>
            <a:bodyPr/>
            <a:lstStyle/>
            <a:p>
              <a:r>
                <a:t>1</a:t>
              </a:r>
            </a:p>
          </dgm:t>
        </dgm:pt>
        <dgm:pt modelId="201" type="sibTrans" cxnId="5">
          <dgm:prSet phldrT="2"/>
          <dgm:t>
            <a:bodyPr/>
            <a:lstStyle/>
            <a:p>
              <a:r>
                <a:t>2</a:t>
              </a:r>
            </a:p>
          </dgm:t>
        </dgm:pt>
        <dgm:pt modelId="301" type="sibTrans" cxnId="6">
          <dgm:prSet phldrT="3"/>
          <dgm:t>
            <a:bodyPr/>
            <a:lstStyle/>
            <a:p>
              <a:r>
                <a:t>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2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0.1"/>
      <dgm:constr type="primFontSz" for="des" forName="sibTransNodeCircle" op="equ"/>
      <dgm:constr type="primFontSz" for="des" forName="nodeText" op="equ"/>
      <dgm:constr type="h" for="des" forName="sibTransNodeCircle" op="equ"/>
      <dgm:constr type="w" for="des" forName="sibTransNodeCircle" op="equ"/>
    </dgm:constrLst>
    <dgm:ruleLst>
      <dgm:rule type="h" val="NaN" fact="1.2" max="NaN"/>
    </dgm:ruleLst>
    <dgm:forEach name="Name4" axis="ch" ptType="node">
      <dgm:layoutNode name="compositeNode">
        <dgm:varLst>
          <dgm:bulletEnabled val="1"/>
        </dgm:varLst>
        <dgm:alg type="composite"/>
        <dgm:constrLst>
          <dgm:constr type="h" refType="w" op="lte" fact="1.4"/>
          <dgm:constr type="w" for="ch" forName="bgRect" refType="w"/>
          <dgm:constr type="h" for="ch" forName="bgRect" refType="h"/>
          <dgm:constr type="t" for="ch" forName="bgRect"/>
          <dgm:constr type="l" for="ch" forName="bgRect"/>
          <dgm:constr type="h" for="ch" forName="sibTransNodeCircle" refType="h" refFor="ch" refForName="bgRect" fact="0.3"/>
          <dgm:constr type="w" for="ch" forName="sibTransNodeCircle" refType="h" refFor="ch" refForName="sibTransNodeCircle"/>
          <dgm:constr type="ctrX" for="ch" forName="sibTransNodeCircle" refType="w" fact="0.5"/>
          <dgm:constr type="ctrY" for="ch" forName="sibTransNodeCircle" refType="h" fact="0.25"/>
          <dgm:constr type="r" for="ch" forName="nodeText" refType="r" refFor="ch" refForName="bgRect"/>
          <dgm:constr type="h" for="ch" forName="nodeText" refType="h" refFor="ch" refForName="bgRect" fact="0.6"/>
          <dgm:constr type="t" for="ch" forName="nodeText" refType="h" refFor="ch" refForName="bgRect" fact="0.38"/>
          <dgm:constr type="b" for="ch" forName="bottomLine" refType="b" refFor="ch" refForName="bgRect"/>
          <dgm:constr type="w" for="ch" forName="bottomLine" refType="w" refFor="ch" refForName="bgRect"/>
          <dgm:constr type="h" for="ch" forName="bottomLine" val="0.002"/>
        </dgm:constrLst>
        <dgm:ruleLst/>
        <dgm:layoutNode name="bgRect" styleLbl="bgAccFollowNode1">
          <dgm:alg type="sp"/>
          <dgm:shape xmlns:r="http://schemas.openxmlformats.org/officeDocument/2006/relationships" type="rect" r:blip="">
            <dgm:adjLst/>
          </dgm:shape>
          <dgm:presOf axis="self"/>
          <dgm:constrLst/>
          <dgm:ruleLst/>
        </dgm:layoutNode>
        <dgm:forEach name="Name19" axis="followSib" ptType="sibTrans" hideLastTrans="0" cnt="1">
          <dgm:layoutNode name="sibTransNodeCircle" styleLbl="alignNode1">
            <dgm:varLst>
              <dgm:chMax val="0"/>
              <dgm:bulletEnabled/>
            </dgm:varLst>
            <dgm:presOf axis="self" ptType="sibTrans"/>
            <dgm:alg type="tx">
              <dgm:param type="txAnchorVert" val="mid"/>
              <dgm:param type="txAnchorHorzCh" val="ctr"/>
            </dgm:alg>
            <dgm:shape xmlns:r="http://schemas.openxmlformats.org/officeDocument/2006/relationships" type="ellipse" r:blip="">
              <dgm:adjLst/>
            </dgm:shape>
            <dgm:constrLst>
              <dgm:constr type="w" refType="h" op="lte"/>
              <dgm:constr type="primFontSz" val="48"/>
              <dgm:constr type="tMarg" val="1"/>
              <dgm:constr type="lMarg" refType="w" fact="0.221"/>
              <dgm:constr type="rMarg" refType="w" fact="0.221"/>
              <dgm:constr type="bMarg" val="1"/>
            </dgm:constrLst>
            <dgm:ruleLst>
              <dgm:rule type="primFontSz" val="14" fact="NaN" max="NaN"/>
            </dgm:ruleLst>
          </dgm:layoutNode>
        </dgm:forEach>
        <dgm:layoutNode name="bottomLine" styleLbl="alignNode1">
          <dgm:varLst/>
          <dgm:presOf/>
          <dgm:alg type="sp"/>
          <dgm:shape xmlns:r="http://schemas.openxmlformats.org/officeDocument/2006/relationships" type="rect" r:blip="">
            <dgm:adjLst/>
          </dgm:shape>
          <dgm:constrLst/>
          <dgm:ruleLst/>
        </dgm:layoutNode>
        <dgm:layoutNode name="nodeText" styleLbl="bgAccFollowNode1" moveWith="bgRect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-1" hideGeom="1">
            <dgm:adjLst/>
          </dgm:shape>
          <dgm:presOf axis="desOrSelf" ptType="node"/>
          <dgm:constrLst>
            <dgm:constr type="primFontSz" val="26"/>
            <dgm:constr type="tMarg" val="26"/>
            <dgm:constr type="lMarg" refType="w" fact="0.221"/>
            <dgm:constr type="rMarg" refType="w" fact="0.221"/>
            <dgm:constr type="bMarg" val="26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  <dgm:extLst>
    <a:ext uri="{4F341089-5ED1-44EC-B178-C955D00A3D55}">
      <dgm1611:autoBuNodeInfoLst xmlns:dgm1611="http://schemas.microsoft.com/office/drawing/2016/11/diagram">
        <dgm1611:autoBuNodeInfo lvl="1" ptType="sibTrans">
          <dgm1611:buPr prefix="" leadZeros="0">
            <a:buAutoNum type="arabicParenBoth"/>
          </dgm1611:buPr>
        </dgm1611:autoBuNodeInfo>
      </dgm1611:autoBuNodeInfoLst>
    </a:ext>
  </dgm:extLst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04DB13E-F722-4ED6-BB00-556651E9528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26428D7-C6F3-473D-A360-A3F5C3E8728C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9103" y="2244830"/>
            <a:ext cx="8933796" cy="2437232"/>
          </a:xfrm>
        </p:spPr>
        <p:txBody>
          <a:bodyPr tIns="45720" bIns="45720" anchor="ctr">
            <a:normAutofit/>
          </a:bodyPr>
          <a:lstStyle>
            <a:lvl1pPr algn="ctr">
              <a:lnSpc>
                <a:spcPct val="83000"/>
              </a:lnSpc>
              <a:defRPr lang="en-US" sz="6800" b="0" kern="1200" cap="none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9101" y="4682062"/>
            <a:ext cx="8936846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800" spc="8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6"/>
            <a:ext cx="1554480" cy="485546"/>
          </a:xfrm>
        </p:spPr>
        <p:txBody>
          <a:bodyPr/>
          <a:lstStyle>
            <a:lvl1pPr algn="ctr">
              <a:defRPr sz="13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EA0C0817-A112-4847-8014-A94B7D2A4EA3}" type="datetime1">
              <a:rPr lang="en-US" smtClean="0"/>
              <a:t>17-Mar-22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629100" y="5177408"/>
            <a:ext cx="5730295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20" y="5177408"/>
            <a:ext cx="1955980" cy="22860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23757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F40B7-36AB-4376-BE14-EF7004D79BB9}" type="datetime1">
              <a:rPr lang="en-US" smtClean="0"/>
              <a:t>17-Mar-22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7329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7CAB8-DCAE-46A5-AADA-B3FAD11A54E0}" type="datetime1">
              <a:rPr lang="en-US" smtClean="0"/>
              <a:t>17-Mar-22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0913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2B432-ACDA-4023-A761-2BAB76577B62}" type="datetime1">
              <a:rPr lang="en-US" smtClean="0"/>
              <a:t>17-Mar-22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2518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0A4A1889-E37C-4EC3-9E41-9DAD221CF38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9156" y="2275165"/>
            <a:ext cx="8933688" cy="2406895"/>
          </a:xfrm>
        </p:spPr>
        <p:txBody>
          <a:bodyPr anchor="ctr">
            <a:normAutofit/>
          </a:bodyPr>
          <a:lstStyle>
            <a:lvl1pPr algn="ctr">
              <a:lnSpc>
                <a:spcPct val="83000"/>
              </a:lnSpc>
              <a:defRPr lang="en-US" sz="68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683EB04-C23E-490C-A1A6-030CF79D23C8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F8A84C03-E1CA-4A4E-81D6-9BB0C335B7A0}"/>
                </a:ext>
              </a:extLst>
            </p:cNvPr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4A26FB5A-D5D1-4DAB-AC43-7F51A7F2D197}"/>
                </a:ext>
              </a:extLst>
            </p:cNvPr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49303F14-E560-4C02-94F4-B4695FE26813}"/>
                </a:ext>
              </a:extLst>
            </p:cNvPr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9156" y="4682062"/>
            <a:ext cx="8939784" cy="457200"/>
          </a:xfrm>
        </p:spPr>
        <p:txBody>
          <a:bodyPr anchor="t">
            <a:normAutofit/>
          </a:bodyPr>
          <a:lstStyle>
            <a:lvl1pPr marL="0" indent="0" algn="ctr">
              <a:buNone/>
              <a:tabLst>
                <a:tab pos="2633663" algn="l"/>
              </a:tabLst>
              <a:defRPr sz="1800">
                <a:solidFill>
                  <a:schemeClr val="tx1">
                    <a:lumMod val="95000"/>
                    <a:lumOff val="5000"/>
                  </a:schemeClr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18760" y="1344502"/>
            <a:ext cx="1554480" cy="498781"/>
          </a:xfrm>
        </p:spPr>
        <p:txBody>
          <a:bodyPr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D9C646AA-F36E-4540-911D-FFFC0A0EF24A}" type="datetime1">
              <a:rPr lang="en-US" smtClean="0"/>
              <a:t>17-Mar-22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29157" y="5177408"/>
            <a:ext cx="5660134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177408"/>
            <a:ext cx="1958339" cy="22860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94927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66344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61760" y="2103120"/>
            <a:ext cx="466344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86D26-FA5F-4637-B602-B7C2DC34CFD4}" type="datetime1">
              <a:rPr lang="en-US" smtClean="0"/>
              <a:t>17-Mar-22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0239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663440" cy="640080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 i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92472"/>
            <a:ext cx="4663440" cy="3163825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58712" y="2074334"/>
            <a:ext cx="4663440" cy="640080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>
                <a:solidFill>
                  <a:schemeClr val="tx1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58712" y="2792471"/>
            <a:ext cx="4663440" cy="3164509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F15D8-96D1-4781-BC50-CA8A088B2FE4}" type="datetime1">
              <a:rPr lang="en-US" smtClean="0"/>
              <a:t>17-Mar-22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93019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96C99-B8F8-4528-BD05-0E16E943DC09}" type="datetime1">
              <a:rPr lang="en-US" smtClean="0"/>
              <a:t>17-Mar-22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2622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36942-C211-4B28-8DBD-C953E00AF71B}" type="datetime1">
              <a:rPr lang="en-US" smtClean="0"/>
              <a:t>17-Mar-22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0162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5E1BBF9-8BEF-4353-BA68-30AAF9EBD8D8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B941C21-2A5D-4912-AB06-1BB0C0EB6AE1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58200" y="607392"/>
            <a:ext cx="3161963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200" b="0" kern="1200" cap="none" spc="0" baseline="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6858000" cy="533400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58200" y="2336800"/>
            <a:ext cx="3161963" cy="36068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5588000" y="6035040"/>
            <a:ext cx="1955800" cy="36576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7E8D12A6-918A-48BD-8CB9-CA713993B0EA}" type="datetime1">
              <a:rPr lang="en-US" smtClean="0"/>
              <a:t>17-Mar-22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685801" y="6035040"/>
            <a:ext cx="4584700" cy="365760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3435" cy="36576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284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687CA98-D9C7-497F-A1DA-7D22F8753BCE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7696201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662337" y="6035040"/>
            <a:ext cx="2071963" cy="365760"/>
          </a:xfrm>
        </p:spPr>
        <p:txBody>
          <a:bodyPr/>
          <a:lstStyle>
            <a:lvl1pPr>
              <a:defRPr b="1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E778CE86-875F-4587-BCF6-FA054AFC0D53}" type="datetime1">
              <a:rPr lang="en-US" smtClean="0"/>
              <a:pPr/>
              <a:t>17-Mar-22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12648" y="6035040"/>
            <a:ext cx="4588002" cy="365760"/>
          </a:xfrm>
        </p:spPr>
        <p:txBody>
          <a:bodyPr/>
          <a:lstStyle>
            <a:lvl1pPr marL="0" algn="r" defTabSz="914400" rtl="0" eaLnBrk="1" latinLnBrk="0" hangingPunct="1">
              <a:defRPr lang="en-US" sz="1000" b="1" kern="1200" dirty="0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5296" cy="365760"/>
          </a:xfrm>
        </p:spPr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8B3D8CC-BB13-41A5-8F34-B8E84A4F9534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7250" y="603504"/>
            <a:ext cx="3144774" cy="164592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320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7250" y="2386584"/>
            <a:ext cx="3144774" cy="3511296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006890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E94681D-2A4C-4A8D-B9B5-31D440D0328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8" name="Rectangle 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/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8496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56794" y="6035040"/>
            <a:ext cx="2893045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6FA2B21-3FCD-4721-B95C-427943F61125}" type="datetime1">
              <a:rPr lang="en-US" smtClean="0"/>
              <a:t>17-Mar-22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66800" y="6035040"/>
            <a:ext cx="58166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8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87000" y="6035040"/>
            <a:ext cx="8382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016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67" r:id="rId5"/>
    <p:sldLayoutId id="2147483662" r:id="rId6"/>
    <p:sldLayoutId id="2147483663" r:id="rId7"/>
    <p:sldLayoutId id="2147483664" r:id="rId8"/>
    <p:sldLayoutId id="2147483665" r:id="rId9"/>
    <p:sldLayoutId id="2147483666" r:id="rId10"/>
    <p:sldLayoutId id="2147483668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3800" i="1" kern="1200" cap="none" spc="-7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2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2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2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1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2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2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yzioterapeut-ostrava.cz/reseni-vasich-potizi/33-dynamicka-neuromuskularni-stabilizace" TargetMode="External"/><Relationship Id="rId3" Type="http://schemas.openxmlformats.org/officeDocument/2006/relationships/hyperlink" Target="https://fyrepo.cz/druhy-terapii/pohybova-terapie/dynamicka-neuromuskularni-stabilizace-dns/" TargetMode="External"/><Relationship Id="rId7" Type="http://schemas.openxmlformats.org/officeDocument/2006/relationships/hyperlink" Target="http://zdravi.centrum.cz/zivotni-styl/2009/6/2/galerie/ziskejte-kontrolu-nad-svym-telem/" TargetMode="External"/><Relationship Id="rId2" Type="http://schemas.openxmlformats.org/officeDocument/2006/relationships/hyperlink" Target="https://docplayer.cz/106137061-Dynamicka-neuromuskularni-stabilizace.html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fyziotom.cz/metoda-dns-prof-pavla-kolare-fn-motol" TargetMode="External"/><Relationship Id="rId5" Type="http://schemas.openxmlformats.org/officeDocument/2006/relationships/hyperlink" Target="https://fyzioterapie.utvs.cvut.cz/document/show/id/220/" TargetMode="External"/><Relationship Id="rId4" Type="http://schemas.openxmlformats.org/officeDocument/2006/relationships/hyperlink" Target="https://www.dns-cz.com/terapie" TargetMode="Externa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ekorace pro mexickou slavnost">
            <a:extLst>
              <a:ext uri="{FF2B5EF4-FFF2-40B4-BE49-F238E27FC236}">
                <a16:creationId xmlns:a16="http://schemas.microsoft.com/office/drawing/2014/main" id="{1429A983-8F63-4A9D-84AD-828892A6A46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310" b="3104"/>
          <a:stretch/>
        </p:blipFill>
        <p:spPr>
          <a:xfrm>
            <a:off x="1" y="10"/>
            <a:ext cx="12191999" cy="6857989"/>
          </a:xfrm>
          <a:prstGeom prst="rect">
            <a:avLst/>
          </a:prstGeom>
        </p:spPr>
      </p:pic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BF9FFE17-DE95-4821-ACC1-B90C954492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3CF76AF-FF72-4430-A772-0584032902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86405" y="2079718"/>
            <a:ext cx="8892192" cy="2590800"/>
          </a:xfrm>
        </p:spPr>
        <p:txBody>
          <a:bodyPr>
            <a:normAutofit/>
          </a:bodyPr>
          <a:lstStyle/>
          <a:p>
            <a:r>
              <a:rPr lang="cs-CZ" sz="6300"/>
              <a:t>DYNAMICKÁ NEUROMUSKULÁRNÍ STABILIZACE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771130" y="4682062"/>
            <a:ext cx="8652788" cy="457201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spcAft>
                <a:spcPts val="600"/>
              </a:spcAft>
            </a:pPr>
            <a:r>
              <a:rPr lang="cs-CZ" dirty="0"/>
              <a:t>Mgr. Marie Krejčová</a:t>
            </a:r>
            <a:endParaRPr lang="cs-CZ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B1C8180-2FDD-4202-8C45-4057CB1AB2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D6E86CC6-13EA-4A88-86AD-CF27BF52CC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50180" y="1267730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3F80B441-4F7D-4B40-8A13-FED03A1F3A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941820" y="1267730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70C7FD1A-44B1-4E4C-B0C9-A8103DCCDC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50180" y="1913025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995230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23EBFBD2-DA69-40F0-9B41-6AA12C08FC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6E085B8-E6D9-4530-9AE3-4C2B79CE41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01279" y="237744"/>
            <a:ext cx="7652977" cy="6382512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D96A5D90-E067-4E40-B066-C840160892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06982" y="377048"/>
            <a:ext cx="6736084" cy="1236183"/>
          </a:xfrm>
        </p:spPr>
        <p:txBody>
          <a:bodyPr>
            <a:normAutofit/>
          </a:bodyPr>
          <a:lstStyle/>
          <a:p>
            <a:r>
              <a:rPr lang="cs-CZ" i="0" dirty="0">
                <a:ea typeface="+mj-lt"/>
                <a:cs typeface="+mj-lt"/>
              </a:rPr>
              <a:t>Souhra hlubokých </a:t>
            </a:r>
            <a:r>
              <a:rPr lang="cs-CZ" i="0">
                <a:ea typeface="+mj-lt"/>
                <a:cs typeface="+mj-lt"/>
              </a:rPr>
              <a:t>extenzorů a flexorů Cpáteře</a:t>
            </a:r>
            <a:endParaRPr lang="cs-CZ"/>
          </a:p>
        </p:txBody>
      </p:sp>
      <p:pic>
        <p:nvPicPr>
          <p:cNvPr id="5" name="Obrázek 5" descr="Obsah obrázku osoba, interiér&#10;&#10;Popis se vygeneroval automaticky.">
            <a:extLst>
              <a:ext uri="{FF2B5EF4-FFF2-40B4-BE49-F238E27FC236}">
                <a16:creationId xmlns:a16="http://schemas.microsoft.com/office/drawing/2014/main" id="{BC3FE450-10C0-4231-9679-43C492A18B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8757" y="484635"/>
            <a:ext cx="2235188" cy="2790023"/>
          </a:xfrm>
          <a:prstGeom prst="rect">
            <a:avLst/>
          </a:prstGeom>
        </p:spPr>
      </p:pic>
      <p:pic>
        <p:nvPicPr>
          <p:cNvPr id="4" name="Obrázek 4" descr="Obsah obrázku osoba, zeď, interiér, dítě&#10;&#10;Popis se vygeneroval automaticky.">
            <a:extLst>
              <a:ext uri="{FF2B5EF4-FFF2-40B4-BE49-F238E27FC236}">
                <a16:creationId xmlns:a16="http://schemas.microsoft.com/office/drawing/2014/main" id="{BBD71B0C-39E5-4E09-A96B-BA0E5032BF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532" y="3514865"/>
            <a:ext cx="3321198" cy="2631334"/>
          </a:xfrm>
          <a:prstGeom prst="rect">
            <a:avLst/>
          </a:pr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71715DC-D4D5-44BE-AF25-D333EB67D7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65692" y="1936311"/>
            <a:ext cx="6608101" cy="3648456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just">
              <a:lnSpc>
                <a:spcPct val="110000"/>
              </a:lnSpc>
            </a:pPr>
            <a:r>
              <a:rPr lang="cs-CZ" b="1" u="sng">
                <a:highlight>
                  <a:srgbClr val="FFFF00"/>
                </a:highlight>
                <a:ea typeface="+mn-lt"/>
                <a:cs typeface="+mn-lt"/>
              </a:rPr>
              <a:t>Vyšetření</a:t>
            </a:r>
            <a:r>
              <a:rPr lang="cs-CZ" b="1" u="sng" dirty="0">
                <a:highlight>
                  <a:srgbClr val="FFFF00"/>
                </a:highlight>
                <a:ea typeface="+mn-lt"/>
                <a:cs typeface="+mn-lt"/>
              </a:rPr>
              <a:t> poruch svalové činnosti flexorů:</a:t>
            </a:r>
            <a:r>
              <a:rPr lang="cs-CZ" dirty="0">
                <a:ea typeface="+mn-lt"/>
                <a:cs typeface="+mn-lt"/>
              </a:rPr>
              <a:t> </a:t>
            </a:r>
            <a:endParaRPr lang="cs-CZ" dirty="0"/>
          </a:p>
          <a:p>
            <a:pPr algn="just">
              <a:lnSpc>
                <a:spcPct val="110000"/>
              </a:lnSpc>
              <a:buClr>
                <a:srgbClr val="262626"/>
              </a:buClr>
            </a:pPr>
            <a:r>
              <a:rPr lang="cs-CZ">
                <a:ea typeface="+mn-lt"/>
                <a:cs typeface="+mn-lt"/>
              </a:rPr>
              <a:t>LZ – brada obloukovým pohybem hlavy ke sternu s fixací hrudníku a odporem proti čelu P</a:t>
            </a:r>
            <a:endParaRPr lang="cs-CZ" dirty="0"/>
          </a:p>
          <a:p>
            <a:pPr algn="just">
              <a:lnSpc>
                <a:spcPct val="110000"/>
              </a:lnSpc>
              <a:buClr>
                <a:srgbClr val="262626"/>
              </a:buClr>
            </a:pPr>
            <a:r>
              <a:rPr lang="cs-CZ">
                <a:ea typeface="+mn-lt"/>
                <a:cs typeface="+mn-lt"/>
              </a:rPr>
              <a:t>oslabení (inkoordinace) – převaha aktivity kývačů</a:t>
            </a:r>
            <a:endParaRPr lang="cs-CZ" dirty="0"/>
          </a:p>
          <a:p>
            <a:pPr algn="just">
              <a:lnSpc>
                <a:spcPct val="110000"/>
              </a:lnSpc>
              <a:buClr>
                <a:srgbClr val="262626"/>
              </a:buClr>
            </a:pPr>
            <a:r>
              <a:rPr lang="cs-CZ">
                <a:ea typeface="+mn-lt"/>
                <a:cs typeface="+mn-lt"/>
              </a:rPr>
              <a:t>kvantitativní zkouška – výdrž/čtení ve flexi</a:t>
            </a:r>
            <a:endParaRPr lang="cs-CZ" dirty="0"/>
          </a:p>
          <a:p>
            <a:pPr algn="just">
              <a:lnSpc>
                <a:spcPct val="110000"/>
              </a:lnSpc>
              <a:buClr>
                <a:srgbClr val="262626"/>
              </a:buClr>
            </a:pPr>
            <a:r>
              <a:rPr lang="cs-CZ" b="1" u="sng">
                <a:highlight>
                  <a:srgbClr val="FFFF00"/>
                </a:highlight>
                <a:ea typeface="+mn-lt"/>
                <a:cs typeface="+mn-lt"/>
              </a:rPr>
              <a:t>Terapie:</a:t>
            </a:r>
            <a:endParaRPr lang="cs-CZ" b="1" u="sng" dirty="0">
              <a:highlight>
                <a:srgbClr val="FFFF00"/>
              </a:highlight>
            </a:endParaRPr>
          </a:p>
          <a:p>
            <a:pPr algn="just">
              <a:lnSpc>
                <a:spcPct val="110000"/>
              </a:lnSpc>
              <a:buClr>
                <a:srgbClr val="262626"/>
              </a:buClr>
            </a:pPr>
            <a:r>
              <a:rPr lang="cs-CZ">
                <a:ea typeface="+mn-lt"/>
                <a:cs typeface="+mn-lt"/>
              </a:rPr>
              <a:t>předklon hlavy proti odporu</a:t>
            </a:r>
            <a:endParaRPr lang="cs-CZ" dirty="0"/>
          </a:p>
          <a:p>
            <a:pPr algn="just">
              <a:lnSpc>
                <a:spcPct val="110000"/>
              </a:lnSpc>
              <a:buClr>
                <a:srgbClr val="262626"/>
              </a:buClr>
            </a:pPr>
            <a:r>
              <a:rPr lang="cs-CZ">
                <a:ea typeface="+mn-lt"/>
                <a:cs typeface="+mn-lt"/>
              </a:rPr>
              <a:t>přitahování brady ke krku vsedě při současném záklonu trupu přes nízké opěradlo</a:t>
            </a:r>
            <a:endParaRPr lang="cs-CZ" dirty="0"/>
          </a:p>
          <a:p>
            <a:pPr algn="just">
              <a:lnSpc>
                <a:spcPct val="110000"/>
              </a:lnSpc>
              <a:buClr>
                <a:srgbClr val="262626"/>
              </a:buClr>
            </a:pPr>
            <a:r>
              <a:rPr lang="cs-CZ">
                <a:ea typeface="+mn-lt"/>
                <a:cs typeface="+mn-lt"/>
              </a:rPr>
              <a:t>využití </a:t>
            </a:r>
            <a:r>
              <a:rPr lang="cs-CZ" err="1">
                <a:ea typeface="+mn-lt"/>
                <a:cs typeface="+mn-lt"/>
              </a:rPr>
              <a:t>overballu</a:t>
            </a:r>
            <a:endParaRPr lang="cs-CZ"/>
          </a:p>
          <a:p>
            <a:pPr algn="just">
              <a:lnSpc>
                <a:spcPct val="110000"/>
              </a:lnSpc>
              <a:buClr>
                <a:srgbClr val="262626"/>
              </a:buClr>
            </a:pPr>
            <a:r>
              <a:rPr lang="cs-CZ">
                <a:ea typeface="+mn-lt"/>
                <a:cs typeface="+mn-lt"/>
              </a:rPr>
              <a:t>cvičení hlubokých flexorů tlakem </a:t>
            </a:r>
            <a:r>
              <a:rPr lang="cs-CZ" err="1">
                <a:ea typeface="+mn-lt"/>
                <a:cs typeface="+mn-lt"/>
              </a:rPr>
              <a:t>Cpá</a:t>
            </a:r>
            <a:r>
              <a:rPr lang="cs-CZ" dirty="0">
                <a:ea typeface="+mn-lt"/>
                <a:cs typeface="+mn-lt"/>
              </a:rPr>
              <a:t> proti vlastním prstům v LZ (vstoje proti zdi) za současné palpace m. SCM protilehlé strany, kdy tlak prstů a protitlak páteře se smí zvětšovat </a:t>
            </a:r>
            <a:r>
              <a:rPr lang="cs-CZ">
                <a:ea typeface="+mn-lt"/>
                <a:cs typeface="+mn-lt"/>
              </a:rPr>
              <a:t>pouze tehdy, kdy se nenapíná m. SCM (Lewit</a:t>
            </a:r>
            <a:r>
              <a:rPr lang="cs-CZ" dirty="0">
                <a:ea typeface="+mn-lt"/>
                <a:cs typeface="+mn-lt"/>
              </a:rPr>
              <a:t> 2003)</a:t>
            </a:r>
            <a:endParaRPr lang="cs-CZ" dirty="0"/>
          </a:p>
          <a:p>
            <a:pPr algn="just">
              <a:lnSpc>
                <a:spcPct val="110000"/>
              </a:lnSpc>
              <a:buClr>
                <a:srgbClr val="262626"/>
              </a:buClr>
            </a:pPr>
            <a:r>
              <a:rPr lang="cs-CZ">
                <a:ea typeface="+mn-lt"/>
                <a:cs typeface="+mn-lt"/>
              </a:rPr>
              <a:t>instrukce k provádění ležatých osmiček</a:t>
            </a:r>
            <a:endParaRPr lang="cs-CZ" dirty="0"/>
          </a:p>
          <a:p>
            <a:pPr algn="just">
              <a:lnSpc>
                <a:spcPct val="110000"/>
              </a:lnSpc>
              <a:buClr>
                <a:srgbClr val="262626"/>
              </a:buClr>
            </a:pPr>
            <a:endParaRPr lang="cs-CZ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F2304C2-1AD0-4AFD-93A0-BB1D998E0F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41371" y="374904"/>
            <a:ext cx="7378773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</p:spTree>
    <p:extLst>
      <p:ext uri="{BB962C8B-B14F-4D97-AF65-F5344CB8AC3E}">
        <p14:creationId xmlns:p14="http://schemas.microsoft.com/office/powerpoint/2010/main" val="14232343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7" name="Rectangle 63">
            <a:extLst>
              <a:ext uri="{FF2B5EF4-FFF2-40B4-BE49-F238E27FC236}">
                <a16:creationId xmlns:a16="http://schemas.microsoft.com/office/drawing/2014/main" id="{E192707B-B929-41A7-9B41-E959A1C689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15FCCB41-3373-4373-8C6C-FC1437C242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</p:spPr>
        <p:txBody>
          <a:bodyPr>
            <a:normAutofit/>
          </a:bodyPr>
          <a:lstStyle/>
          <a:p>
            <a:r>
              <a:rPr lang="cs-CZ" dirty="0"/>
              <a:t>STABILIZAČNÍ FUNKCE BRÁNICE</a:t>
            </a:r>
            <a:r>
              <a:rPr lang="cs-CZ"/>
              <a:t> 1</a:t>
            </a:r>
          </a:p>
        </p:txBody>
      </p:sp>
      <p:sp>
        <p:nvSpPr>
          <p:cNvPr id="78" name="Rectangle 65">
            <a:extLst>
              <a:ext uri="{FF2B5EF4-FFF2-40B4-BE49-F238E27FC236}">
                <a16:creationId xmlns:a16="http://schemas.microsoft.com/office/drawing/2014/main" id="{8FB4235C-4505-46C7-AD8F-8769A1972F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noFill/>
          <a:ln w="6350" cap="sq" cmpd="sng" algn="ctr">
            <a:solidFill>
              <a:schemeClr val="tx1"/>
            </a:solidFill>
            <a:prstDash val="solid"/>
            <a:miter lim="800000"/>
          </a:ln>
          <a:effectLst>
            <a:softEdge rad="0"/>
          </a:effectLst>
        </p:spPr>
      </p:sp>
      <p:graphicFrame>
        <p:nvGraphicFramePr>
          <p:cNvPr id="12" name="Zástupný obsah 2">
            <a:extLst>
              <a:ext uri="{FF2B5EF4-FFF2-40B4-BE49-F238E27FC236}">
                <a16:creationId xmlns:a16="http://schemas.microsoft.com/office/drawing/2014/main" id="{8E244305-C0FB-47AC-825E-D57C51606D1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54494837"/>
              </p:ext>
            </p:extLst>
          </p:nvPr>
        </p:nvGraphicFramePr>
        <p:xfrm>
          <a:off x="1066800" y="2103120"/>
          <a:ext cx="10058400" cy="38496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01363911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B7787F8-860E-45A0-9DB1-B8D4D56A66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082964"/>
          </a:xfrm>
        </p:spPr>
        <p:txBody>
          <a:bodyPr/>
          <a:lstStyle/>
          <a:p>
            <a:r>
              <a:rPr lang="cs-CZ" dirty="0"/>
              <a:t>STABILIZAČNÍ FUNKCE BRÁNICE</a:t>
            </a:r>
            <a:r>
              <a:rPr lang="cs-CZ"/>
              <a:t> 2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A595106-B5C9-4C2F-92C0-9804375E056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66800" y="1849120"/>
            <a:ext cx="5229167" cy="4268585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 algn="just"/>
            <a:r>
              <a:rPr lang="cs-CZ" b="1">
                <a:ea typeface="+mn-lt"/>
                <a:cs typeface="+mn-lt"/>
              </a:rPr>
              <a:t>Předozadní</a:t>
            </a:r>
            <a:r>
              <a:rPr lang="cs-CZ" b="1" dirty="0">
                <a:ea typeface="+mn-lt"/>
                <a:cs typeface="+mn-lt"/>
              </a:rPr>
              <a:t> osa bránice</a:t>
            </a:r>
            <a:r>
              <a:rPr lang="cs-CZ" dirty="0">
                <a:ea typeface="+mn-lt"/>
                <a:cs typeface="+mn-lt"/>
              </a:rPr>
              <a:t> (osa mezi inzercí </a:t>
            </a:r>
            <a:r>
              <a:rPr lang="cs-CZ" err="1">
                <a:ea typeface="+mn-lt"/>
                <a:cs typeface="+mn-lt"/>
              </a:rPr>
              <a:t>pars</a:t>
            </a:r>
            <a:r>
              <a:rPr lang="cs-CZ" dirty="0">
                <a:ea typeface="+mn-lt"/>
                <a:cs typeface="+mn-lt"/>
              </a:rPr>
              <a:t> </a:t>
            </a:r>
            <a:r>
              <a:rPr lang="cs-CZ" err="1">
                <a:ea typeface="+mn-lt"/>
                <a:cs typeface="+mn-lt"/>
              </a:rPr>
              <a:t>sternalis</a:t>
            </a:r>
            <a:r>
              <a:rPr lang="cs-CZ" dirty="0">
                <a:ea typeface="+mn-lt"/>
                <a:cs typeface="+mn-lt"/>
              </a:rPr>
              <a:t> a </a:t>
            </a:r>
            <a:r>
              <a:rPr lang="cs-CZ" err="1">
                <a:ea typeface="+mn-lt"/>
                <a:cs typeface="+mn-lt"/>
              </a:rPr>
              <a:t>kostofrenickým</a:t>
            </a:r>
            <a:r>
              <a:rPr lang="cs-CZ" dirty="0">
                <a:ea typeface="+mn-lt"/>
                <a:cs typeface="+mn-lt"/>
              </a:rPr>
              <a:t> úhlem) - fyziologicky horizontální postavení → bránice svou kaudální tonickou  aktivací může vytvořit potřebný tlak v břišní dutině (působí jako píst)</a:t>
            </a:r>
            <a:endParaRPr lang="cs-CZ" dirty="0"/>
          </a:p>
          <a:p>
            <a:pPr algn="just">
              <a:buClr>
                <a:srgbClr val="262626"/>
              </a:buClr>
            </a:pPr>
            <a:r>
              <a:rPr lang="cs-CZ">
                <a:ea typeface="+mn-lt"/>
                <a:cs typeface="+mn-lt"/>
              </a:rPr>
              <a:t>zapojení</a:t>
            </a:r>
            <a:r>
              <a:rPr lang="cs-CZ" dirty="0">
                <a:ea typeface="+mn-lt"/>
                <a:cs typeface="+mn-lt"/>
              </a:rPr>
              <a:t> bránice do stabilizace je spojeno s </a:t>
            </a:r>
            <a:r>
              <a:rPr lang="cs-CZ">
                <a:ea typeface="+mn-lt"/>
                <a:cs typeface="+mn-lt"/>
              </a:rPr>
              <a:t>pohybem v kostovertebrálních</a:t>
            </a:r>
            <a:r>
              <a:rPr lang="cs-CZ" dirty="0">
                <a:ea typeface="+mn-lt"/>
                <a:cs typeface="+mn-lt"/>
              </a:rPr>
              <a:t> kloubech</a:t>
            </a:r>
            <a:endParaRPr lang="cs-CZ" dirty="0"/>
          </a:p>
          <a:p>
            <a:pPr algn="just">
              <a:buClr>
                <a:srgbClr val="262626"/>
              </a:buClr>
            </a:pPr>
            <a:r>
              <a:rPr lang="cs-CZ">
                <a:ea typeface="+mn-lt"/>
                <a:cs typeface="+mn-lt"/>
              </a:rPr>
              <a:t>aktivita</a:t>
            </a:r>
            <a:r>
              <a:rPr lang="cs-CZ" dirty="0">
                <a:ea typeface="+mn-lt"/>
                <a:cs typeface="+mn-lt"/>
              </a:rPr>
              <a:t> bránice rozšiřuje hrudník v transverzálním směru, horní hrudní apertura v </a:t>
            </a:r>
            <a:r>
              <a:rPr lang="cs-CZ">
                <a:ea typeface="+mn-lt"/>
                <a:cs typeface="+mn-lt"/>
              </a:rPr>
              <a:t>anteroposteriorním směru, </a:t>
            </a:r>
            <a:r>
              <a:rPr lang="cs-CZ" dirty="0">
                <a:ea typeface="+mn-lt"/>
                <a:cs typeface="+mn-lt"/>
              </a:rPr>
              <a:t>sternum ventrálně</a:t>
            </a:r>
            <a:endParaRPr lang="cs-CZ" dirty="0"/>
          </a:p>
          <a:p>
            <a:pPr algn="just">
              <a:buClr>
                <a:srgbClr val="262626"/>
              </a:buClr>
            </a:pPr>
            <a:r>
              <a:rPr lang="cs-CZ">
                <a:ea typeface="+mn-lt"/>
                <a:cs typeface="+mn-lt"/>
              </a:rPr>
              <a:t>fyziologicky</a:t>
            </a:r>
            <a:r>
              <a:rPr lang="cs-CZ" dirty="0">
                <a:ea typeface="+mn-lt"/>
                <a:cs typeface="+mn-lt"/>
              </a:rPr>
              <a:t> se při respiračním stereotypu </a:t>
            </a:r>
            <a:r>
              <a:rPr lang="cs-CZ" b="1" dirty="0">
                <a:ea typeface="+mn-lt"/>
                <a:cs typeface="+mn-lt"/>
              </a:rPr>
              <a:t>nemění poloha předozadní osy bránice</a:t>
            </a:r>
            <a:r>
              <a:rPr lang="cs-CZ" dirty="0">
                <a:ea typeface="+mn-lt"/>
                <a:cs typeface="+mn-lt"/>
              </a:rPr>
              <a:t> – to je možné pouze pokud se </a:t>
            </a:r>
            <a:r>
              <a:rPr lang="cs-CZ" b="1" dirty="0">
                <a:ea typeface="+mn-lt"/>
                <a:cs typeface="+mn-lt"/>
              </a:rPr>
              <a:t>rozšíří mezižeberní prostory </a:t>
            </a:r>
            <a:endParaRPr lang="cs-CZ" dirty="0"/>
          </a:p>
          <a:p>
            <a:pPr algn="just">
              <a:buClr>
                <a:srgbClr val="262626"/>
              </a:buClr>
            </a:pPr>
            <a:endParaRPr lang="cs-CZ" dirty="0"/>
          </a:p>
        </p:txBody>
      </p:sp>
      <p:pic>
        <p:nvPicPr>
          <p:cNvPr id="5" name="Obrázek 5">
            <a:extLst>
              <a:ext uri="{FF2B5EF4-FFF2-40B4-BE49-F238E27FC236}">
                <a16:creationId xmlns:a16="http://schemas.microsoft.com/office/drawing/2014/main" id="{0AA15718-F8EB-441E-917D-22D87008EB0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016282" y="1710575"/>
            <a:ext cx="4316394" cy="4511039"/>
          </a:xfrm>
        </p:spPr>
      </p:pic>
    </p:spTree>
    <p:extLst>
      <p:ext uri="{BB962C8B-B14F-4D97-AF65-F5344CB8AC3E}">
        <p14:creationId xmlns:p14="http://schemas.microsoft.com/office/powerpoint/2010/main" val="8347344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E94681D-2A4C-4A8D-B9B5-31D440D032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4B7AC44-1B7B-4F09-9AA4-3DFDEC575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683E473-94FF-4ACE-9433-1F14799E89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/>
        </p:spPr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06807F8-C853-42A2-98AA-EAF0EF8E02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9450" y="727627"/>
            <a:ext cx="4957553" cy="164592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800" spc="0" dirty="0"/>
              <a:t>INSUFICIENCE BRÁNICE</a:t>
            </a:r>
            <a:r>
              <a:rPr lang="en-US" sz="4800" spc="0"/>
              <a:t> 1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BBB6B01-5B73-410C-B70E-8CF2FA470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8836" y="721224"/>
            <a:ext cx="5367164" cy="5415552"/>
          </a:xfrm>
          <a:prstGeom prst="rect">
            <a:avLst/>
          </a:prstGeom>
          <a:solidFill>
            <a:srgbClr val="FFFFFF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712F587-12D0-435C-8E3F-F44C36EE71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5217" y="892220"/>
            <a:ext cx="5054517" cy="5097085"/>
          </a:xfrm>
          <a:prstGeom prst="rect">
            <a:avLst/>
          </a:prstGeom>
          <a:noFill/>
          <a:ln w="6350" cap="sq" cmpd="sng" algn="ctr">
            <a:solidFill>
              <a:srgbClr val="404040"/>
            </a:solidFill>
            <a:prstDash val="solid"/>
            <a:miter lim="800000"/>
          </a:ln>
          <a:effectLst/>
        </p:spPr>
      </p:sp>
      <p:pic>
        <p:nvPicPr>
          <p:cNvPr id="5" name="Obrázek 5">
            <a:extLst>
              <a:ext uri="{FF2B5EF4-FFF2-40B4-BE49-F238E27FC236}">
                <a16:creationId xmlns:a16="http://schemas.microsoft.com/office/drawing/2014/main" id="{E7230AD6-6C5D-4D96-BC98-2501F425E0A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205256" y="1263972"/>
            <a:ext cx="4414438" cy="4348221"/>
          </a:xfrm>
          <a:prstGeom prst="rect">
            <a:avLst/>
          </a:prstGeo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39D9C75E-876D-4DD4-8DCF-9E7FD258BA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79450" y="2538919"/>
            <a:ext cx="4957554" cy="3496120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just">
              <a:lnSpc>
                <a:spcPct val="100000"/>
              </a:lnSpc>
            </a:pPr>
            <a:r>
              <a:rPr lang="en-US" b="1" u="sng">
                <a:highlight>
                  <a:srgbClr val="FFFF00"/>
                </a:highlight>
              </a:rPr>
              <a:t>Při insuficienci bránice</a:t>
            </a:r>
            <a:r>
              <a:rPr lang="en-US" u="sng">
                <a:highlight>
                  <a:srgbClr val="FFFF00"/>
                </a:highlight>
              </a:rPr>
              <a:t>:</a:t>
            </a:r>
            <a:endParaRPr lang="cs-CZ"/>
          </a:p>
          <a:p>
            <a:pPr algn="just">
              <a:lnSpc>
                <a:spcPct val="100000"/>
              </a:lnSpc>
              <a:buClr>
                <a:srgbClr val="262626"/>
              </a:buClr>
            </a:pPr>
            <a:endParaRPr lang="en-US" dirty="0"/>
          </a:p>
          <a:p>
            <a:pPr algn="just">
              <a:lnSpc>
                <a:spcPct val="100000"/>
              </a:lnSpc>
            </a:pPr>
            <a:r>
              <a:rPr lang="en-US"/>
              <a:t>pohyb sterna </a:t>
            </a:r>
            <a:r>
              <a:rPr lang="en-US" err="1"/>
              <a:t>kraniokaudální</a:t>
            </a:r>
            <a:r>
              <a:rPr lang="en-US"/>
              <a:t>, tuto poruchu kompenzují extenzory páteře nadměrnou aktivitou</a:t>
            </a:r>
          </a:p>
          <a:p>
            <a:pPr algn="just">
              <a:lnSpc>
                <a:spcPct val="100000"/>
              </a:lnSpc>
            </a:pPr>
            <a:r>
              <a:rPr lang="en-US"/>
              <a:t>nedochází k rozšíření dolní hrudní apertury, mezižeberní prostory se nerozšiřují</a:t>
            </a:r>
          </a:p>
          <a:p>
            <a:pPr algn="just">
              <a:lnSpc>
                <a:spcPct val="100000"/>
              </a:lnSpc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0065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E9EDDFA-8F05-462B-8D3E-5B9C4FBC73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ázek 4" descr="Obsah obrázku text&#10;&#10;Popis se vygeneroval automaticky.">
            <a:extLst>
              <a:ext uri="{FF2B5EF4-FFF2-40B4-BE49-F238E27FC236}">
                <a16:creationId xmlns:a16="http://schemas.microsoft.com/office/drawing/2014/main" id="{54133B49-A725-4FD4-AE66-3423403C8E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7654" y="1107397"/>
            <a:ext cx="5367165" cy="4656014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43F9A23-3237-4ED6-A1E9-C0E6530E05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21267" y="255102"/>
            <a:ext cx="5342133" cy="6361598"/>
          </a:xfrm>
          <a:prstGeom prst="rect">
            <a:avLst/>
          </a:prstGeom>
          <a:solidFill>
            <a:schemeClr val="bg1">
              <a:lumMod val="7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63CD46D-4335-4BA4-842A-BF835A99CB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69100" y="393365"/>
            <a:ext cx="5018211" cy="6035547"/>
          </a:xfrm>
          <a:prstGeom prst="rect">
            <a:avLst/>
          </a:prstGeom>
          <a:noFill/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63F6E4B-3D8D-4BFD-82FC-FB43BE1690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64082" y="642594"/>
            <a:ext cx="4149649" cy="1371600"/>
          </a:xfrm>
        </p:spPr>
        <p:txBody>
          <a:bodyPr>
            <a:normAutofit/>
          </a:bodyPr>
          <a:lstStyle/>
          <a:p>
            <a:r>
              <a:rPr lang="en-US" dirty="0">
                <a:ea typeface="+mj-lt"/>
                <a:cs typeface="+mj-lt"/>
              </a:rPr>
              <a:t>INSUFICIENCE BRÁNICE</a:t>
            </a:r>
            <a:r>
              <a:rPr lang="en-US">
                <a:ea typeface="+mj-lt"/>
                <a:cs typeface="+mj-lt"/>
              </a:rPr>
              <a:t> 2</a:t>
            </a:r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B0CA469-761F-4061-9962-BAE85C3A07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64082" y="2853574"/>
            <a:ext cx="4472922" cy="3181466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just"/>
            <a:r>
              <a:rPr lang="cs-CZ" sz="2000">
                <a:ea typeface="+mn-lt"/>
                <a:cs typeface="+mn-lt"/>
              </a:rPr>
              <a:t>zešikmení</a:t>
            </a:r>
            <a:r>
              <a:rPr lang="cs-CZ" sz="2000" dirty="0">
                <a:ea typeface="+mn-lt"/>
                <a:cs typeface="+mn-lt"/>
              </a:rPr>
              <a:t> předozadní osy bránice + nerozšíření dolní hrudní apertury je při stabilizaci spojeno se zvýšenou extenční aktivitou PVS s maximem v </a:t>
            </a:r>
            <a:r>
              <a:rPr lang="cs-CZ" sz="2000" err="1">
                <a:ea typeface="+mn-lt"/>
                <a:cs typeface="+mn-lt"/>
              </a:rPr>
              <a:t>ThL</a:t>
            </a:r>
            <a:r>
              <a:rPr lang="cs-CZ" sz="2000" dirty="0">
                <a:ea typeface="+mn-lt"/>
                <a:cs typeface="+mn-lt"/>
              </a:rPr>
              <a:t> přechodu, do stabilizace se nezapojí m. </a:t>
            </a:r>
            <a:r>
              <a:rPr lang="cs-CZ" sz="2000" err="1">
                <a:ea typeface="+mn-lt"/>
                <a:cs typeface="+mn-lt"/>
              </a:rPr>
              <a:t>TrA</a:t>
            </a:r>
            <a:r>
              <a:rPr lang="cs-CZ" sz="2000">
                <a:ea typeface="+mn-lt"/>
                <a:cs typeface="+mn-lt"/>
              </a:rPr>
              <a:t>. = PARADOXNÍ STABILIZACE</a:t>
            </a:r>
            <a:endParaRPr lang="cs-CZ" sz="2000" dirty="0"/>
          </a:p>
          <a:p>
            <a:pPr algn="just">
              <a:buClr>
                <a:srgbClr val="262626"/>
              </a:buClr>
            </a:pP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229315483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065FAA58-0EDC-412F-A5F8-01968BE605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8089CB0-2F03-4E3C-ADBB-570A3BE78F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1081" y="0"/>
            <a:ext cx="5510773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DBA80B1-3B69-49C0-8AC9-716ABA57F5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6197" y="643464"/>
            <a:ext cx="4143830" cy="5566305"/>
          </a:xfrm>
          <a:prstGeom prst="rect">
            <a:avLst/>
          </a:prstGeom>
          <a:solidFill>
            <a:srgbClr val="D9D9D9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47E1103-B264-49BE-BC2A-F4E40BD33B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1587" y="806860"/>
            <a:ext cx="3813048" cy="5239512"/>
          </a:xfrm>
          <a:prstGeom prst="rect">
            <a:avLst/>
          </a:prstGeom>
          <a:solidFill>
            <a:schemeClr val="bg1"/>
          </a:solidFill>
          <a:ln w="9525" cap="sq" cmpd="sng" algn="ctr">
            <a:noFill/>
            <a:prstDash val="solid"/>
            <a:miter lim="800000"/>
          </a:ln>
          <a:effectLst/>
        </p:spPr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5E30E173-09AC-4703-BC7F-1888A9E2D7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3887" y="1185059"/>
            <a:ext cx="3491832" cy="4487882"/>
          </a:xfrm>
        </p:spPr>
        <p:txBody>
          <a:bodyPr>
            <a:normAutofit/>
          </a:bodyPr>
          <a:lstStyle/>
          <a:p>
            <a:pPr algn="ctr"/>
            <a:r>
              <a:rPr lang="cs-CZ" sz="3400"/>
              <a:t>KOAKTIVACE  BŘIŠNÍCH SVALŮ, PÁNEVNÍHO DNA &amp; BRÁNICE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2DA11B6-B538-4624-9628-98B823D761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59939" y="276008"/>
            <a:ext cx="6146615" cy="6305984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FB1CB5B-67A5-45DB-B8E1-7A09A642E3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25455" y="438912"/>
            <a:ext cx="5815584" cy="5980176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B25B50C-E153-4561-887D-B16EE4DA44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3656" y="936416"/>
            <a:ext cx="4870512" cy="4985169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just">
              <a:lnSpc>
                <a:spcPct val="110000"/>
              </a:lnSpc>
            </a:pPr>
            <a:r>
              <a:rPr lang="cs-CZ" sz="1600">
                <a:ea typeface="+mn-lt"/>
                <a:cs typeface="+mn-lt"/>
              </a:rPr>
              <a:t>břišní</a:t>
            </a:r>
            <a:r>
              <a:rPr lang="cs-CZ" sz="1600" dirty="0">
                <a:ea typeface="+mn-lt"/>
                <a:cs typeface="+mn-lt"/>
              </a:rPr>
              <a:t> svaly a svaly pánevního dna se během stabilizace zapojují proti kontrakci bránice – </a:t>
            </a:r>
            <a:r>
              <a:rPr lang="cs-CZ" sz="1600" b="1" dirty="0">
                <a:ea typeface="+mn-lt"/>
                <a:cs typeface="+mn-lt"/>
              </a:rPr>
              <a:t>nitrobřišní tlak</a:t>
            </a:r>
            <a:endParaRPr lang="cs-CZ" sz="1600" dirty="0"/>
          </a:p>
          <a:p>
            <a:pPr algn="just">
              <a:lnSpc>
                <a:spcPct val="110000"/>
              </a:lnSpc>
              <a:buClr>
                <a:srgbClr val="262626"/>
              </a:buClr>
            </a:pPr>
            <a:r>
              <a:rPr lang="cs-CZ" sz="1600">
                <a:ea typeface="+mn-lt"/>
                <a:cs typeface="+mn-lt"/>
              </a:rPr>
              <a:t>Timing</a:t>
            </a:r>
            <a:r>
              <a:rPr lang="cs-CZ" sz="1600" dirty="0">
                <a:ea typeface="+mn-lt"/>
                <a:cs typeface="+mn-lt"/>
              </a:rPr>
              <a:t> – břišní svaly nesmí předbíhat kontrakci bránice, </a:t>
            </a:r>
            <a:r>
              <a:rPr lang="cs-CZ" sz="1600" b="1" dirty="0">
                <a:ea typeface="+mn-lt"/>
                <a:cs typeface="+mn-lt"/>
              </a:rPr>
              <a:t>fyziologicky se aktivují až po oploštění bránice</a:t>
            </a:r>
            <a:r>
              <a:rPr lang="cs-CZ" sz="1600" dirty="0">
                <a:ea typeface="+mn-lt"/>
                <a:cs typeface="+mn-lt"/>
              </a:rPr>
              <a:t>. Pokud se aktivují předčasně, nedojde k dostatečnému oploštění bránice, což vede ke zvýšené aktivitě PVS. Dolní segmenty </a:t>
            </a:r>
            <a:r>
              <a:rPr lang="cs-CZ" sz="1600" err="1">
                <a:ea typeface="+mn-lt"/>
                <a:cs typeface="+mn-lt"/>
              </a:rPr>
              <a:t>Lp</a:t>
            </a:r>
            <a:r>
              <a:rPr lang="cs-CZ" sz="1600" dirty="0">
                <a:ea typeface="+mn-lt"/>
                <a:cs typeface="+mn-lt"/>
              </a:rPr>
              <a:t> </a:t>
            </a:r>
            <a:r>
              <a:rPr lang="cs-CZ" sz="1600">
                <a:ea typeface="+mn-lt"/>
                <a:cs typeface="+mn-lt"/>
              </a:rPr>
              <a:t>nejsou dostatečně stabilizovány z přední strany.</a:t>
            </a:r>
            <a:endParaRPr lang="cs-CZ" sz="1600" dirty="0"/>
          </a:p>
          <a:p>
            <a:pPr algn="just">
              <a:lnSpc>
                <a:spcPct val="110000"/>
              </a:lnSpc>
              <a:buClr>
                <a:srgbClr val="262626"/>
              </a:buClr>
            </a:pPr>
            <a:r>
              <a:rPr lang="cs-CZ" sz="1600">
                <a:ea typeface="+mn-lt"/>
                <a:cs typeface="+mn-lt"/>
              </a:rPr>
              <a:t>nutná</a:t>
            </a:r>
            <a:r>
              <a:rPr lang="cs-CZ" sz="1600" dirty="0">
                <a:ea typeface="+mn-lt"/>
                <a:cs typeface="+mn-lt"/>
              </a:rPr>
              <a:t> </a:t>
            </a:r>
            <a:r>
              <a:rPr lang="cs-CZ" sz="1600" b="1" dirty="0">
                <a:ea typeface="+mn-lt"/>
                <a:cs typeface="+mn-lt"/>
              </a:rPr>
              <a:t>vyváženost aktivace břišních svalů</a:t>
            </a:r>
            <a:endParaRPr lang="cs-CZ" sz="1600" dirty="0"/>
          </a:p>
          <a:p>
            <a:pPr algn="just">
              <a:lnSpc>
                <a:spcPct val="110000"/>
              </a:lnSpc>
              <a:buClr>
                <a:srgbClr val="262626"/>
              </a:buClr>
            </a:pPr>
            <a:r>
              <a:rPr lang="cs-CZ" sz="1600" b="1" u="sng">
                <a:highlight>
                  <a:srgbClr val="FFFF00"/>
                </a:highlight>
                <a:ea typeface="+mn-lt"/>
                <a:cs typeface="+mn-lt"/>
              </a:rPr>
              <a:t>Při porušené stabilizaci:</a:t>
            </a:r>
            <a:r>
              <a:rPr lang="cs-CZ" sz="1600" dirty="0">
                <a:ea typeface="+mn-lt"/>
                <a:cs typeface="+mn-lt"/>
              </a:rPr>
              <a:t> </a:t>
            </a:r>
            <a:endParaRPr lang="cs-CZ" sz="1600" dirty="0"/>
          </a:p>
          <a:p>
            <a:pPr algn="just">
              <a:lnSpc>
                <a:spcPct val="110000"/>
              </a:lnSpc>
              <a:buClr>
                <a:srgbClr val="262626"/>
              </a:buClr>
            </a:pPr>
            <a:r>
              <a:rPr lang="cs-CZ" sz="1600">
                <a:ea typeface="+mn-lt"/>
                <a:cs typeface="+mn-lt"/>
              </a:rPr>
              <a:t>nadměrná aktivace horní porce m. RA. a m. OEA</a:t>
            </a:r>
            <a:endParaRPr lang="cs-CZ" sz="1600" dirty="0"/>
          </a:p>
          <a:p>
            <a:pPr algn="just">
              <a:lnSpc>
                <a:spcPct val="110000"/>
              </a:lnSpc>
              <a:buClr>
                <a:srgbClr val="262626"/>
              </a:buClr>
            </a:pPr>
            <a:r>
              <a:rPr lang="cs-CZ" sz="1600">
                <a:ea typeface="+mn-lt"/>
                <a:cs typeface="+mn-lt"/>
              </a:rPr>
              <a:t>insuficientní je m. </a:t>
            </a:r>
            <a:r>
              <a:rPr lang="cs-CZ" sz="1600" err="1">
                <a:ea typeface="+mn-lt"/>
                <a:cs typeface="+mn-lt"/>
              </a:rPr>
              <a:t>TrA</a:t>
            </a:r>
            <a:r>
              <a:rPr lang="cs-CZ" sz="1600" dirty="0">
                <a:ea typeface="+mn-lt"/>
                <a:cs typeface="+mn-lt"/>
              </a:rPr>
              <a:t>, m. OAI, dolní část m. </a:t>
            </a:r>
            <a:r>
              <a:rPr lang="cs-CZ" sz="1600">
                <a:ea typeface="+mn-lt"/>
                <a:cs typeface="+mn-lt"/>
              </a:rPr>
              <a:t>RA</a:t>
            </a:r>
            <a:endParaRPr lang="cs-CZ" sz="1600" dirty="0"/>
          </a:p>
          <a:p>
            <a:pPr algn="just">
              <a:lnSpc>
                <a:spcPct val="110000"/>
              </a:lnSpc>
              <a:buClr>
                <a:srgbClr val="262626"/>
              </a:buClr>
            </a:pPr>
            <a:r>
              <a:rPr lang="cs-CZ" sz="1600">
                <a:ea typeface="+mn-lt"/>
                <a:cs typeface="+mn-lt"/>
              </a:rPr>
              <a:t>funkční</a:t>
            </a:r>
            <a:r>
              <a:rPr lang="cs-CZ" sz="1600" dirty="0">
                <a:ea typeface="+mn-lt"/>
                <a:cs typeface="+mn-lt"/>
              </a:rPr>
              <a:t> i morfologické propojení břišních svalů a bránice – kontinuální spojení m. </a:t>
            </a:r>
            <a:r>
              <a:rPr lang="cs-CZ" sz="1600" err="1">
                <a:ea typeface="+mn-lt"/>
                <a:cs typeface="+mn-lt"/>
              </a:rPr>
              <a:t>TrA</a:t>
            </a:r>
            <a:r>
              <a:rPr lang="cs-CZ" sz="1600" dirty="0">
                <a:ea typeface="+mn-lt"/>
                <a:cs typeface="+mn-lt"/>
              </a:rPr>
              <a:t> s bránicí v kostální části (Kolář 2006)</a:t>
            </a:r>
            <a:endParaRPr lang="cs-CZ" sz="1600" dirty="0"/>
          </a:p>
          <a:p>
            <a:pPr algn="just">
              <a:lnSpc>
                <a:spcPct val="110000"/>
              </a:lnSpc>
              <a:buClr>
                <a:srgbClr val="262626"/>
              </a:buClr>
            </a:pPr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7888153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ctangle 50">
            <a:extLst>
              <a:ext uri="{FF2B5EF4-FFF2-40B4-BE49-F238E27FC236}">
                <a16:creationId xmlns:a16="http://schemas.microsoft.com/office/drawing/2014/main" id="{0EB72A9B-FD82-4F09-BF1E-D39311D3A0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DD39B371-6E4E-4070-AB4E-4D788405A5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B937DAED-8BFE-4563-BB45-B5E554D70A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/>
        </p:spPr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6A66FB08-6A2B-4429-927D-5BA5FCE466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</p:spPr>
        <p:txBody>
          <a:bodyPr>
            <a:normAutofit/>
          </a:bodyPr>
          <a:lstStyle/>
          <a:p>
            <a:pPr algn="ctr"/>
            <a:r>
              <a:rPr lang="cs-CZ" sz="3500"/>
              <a:t>STABILIZAČNÍ FUNKCE PARAVERTEBRÁLNÍHO SYSTÉMU PÁTEŘE</a:t>
            </a:r>
          </a:p>
        </p:txBody>
      </p:sp>
      <p:graphicFrame>
        <p:nvGraphicFramePr>
          <p:cNvPr id="27" name="Zástupný obsah 2">
            <a:extLst>
              <a:ext uri="{FF2B5EF4-FFF2-40B4-BE49-F238E27FC236}">
                <a16:creationId xmlns:a16="http://schemas.microsoft.com/office/drawing/2014/main" id="{F86D655D-883B-4221-B0FB-63A879AE1B0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49442173"/>
              </p:ext>
            </p:extLst>
          </p:nvPr>
        </p:nvGraphicFramePr>
        <p:xfrm>
          <a:off x="1066800" y="2310063"/>
          <a:ext cx="10058400" cy="37256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5381677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78632963-757B-40C2-BB84-FC6107A54D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866" y="0"/>
            <a:ext cx="12193866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853AE55-7E35-44B0-89F1-3F52B262AF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39709" y="253548"/>
            <a:ext cx="5612193" cy="6361598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BC4BE4D-4B50-4F51-9F85-4B5D60B02D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87542" y="407588"/>
            <a:ext cx="5299768" cy="6022878"/>
          </a:xfrm>
          <a:prstGeom prst="rect">
            <a:avLst/>
          </a:prstGeom>
          <a:noFill/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D4D4BFB0-DD88-4EF7-B99B-1EB6212809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6137" y="3567774"/>
            <a:ext cx="4602152" cy="939074"/>
          </a:xfrm>
        </p:spPr>
        <p:txBody>
          <a:bodyPr>
            <a:normAutofit/>
          </a:bodyPr>
          <a:lstStyle/>
          <a:p>
            <a:pPr algn="ctr"/>
            <a:r>
              <a:rPr lang="cs-CZ" sz="2000" i="0" dirty="0">
                <a:ea typeface="+mj-lt"/>
                <a:cs typeface="+mj-lt"/>
              </a:rPr>
              <a:t>Svalová souhra mezi autochtonní muskulaturou, bránicí, PD a břišními svaly</a:t>
            </a:r>
            <a:endParaRPr lang="cs-CZ" sz="2000" dirty="0"/>
          </a:p>
        </p:txBody>
      </p:sp>
      <p:pic>
        <p:nvPicPr>
          <p:cNvPr id="5" name="Obrázek 5" descr="Obsah obrázku text&#10;&#10;Popis se vygeneroval automaticky.">
            <a:extLst>
              <a:ext uri="{FF2B5EF4-FFF2-40B4-BE49-F238E27FC236}">
                <a16:creationId xmlns:a16="http://schemas.microsoft.com/office/drawing/2014/main" id="{ACC39931-A80A-4DA5-8CFD-1FBE708DD8C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895" r="3278" b="-2"/>
          <a:stretch/>
        </p:blipFill>
        <p:spPr>
          <a:xfrm>
            <a:off x="1366144" y="619330"/>
            <a:ext cx="3615640" cy="5595203"/>
          </a:xfrm>
          <a:prstGeom prst="rect">
            <a:avLst/>
          </a:prstGeom>
        </p:spPr>
      </p:pic>
      <p:pic>
        <p:nvPicPr>
          <p:cNvPr id="4" name="Obrázek 4" descr="Obsah obrázku text, mapa, perokresba&#10;&#10;Popis se vygeneroval automaticky.">
            <a:extLst>
              <a:ext uri="{FF2B5EF4-FFF2-40B4-BE49-F238E27FC236}">
                <a16:creationId xmlns:a16="http://schemas.microsoft.com/office/drawing/2014/main" id="{85B4D9DC-4495-462C-98DB-B47886A92E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4202" y="564693"/>
            <a:ext cx="3978191" cy="2864298"/>
          </a:xfrm>
          <a:prstGeom prst="rect">
            <a:avLst/>
          </a:pr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6653C62-2720-4727-86EF-1A7698654F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32987" y="4555671"/>
            <a:ext cx="5249328" cy="1807780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just"/>
            <a:r>
              <a:rPr lang="cs-CZ" sz="1600" dirty="0">
                <a:ea typeface="+mn-lt"/>
                <a:cs typeface="+mn-lt"/>
              </a:rPr>
              <a:t>Za fyziologické situace je předozadní osa spojující </a:t>
            </a:r>
            <a:r>
              <a:rPr lang="cs-CZ" sz="1600" dirty="0" err="1">
                <a:ea typeface="+mn-lt"/>
                <a:cs typeface="+mn-lt"/>
              </a:rPr>
              <a:t>pars</a:t>
            </a:r>
            <a:r>
              <a:rPr lang="cs-CZ" sz="1600" dirty="0">
                <a:ea typeface="+mn-lt"/>
                <a:cs typeface="+mn-lt"/>
              </a:rPr>
              <a:t> </a:t>
            </a:r>
            <a:r>
              <a:rPr lang="cs-CZ" sz="1600" dirty="0" err="1">
                <a:ea typeface="+mn-lt"/>
                <a:cs typeface="+mn-lt"/>
              </a:rPr>
              <a:t>sternalis</a:t>
            </a:r>
            <a:r>
              <a:rPr lang="cs-CZ" sz="1600" dirty="0">
                <a:ea typeface="+mn-lt"/>
                <a:cs typeface="+mn-lt"/>
              </a:rPr>
              <a:t> a </a:t>
            </a:r>
            <a:r>
              <a:rPr lang="cs-CZ" sz="1600" dirty="0" err="1">
                <a:ea typeface="+mn-lt"/>
                <a:cs typeface="+mn-lt"/>
              </a:rPr>
              <a:t>pars</a:t>
            </a:r>
            <a:r>
              <a:rPr lang="cs-CZ" sz="1600" dirty="0">
                <a:ea typeface="+mn-lt"/>
                <a:cs typeface="+mn-lt"/>
              </a:rPr>
              <a:t> </a:t>
            </a:r>
            <a:r>
              <a:rPr lang="cs-CZ" sz="1600" dirty="0" err="1">
                <a:ea typeface="+mn-lt"/>
                <a:cs typeface="+mn-lt"/>
              </a:rPr>
              <a:t>lumbalis</a:t>
            </a:r>
            <a:r>
              <a:rPr lang="cs-CZ" sz="1600" dirty="0">
                <a:ea typeface="+mn-lt"/>
                <a:cs typeface="+mn-lt"/>
              </a:rPr>
              <a:t> bránice nastavena téměř horizontálně (obdobně také u PD)</a:t>
            </a:r>
            <a:endParaRPr lang="cs-CZ" sz="1600"/>
          </a:p>
          <a:p>
            <a:pPr algn="just">
              <a:buClr>
                <a:srgbClr val="262626"/>
              </a:buClr>
            </a:pPr>
            <a:r>
              <a:rPr lang="cs-CZ" sz="1600" dirty="0">
                <a:ea typeface="+mn-lt"/>
                <a:cs typeface="+mn-lt"/>
              </a:rPr>
              <a:t>Za patologické situace se předozadní osa spojující </a:t>
            </a:r>
            <a:r>
              <a:rPr lang="cs-CZ" sz="1600" dirty="0" err="1">
                <a:ea typeface="+mn-lt"/>
                <a:cs typeface="+mn-lt"/>
              </a:rPr>
              <a:t>pars</a:t>
            </a:r>
            <a:r>
              <a:rPr lang="cs-CZ" sz="1600" dirty="0">
                <a:ea typeface="+mn-lt"/>
                <a:cs typeface="+mn-lt"/>
              </a:rPr>
              <a:t> </a:t>
            </a:r>
            <a:r>
              <a:rPr lang="cs-CZ" sz="1600" dirty="0" err="1">
                <a:ea typeface="+mn-lt"/>
                <a:cs typeface="+mn-lt"/>
              </a:rPr>
              <a:t>sternalis</a:t>
            </a:r>
            <a:r>
              <a:rPr lang="cs-CZ" sz="1600" dirty="0">
                <a:ea typeface="+mn-lt"/>
                <a:cs typeface="+mn-lt"/>
              </a:rPr>
              <a:t> bránice a </a:t>
            </a:r>
            <a:r>
              <a:rPr lang="cs-CZ" sz="1600" dirty="0" err="1">
                <a:ea typeface="+mn-lt"/>
                <a:cs typeface="+mn-lt"/>
              </a:rPr>
              <a:t>kostofrénický</a:t>
            </a:r>
            <a:r>
              <a:rPr lang="cs-CZ" sz="1600" dirty="0">
                <a:ea typeface="+mn-lt"/>
                <a:cs typeface="+mn-lt"/>
              </a:rPr>
              <a:t> úhel </a:t>
            </a:r>
            <a:r>
              <a:rPr lang="cs-CZ" sz="1600" dirty="0" err="1">
                <a:ea typeface="+mn-lt"/>
                <a:cs typeface="+mn-lt"/>
              </a:rPr>
              <a:t>vertikalizuje</a:t>
            </a:r>
            <a:endParaRPr lang="cs-CZ" sz="1600"/>
          </a:p>
        </p:txBody>
      </p:sp>
    </p:spTree>
    <p:extLst>
      <p:ext uri="{BB962C8B-B14F-4D97-AF65-F5344CB8AC3E}">
        <p14:creationId xmlns:p14="http://schemas.microsoft.com/office/powerpoint/2010/main" val="13400066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071C0CD-5EFD-45A1-AAFD-61C3D4A651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A03302C-20A2-4C4F-9760-E85AE10413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337" y="643464"/>
            <a:ext cx="10912338" cy="5571072"/>
          </a:xfrm>
          <a:prstGeom prst="rect">
            <a:avLst/>
          </a:prstGeom>
          <a:solidFill>
            <a:srgbClr val="FFFFFF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D00F093B-0739-4429-B30D-D72924D088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9702" y="809244"/>
            <a:ext cx="10579608" cy="5239512"/>
          </a:xfrm>
          <a:prstGeom prst="rect">
            <a:avLst/>
          </a:prstGeom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51C3EAF8-D3DF-41CF-BA8F-F20240E533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06286" y="1446715"/>
            <a:ext cx="9637485" cy="3299335"/>
          </a:xfrm>
        </p:spPr>
        <p:txBody>
          <a:bodyPr>
            <a:normAutofit fontScale="90000"/>
          </a:bodyPr>
          <a:lstStyle/>
          <a:p>
            <a:r>
              <a:rPr lang="cs-CZ"/>
              <a:t>DIAGNOSTIKA HLUBOKÉHO STABILIZAČNÍHO SYSTÉMU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5E691C6-2D78-4F40-916B-2F19E4E970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06286" y="4842627"/>
            <a:ext cx="9637485" cy="72922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dirty="0"/>
              <a:t>VYŠETŘENÍ POSTURÁLNÍCH FUNKCÍ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BB92999-6A40-480A-8965-2F20DFB032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640856"/>
            <a:ext cx="1920240" cy="73152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5573B87-7D61-460C-9ADA-EF63674E3A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50180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000000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AAF6B7C-985D-4351-9564-8DBDF5BB03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941820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000000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88433F4-33AB-4CE1-9DE3-72A8403654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50180" y="1286150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000000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191223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009E310-C7C2-4F23-B466-4417C8ED3B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4C31FF5-F97E-4082-BFC5-A880DB9F3F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01150" y="457200"/>
            <a:ext cx="8533646" cy="5943603"/>
          </a:xfrm>
          <a:prstGeom prst="rect">
            <a:avLst/>
          </a:prstGeom>
          <a:solidFill>
            <a:srgbClr val="FFFFFF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015B4CE-42DE-4E9B-B800-B5B8142E6F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72467" y="621793"/>
            <a:ext cx="8198780" cy="5614416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9FF72A9-8F24-4008-92F6-E67DCC8808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4616" y="881210"/>
            <a:ext cx="7417925" cy="1517035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chemeClr val="tx1"/>
                </a:solidFill>
              </a:rPr>
              <a:t>DNS DIAGNOSTIKA</a:t>
            </a:r>
            <a:r>
              <a:rPr lang="cs-CZ">
                <a:solidFill>
                  <a:schemeClr val="tx1"/>
                </a:solidFill>
              </a:rPr>
              <a:t> SCHÉMA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5B04735-9732-45FF-B16D-4F89AEA0D3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44616" y="2407635"/>
            <a:ext cx="7245103" cy="3131777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just"/>
            <a:r>
              <a:rPr lang="cs-CZ" sz="1800" dirty="0"/>
              <a:t>K vyšetření posturálních funkcí používáme soubor cílených DNS testů pro:</a:t>
            </a:r>
          </a:p>
          <a:p>
            <a:pPr algn="just">
              <a:buClr>
                <a:srgbClr val="262626"/>
              </a:buClr>
            </a:pPr>
            <a:r>
              <a:rPr lang="cs-CZ" sz="1800" dirty="0"/>
              <a:t>1.) Bránici </a:t>
            </a:r>
            <a:r>
              <a:rPr lang="cs-CZ" sz="1800" b="1" dirty="0">
                <a:ea typeface="+mn-lt"/>
                <a:cs typeface="+mn-lt"/>
              </a:rPr>
              <a:t>→ VYŠETŘENÍ DECHOVÉHO STEREOTYPU, BRÁNIČNÍ TEST</a:t>
            </a:r>
            <a:endParaRPr lang="cs-CZ" sz="1800" dirty="0"/>
          </a:p>
          <a:p>
            <a:pPr algn="just">
              <a:buClr>
                <a:srgbClr val="262626"/>
              </a:buClr>
            </a:pPr>
            <a:r>
              <a:rPr lang="cs-CZ" sz="1800" dirty="0"/>
              <a:t>2.) Krátké svaly v hluboké vrstvě podél páteře = mm. </a:t>
            </a:r>
            <a:r>
              <a:rPr lang="cs-CZ" sz="1800" dirty="0" err="1"/>
              <a:t>multifidi</a:t>
            </a:r>
            <a:r>
              <a:rPr lang="cs-CZ" sz="1800" dirty="0"/>
              <a:t> </a:t>
            </a:r>
            <a:r>
              <a:rPr lang="cs-CZ" sz="1800" b="1" dirty="0">
                <a:ea typeface="+mn-lt"/>
                <a:cs typeface="+mn-lt"/>
              </a:rPr>
              <a:t>→ EXTENČNÍ TEST</a:t>
            </a:r>
            <a:endParaRPr lang="cs-CZ" sz="1800" dirty="0"/>
          </a:p>
          <a:p>
            <a:pPr algn="just">
              <a:buClr>
                <a:srgbClr val="262626"/>
              </a:buClr>
            </a:pPr>
            <a:r>
              <a:rPr lang="cs-CZ" sz="1800" dirty="0"/>
              <a:t>3.) m. </a:t>
            </a:r>
            <a:r>
              <a:rPr lang="cs-CZ" sz="1800" dirty="0" err="1"/>
              <a:t>transversus</a:t>
            </a:r>
            <a:r>
              <a:rPr lang="cs-CZ" sz="1800" dirty="0"/>
              <a:t> </a:t>
            </a:r>
            <a:r>
              <a:rPr lang="cs-CZ" sz="1800" dirty="0" err="1"/>
              <a:t>abdominis</a:t>
            </a:r>
            <a:r>
              <a:rPr lang="cs-CZ" sz="1800" dirty="0"/>
              <a:t> </a:t>
            </a:r>
            <a:r>
              <a:rPr lang="cs-CZ" sz="1800" b="1" dirty="0">
                <a:ea typeface="+mn-lt"/>
                <a:cs typeface="+mn-lt"/>
              </a:rPr>
              <a:t>→ TESTY PRO TRUPOVOU STABILIZACI</a:t>
            </a:r>
            <a:endParaRPr lang="cs-CZ" sz="1800" dirty="0">
              <a:ea typeface="+mn-lt"/>
              <a:cs typeface="+mn-lt"/>
            </a:endParaRPr>
          </a:p>
          <a:p>
            <a:pPr algn="just">
              <a:buClr>
                <a:srgbClr val="262626"/>
              </a:buClr>
            </a:pPr>
            <a:r>
              <a:rPr lang="cs-CZ" sz="1800" dirty="0"/>
              <a:t>4.) Svaly pánevního dna (PD) = </a:t>
            </a:r>
            <a:r>
              <a:rPr lang="cs-CZ" sz="1800" dirty="0" err="1"/>
              <a:t>diaphragma</a:t>
            </a:r>
            <a:r>
              <a:rPr lang="cs-CZ" sz="1800" dirty="0"/>
              <a:t> pelvis </a:t>
            </a:r>
            <a:r>
              <a:rPr lang="cs-CZ" sz="1800" b="1" dirty="0">
                <a:ea typeface="+mn-lt"/>
                <a:cs typeface="+mn-lt"/>
              </a:rPr>
              <a:t>→ VYŠETŘENÍ SVALŮ PÁNEVNÍHO DNA</a:t>
            </a:r>
          </a:p>
        </p:txBody>
      </p:sp>
    </p:spTree>
    <p:extLst>
      <p:ext uri="{BB962C8B-B14F-4D97-AF65-F5344CB8AC3E}">
        <p14:creationId xmlns:p14="http://schemas.microsoft.com/office/powerpoint/2010/main" val="34626572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8E1E7A8-DC32-4184-8228-3B797593CD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402512"/>
            <a:ext cx="10058400" cy="734861"/>
          </a:xfrm>
        </p:spPr>
        <p:txBody>
          <a:bodyPr>
            <a:normAutofit/>
          </a:bodyPr>
          <a:lstStyle/>
          <a:p>
            <a:pPr algn="ctr"/>
            <a:r>
              <a:rPr lang="cs-CZ"/>
              <a:t>OSNOVA PREZENTACE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15674628-7488-412A-A9B1-EFA73778D80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008CC0D-9755-405F-B0A5-63E3D06561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69848" y="1717322"/>
            <a:ext cx="4663440" cy="4510372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r>
              <a:rPr lang="cs-CZ" dirty="0"/>
              <a:t>DNS úvod &amp; postuláty</a:t>
            </a:r>
          </a:p>
          <a:p>
            <a:pPr>
              <a:buClr>
                <a:srgbClr val="262626"/>
              </a:buClr>
            </a:pPr>
            <a:r>
              <a:rPr lang="cs-CZ" dirty="0"/>
              <a:t>Indikace metody DNS</a:t>
            </a:r>
          </a:p>
          <a:p>
            <a:pPr>
              <a:buClr>
                <a:srgbClr val="262626"/>
              </a:buClr>
            </a:pPr>
            <a:r>
              <a:rPr lang="cs-CZ" dirty="0"/>
              <a:t>DNS v klinických souvislostech</a:t>
            </a:r>
          </a:p>
          <a:p>
            <a:pPr>
              <a:buClr>
                <a:srgbClr val="262626"/>
              </a:buClr>
            </a:pPr>
            <a:r>
              <a:rPr lang="cs-CZ" dirty="0"/>
              <a:t>HSS úvod</a:t>
            </a:r>
          </a:p>
          <a:p>
            <a:pPr>
              <a:buClr>
                <a:srgbClr val="262626"/>
              </a:buClr>
            </a:pPr>
            <a:r>
              <a:rPr lang="cs-CZ" dirty="0"/>
              <a:t>HSS v klinických souvislostech</a:t>
            </a:r>
          </a:p>
          <a:p>
            <a:pPr>
              <a:buClr>
                <a:srgbClr val="262626"/>
              </a:buClr>
            </a:pPr>
            <a:r>
              <a:rPr lang="cs-CZ" dirty="0"/>
              <a:t>Souhra hlubokých extenzorů </a:t>
            </a:r>
            <a:r>
              <a:rPr lang="cs-CZ" dirty="0">
                <a:ea typeface="+mn-lt"/>
                <a:cs typeface="+mn-lt"/>
              </a:rPr>
              <a:t>&amp; flexorů </a:t>
            </a:r>
            <a:r>
              <a:rPr lang="cs-CZ" dirty="0" err="1">
                <a:ea typeface="+mn-lt"/>
                <a:cs typeface="+mn-lt"/>
              </a:rPr>
              <a:t>Cp</a:t>
            </a:r>
          </a:p>
          <a:p>
            <a:pPr>
              <a:buClr>
                <a:srgbClr val="262626"/>
              </a:buClr>
            </a:pPr>
            <a:r>
              <a:rPr lang="cs-CZ" dirty="0">
                <a:ea typeface="+mn-lt"/>
                <a:cs typeface="+mn-lt"/>
              </a:rPr>
              <a:t>Stabilizační funkce bránice</a:t>
            </a:r>
          </a:p>
          <a:p>
            <a:pPr>
              <a:buClr>
                <a:srgbClr val="262626"/>
              </a:buClr>
            </a:pPr>
            <a:r>
              <a:rPr lang="cs-CZ" dirty="0">
                <a:ea typeface="+mn-lt"/>
                <a:cs typeface="+mn-lt"/>
              </a:rPr>
              <a:t>Insuficience bránice</a:t>
            </a:r>
          </a:p>
          <a:p>
            <a:pPr>
              <a:buClr>
                <a:srgbClr val="262626"/>
              </a:buClr>
            </a:pPr>
            <a:r>
              <a:rPr lang="cs-CZ" dirty="0" err="1">
                <a:ea typeface="+mn-lt"/>
                <a:cs typeface="+mn-lt"/>
              </a:rPr>
              <a:t>Koaktivace</a:t>
            </a:r>
            <a:r>
              <a:rPr lang="cs-CZ" dirty="0">
                <a:ea typeface="+mn-lt"/>
                <a:cs typeface="+mn-lt"/>
              </a:rPr>
              <a:t> břišních svalů, PD &amp; bránice</a:t>
            </a:r>
          </a:p>
          <a:p>
            <a:pPr>
              <a:buClr>
                <a:srgbClr val="262626"/>
              </a:buClr>
            </a:pPr>
            <a:r>
              <a:rPr lang="cs-CZ" dirty="0">
                <a:ea typeface="+mn-lt"/>
                <a:cs typeface="+mn-lt"/>
              </a:rPr>
              <a:t>Stabilizační funkce PVS páteře</a:t>
            </a:r>
          </a:p>
          <a:p>
            <a:pPr>
              <a:buClr>
                <a:srgbClr val="262626"/>
              </a:buClr>
            </a:pPr>
            <a:r>
              <a:rPr lang="cs-CZ" dirty="0">
                <a:ea typeface="+mn-lt"/>
                <a:cs typeface="+mn-lt"/>
              </a:rPr>
              <a:t>Diagnostika HSS schéma</a:t>
            </a:r>
          </a:p>
          <a:p>
            <a:pPr>
              <a:buClr>
                <a:srgbClr val="262626"/>
              </a:buClr>
            </a:pPr>
            <a:r>
              <a:rPr lang="cs-CZ" dirty="0">
                <a:ea typeface="+mn-lt"/>
                <a:cs typeface="+mn-lt"/>
              </a:rPr>
              <a:t>Vyšetření dechového stereotypu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9338BEF5-4672-4025-B895-81067DCD095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D0092182-E99E-4FA4-8209-6611EEC74CA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811534" y="1717321"/>
            <a:ext cx="5310618" cy="4511056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r>
              <a:rPr lang="cs-CZ" dirty="0"/>
              <a:t>Extenční test</a:t>
            </a:r>
          </a:p>
          <a:p>
            <a:pPr>
              <a:buClr>
                <a:srgbClr val="262626"/>
              </a:buClr>
            </a:pPr>
            <a:r>
              <a:rPr lang="cs-CZ" dirty="0"/>
              <a:t>Testy pro trupovou stabilizaci</a:t>
            </a:r>
          </a:p>
          <a:p>
            <a:pPr>
              <a:buClr>
                <a:srgbClr val="262626"/>
              </a:buClr>
            </a:pPr>
            <a:r>
              <a:rPr lang="cs-CZ" dirty="0"/>
              <a:t>Vyšetření svalů pánevního dna</a:t>
            </a:r>
          </a:p>
          <a:p>
            <a:pPr>
              <a:buClr>
                <a:srgbClr val="262626"/>
              </a:buClr>
            </a:pPr>
            <a:r>
              <a:rPr lang="cs-CZ" dirty="0"/>
              <a:t>Terapie HSS</a:t>
            </a:r>
          </a:p>
          <a:p>
            <a:pPr>
              <a:buClr>
                <a:srgbClr val="262626"/>
              </a:buClr>
            </a:pPr>
            <a:r>
              <a:rPr lang="cs-CZ" dirty="0"/>
              <a:t>Terapie dle DNS úvod</a:t>
            </a:r>
          </a:p>
          <a:p>
            <a:pPr>
              <a:buClr>
                <a:srgbClr val="262626"/>
              </a:buClr>
            </a:pPr>
            <a:r>
              <a:rPr lang="cs-CZ" dirty="0"/>
              <a:t>Obecné principy nácvikových </a:t>
            </a:r>
            <a:r>
              <a:rPr lang="cs-CZ" dirty="0">
                <a:ea typeface="+mn-lt"/>
                <a:cs typeface="+mn-lt"/>
              </a:rPr>
              <a:t>&amp; terapeutických technik</a:t>
            </a:r>
          </a:p>
          <a:p>
            <a:pPr>
              <a:buClr>
                <a:srgbClr val="262626"/>
              </a:buClr>
            </a:pPr>
            <a:r>
              <a:rPr lang="cs-CZ" dirty="0"/>
              <a:t>Cíle DNS konceptu</a:t>
            </a:r>
          </a:p>
          <a:p>
            <a:pPr>
              <a:buClr>
                <a:srgbClr val="262626"/>
              </a:buClr>
            </a:pPr>
            <a:r>
              <a:rPr lang="cs-CZ" dirty="0"/>
              <a:t>Facilitační prvky nácvikových technik schéma </a:t>
            </a:r>
            <a:r>
              <a:rPr lang="cs-CZ" dirty="0">
                <a:ea typeface="+mn-lt"/>
                <a:cs typeface="+mn-lt"/>
              </a:rPr>
              <a:t>&amp; popis</a:t>
            </a:r>
          </a:p>
          <a:p>
            <a:pPr>
              <a:buClr>
                <a:srgbClr val="262626"/>
              </a:buClr>
            </a:pPr>
            <a:r>
              <a:rPr lang="cs-CZ" dirty="0">
                <a:ea typeface="+mn-lt"/>
                <a:cs typeface="+mn-lt"/>
              </a:rPr>
              <a:t>Optimalizace trupové stabilizace schéma &amp; popis</a:t>
            </a:r>
          </a:p>
          <a:p>
            <a:pPr>
              <a:buClr>
                <a:srgbClr val="262626"/>
              </a:buClr>
            </a:pPr>
            <a:r>
              <a:rPr lang="cs-CZ" dirty="0">
                <a:ea typeface="+mn-lt"/>
                <a:cs typeface="+mn-lt"/>
              </a:rPr>
              <a:t>Příklady nácviku HSSP</a:t>
            </a:r>
          </a:p>
          <a:p>
            <a:pPr>
              <a:buClr>
                <a:srgbClr val="262626"/>
              </a:buClr>
            </a:pPr>
            <a:r>
              <a:rPr lang="cs-CZ" dirty="0">
                <a:ea typeface="+mn-lt"/>
                <a:cs typeface="+mn-lt"/>
              </a:rPr>
              <a:t>Ovlivnění &amp; terapie svalů pánevního dna</a:t>
            </a:r>
          </a:p>
        </p:txBody>
      </p:sp>
      <p:pic>
        <p:nvPicPr>
          <p:cNvPr id="9" name="Obrázek 10" descr="Duhové papírové křivky">
            <a:extLst>
              <a:ext uri="{FF2B5EF4-FFF2-40B4-BE49-F238E27FC236}">
                <a16:creationId xmlns:a16="http://schemas.microsoft.com/office/drawing/2014/main" id="{BC61DCF7-E771-466D-BCD8-7B4BC63106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0976" y="1083429"/>
            <a:ext cx="10060486" cy="494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0711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0120F84-A866-4D9F-8B1C-9120A013D6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52FEFEF-6AC0-46B6-AC09-11FC56196F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0312" y="226665"/>
            <a:ext cx="11722608" cy="6382512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62F38845-1A26-4707-A086-EFF11E8519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5512" y="223587"/>
            <a:ext cx="10804728" cy="1527078"/>
          </a:xfrm>
        </p:spPr>
        <p:txBody>
          <a:bodyPr>
            <a:normAutofit/>
          </a:bodyPr>
          <a:lstStyle/>
          <a:p>
            <a:r>
              <a:rPr lang="cs-CZ"/>
              <a:t>1.) VYŠETŘENÍ</a:t>
            </a:r>
            <a:r>
              <a:rPr lang="cs-CZ" dirty="0"/>
              <a:t> DECHOVÉHO STEREOTYPU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C5DFDDB-9B8B-4A8E-BEF3-41F8E7AB5D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5512" y="1472577"/>
            <a:ext cx="10288662" cy="4885679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just"/>
            <a:r>
              <a:rPr lang="cs-CZ" sz="1600">
                <a:ea typeface="+mn-lt"/>
                <a:cs typeface="+mn-lt"/>
              </a:rPr>
              <a:t>posouzení</a:t>
            </a:r>
            <a:r>
              <a:rPr lang="cs-CZ" sz="1600" dirty="0">
                <a:ea typeface="+mn-lt"/>
                <a:cs typeface="+mn-lt"/>
              </a:rPr>
              <a:t> aktivace bránice a její spolupráce s břišními svaly</a:t>
            </a:r>
            <a:endParaRPr lang="cs-CZ" sz="1600" dirty="0"/>
          </a:p>
          <a:p>
            <a:pPr algn="just">
              <a:buClr>
                <a:srgbClr val="262626"/>
              </a:buClr>
            </a:pPr>
            <a:r>
              <a:rPr lang="cs-CZ" sz="1600" b="1">
                <a:ea typeface="+mn-lt"/>
                <a:cs typeface="+mn-lt"/>
              </a:rPr>
              <a:t>Výchozí</a:t>
            </a:r>
            <a:r>
              <a:rPr lang="cs-CZ" sz="1600" b="1" dirty="0">
                <a:ea typeface="+mn-lt"/>
                <a:cs typeface="+mn-lt"/>
              </a:rPr>
              <a:t> poloha:</a:t>
            </a:r>
            <a:r>
              <a:rPr lang="cs-CZ" sz="1600" dirty="0">
                <a:ea typeface="+mn-lt"/>
                <a:cs typeface="+mn-lt"/>
              </a:rPr>
              <a:t> vleže na zádech, vsedě, vestoje</a:t>
            </a:r>
            <a:endParaRPr lang="cs-CZ" sz="1600" dirty="0"/>
          </a:p>
          <a:p>
            <a:pPr algn="just">
              <a:buClr>
                <a:srgbClr val="262626"/>
              </a:buClr>
            </a:pPr>
            <a:r>
              <a:rPr lang="cs-CZ" sz="1600" b="1">
                <a:ea typeface="+mn-lt"/>
                <a:cs typeface="+mn-lt"/>
              </a:rPr>
              <a:t>Palpujeme</a:t>
            </a:r>
            <a:r>
              <a:rPr lang="cs-CZ" sz="1600" dirty="0">
                <a:ea typeface="+mn-lt"/>
                <a:cs typeface="+mn-lt"/>
              </a:rPr>
              <a:t> dolní hrudník a některý z pomocných dýchacích svalů </a:t>
            </a:r>
            <a:endParaRPr lang="cs-CZ" sz="1600" dirty="0"/>
          </a:p>
          <a:p>
            <a:pPr algn="just">
              <a:buClr>
                <a:srgbClr val="262626"/>
              </a:buClr>
            </a:pPr>
            <a:r>
              <a:rPr lang="cs-CZ" sz="1600" b="1">
                <a:ea typeface="+mn-lt"/>
                <a:cs typeface="+mn-lt"/>
              </a:rPr>
              <a:t>Sledujeme:</a:t>
            </a:r>
            <a:endParaRPr lang="cs-CZ" sz="1600" dirty="0"/>
          </a:p>
          <a:p>
            <a:pPr algn="just">
              <a:buClr>
                <a:srgbClr val="262626"/>
              </a:buClr>
            </a:pPr>
            <a:r>
              <a:rPr lang="cs-CZ" sz="1600" b="1" i="1">
                <a:highlight>
                  <a:srgbClr val="FFFF00"/>
                </a:highlight>
                <a:ea typeface="+mn-lt"/>
                <a:cs typeface="+mn-lt"/>
              </a:rPr>
              <a:t>Brániční dýchání:</a:t>
            </a:r>
            <a:r>
              <a:rPr lang="cs-CZ" sz="1600" dirty="0">
                <a:ea typeface="+mn-lt"/>
                <a:cs typeface="+mn-lt"/>
              </a:rPr>
              <a:t> rozšiřuje se břišní dutina i dolní hrudní apertura, sternum se pohybuje ventrálně, mezižeberní prostory se rozšiřují, dolní část hrudníku se rozšiřuje předozadně a laterálně, pomocné dechové svaly relaxovány</a:t>
            </a:r>
            <a:endParaRPr lang="cs-CZ" sz="1600" dirty="0"/>
          </a:p>
          <a:p>
            <a:pPr algn="just">
              <a:buClr>
                <a:srgbClr val="262626"/>
              </a:buClr>
            </a:pPr>
            <a:r>
              <a:rPr lang="cs-CZ" sz="1600" b="1" i="1">
                <a:highlight>
                  <a:srgbClr val="FFFF00"/>
                </a:highlight>
                <a:ea typeface="+mn-lt"/>
                <a:cs typeface="+mn-lt"/>
              </a:rPr>
              <a:t>Kostální dýchání:</a:t>
            </a:r>
            <a:r>
              <a:rPr lang="cs-CZ" sz="1600" dirty="0">
                <a:ea typeface="+mn-lt"/>
                <a:cs typeface="+mn-lt"/>
              </a:rPr>
              <a:t> sternum se pohybuje </a:t>
            </a:r>
            <a:r>
              <a:rPr lang="cs-CZ" sz="1600" err="1">
                <a:ea typeface="+mn-lt"/>
                <a:cs typeface="+mn-lt"/>
              </a:rPr>
              <a:t>kraniokaudálně</a:t>
            </a:r>
            <a:r>
              <a:rPr lang="cs-CZ" sz="1600" dirty="0">
                <a:ea typeface="+mn-lt"/>
                <a:cs typeface="+mn-lt"/>
              </a:rPr>
              <a:t>, hrudník se rozšiřuje jen minimálně, mezižeberní prostory se </a:t>
            </a:r>
            <a:r>
              <a:rPr lang="cs-CZ" sz="1600">
                <a:ea typeface="+mn-lt"/>
                <a:cs typeface="+mn-lt"/>
              </a:rPr>
              <a:t>nerozšiřují, do nádechu se zapojují pomocné dechové svaly</a:t>
            </a:r>
            <a:endParaRPr lang="cs-CZ" sz="1600" dirty="0"/>
          </a:p>
          <a:p>
            <a:pPr algn="just">
              <a:buClr>
                <a:srgbClr val="262626"/>
              </a:buClr>
            </a:pPr>
            <a:r>
              <a:rPr lang="cs-CZ" sz="1600">
                <a:ea typeface="+mn-lt"/>
                <a:cs typeface="+mn-lt"/>
              </a:rPr>
              <a:t>Pokud</a:t>
            </a:r>
            <a:r>
              <a:rPr lang="cs-CZ" sz="1600" dirty="0">
                <a:ea typeface="+mn-lt"/>
                <a:cs typeface="+mn-lt"/>
              </a:rPr>
              <a:t> není pacient schopen provést brániční dýchání = nedostatečná či porušená souhra mezi bránicí a břišními svaly</a:t>
            </a:r>
            <a:endParaRPr lang="cs-CZ" sz="1600" dirty="0"/>
          </a:p>
          <a:p>
            <a:pPr algn="just">
              <a:buClr>
                <a:srgbClr val="262626"/>
              </a:buClr>
            </a:pPr>
            <a:r>
              <a:rPr lang="cs-CZ" sz="1600">
                <a:ea typeface="+mn-lt"/>
                <a:cs typeface="+mn-lt"/>
              </a:rPr>
              <a:t>častým</a:t>
            </a:r>
            <a:r>
              <a:rPr lang="cs-CZ" sz="1600" dirty="0">
                <a:ea typeface="+mn-lt"/>
                <a:cs typeface="+mn-lt"/>
              </a:rPr>
              <a:t> důvodem je neschopnost relaxace břišní stěny, hlavně její horní části</a:t>
            </a:r>
            <a:endParaRPr lang="cs-CZ" sz="1600" dirty="0"/>
          </a:p>
          <a:p>
            <a:pPr algn="just">
              <a:buClr>
                <a:srgbClr val="262626"/>
              </a:buClr>
            </a:pPr>
            <a:r>
              <a:rPr lang="cs-CZ" sz="1600">
                <a:ea typeface="+mn-lt"/>
                <a:cs typeface="+mn-lt"/>
              </a:rPr>
              <a:t>Fyziologickému</a:t>
            </a:r>
            <a:r>
              <a:rPr lang="cs-CZ" sz="1600" dirty="0">
                <a:ea typeface="+mn-lt"/>
                <a:cs typeface="+mn-lt"/>
              </a:rPr>
              <a:t> rozvíjení hrudníku může bránit i m. </a:t>
            </a:r>
            <a:r>
              <a:rPr lang="cs-CZ" sz="1600" err="1">
                <a:ea typeface="+mn-lt"/>
                <a:cs typeface="+mn-lt"/>
              </a:rPr>
              <a:t>rectus</a:t>
            </a:r>
            <a:r>
              <a:rPr lang="cs-CZ" sz="1600" dirty="0">
                <a:ea typeface="+mn-lt"/>
                <a:cs typeface="+mn-lt"/>
              </a:rPr>
              <a:t> </a:t>
            </a:r>
            <a:r>
              <a:rPr lang="cs-CZ" sz="1600" err="1">
                <a:ea typeface="+mn-lt"/>
                <a:cs typeface="+mn-lt"/>
              </a:rPr>
              <a:t>abd</a:t>
            </a:r>
            <a:r>
              <a:rPr lang="cs-CZ" sz="1600">
                <a:ea typeface="+mn-lt"/>
                <a:cs typeface="+mn-lt"/>
              </a:rPr>
              <a:t>. tak, že tahá za </a:t>
            </a:r>
            <a:r>
              <a:rPr lang="cs-CZ" sz="1600" err="1">
                <a:ea typeface="+mn-lt"/>
                <a:cs typeface="+mn-lt"/>
              </a:rPr>
              <a:t>proc</a:t>
            </a:r>
            <a:r>
              <a:rPr lang="cs-CZ" sz="1600">
                <a:ea typeface="+mn-lt"/>
                <a:cs typeface="+mn-lt"/>
              </a:rPr>
              <a:t>. </a:t>
            </a:r>
            <a:r>
              <a:rPr lang="cs-CZ" sz="1600" err="1">
                <a:ea typeface="+mn-lt"/>
                <a:cs typeface="+mn-lt"/>
              </a:rPr>
              <a:t>xiphoideus</a:t>
            </a:r>
            <a:endParaRPr lang="cs-CZ" sz="1600"/>
          </a:p>
          <a:p>
            <a:pPr algn="just">
              <a:buClr>
                <a:srgbClr val="262626"/>
              </a:buClr>
            </a:pPr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4364326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904DB13E-F722-4ED6-BB00-556651E95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1E8D93C5-28EB-42D0-86CE-D804955653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B1B1E7D-F76D-4744-AF85-239E6998A4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BB65211-00DB-45B6-A223-033B2D19CB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E26428D7-C6F3-473D-A360-A3F5C3E872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14DF524F-3FEF-4236-90C6-820E876A94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2400A003-1BE9-49C2-8E57-DCD9B870FC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83BF0991-F9A1-4282-99DB-92D70239F6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Rectangle 30">
            <a:extLst>
              <a:ext uri="{FF2B5EF4-FFF2-40B4-BE49-F238E27FC236}">
                <a16:creationId xmlns:a16="http://schemas.microsoft.com/office/drawing/2014/main" id="{EA4E4267-CAF0-4C38-8DC6-CD3B1A9F04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0EE3ACC5-126D-4BA4-8B45-7F0B5B839C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384"/>
            <a:ext cx="12192000" cy="6858000"/>
          </a:xfrm>
          <a:prstGeom prst="rect">
            <a:avLst/>
          </a:prstGeom>
          <a:blipFill dpi="0" rotWithShape="1">
            <a:blip r:embed="rId2">
              <a:alphaModFix amt="40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133350" ty="330200" sx="85000" sy="85000" flip="xy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AB2868F7-FE10-4289-A5BD-90763C7A2F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3866" cy="6858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BD94142C-10EE-487C-A327-404FDF358F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6197" y="643464"/>
            <a:ext cx="4143830" cy="556630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5F7FAC2D-7A74-4939-A917-A1A5AF935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1587" y="806860"/>
            <a:ext cx="3813048" cy="5239512"/>
          </a:xfrm>
          <a:prstGeom prst="rect">
            <a:avLst/>
          </a:prstGeom>
          <a:noFill/>
          <a:ln w="6350" cap="sq" cmpd="sng" algn="ctr">
            <a:solidFill>
              <a:schemeClr val="bg1"/>
            </a:solidFill>
            <a:prstDash val="solid"/>
            <a:miter lim="800000"/>
          </a:ln>
          <a:effectLst/>
        </p:spPr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FFCADDA7-010D-4E96-9778-4BD551CE85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6493" y="1559768"/>
            <a:ext cx="2978281" cy="313537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83000"/>
              </a:lnSpc>
            </a:pPr>
            <a:r>
              <a:rPr lang="en-US" sz="2300" i="0" cap="all" spc="-100">
                <a:solidFill>
                  <a:schemeClr val="bg1"/>
                </a:solidFill>
              </a:rPr>
              <a:t>"Pokud je dechový stereotyp nesprávný, pak nemůže být správným žádný jiný pohyb." </a:t>
            </a:r>
            <a:br>
              <a:rPr lang="en-US" sz="2300" i="0" cap="all" spc="-100">
                <a:solidFill>
                  <a:schemeClr val="bg1"/>
                </a:solidFill>
              </a:rPr>
            </a:br>
            <a:br>
              <a:rPr lang="en-US" sz="2300" i="0" cap="all" spc="-100">
                <a:solidFill>
                  <a:schemeClr val="bg1"/>
                </a:solidFill>
              </a:rPr>
            </a:br>
            <a:r>
              <a:rPr lang="en-US" sz="2300" i="0" cap="all" spc="-100">
                <a:solidFill>
                  <a:schemeClr val="bg1"/>
                </a:solidFill>
              </a:rPr>
              <a:t>Karel Lewit</a:t>
            </a:r>
            <a:endParaRPr lang="en-US" sz="2300" cap="all" spc="-100">
              <a:solidFill>
                <a:schemeClr val="bg1"/>
              </a:solidFill>
            </a:endParaRPr>
          </a:p>
          <a:p>
            <a:pPr algn="ctr">
              <a:lnSpc>
                <a:spcPct val="83000"/>
              </a:lnSpc>
            </a:pPr>
            <a:endParaRPr lang="en-US" sz="2300" cap="all" spc="-100">
              <a:solidFill>
                <a:schemeClr val="bg1"/>
              </a:solidFill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BA53A868-C420-4BAE-9244-EC162AF05C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67992" y="640856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C2686EF3-81CC-419F-96C3-002A758803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882292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F8D93CCA-A85E-4529-A6F0-8BB54D27BC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573932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1ECFA516-C18C-41AE-AFF2-A0D0A59C9E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882292" y="1286150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Obrázek 4" descr="Obsah obrázku text, muž, osoba, starší&#10;&#10;Popis se vygeneroval automaticky.">
            <a:extLst>
              <a:ext uri="{FF2B5EF4-FFF2-40B4-BE49-F238E27FC236}">
                <a16:creationId xmlns:a16="http://schemas.microsoft.com/office/drawing/2014/main" id="{DC4E6168-A5F3-4448-979C-2E9427A3C9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915767" y="645106"/>
            <a:ext cx="5063843" cy="5564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4492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B52061E-F458-4B34-A238-4BAA7635C3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423230"/>
            <a:ext cx="10058400" cy="886691"/>
          </a:xfrm>
        </p:spPr>
        <p:txBody>
          <a:bodyPr>
            <a:normAutofit/>
          </a:bodyPr>
          <a:lstStyle/>
          <a:p>
            <a:r>
              <a:rPr lang="cs-CZ"/>
              <a:t>BRÁNIČNÍ TEST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701F803-08A2-4412-80FC-7DD72B37399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66800" y="1341120"/>
            <a:ext cx="4663440" cy="5088312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just"/>
            <a:r>
              <a:rPr lang="cs-CZ" sz="1400" b="1">
                <a:ea typeface="+mn-lt"/>
                <a:cs typeface="+mn-lt"/>
              </a:rPr>
              <a:t>Orientační</a:t>
            </a:r>
            <a:r>
              <a:rPr lang="cs-CZ" sz="1400" b="1" dirty="0">
                <a:ea typeface="+mn-lt"/>
                <a:cs typeface="+mn-lt"/>
              </a:rPr>
              <a:t> test, měli bychom s ním u pacientů začínat</a:t>
            </a:r>
            <a:endParaRPr lang="cs-CZ" sz="1400" dirty="0"/>
          </a:p>
          <a:p>
            <a:pPr algn="just">
              <a:buClr>
                <a:srgbClr val="262626"/>
              </a:buClr>
            </a:pPr>
            <a:r>
              <a:rPr lang="cs-CZ" sz="1400" b="1">
                <a:ea typeface="+mn-lt"/>
                <a:cs typeface="+mn-lt"/>
              </a:rPr>
              <a:t>VP:</a:t>
            </a:r>
            <a:r>
              <a:rPr lang="cs-CZ" sz="1400" dirty="0">
                <a:ea typeface="+mn-lt"/>
                <a:cs typeface="+mn-lt"/>
              </a:rPr>
              <a:t> vsedě s napřímeným držením páteře, hrudník v kaudálním </a:t>
            </a:r>
            <a:r>
              <a:rPr lang="cs-CZ" sz="1400">
                <a:ea typeface="+mn-lt"/>
                <a:cs typeface="+mn-lt"/>
              </a:rPr>
              <a:t>(výdechovém) postavení.</a:t>
            </a:r>
            <a:endParaRPr lang="cs-CZ" sz="1400" dirty="0"/>
          </a:p>
          <a:p>
            <a:pPr algn="just">
              <a:buClr>
                <a:srgbClr val="262626"/>
              </a:buClr>
            </a:pPr>
            <a:r>
              <a:rPr lang="cs-CZ" sz="1400" b="1">
                <a:ea typeface="+mn-lt"/>
                <a:cs typeface="+mn-lt"/>
              </a:rPr>
              <a:t>Provedení:</a:t>
            </a:r>
            <a:r>
              <a:rPr lang="cs-CZ" sz="1400" dirty="0">
                <a:ea typeface="+mn-lt"/>
                <a:cs typeface="+mn-lt"/>
              </a:rPr>
              <a:t> Palpujeme laterálně pod dolními žebry a mírně tlačíme proti laterální skupině břišních svalů. Palpací zároveň kontrolujeme chování dolních žeber. Pacient provádí v kaudálním postavení hrudníku protitlak s roztažením dolní části hrudníku. Páteř musí zůstat napřímená, nesmí se flektovat v </a:t>
            </a:r>
            <a:r>
              <a:rPr lang="cs-CZ" sz="1400" err="1">
                <a:ea typeface="+mn-lt"/>
                <a:cs typeface="+mn-lt"/>
              </a:rPr>
              <a:t>Th</a:t>
            </a:r>
            <a:r>
              <a:rPr lang="cs-CZ" sz="1400">
                <a:ea typeface="+mn-lt"/>
                <a:cs typeface="+mn-lt"/>
              </a:rPr>
              <a:t> oblasti.</a:t>
            </a:r>
            <a:endParaRPr lang="cs-CZ" sz="1400" dirty="0"/>
          </a:p>
          <a:p>
            <a:pPr algn="just">
              <a:buClr>
                <a:srgbClr val="262626"/>
              </a:buClr>
            </a:pPr>
            <a:r>
              <a:rPr lang="cs-CZ" sz="1400" b="1">
                <a:ea typeface="+mn-lt"/>
                <a:cs typeface="+mn-lt"/>
              </a:rPr>
              <a:t>Sledujeme:</a:t>
            </a:r>
            <a:endParaRPr lang="cs-CZ" sz="1400" dirty="0"/>
          </a:p>
          <a:p>
            <a:pPr algn="just">
              <a:buClr>
                <a:srgbClr val="262626"/>
              </a:buClr>
            </a:pPr>
            <a:r>
              <a:rPr lang="cs-CZ" sz="1400">
                <a:ea typeface="+mn-lt"/>
                <a:cs typeface="+mn-lt"/>
              </a:rPr>
              <a:t>schopnost aktivovat bránici v souhře s aktivitou břišního lisu a </a:t>
            </a:r>
            <a:r>
              <a:rPr lang="cs-CZ" sz="1400" dirty="0">
                <a:ea typeface="+mn-lt"/>
                <a:cs typeface="+mn-lt"/>
              </a:rPr>
              <a:t>pánevního dna</a:t>
            </a:r>
            <a:endParaRPr lang="cs-CZ" sz="1400" dirty="0"/>
          </a:p>
          <a:p>
            <a:pPr algn="just">
              <a:buClr>
                <a:srgbClr val="262626"/>
              </a:buClr>
            </a:pPr>
            <a:r>
              <a:rPr lang="cs-CZ" sz="1400">
                <a:ea typeface="+mn-lt"/>
                <a:cs typeface="+mn-lt"/>
              </a:rPr>
              <a:t>symetrie, resp. asymetrie v zapojení svalů</a:t>
            </a:r>
            <a:endParaRPr lang="cs-CZ" sz="1400" dirty="0"/>
          </a:p>
          <a:p>
            <a:pPr algn="just">
              <a:buClr>
                <a:srgbClr val="262626"/>
              </a:buClr>
            </a:pPr>
            <a:r>
              <a:rPr lang="cs-CZ" sz="1400">
                <a:ea typeface="+mn-lt"/>
                <a:cs typeface="+mn-lt"/>
              </a:rPr>
              <a:t>Pohyb v celém rozsahu pohybu</a:t>
            </a:r>
            <a:endParaRPr lang="cs-CZ" sz="1400" dirty="0"/>
          </a:p>
          <a:p>
            <a:pPr algn="just">
              <a:buClr>
                <a:srgbClr val="262626"/>
              </a:buClr>
            </a:pPr>
            <a:endParaRPr lang="cs-CZ" sz="1400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E4D2C877-CB2D-4953-8D66-78D74E3B61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76582" y="641750"/>
            <a:ext cx="5159895" cy="2444247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cs-CZ" sz="1300" b="1" dirty="0">
                <a:ea typeface="+mn-lt"/>
                <a:cs typeface="+mn-lt"/>
              </a:rPr>
              <a:t>Správné provedení:</a:t>
            </a:r>
            <a:endParaRPr lang="cs-CZ" sz="1300" dirty="0"/>
          </a:p>
          <a:p>
            <a:pPr>
              <a:buClr>
                <a:srgbClr val="262626"/>
              </a:buClr>
            </a:pPr>
            <a:r>
              <a:rPr lang="cs-CZ" sz="1300" dirty="0">
                <a:ea typeface="+mn-lt"/>
                <a:cs typeface="+mn-lt"/>
              </a:rPr>
              <a:t>rozšíření dolní části hrudníku laterálně</a:t>
            </a:r>
            <a:endParaRPr lang="cs-CZ" sz="1300" dirty="0"/>
          </a:p>
          <a:p>
            <a:pPr>
              <a:buClr>
                <a:srgbClr val="262626"/>
              </a:buClr>
            </a:pPr>
            <a:r>
              <a:rPr lang="cs-CZ" sz="1300" dirty="0">
                <a:ea typeface="+mn-lt"/>
                <a:cs typeface="+mn-lt"/>
              </a:rPr>
              <a:t>rozšíření mezižeberních prostor</a:t>
            </a:r>
            <a:endParaRPr lang="cs-CZ" sz="1300" dirty="0"/>
          </a:p>
          <a:p>
            <a:pPr>
              <a:buClr>
                <a:srgbClr val="262626"/>
              </a:buClr>
            </a:pPr>
            <a:r>
              <a:rPr lang="cs-CZ" sz="1300" dirty="0">
                <a:ea typeface="+mn-lt"/>
                <a:cs typeface="+mn-lt"/>
              </a:rPr>
              <a:t>nedochází ke kraniálnímu pohybu žeber, pouze k laterálnímu</a:t>
            </a:r>
            <a:endParaRPr lang="cs-CZ" sz="1300" dirty="0"/>
          </a:p>
          <a:p>
            <a:pPr>
              <a:buClr>
                <a:srgbClr val="262626"/>
              </a:buClr>
            </a:pPr>
            <a:r>
              <a:rPr lang="cs-CZ" sz="1300" b="1" dirty="0">
                <a:ea typeface="+mn-lt"/>
                <a:cs typeface="+mn-lt"/>
              </a:rPr>
              <a:t>Projevy insuficience:</a:t>
            </a:r>
            <a:endParaRPr lang="cs-CZ" sz="1300" dirty="0"/>
          </a:p>
          <a:p>
            <a:pPr>
              <a:buClr>
                <a:srgbClr val="262626"/>
              </a:buClr>
            </a:pPr>
            <a:r>
              <a:rPr lang="cs-CZ" sz="1300" dirty="0">
                <a:ea typeface="+mn-lt"/>
                <a:cs typeface="+mn-lt"/>
              </a:rPr>
              <a:t>pac. nedokáže nebo jen malou silou aktivuje svaly proti našemu odporu</a:t>
            </a:r>
            <a:endParaRPr lang="cs-CZ" sz="1300" dirty="0"/>
          </a:p>
          <a:p>
            <a:pPr>
              <a:buClr>
                <a:srgbClr val="262626"/>
              </a:buClr>
            </a:pPr>
            <a:r>
              <a:rPr lang="cs-CZ" sz="1300" dirty="0">
                <a:ea typeface="+mn-lt"/>
                <a:cs typeface="+mn-lt"/>
              </a:rPr>
              <a:t>kraniální migrace žeber</a:t>
            </a:r>
            <a:br>
              <a:rPr lang="cs-CZ" sz="1300" dirty="0">
                <a:ea typeface="+mn-lt"/>
                <a:cs typeface="+mn-lt"/>
              </a:rPr>
            </a:br>
            <a:r>
              <a:rPr lang="cs-CZ" sz="1300" dirty="0">
                <a:ea typeface="+mn-lt"/>
                <a:cs typeface="+mn-lt"/>
              </a:rPr>
              <a:t> (p. neudrží jejich kaudální postavení)</a:t>
            </a:r>
            <a:endParaRPr lang="cs-CZ" sz="1300" dirty="0"/>
          </a:p>
          <a:p>
            <a:pPr>
              <a:buClr>
                <a:srgbClr val="262626"/>
              </a:buClr>
            </a:pPr>
            <a:r>
              <a:rPr lang="cs-CZ" sz="1300" dirty="0">
                <a:ea typeface="+mn-lt"/>
                <a:cs typeface="+mn-lt"/>
              </a:rPr>
              <a:t>nedojde k laterálnímu rozšíření hrudníku, </a:t>
            </a:r>
            <a:br>
              <a:rPr lang="cs-CZ" sz="1300" dirty="0">
                <a:ea typeface="+mn-lt"/>
                <a:cs typeface="+mn-lt"/>
              </a:rPr>
            </a:br>
            <a:r>
              <a:rPr lang="cs-CZ" sz="1300" dirty="0">
                <a:ea typeface="+mn-lt"/>
                <a:cs typeface="+mn-lt"/>
              </a:rPr>
              <a:t>tedy ani mezižeberních prostor </a:t>
            </a:r>
            <a:endParaRPr lang="cs-CZ" sz="1300" dirty="0"/>
          </a:p>
          <a:p>
            <a:pPr>
              <a:buClr>
                <a:srgbClr val="262626"/>
              </a:buClr>
            </a:pPr>
            <a:r>
              <a:rPr lang="cs-CZ" sz="1300" dirty="0">
                <a:ea typeface="+mn-lt"/>
                <a:cs typeface="+mn-lt"/>
              </a:rPr>
              <a:t>není možná stabilizace dolních</a:t>
            </a:r>
            <a:br>
              <a:rPr lang="cs-CZ" sz="1300" dirty="0">
                <a:ea typeface="+mn-lt"/>
                <a:cs typeface="+mn-lt"/>
              </a:rPr>
            </a:br>
            <a:r>
              <a:rPr lang="cs-CZ" sz="1300" dirty="0">
                <a:ea typeface="+mn-lt"/>
                <a:cs typeface="+mn-lt"/>
              </a:rPr>
              <a:t>  segmentů páteře</a:t>
            </a:r>
            <a:endParaRPr lang="cs-CZ" sz="1300" dirty="0"/>
          </a:p>
          <a:p>
            <a:pPr>
              <a:buClr>
                <a:srgbClr val="262626"/>
              </a:buClr>
            </a:pPr>
            <a:endParaRPr lang="cs-CZ" sz="1300" dirty="0"/>
          </a:p>
        </p:txBody>
      </p:sp>
      <p:pic>
        <p:nvPicPr>
          <p:cNvPr id="5" name="Obrázek 5" descr="Obsah obrázku osoba, interiér&#10;&#10;Popis se vygeneroval automaticky.">
            <a:extLst>
              <a:ext uri="{FF2B5EF4-FFF2-40B4-BE49-F238E27FC236}">
                <a16:creationId xmlns:a16="http://schemas.microsoft.com/office/drawing/2014/main" id="{79C4424E-A755-46CA-ABB1-E06191E417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8868" y="5048942"/>
            <a:ext cx="2514600" cy="1809750"/>
          </a:xfrm>
          <a:prstGeom prst="rect">
            <a:avLst/>
          </a:prstGeom>
        </p:spPr>
      </p:pic>
      <p:pic>
        <p:nvPicPr>
          <p:cNvPr id="6" name="Obrázek 6" descr="Obsah obrázku interiér, patro, osoba, zeď&#10;&#10;Popis se vygeneroval automaticky.">
            <a:extLst>
              <a:ext uri="{FF2B5EF4-FFF2-40B4-BE49-F238E27FC236}">
                <a16:creationId xmlns:a16="http://schemas.microsoft.com/office/drawing/2014/main" id="{4BFE18D2-E47C-4FE7-9C51-99A4066BB9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8075" y="3882211"/>
            <a:ext cx="2236300" cy="2978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446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2912FB7-1243-4B95-B253-62D62AE749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353958"/>
            <a:ext cx="10058400" cy="909782"/>
          </a:xfrm>
        </p:spPr>
        <p:txBody>
          <a:bodyPr/>
          <a:lstStyle/>
          <a:p>
            <a:r>
              <a:rPr lang="cs-CZ"/>
              <a:t>2.) EXTENČNÍ</a:t>
            </a:r>
            <a:r>
              <a:rPr lang="cs-CZ" dirty="0"/>
              <a:t> TEST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077942B-55A7-45BB-8ABA-5F5AB2B5513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66800" y="1329575"/>
            <a:ext cx="4663440" cy="3749040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just"/>
            <a:r>
              <a:rPr lang="cs-CZ" sz="1200" b="1">
                <a:ea typeface="+mn-lt"/>
                <a:cs typeface="+mn-lt"/>
              </a:rPr>
              <a:t>VP:</a:t>
            </a:r>
            <a:r>
              <a:rPr lang="cs-CZ" sz="1200" dirty="0">
                <a:ea typeface="+mn-lt"/>
                <a:cs typeface="+mn-lt"/>
              </a:rPr>
              <a:t> vleže na břiše, dvě modifikace postavení paží</a:t>
            </a:r>
            <a:endParaRPr lang="cs-CZ" sz="1200" dirty="0"/>
          </a:p>
          <a:p>
            <a:pPr algn="just">
              <a:buClr>
                <a:srgbClr val="262626"/>
              </a:buClr>
            </a:pPr>
            <a:r>
              <a:rPr lang="cs-CZ" sz="1200">
                <a:ea typeface="+mn-lt"/>
                <a:cs typeface="+mn-lt"/>
              </a:rPr>
              <a:t>paže leží podél těla ve středním postavení</a:t>
            </a:r>
            <a:endParaRPr lang="cs-CZ" sz="1200" dirty="0"/>
          </a:p>
          <a:p>
            <a:pPr algn="just">
              <a:buClr>
                <a:srgbClr val="262626"/>
              </a:buClr>
            </a:pPr>
            <a:r>
              <a:rPr lang="cs-CZ" sz="1200">
                <a:ea typeface="+mn-lt"/>
                <a:cs typeface="+mn-lt"/>
              </a:rPr>
              <a:t>paže pokrčeny a vedle těla opřeny o ruce (podpor ležmo)</a:t>
            </a:r>
            <a:endParaRPr lang="cs-CZ" sz="1200" dirty="0"/>
          </a:p>
          <a:p>
            <a:pPr algn="just">
              <a:buClr>
                <a:srgbClr val="262626"/>
              </a:buClr>
            </a:pPr>
            <a:r>
              <a:rPr lang="cs-CZ" sz="1200" b="1">
                <a:ea typeface="+mn-lt"/>
                <a:cs typeface="+mn-lt"/>
              </a:rPr>
              <a:t>Provedení</a:t>
            </a:r>
            <a:r>
              <a:rPr lang="cs-CZ" sz="1200">
                <a:ea typeface="+mn-lt"/>
                <a:cs typeface="+mn-lt"/>
              </a:rPr>
              <a:t>: P zvedne hlavu nad podložku a provede pohyb do </a:t>
            </a:r>
            <a:r>
              <a:rPr lang="cs-CZ" sz="1200" dirty="0">
                <a:ea typeface="+mn-lt"/>
                <a:cs typeface="+mn-lt"/>
              </a:rPr>
              <a:t>mírné extenze páteře, kde pohyb zastaví</a:t>
            </a:r>
            <a:endParaRPr lang="cs-CZ" sz="1200" dirty="0"/>
          </a:p>
          <a:p>
            <a:pPr algn="just">
              <a:buClr>
                <a:srgbClr val="262626"/>
              </a:buClr>
            </a:pPr>
            <a:r>
              <a:rPr lang="cs-CZ" sz="1200" b="1">
                <a:ea typeface="+mn-lt"/>
                <a:cs typeface="+mn-lt"/>
              </a:rPr>
              <a:t>Sledujeme:</a:t>
            </a:r>
            <a:endParaRPr lang="cs-CZ" sz="1200" dirty="0"/>
          </a:p>
          <a:p>
            <a:pPr algn="just">
              <a:buClr>
                <a:srgbClr val="262626"/>
              </a:buClr>
            </a:pPr>
            <a:r>
              <a:rPr lang="cs-CZ" sz="1200">
                <a:ea typeface="+mn-lt"/>
                <a:cs typeface="+mn-lt"/>
              </a:rPr>
              <a:t>koordinaci v zapojení zádových svalů a laterální skupiny břišních </a:t>
            </a:r>
            <a:r>
              <a:rPr lang="cs-CZ" sz="1200" dirty="0">
                <a:ea typeface="+mn-lt"/>
                <a:cs typeface="+mn-lt"/>
              </a:rPr>
              <a:t>svalů</a:t>
            </a:r>
            <a:endParaRPr lang="cs-CZ" sz="1200" dirty="0"/>
          </a:p>
          <a:p>
            <a:pPr algn="just">
              <a:buClr>
                <a:srgbClr val="262626"/>
              </a:buClr>
            </a:pPr>
            <a:r>
              <a:rPr lang="cs-CZ" sz="1200">
                <a:ea typeface="+mn-lt"/>
                <a:cs typeface="+mn-lt"/>
              </a:rPr>
              <a:t>zapojení </a:t>
            </a:r>
            <a:r>
              <a:rPr lang="cs-CZ" sz="1200" err="1">
                <a:ea typeface="+mn-lt"/>
                <a:cs typeface="+mn-lt"/>
              </a:rPr>
              <a:t>ischiokrurálního</a:t>
            </a:r>
            <a:r>
              <a:rPr lang="cs-CZ" sz="1200" dirty="0">
                <a:ea typeface="+mn-lt"/>
                <a:cs typeface="+mn-lt"/>
              </a:rPr>
              <a:t> svalstva a m. triceps </a:t>
            </a:r>
            <a:r>
              <a:rPr lang="cs-CZ" sz="1200" err="1">
                <a:ea typeface="+mn-lt"/>
                <a:cs typeface="+mn-lt"/>
              </a:rPr>
              <a:t>surae</a:t>
            </a:r>
            <a:endParaRPr lang="cs-CZ" sz="1200" dirty="0"/>
          </a:p>
          <a:p>
            <a:pPr algn="just">
              <a:buClr>
                <a:srgbClr val="262626"/>
              </a:buClr>
            </a:pPr>
            <a:r>
              <a:rPr lang="cs-CZ" sz="1200">
                <a:ea typeface="+mn-lt"/>
                <a:cs typeface="+mn-lt"/>
              </a:rPr>
              <a:t>postavení a souhyb lopatek</a:t>
            </a:r>
            <a:endParaRPr lang="cs-CZ" sz="1200" dirty="0"/>
          </a:p>
          <a:p>
            <a:pPr algn="just">
              <a:buClr>
                <a:srgbClr val="262626"/>
              </a:buClr>
            </a:pPr>
            <a:endParaRPr lang="cs-CZ" sz="1200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ED1B43BA-ACA9-466B-B4EE-236B61E264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11037" y="464773"/>
            <a:ext cx="4663440" cy="3749040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just"/>
            <a:r>
              <a:rPr lang="cs-CZ" sz="1200" b="1">
                <a:ea typeface="+mn-lt"/>
                <a:cs typeface="+mn-lt"/>
              </a:rPr>
              <a:t>Správné</a:t>
            </a:r>
            <a:r>
              <a:rPr lang="cs-CZ" sz="1200" b="1" dirty="0">
                <a:ea typeface="+mn-lt"/>
                <a:cs typeface="+mn-lt"/>
              </a:rPr>
              <a:t> provedení:</a:t>
            </a:r>
            <a:endParaRPr lang="cs-CZ" sz="1200" dirty="0"/>
          </a:p>
          <a:p>
            <a:pPr algn="just">
              <a:buClr>
                <a:srgbClr val="262626"/>
              </a:buClr>
            </a:pPr>
            <a:r>
              <a:rPr lang="cs-CZ" sz="1200">
                <a:ea typeface="+mn-lt"/>
                <a:cs typeface="+mn-lt"/>
              </a:rPr>
              <a:t>vyváženost mezi extensory páteře a laterální skupinou břišních svalů</a:t>
            </a:r>
            <a:endParaRPr lang="cs-CZ" sz="1200" dirty="0"/>
          </a:p>
          <a:p>
            <a:pPr algn="just">
              <a:buClr>
                <a:srgbClr val="262626"/>
              </a:buClr>
            </a:pPr>
            <a:r>
              <a:rPr lang="cs-CZ" sz="1200">
                <a:ea typeface="+mn-lt"/>
                <a:cs typeface="+mn-lt"/>
              </a:rPr>
              <a:t>ischiokrurální</a:t>
            </a:r>
            <a:r>
              <a:rPr lang="cs-CZ" sz="1200" dirty="0">
                <a:ea typeface="+mn-lt"/>
                <a:cs typeface="+mn-lt"/>
              </a:rPr>
              <a:t> svaly za normálních okolností aktivovány jen </a:t>
            </a:r>
            <a:r>
              <a:rPr lang="cs-CZ" sz="1200">
                <a:ea typeface="+mn-lt"/>
                <a:cs typeface="+mn-lt"/>
              </a:rPr>
              <a:t>minimálně, pacient je při extenzi páteře dokáže relaxovat</a:t>
            </a:r>
            <a:endParaRPr lang="cs-CZ" sz="1200" dirty="0"/>
          </a:p>
          <a:p>
            <a:pPr algn="just">
              <a:buClr>
                <a:srgbClr val="262626"/>
              </a:buClr>
            </a:pPr>
            <a:r>
              <a:rPr lang="cs-CZ" sz="1200" b="1">
                <a:ea typeface="+mn-lt"/>
                <a:cs typeface="+mn-lt"/>
              </a:rPr>
              <a:t>Projevy</a:t>
            </a:r>
            <a:r>
              <a:rPr lang="cs-CZ" sz="1200" b="1" dirty="0">
                <a:ea typeface="+mn-lt"/>
                <a:cs typeface="+mn-lt"/>
              </a:rPr>
              <a:t> poruchy stabilizace:</a:t>
            </a:r>
            <a:endParaRPr lang="cs-CZ" sz="1200" dirty="0"/>
          </a:p>
          <a:p>
            <a:pPr algn="just">
              <a:buClr>
                <a:srgbClr val="262626"/>
              </a:buClr>
            </a:pPr>
            <a:r>
              <a:rPr lang="cs-CZ" sz="1200">
                <a:ea typeface="+mn-lt"/>
                <a:cs typeface="+mn-lt"/>
              </a:rPr>
              <a:t>výrazná aktivace PVS s maximem v oblasti dolní </a:t>
            </a:r>
            <a:r>
              <a:rPr lang="cs-CZ" sz="1200" err="1">
                <a:ea typeface="+mn-lt"/>
                <a:cs typeface="+mn-lt"/>
              </a:rPr>
              <a:t>Thp</a:t>
            </a:r>
            <a:r>
              <a:rPr lang="cs-CZ" sz="1200" dirty="0">
                <a:ea typeface="+mn-lt"/>
                <a:cs typeface="+mn-lt"/>
              </a:rPr>
              <a:t> a horní </a:t>
            </a:r>
            <a:r>
              <a:rPr lang="cs-CZ" sz="1200" err="1">
                <a:ea typeface="+mn-lt"/>
                <a:cs typeface="+mn-lt"/>
              </a:rPr>
              <a:t>Lp</a:t>
            </a:r>
            <a:endParaRPr lang="cs-CZ" sz="1200"/>
          </a:p>
          <a:p>
            <a:pPr algn="just">
              <a:buClr>
                <a:srgbClr val="262626"/>
              </a:buClr>
            </a:pPr>
            <a:r>
              <a:rPr lang="cs-CZ" sz="1200">
                <a:ea typeface="+mn-lt"/>
                <a:cs typeface="+mn-lt"/>
              </a:rPr>
              <a:t>minimální nebo žádná aktivace laterální skupiny břišních svalů → </a:t>
            </a:r>
            <a:r>
              <a:rPr lang="cs-CZ" sz="1200" dirty="0">
                <a:ea typeface="+mn-lt"/>
                <a:cs typeface="+mn-lt"/>
              </a:rPr>
              <a:t>konvexní vyklenutí laterální skupiny břišních svalů (zejména v jejich dolní porci)</a:t>
            </a:r>
            <a:endParaRPr lang="cs-CZ" sz="1200" dirty="0"/>
          </a:p>
          <a:p>
            <a:pPr algn="just">
              <a:buClr>
                <a:srgbClr val="262626"/>
              </a:buClr>
            </a:pPr>
            <a:r>
              <a:rPr lang="cs-CZ" sz="1200">
                <a:ea typeface="+mn-lt"/>
                <a:cs typeface="+mn-lt"/>
              </a:rPr>
              <a:t>oblast v místě tenké aponeurózy začátku m. </a:t>
            </a:r>
            <a:r>
              <a:rPr lang="cs-CZ" sz="1200" err="1">
                <a:ea typeface="+mn-lt"/>
                <a:cs typeface="+mn-lt"/>
              </a:rPr>
              <a:t>TAbd</a:t>
            </a:r>
            <a:r>
              <a:rPr lang="cs-CZ" sz="1200" dirty="0">
                <a:ea typeface="+mn-lt"/>
                <a:cs typeface="+mn-lt"/>
              </a:rPr>
              <a:t>. se vtahuje, stává se konkávní</a:t>
            </a:r>
            <a:endParaRPr lang="cs-CZ" sz="1200" dirty="0"/>
          </a:p>
          <a:p>
            <a:pPr algn="just">
              <a:buClr>
                <a:srgbClr val="262626"/>
              </a:buClr>
            </a:pPr>
            <a:r>
              <a:rPr lang="cs-CZ" sz="1200">
                <a:ea typeface="+mn-lt"/>
                <a:cs typeface="+mn-lt"/>
              </a:rPr>
              <a:t>dolní úhly lopatek rotují zevně</a:t>
            </a:r>
            <a:endParaRPr lang="cs-CZ" sz="1200" dirty="0"/>
          </a:p>
          <a:p>
            <a:pPr algn="just">
              <a:buClr>
                <a:srgbClr val="262626"/>
              </a:buClr>
            </a:pPr>
            <a:r>
              <a:rPr lang="cs-CZ" sz="1200">
                <a:ea typeface="+mn-lt"/>
                <a:cs typeface="+mn-lt"/>
              </a:rPr>
              <a:t>nadměrná aktivita </a:t>
            </a:r>
            <a:r>
              <a:rPr lang="cs-CZ" sz="1200" err="1">
                <a:ea typeface="+mn-lt"/>
                <a:cs typeface="+mn-lt"/>
              </a:rPr>
              <a:t>ischiokrurálních</a:t>
            </a:r>
            <a:r>
              <a:rPr lang="cs-CZ" sz="1200" dirty="0">
                <a:ea typeface="+mn-lt"/>
                <a:cs typeface="+mn-lt"/>
              </a:rPr>
              <a:t> svalů,</a:t>
            </a:r>
            <a:br>
              <a:rPr lang="cs-CZ" sz="1200" dirty="0">
                <a:ea typeface="+mn-lt"/>
                <a:cs typeface="+mn-lt"/>
              </a:rPr>
            </a:br>
            <a:r>
              <a:rPr lang="cs-CZ" sz="1200" dirty="0">
                <a:ea typeface="+mn-lt"/>
                <a:cs typeface="+mn-lt"/>
              </a:rPr>
              <a:t> někdy spojená s aktivitou m. triceps </a:t>
            </a:r>
            <a:r>
              <a:rPr lang="cs-CZ" sz="1200" err="1">
                <a:ea typeface="+mn-lt"/>
                <a:cs typeface="+mn-lt"/>
              </a:rPr>
              <a:t>surae</a:t>
            </a:r>
            <a:endParaRPr lang="cs-CZ" sz="1200"/>
          </a:p>
          <a:p>
            <a:pPr algn="just">
              <a:buClr>
                <a:srgbClr val="262626"/>
              </a:buClr>
            </a:pPr>
            <a:endParaRPr lang="cs-CZ" sz="1200" dirty="0"/>
          </a:p>
        </p:txBody>
      </p:sp>
      <p:pic>
        <p:nvPicPr>
          <p:cNvPr id="5" name="Obrázek 5" descr="Obsah obrázku osoba, interiér&#10;&#10;Popis se vygeneroval automaticky.">
            <a:extLst>
              <a:ext uri="{FF2B5EF4-FFF2-40B4-BE49-F238E27FC236}">
                <a16:creationId xmlns:a16="http://schemas.microsoft.com/office/drawing/2014/main" id="{F3B5988A-2EF1-4350-9BD6-641BB776B1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5222" y="4538549"/>
            <a:ext cx="3124200" cy="2323326"/>
          </a:xfrm>
          <a:prstGeom prst="rect">
            <a:avLst/>
          </a:prstGeom>
        </p:spPr>
      </p:pic>
      <p:pic>
        <p:nvPicPr>
          <p:cNvPr id="6" name="Obrázek 6" descr="Obsah obrázku osoba, interiér, patro, lidé&#10;&#10;Popis se vygeneroval automaticky.">
            <a:extLst>
              <a:ext uri="{FF2B5EF4-FFF2-40B4-BE49-F238E27FC236}">
                <a16:creationId xmlns:a16="http://schemas.microsoft.com/office/drawing/2014/main" id="{7C4DBE79-5A57-4390-9618-A8102B5B7A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69964" y="4811876"/>
            <a:ext cx="2731181" cy="2049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0413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0F13967-D052-4891-8EA7-7EA02773109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cs-CZ"/>
              <a:t>3.) TESTY PRO </a:t>
            </a:r>
            <a:r>
              <a:rPr lang="cs-CZ" dirty="0"/>
              <a:t>TRUPOVOU STABILIZCI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C93E077-915A-48A4-B0FF-82AA4F0ED24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cs-CZ" b="1">
                <a:solidFill>
                  <a:schemeClr val="tx1"/>
                </a:solidFill>
                <a:ea typeface="+mn-lt"/>
                <a:cs typeface="+mn-lt"/>
              </a:rPr>
              <a:t>= souhra bránice, břišních svalů &amp; svalů pánevního dna</a:t>
            </a:r>
            <a:endParaRPr lang="cs-CZ" b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560583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F04BED5A-E98E-4DA0-BAA5-4F6AB2492D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B64B94A-E40E-48CE-BD7B-C1A30AE572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3982" y="488542"/>
            <a:ext cx="11244036" cy="5880916"/>
          </a:xfrm>
          <a:prstGeom prst="rect">
            <a:avLst/>
          </a:prstGeom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9EC5CA6-6479-49D5-B4B5-5643D26B83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84442" y="2057401"/>
            <a:ext cx="0" cy="2743200"/>
          </a:xfrm>
          <a:prstGeom prst="line">
            <a:avLst/>
          </a:prstGeom>
          <a:ln w="158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D1B26337-5AA4-470D-9687-5907CB53BA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685800"/>
            <a:ext cx="10853928" cy="5486400"/>
          </a:xfrm>
          <a:prstGeom prst="rect">
            <a:avLst/>
          </a:prstGeom>
          <a:noFill/>
          <a:ln w="6350" cap="sq" cmpd="sng" algn="ctr">
            <a:solidFill>
              <a:srgbClr val="FFFFFF"/>
            </a:solidFill>
            <a:prstDash val="solid"/>
            <a:miter lim="800000"/>
          </a:ln>
          <a:effectLst/>
        </p:spPr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16B944BC-69C9-4EFE-A2B0-1100C8DFEA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6440" y="1000370"/>
            <a:ext cx="3462079" cy="4857262"/>
          </a:xfrm>
        </p:spPr>
        <p:txBody>
          <a:bodyPr>
            <a:normAutofit/>
          </a:bodyPr>
          <a:lstStyle/>
          <a:p>
            <a:r>
              <a:rPr lang="cs-CZ" sz="4400" b="1" i="0">
                <a:solidFill>
                  <a:schemeClr val="bg1"/>
                </a:solidFill>
                <a:ea typeface="+mj-lt"/>
                <a:cs typeface="+mj-lt"/>
              </a:rPr>
              <a:t>Testy pro trupovou stabilizaci</a:t>
            </a:r>
            <a:endParaRPr lang="cs-CZ" sz="2000" b="1" i="0">
              <a:solidFill>
                <a:schemeClr val="bg1"/>
              </a:solidFill>
              <a:ea typeface="+mj-lt"/>
              <a:cs typeface="+mj-lt"/>
            </a:endParaRPr>
          </a:p>
          <a:p>
            <a:pPr algn="r"/>
            <a:endParaRPr lang="cs-CZ" sz="4400" dirty="0">
              <a:solidFill>
                <a:schemeClr val="bg1"/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42F1A74-36BA-4142-86C2-81FF5FB4B6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3691" y="1000370"/>
            <a:ext cx="6212310" cy="4857262"/>
          </a:xfrm>
        </p:spPr>
        <p:txBody>
          <a:bodyPr anchor="ctr">
            <a:normAutofit/>
          </a:bodyPr>
          <a:lstStyle/>
          <a:p>
            <a:r>
              <a:rPr lang="cs-CZ" sz="2000">
                <a:solidFill>
                  <a:schemeClr val="bg1"/>
                </a:solidFill>
                <a:ea typeface="+mn-lt"/>
                <a:cs typeface="+mn-lt"/>
              </a:rPr>
              <a:t>Test flexe trupu</a:t>
            </a:r>
          </a:p>
          <a:p>
            <a:pPr>
              <a:buClr>
                <a:srgbClr val="262626"/>
              </a:buClr>
            </a:pPr>
            <a:r>
              <a:rPr lang="cs-CZ" sz="2000">
                <a:solidFill>
                  <a:schemeClr val="bg1"/>
                </a:solidFill>
                <a:ea typeface="+mn-lt"/>
                <a:cs typeface="+mn-lt"/>
              </a:rPr>
              <a:t>Test extenze v kyčli</a:t>
            </a:r>
          </a:p>
          <a:p>
            <a:pPr>
              <a:buClr>
                <a:srgbClr val="262626"/>
              </a:buClr>
            </a:pPr>
            <a:r>
              <a:rPr lang="cs-CZ" sz="2000">
                <a:solidFill>
                  <a:schemeClr val="bg1"/>
                </a:solidFill>
                <a:ea typeface="+mn-lt"/>
                <a:cs typeface="+mn-lt"/>
              </a:rPr>
              <a:t>Test flexe v kyčli vsedě &amp; vleže</a:t>
            </a:r>
          </a:p>
          <a:p>
            <a:pPr>
              <a:buClr>
                <a:srgbClr val="262626"/>
              </a:buClr>
            </a:pPr>
            <a:r>
              <a:rPr lang="cs-CZ" sz="2000">
                <a:solidFill>
                  <a:schemeClr val="bg1"/>
                </a:solidFill>
                <a:ea typeface="+mn-lt"/>
                <a:cs typeface="+mn-lt"/>
              </a:rPr>
              <a:t>Test nitrobřišního tlaku</a:t>
            </a:r>
          </a:p>
          <a:p>
            <a:pPr>
              <a:buClr>
                <a:srgbClr val="262626"/>
              </a:buClr>
            </a:pPr>
            <a:r>
              <a:rPr lang="cs-CZ" sz="2000">
                <a:solidFill>
                  <a:schemeClr val="bg1"/>
                </a:solidFill>
                <a:ea typeface="+mn-lt"/>
                <a:cs typeface="+mn-lt"/>
              </a:rPr>
              <a:t>Test udržení trojflexe</a:t>
            </a:r>
          </a:p>
          <a:p>
            <a:pPr>
              <a:buClr>
                <a:srgbClr val="262626"/>
              </a:buClr>
            </a:pPr>
            <a:r>
              <a:rPr lang="cs-CZ" sz="2000">
                <a:solidFill>
                  <a:schemeClr val="bg1"/>
                </a:solidFill>
                <a:ea typeface="+mn-lt"/>
                <a:cs typeface="+mn-lt"/>
              </a:rPr>
              <a:t>Doplňující testy, kupř. využití tonometru, v posturálně těžších pozicích apod.</a:t>
            </a:r>
          </a:p>
        </p:txBody>
      </p:sp>
    </p:spTree>
    <p:extLst>
      <p:ext uri="{BB962C8B-B14F-4D97-AF65-F5344CB8AC3E}">
        <p14:creationId xmlns:p14="http://schemas.microsoft.com/office/powerpoint/2010/main" val="132664630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669FE95-0036-48F4-AF59-BA5E31C08C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353958"/>
            <a:ext cx="10046855" cy="921328"/>
          </a:xfrm>
        </p:spPr>
        <p:txBody>
          <a:bodyPr/>
          <a:lstStyle/>
          <a:p>
            <a:r>
              <a:rPr lang="cs-CZ"/>
              <a:t>TEST  FLEXE TRUPU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3660FB3-307B-43B8-9B38-177740D747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66800" y="1421939"/>
            <a:ext cx="4663440" cy="4892039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just"/>
            <a:r>
              <a:rPr lang="cs-CZ" sz="1400" b="1">
                <a:ea typeface="+mn-lt"/>
                <a:cs typeface="+mn-lt"/>
              </a:rPr>
              <a:t>VP:</a:t>
            </a:r>
            <a:r>
              <a:rPr lang="cs-CZ" sz="1400" dirty="0">
                <a:ea typeface="+mn-lt"/>
                <a:cs typeface="+mn-lt"/>
              </a:rPr>
              <a:t> vleže na zádech.</a:t>
            </a:r>
            <a:endParaRPr lang="cs-CZ" sz="1400" dirty="0"/>
          </a:p>
          <a:p>
            <a:pPr algn="just">
              <a:buClr>
                <a:srgbClr val="262626"/>
              </a:buClr>
            </a:pPr>
            <a:r>
              <a:rPr lang="cs-CZ" sz="1400" b="1">
                <a:ea typeface="+mn-lt"/>
                <a:cs typeface="+mn-lt"/>
              </a:rPr>
              <a:t>Provedení:</a:t>
            </a:r>
            <a:r>
              <a:rPr lang="cs-CZ" sz="1400" dirty="0">
                <a:ea typeface="+mn-lt"/>
                <a:cs typeface="+mn-lt"/>
              </a:rPr>
              <a:t> pacient provede pomalou flexi krku a postupně i trupu</a:t>
            </a:r>
            <a:endParaRPr lang="cs-CZ" sz="1400" dirty="0"/>
          </a:p>
          <a:p>
            <a:pPr algn="just">
              <a:buClr>
                <a:srgbClr val="262626"/>
              </a:buClr>
            </a:pPr>
            <a:r>
              <a:rPr lang="cs-CZ" sz="1400" b="1">
                <a:ea typeface="+mn-lt"/>
                <a:cs typeface="+mn-lt"/>
              </a:rPr>
              <a:t>Palpujeme: </a:t>
            </a:r>
            <a:r>
              <a:rPr lang="cs-CZ" sz="1400" dirty="0">
                <a:ea typeface="+mn-lt"/>
                <a:cs typeface="+mn-lt"/>
              </a:rPr>
              <a:t>dolní nepravá žebra v </a:t>
            </a:r>
            <a:r>
              <a:rPr lang="cs-CZ" sz="1400" err="1">
                <a:ea typeface="+mn-lt"/>
                <a:cs typeface="+mn-lt"/>
              </a:rPr>
              <a:t>medioklavikulární</a:t>
            </a:r>
            <a:r>
              <a:rPr lang="cs-CZ" sz="1400" dirty="0">
                <a:ea typeface="+mn-lt"/>
                <a:cs typeface="+mn-lt"/>
              </a:rPr>
              <a:t> čáře a hodnotíme jejich souhyb.</a:t>
            </a:r>
            <a:endParaRPr lang="cs-CZ" sz="1400" dirty="0"/>
          </a:p>
          <a:p>
            <a:pPr algn="just">
              <a:buClr>
                <a:srgbClr val="262626"/>
              </a:buClr>
            </a:pPr>
            <a:r>
              <a:rPr lang="cs-CZ" sz="1400" b="1">
                <a:ea typeface="+mn-lt"/>
                <a:cs typeface="+mn-lt"/>
              </a:rPr>
              <a:t>Sledujeme: </a:t>
            </a:r>
            <a:endParaRPr lang="cs-CZ" sz="1400" dirty="0">
              <a:ea typeface="+mn-lt"/>
              <a:cs typeface="+mn-lt"/>
            </a:endParaRPr>
          </a:p>
          <a:p>
            <a:pPr algn="just">
              <a:buClr>
                <a:srgbClr val="262626"/>
              </a:buClr>
            </a:pPr>
            <a:r>
              <a:rPr lang="cs-CZ" sz="1400">
                <a:ea typeface="+mn-lt"/>
                <a:cs typeface="+mn-lt"/>
              </a:rPr>
              <a:t>chování hrudníku během flekčního pohybu</a:t>
            </a:r>
            <a:endParaRPr lang="cs-CZ" sz="1400" dirty="0"/>
          </a:p>
          <a:p>
            <a:pPr algn="just">
              <a:buClr>
                <a:srgbClr val="262626"/>
              </a:buClr>
            </a:pPr>
            <a:r>
              <a:rPr lang="cs-CZ" sz="1400">
                <a:ea typeface="+mn-lt"/>
                <a:cs typeface="+mn-lt"/>
              </a:rPr>
              <a:t>Všímat i také pupku. </a:t>
            </a:r>
            <a:endParaRPr lang="cs-CZ" sz="1400" dirty="0"/>
          </a:p>
          <a:p>
            <a:pPr algn="just">
              <a:buClr>
                <a:srgbClr val="262626"/>
              </a:buClr>
            </a:pPr>
            <a:endParaRPr lang="cs-CZ" sz="1400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9720E4E2-D3C8-4564-A024-5EDC1A0BCC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61760" y="510005"/>
            <a:ext cx="4663440" cy="3541222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just"/>
            <a:r>
              <a:rPr lang="cs-CZ" sz="1200" b="1">
                <a:ea typeface="+mn-lt"/>
                <a:cs typeface="+mn-lt"/>
              </a:rPr>
              <a:t>Správné</a:t>
            </a:r>
            <a:r>
              <a:rPr lang="cs-CZ" sz="1200" b="1" dirty="0">
                <a:ea typeface="+mn-lt"/>
                <a:cs typeface="+mn-lt"/>
              </a:rPr>
              <a:t> provedení:</a:t>
            </a:r>
            <a:endParaRPr lang="cs-CZ" sz="1200" dirty="0"/>
          </a:p>
          <a:p>
            <a:pPr algn="just">
              <a:buClr>
                <a:srgbClr val="262626"/>
              </a:buClr>
            </a:pPr>
            <a:r>
              <a:rPr lang="cs-CZ" sz="1200">
                <a:ea typeface="+mn-lt"/>
                <a:cs typeface="+mn-lt"/>
              </a:rPr>
              <a:t>při flexi krku se aktivují břišní svaly a hrudník zůstává v kaudálním </a:t>
            </a:r>
            <a:r>
              <a:rPr lang="cs-CZ" sz="1200" dirty="0">
                <a:ea typeface="+mn-lt"/>
                <a:cs typeface="+mn-lt"/>
              </a:rPr>
              <a:t>postavení</a:t>
            </a:r>
            <a:endParaRPr lang="cs-CZ" sz="1200" dirty="0"/>
          </a:p>
          <a:p>
            <a:pPr algn="just">
              <a:buClr>
                <a:srgbClr val="262626"/>
              </a:buClr>
            </a:pPr>
            <a:r>
              <a:rPr lang="cs-CZ" sz="1200">
                <a:ea typeface="+mn-lt"/>
                <a:cs typeface="+mn-lt"/>
              </a:rPr>
              <a:t>při flexi trupu se aktivuje laterální skupina břišních svalů</a:t>
            </a:r>
            <a:endParaRPr lang="cs-CZ" sz="1200" dirty="0"/>
          </a:p>
          <a:p>
            <a:pPr algn="just">
              <a:buClr>
                <a:srgbClr val="262626"/>
              </a:buClr>
            </a:pPr>
            <a:r>
              <a:rPr lang="cs-CZ" sz="1200" b="1">
                <a:ea typeface="+mn-lt"/>
                <a:cs typeface="+mn-lt"/>
              </a:rPr>
              <a:t>Projevy</a:t>
            </a:r>
            <a:r>
              <a:rPr lang="cs-CZ" sz="1200" b="1" dirty="0">
                <a:ea typeface="+mn-lt"/>
                <a:cs typeface="+mn-lt"/>
              </a:rPr>
              <a:t> insuficience:</a:t>
            </a:r>
            <a:endParaRPr lang="cs-CZ" sz="1200" dirty="0"/>
          </a:p>
          <a:p>
            <a:pPr algn="just">
              <a:buClr>
                <a:srgbClr val="262626"/>
              </a:buClr>
            </a:pPr>
            <a:r>
              <a:rPr lang="cs-CZ" sz="1200">
                <a:ea typeface="+mn-lt"/>
                <a:cs typeface="+mn-lt"/>
              </a:rPr>
              <a:t>při flexi hlavy kraniální synkinéza hrudníku a klíčních kostí</a:t>
            </a:r>
            <a:endParaRPr lang="cs-CZ" sz="1200" dirty="0"/>
          </a:p>
          <a:p>
            <a:pPr algn="just">
              <a:buClr>
                <a:srgbClr val="262626"/>
              </a:buClr>
            </a:pPr>
            <a:r>
              <a:rPr lang="cs-CZ" sz="1200">
                <a:ea typeface="+mn-lt"/>
                <a:cs typeface="+mn-lt"/>
              </a:rPr>
              <a:t>laterální pohyb žeber a konvexní vyklenutí laterální skupiny břišních </a:t>
            </a:r>
            <a:r>
              <a:rPr lang="cs-CZ" sz="1200" dirty="0">
                <a:ea typeface="+mn-lt"/>
                <a:cs typeface="+mn-lt"/>
              </a:rPr>
              <a:t>svalů, flexe trupu probíhá v nádechovém postavení hrudníku</a:t>
            </a:r>
            <a:endParaRPr lang="cs-CZ" sz="1200" dirty="0"/>
          </a:p>
          <a:p>
            <a:pPr algn="just">
              <a:buClr>
                <a:srgbClr val="262626"/>
              </a:buClr>
            </a:pPr>
            <a:r>
              <a:rPr lang="cs-CZ" sz="1200">
                <a:ea typeface="+mn-lt"/>
                <a:cs typeface="+mn-lt"/>
              </a:rPr>
              <a:t>břišní diastáza</a:t>
            </a:r>
            <a:endParaRPr lang="cs-CZ" sz="1200" dirty="0"/>
          </a:p>
          <a:p>
            <a:pPr algn="just">
              <a:buClr>
                <a:srgbClr val="262626"/>
              </a:buClr>
            </a:pPr>
            <a:r>
              <a:rPr lang="cs-CZ" sz="1200">
                <a:ea typeface="+mn-lt"/>
                <a:cs typeface="+mn-lt"/>
              </a:rPr>
              <a:t>pupek vyjíždí nahoru</a:t>
            </a:r>
            <a:endParaRPr lang="cs-CZ" sz="1200" dirty="0"/>
          </a:p>
          <a:p>
            <a:pPr algn="just">
              <a:buClr>
                <a:srgbClr val="262626"/>
              </a:buClr>
            </a:pPr>
            <a:r>
              <a:rPr lang="cs-CZ" sz="1200">
                <a:ea typeface="+mn-lt"/>
                <a:cs typeface="+mn-lt"/>
              </a:rPr>
              <a:t>zapojení m. RA a m. OEA, bez účasti bránice a laterální skupiny </a:t>
            </a:r>
            <a:r>
              <a:rPr lang="cs-CZ" sz="1200" dirty="0">
                <a:ea typeface="+mn-lt"/>
                <a:cs typeface="+mn-lt"/>
              </a:rPr>
              <a:t>břišních svalů</a:t>
            </a:r>
            <a:endParaRPr lang="cs-CZ" sz="1200" dirty="0"/>
          </a:p>
          <a:p>
            <a:pPr algn="just">
              <a:buClr>
                <a:srgbClr val="262626"/>
              </a:buClr>
            </a:pPr>
            <a:endParaRPr lang="cs-CZ" sz="1200" dirty="0"/>
          </a:p>
        </p:txBody>
      </p:sp>
      <p:pic>
        <p:nvPicPr>
          <p:cNvPr id="6" name="Obrázek 6" descr="Obsah obrázku osoba, interiér&#10;&#10;Popis se vygeneroval automaticky.">
            <a:extLst>
              <a:ext uri="{FF2B5EF4-FFF2-40B4-BE49-F238E27FC236}">
                <a16:creationId xmlns:a16="http://schemas.microsoft.com/office/drawing/2014/main" id="{FBA11A37-B1E1-4CD0-8B65-0560860B0C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4381" y="4347048"/>
            <a:ext cx="3355109" cy="2073067"/>
          </a:xfrm>
          <a:prstGeom prst="rect">
            <a:avLst/>
          </a:prstGeom>
        </p:spPr>
      </p:pic>
      <p:pic>
        <p:nvPicPr>
          <p:cNvPr id="7" name="Obrázek 7" descr="Obsah obrázku osoba, patro, interiér&#10;&#10;Popis se vygeneroval automaticky.">
            <a:extLst>
              <a:ext uri="{FF2B5EF4-FFF2-40B4-BE49-F238E27FC236}">
                <a16:creationId xmlns:a16="http://schemas.microsoft.com/office/drawing/2014/main" id="{5AB1E753-3AE0-4FB4-AC29-1575956FC6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89934" y="4197802"/>
            <a:ext cx="2939472" cy="2226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51894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0F97170-EC86-4205-A6DF-032493A453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665" y="477837"/>
            <a:ext cx="6629401" cy="959709"/>
          </a:xfrm>
        </p:spPr>
        <p:txBody>
          <a:bodyPr/>
          <a:lstStyle/>
          <a:p>
            <a:r>
              <a:rPr lang="cs-CZ"/>
              <a:t>TEST EXTENZE V KYČLÍCH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554DDC7-D890-4823-8923-F9101EDDA5D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43709" y="1445029"/>
            <a:ext cx="4663440" cy="3749040"/>
          </a:xfrm>
        </p:spPr>
        <p:txBody>
          <a:bodyPr vert="horz" lIns="91440" tIns="45720" rIns="91440" bIns="45720" rtlCol="0" anchor="t">
            <a:normAutofit fontScale="85000" lnSpcReduction="10000"/>
          </a:bodyPr>
          <a:lstStyle/>
          <a:p>
            <a:pPr algn="just"/>
            <a:r>
              <a:rPr lang="cs-CZ" b="1">
                <a:ea typeface="+mn-lt"/>
                <a:cs typeface="+mn-lt"/>
              </a:rPr>
              <a:t>VP:</a:t>
            </a:r>
            <a:r>
              <a:rPr lang="cs-CZ" dirty="0">
                <a:ea typeface="+mn-lt"/>
                <a:cs typeface="+mn-lt"/>
              </a:rPr>
              <a:t> vleže na břiše, HKK podél těla</a:t>
            </a:r>
            <a:endParaRPr lang="cs-CZ" dirty="0"/>
          </a:p>
          <a:p>
            <a:pPr algn="just">
              <a:buClr>
                <a:srgbClr val="262626"/>
              </a:buClr>
            </a:pPr>
            <a:r>
              <a:rPr lang="cs-CZ" b="1">
                <a:ea typeface="+mn-lt"/>
                <a:cs typeface="+mn-lt"/>
              </a:rPr>
              <a:t>Provedení:</a:t>
            </a:r>
            <a:r>
              <a:rPr lang="cs-CZ" dirty="0">
                <a:ea typeface="+mn-lt"/>
                <a:cs typeface="+mn-lt"/>
              </a:rPr>
              <a:t> Extenze v kyčli proti odporu, přičemž pacient tuto extenzi neprovádí max. silou</a:t>
            </a:r>
            <a:endParaRPr lang="cs-CZ" dirty="0"/>
          </a:p>
          <a:p>
            <a:pPr algn="just">
              <a:buClr>
                <a:srgbClr val="262626"/>
              </a:buClr>
            </a:pPr>
            <a:r>
              <a:rPr lang="cs-CZ" b="1">
                <a:ea typeface="+mn-lt"/>
                <a:cs typeface="+mn-lt"/>
              </a:rPr>
              <a:t>Sledujeme: </a:t>
            </a:r>
            <a:endParaRPr lang="cs-CZ"/>
          </a:p>
          <a:p>
            <a:pPr algn="just">
              <a:buClr>
                <a:srgbClr val="262626"/>
              </a:buClr>
            </a:pPr>
            <a:r>
              <a:rPr lang="cs-CZ">
                <a:ea typeface="+mn-lt"/>
                <a:cs typeface="+mn-lt"/>
              </a:rPr>
              <a:t>podíl svalové aktivity na extenzi mezi gluteálními </a:t>
            </a:r>
            <a:r>
              <a:rPr lang="cs-CZ" dirty="0">
                <a:ea typeface="+mn-lt"/>
                <a:cs typeface="+mn-lt"/>
              </a:rPr>
              <a:t>svaly, extensory páteře, </a:t>
            </a:r>
            <a:r>
              <a:rPr lang="cs-CZ" err="1">
                <a:ea typeface="+mn-lt"/>
                <a:cs typeface="+mn-lt"/>
              </a:rPr>
              <a:t>ischiokrurálními</a:t>
            </a:r>
            <a:r>
              <a:rPr lang="cs-CZ" dirty="0">
                <a:ea typeface="+mn-lt"/>
                <a:cs typeface="+mn-lt"/>
              </a:rPr>
              <a:t> svaly a laterální skupinou břišních svalů</a:t>
            </a:r>
            <a:endParaRPr lang="cs-CZ" dirty="0"/>
          </a:p>
          <a:p>
            <a:pPr algn="just">
              <a:buClr>
                <a:srgbClr val="262626"/>
              </a:buClr>
            </a:pPr>
            <a:endParaRPr lang="cs-CZ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C7109675-5E32-498F-ADDB-B947774BC4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059003" y="712985"/>
            <a:ext cx="4663440" cy="3749040"/>
          </a:xfrm>
        </p:spPr>
        <p:txBody>
          <a:bodyPr vert="horz" lIns="91440" tIns="45720" rIns="91440" bIns="45720" rtlCol="0" anchor="t">
            <a:normAutofit fontScale="85000" lnSpcReduction="10000"/>
          </a:bodyPr>
          <a:lstStyle/>
          <a:p>
            <a:r>
              <a:rPr lang="cs-CZ" b="1">
                <a:ea typeface="+mn-lt"/>
                <a:cs typeface="+mn-lt"/>
              </a:rPr>
              <a:t>Projevy</a:t>
            </a:r>
            <a:r>
              <a:rPr lang="cs-CZ" b="1" dirty="0">
                <a:ea typeface="+mn-lt"/>
                <a:cs typeface="+mn-lt"/>
              </a:rPr>
              <a:t> poruchy stabilizace:</a:t>
            </a:r>
            <a:endParaRPr lang="cs-CZ" dirty="0"/>
          </a:p>
          <a:p>
            <a:pPr>
              <a:buClr>
                <a:srgbClr val="262626"/>
              </a:buClr>
            </a:pPr>
            <a:r>
              <a:rPr lang="cs-CZ">
                <a:ea typeface="+mn-lt"/>
                <a:cs typeface="+mn-lt"/>
              </a:rPr>
              <a:t>nezapojení gluteálních svalů a laterální skupiny </a:t>
            </a:r>
            <a:r>
              <a:rPr lang="cs-CZ" dirty="0">
                <a:ea typeface="+mn-lt"/>
                <a:cs typeface="+mn-lt"/>
              </a:rPr>
              <a:t>břišních svalů</a:t>
            </a:r>
            <a:endParaRPr lang="cs-CZ" dirty="0"/>
          </a:p>
          <a:p>
            <a:pPr>
              <a:buClr>
                <a:srgbClr val="262626"/>
              </a:buClr>
            </a:pPr>
            <a:r>
              <a:rPr lang="cs-CZ">
                <a:ea typeface="+mn-lt"/>
                <a:cs typeface="+mn-lt"/>
              </a:rPr>
              <a:t>prohloubení bederní lordózy, pánev v </a:t>
            </a:r>
            <a:r>
              <a:rPr lang="cs-CZ" err="1">
                <a:ea typeface="+mn-lt"/>
                <a:cs typeface="+mn-lt"/>
              </a:rPr>
              <a:t>anteverzi</a:t>
            </a:r>
            <a:endParaRPr lang="cs-CZ" err="1"/>
          </a:p>
          <a:p>
            <a:pPr>
              <a:buClr>
                <a:srgbClr val="262626"/>
              </a:buClr>
            </a:pPr>
            <a:r>
              <a:rPr lang="cs-CZ">
                <a:ea typeface="+mn-lt"/>
                <a:cs typeface="+mn-lt"/>
              </a:rPr>
              <a:t>oblast </a:t>
            </a:r>
            <a:r>
              <a:rPr lang="cs-CZ" err="1">
                <a:ea typeface="+mn-lt"/>
                <a:cs typeface="+mn-lt"/>
              </a:rPr>
              <a:t>ThL</a:t>
            </a:r>
            <a:r>
              <a:rPr lang="cs-CZ" dirty="0">
                <a:ea typeface="+mn-lt"/>
                <a:cs typeface="+mn-lt"/>
              </a:rPr>
              <a:t> přechodu a </a:t>
            </a:r>
            <a:r>
              <a:rPr lang="cs-CZ" err="1">
                <a:ea typeface="+mn-lt"/>
                <a:cs typeface="+mn-lt"/>
              </a:rPr>
              <a:t>Thp</a:t>
            </a:r>
            <a:r>
              <a:rPr lang="cs-CZ" dirty="0">
                <a:ea typeface="+mn-lt"/>
                <a:cs typeface="+mn-lt"/>
              </a:rPr>
              <a:t> v kyfóze</a:t>
            </a:r>
            <a:endParaRPr lang="cs-CZ" dirty="0"/>
          </a:p>
          <a:p>
            <a:pPr>
              <a:buClr>
                <a:srgbClr val="262626"/>
              </a:buClr>
            </a:pPr>
            <a:r>
              <a:rPr lang="cs-CZ">
                <a:ea typeface="+mn-lt"/>
                <a:cs typeface="+mn-lt"/>
              </a:rPr>
              <a:t>nadměrná aktivace extensorů páteře s maximem </a:t>
            </a:r>
            <a:r>
              <a:rPr lang="cs-CZ" dirty="0">
                <a:ea typeface="+mn-lt"/>
                <a:cs typeface="+mn-lt"/>
              </a:rPr>
              <a:t>v </a:t>
            </a:r>
            <a:r>
              <a:rPr lang="cs-CZ" err="1">
                <a:ea typeface="+mn-lt"/>
                <a:cs typeface="+mn-lt"/>
              </a:rPr>
              <a:t>ThL</a:t>
            </a:r>
            <a:r>
              <a:rPr lang="cs-CZ">
                <a:ea typeface="+mn-lt"/>
                <a:cs typeface="+mn-lt"/>
              </a:rPr>
              <a:t> přechodu</a:t>
            </a:r>
            <a:endParaRPr lang="cs-CZ"/>
          </a:p>
          <a:p>
            <a:pPr>
              <a:buClr>
                <a:srgbClr val="262626"/>
              </a:buClr>
            </a:pPr>
            <a:r>
              <a:rPr lang="cs-CZ">
                <a:ea typeface="+mn-lt"/>
                <a:cs typeface="+mn-lt"/>
              </a:rPr>
              <a:t>konkávní vtažení oblasti pod žebry laterálně od </a:t>
            </a:r>
            <a:r>
              <a:rPr lang="cs-CZ" dirty="0">
                <a:ea typeface="+mn-lt"/>
                <a:cs typeface="+mn-lt"/>
              </a:rPr>
              <a:t>PVS</a:t>
            </a:r>
            <a:endParaRPr lang="cs-CZ" dirty="0"/>
          </a:p>
          <a:p>
            <a:pPr>
              <a:buClr>
                <a:srgbClr val="262626"/>
              </a:buClr>
            </a:pPr>
            <a:r>
              <a:rPr lang="cs-CZ">
                <a:ea typeface="+mn-lt"/>
                <a:cs typeface="+mn-lt"/>
              </a:rPr>
              <a:t>konvexní vyklenutí laterální skupiny břišních </a:t>
            </a:r>
            <a:r>
              <a:rPr lang="cs-CZ" dirty="0">
                <a:ea typeface="+mn-lt"/>
                <a:cs typeface="+mn-lt"/>
              </a:rPr>
              <a:t>svalů</a:t>
            </a:r>
            <a:endParaRPr lang="cs-CZ" dirty="0"/>
          </a:p>
          <a:p>
            <a:pPr>
              <a:buClr>
                <a:srgbClr val="262626"/>
              </a:buClr>
            </a:pPr>
            <a:endParaRPr lang="cs-CZ" dirty="0"/>
          </a:p>
        </p:txBody>
      </p:sp>
      <p:pic>
        <p:nvPicPr>
          <p:cNvPr id="5" name="Obrázek 5" descr="Obsah obrázku text, zeď, interiér, slipy&#10;&#10;Popis se vygeneroval automaticky.">
            <a:extLst>
              <a:ext uri="{FF2B5EF4-FFF2-40B4-BE49-F238E27FC236}">
                <a16:creationId xmlns:a16="http://schemas.microsoft.com/office/drawing/2014/main" id="{6F44E368-16FC-4A02-BEC9-95BCD03E2C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3669" y="3705787"/>
            <a:ext cx="3539835" cy="2897582"/>
          </a:xfrm>
          <a:prstGeom prst="rect">
            <a:avLst/>
          </a:prstGeom>
        </p:spPr>
      </p:pic>
      <p:pic>
        <p:nvPicPr>
          <p:cNvPr id="6" name="Obrázek 6" descr="Obsah obrázku osoba, interiér&#10;&#10;Popis se vygeneroval automaticky.">
            <a:extLst>
              <a:ext uri="{FF2B5EF4-FFF2-40B4-BE49-F238E27FC236}">
                <a16:creationId xmlns:a16="http://schemas.microsoft.com/office/drawing/2014/main" id="{1399E8F5-D130-4916-80FF-BECD1F8050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1850" y="4077649"/>
            <a:ext cx="3355109" cy="2521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95306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65FAA58-0EDC-412F-A5F8-01968BE605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8089CB0-2F03-4E3C-ADBB-570A3BE78F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1081" y="0"/>
            <a:ext cx="5510773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DBA80B1-3B69-49C0-8AC9-716ABA57F5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6197" y="643464"/>
            <a:ext cx="4143830" cy="5566305"/>
          </a:xfrm>
          <a:prstGeom prst="rect">
            <a:avLst/>
          </a:prstGeom>
          <a:solidFill>
            <a:srgbClr val="D9D9D9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47E1103-B264-49BE-BC2A-F4E40BD33B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1587" y="806860"/>
            <a:ext cx="3813048" cy="5239512"/>
          </a:xfrm>
          <a:prstGeom prst="rect">
            <a:avLst/>
          </a:prstGeom>
          <a:solidFill>
            <a:schemeClr val="bg1"/>
          </a:solidFill>
          <a:ln w="9525" cap="sq" cmpd="sng" algn="ctr">
            <a:noFill/>
            <a:prstDash val="solid"/>
            <a:miter lim="800000"/>
          </a:ln>
          <a:effectLst/>
        </p:spPr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6B9FF17-AB13-4E00-919F-4E394EC564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4325" y="1613032"/>
            <a:ext cx="3491832" cy="1345937"/>
          </a:xfrm>
        </p:spPr>
        <p:txBody>
          <a:bodyPr>
            <a:normAutofit/>
          </a:bodyPr>
          <a:lstStyle/>
          <a:p>
            <a:pPr algn="ctr"/>
            <a:r>
              <a:rPr lang="cs-CZ" sz="4400" i="0">
                <a:ea typeface="+mj-lt"/>
                <a:cs typeface="+mj-lt"/>
              </a:rPr>
              <a:t>Test flexe v kyčli vsedě</a:t>
            </a:r>
            <a:endParaRPr lang="cs-CZ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2DA11B6-B538-4624-9628-98B823D761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59939" y="276008"/>
            <a:ext cx="6146615" cy="6305984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FB1CB5B-67A5-45DB-B8E1-7A09A642E3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25455" y="438912"/>
            <a:ext cx="5815584" cy="5980176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23EEA38-A68B-4C8E-A120-8CDC147D6B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3656" y="1109598"/>
            <a:ext cx="4870512" cy="4985169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just"/>
            <a:r>
              <a:rPr lang="cs-CZ" b="1">
                <a:ea typeface="+mn-lt"/>
                <a:cs typeface="+mn-lt"/>
              </a:rPr>
              <a:t>VP:</a:t>
            </a:r>
            <a:r>
              <a:rPr lang="cs-CZ" dirty="0">
                <a:ea typeface="+mn-lt"/>
                <a:cs typeface="+mn-lt"/>
              </a:rPr>
              <a:t> Vsedě na okraji stolu, HKK volně podél těla, pacient se o ně při provedení testu neopírá. </a:t>
            </a:r>
            <a:endParaRPr lang="cs-CZ" dirty="0"/>
          </a:p>
          <a:p>
            <a:pPr algn="just">
              <a:buClr>
                <a:srgbClr val="262626"/>
              </a:buClr>
            </a:pPr>
            <a:r>
              <a:rPr lang="cs-CZ" b="1">
                <a:ea typeface="+mn-lt"/>
                <a:cs typeface="+mn-lt"/>
              </a:rPr>
              <a:t>Provedení:</a:t>
            </a:r>
            <a:r>
              <a:rPr lang="cs-CZ" dirty="0">
                <a:ea typeface="+mn-lt"/>
                <a:cs typeface="+mn-lt"/>
              </a:rPr>
              <a:t> Naše HKK jsou opřeny o stehna pacienta a zajišťují odpor proti flexi. Palpujeme v </a:t>
            </a:r>
            <a:r>
              <a:rPr lang="cs-CZ" err="1">
                <a:ea typeface="+mn-lt"/>
                <a:cs typeface="+mn-lt"/>
              </a:rPr>
              <a:t>inguinální</a:t>
            </a:r>
            <a:r>
              <a:rPr lang="cs-CZ" dirty="0">
                <a:ea typeface="+mn-lt"/>
                <a:cs typeface="+mn-lt"/>
              </a:rPr>
              <a:t> krajině a na laterální straně břišní dutiny. Pacient střídavě flektuje DKK proti našemu odporu. </a:t>
            </a:r>
            <a:endParaRPr lang="cs-CZ" dirty="0"/>
          </a:p>
          <a:p>
            <a:pPr algn="just">
              <a:buClr>
                <a:srgbClr val="262626"/>
              </a:buClr>
            </a:pPr>
            <a:r>
              <a:rPr lang="cs-CZ" b="1">
                <a:ea typeface="+mn-lt"/>
                <a:cs typeface="+mn-lt"/>
              </a:rPr>
              <a:t>Sledujeme:</a:t>
            </a:r>
            <a:endParaRPr lang="cs-CZ" dirty="0"/>
          </a:p>
          <a:p>
            <a:pPr algn="just">
              <a:buClr>
                <a:srgbClr val="262626"/>
              </a:buClr>
            </a:pPr>
            <a:r>
              <a:rPr lang="cs-CZ">
                <a:ea typeface="+mn-lt"/>
                <a:cs typeface="+mn-lt"/>
              </a:rPr>
              <a:t>aktivaci břišních svalů v </a:t>
            </a:r>
            <a:r>
              <a:rPr lang="cs-CZ" err="1">
                <a:ea typeface="+mn-lt"/>
                <a:cs typeface="+mn-lt"/>
              </a:rPr>
              <a:t>inguinální</a:t>
            </a:r>
            <a:r>
              <a:rPr lang="cs-CZ" dirty="0">
                <a:ea typeface="+mn-lt"/>
                <a:cs typeface="+mn-lt"/>
              </a:rPr>
              <a:t> oblasti</a:t>
            </a:r>
            <a:endParaRPr lang="cs-CZ" dirty="0"/>
          </a:p>
          <a:p>
            <a:pPr algn="just">
              <a:buClr>
                <a:srgbClr val="262626"/>
              </a:buClr>
            </a:pPr>
            <a:r>
              <a:rPr lang="cs-CZ">
                <a:ea typeface="+mn-lt"/>
                <a:cs typeface="+mn-lt"/>
              </a:rPr>
              <a:t>souhyb páteře a pánve</a:t>
            </a:r>
            <a:endParaRPr lang="cs-CZ" dirty="0"/>
          </a:p>
          <a:p>
            <a:pPr algn="just">
              <a:buClr>
                <a:srgbClr val="262626"/>
              </a:buClr>
            </a:pPr>
            <a:r>
              <a:rPr lang="cs-CZ">
                <a:ea typeface="+mn-lt"/>
                <a:cs typeface="+mn-lt"/>
              </a:rPr>
              <a:t>chování břišních svalů</a:t>
            </a:r>
            <a:endParaRPr lang="cs-CZ" dirty="0"/>
          </a:p>
          <a:p>
            <a:pPr algn="just">
              <a:buClr>
                <a:srgbClr val="262626"/>
              </a:buClr>
            </a:pPr>
            <a:r>
              <a:rPr lang="cs-CZ" b="1">
                <a:ea typeface="+mn-lt"/>
                <a:cs typeface="+mn-lt"/>
              </a:rPr>
              <a:t>Projevy</a:t>
            </a:r>
            <a:r>
              <a:rPr lang="cs-CZ" b="1" dirty="0">
                <a:ea typeface="+mn-lt"/>
                <a:cs typeface="+mn-lt"/>
              </a:rPr>
              <a:t> insuficience:</a:t>
            </a:r>
            <a:endParaRPr lang="cs-CZ" dirty="0"/>
          </a:p>
          <a:p>
            <a:pPr algn="just">
              <a:buClr>
                <a:srgbClr val="262626"/>
              </a:buClr>
            </a:pPr>
            <a:r>
              <a:rPr lang="cs-CZ">
                <a:ea typeface="+mn-lt"/>
                <a:cs typeface="+mn-lt"/>
              </a:rPr>
              <a:t>v </a:t>
            </a:r>
            <a:r>
              <a:rPr lang="cs-CZ" err="1">
                <a:ea typeface="+mn-lt"/>
                <a:cs typeface="+mn-lt"/>
              </a:rPr>
              <a:t>inguinální</a:t>
            </a:r>
            <a:r>
              <a:rPr lang="cs-CZ" dirty="0">
                <a:ea typeface="+mn-lt"/>
                <a:cs typeface="+mn-lt"/>
              </a:rPr>
              <a:t> krajině se proti naší palpaci nezvýší tlak = převaha extensorů páteře při stabilizaci</a:t>
            </a:r>
            <a:endParaRPr lang="cs-CZ" dirty="0"/>
          </a:p>
          <a:p>
            <a:pPr algn="just">
              <a:buClr>
                <a:srgbClr val="262626"/>
              </a:buClr>
            </a:pPr>
            <a:r>
              <a:rPr lang="cs-CZ">
                <a:ea typeface="+mn-lt"/>
                <a:cs typeface="+mn-lt"/>
              </a:rPr>
              <a:t>ThL</a:t>
            </a:r>
            <a:r>
              <a:rPr lang="cs-CZ" dirty="0">
                <a:ea typeface="+mn-lt"/>
                <a:cs typeface="+mn-lt"/>
              </a:rPr>
              <a:t> přechod nebo SIAS migruje laterálně, </a:t>
            </a:r>
            <a:r>
              <a:rPr lang="cs-CZ" err="1">
                <a:ea typeface="+mn-lt"/>
                <a:cs typeface="+mn-lt"/>
              </a:rPr>
              <a:t>umbilicus</a:t>
            </a:r>
            <a:r>
              <a:rPr lang="cs-CZ" dirty="0">
                <a:ea typeface="+mn-lt"/>
                <a:cs typeface="+mn-lt"/>
              </a:rPr>
              <a:t> migruje laterálně</a:t>
            </a:r>
            <a:endParaRPr lang="cs-CZ" dirty="0"/>
          </a:p>
          <a:p>
            <a:pPr algn="just">
              <a:buClr>
                <a:srgbClr val="262626"/>
              </a:buClr>
            </a:pPr>
            <a:r>
              <a:rPr lang="cs-CZ">
                <a:ea typeface="+mn-lt"/>
                <a:cs typeface="+mn-lt"/>
              </a:rPr>
              <a:t>lateralizace nebo mírná extenze v oblasti </a:t>
            </a:r>
            <a:r>
              <a:rPr lang="cs-CZ" err="1">
                <a:ea typeface="+mn-lt"/>
                <a:cs typeface="+mn-lt"/>
              </a:rPr>
              <a:t>ThL</a:t>
            </a:r>
            <a:r>
              <a:rPr lang="cs-CZ" dirty="0">
                <a:ea typeface="+mn-lt"/>
                <a:cs typeface="+mn-lt"/>
              </a:rPr>
              <a:t> přechodu, </a:t>
            </a:r>
            <a:r>
              <a:rPr lang="cs-CZ" err="1">
                <a:ea typeface="+mn-lt"/>
                <a:cs typeface="+mn-lt"/>
              </a:rPr>
              <a:t>ventrokraniální</a:t>
            </a:r>
            <a:r>
              <a:rPr lang="cs-CZ" dirty="0">
                <a:ea typeface="+mn-lt"/>
                <a:cs typeface="+mn-lt"/>
              </a:rPr>
              <a:t> posunutí hrudníku, </a:t>
            </a:r>
            <a:r>
              <a:rPr lang="cs-CZ" err="1">
                <a:ea typeface="+mn-lt"/>
                <a:cs typeface="+mn-lt"/>
              </a:rPr>
              <a:t>anteverzní</a:t>
            </a:r>
            <a:r>
              <a:rPr lang="cs-CZ" dirty="0">
                <a:ea typeface="+mn-lt"/>
                <a:cs typeface="+mn-lt"/>
              </a:rPr>
              <a:t> překlopení pánve</a:t>
            </a:r>
            <a:endParaRPr lang="cs-CZ" dirty="0"/>
          </a:p>
          <a:p>
            <a:pPr algn="just">
              <a:buClr>
                <a:srgbClr val="262626"/>
              </a:buClr>
            </a:pPr>
            <a:r>
              <a:rPr lang="cs-CZ">
                <a:ea typeface="+mn-lt"/>
                <a:cs typeface="+mn-lt"/>
              </a:rPr>
              <a:t>Pozn. lepší varianta než test flexe v kyčli vleže</a:t>
            </a:r>
            <a:endParaRPr lang="cs-CZ" dirty="0"/>
          </a:p>
          <a:p>
            <a:pPr algn="just">
              <a:buClr>
                <a:srgbClr val="262626"/>
              </a:buClr>
            </a:pPr>
            <a:endParaRPr lang="cs-CZ" dirty="0"/>
          </a:p>
        </p:txBody>
      </p:sp>
      <p:pic>
        <p:nvPicPr>
          <p:cNvPr id="4" name="Obrázek 4" descr="Obsah obrázku osoba, interiér, slipy&#10;&#10;Popis se vygeneroval automaticky.">
            <a:extLst>
              <a:ext uri="{FF2B5EF4-FFF2-40B4-BE49-F238E27FC236}">
                <a16:creationId xmlns:a16="http://schemas.microsoft.com/office/drawing/2014/main" id="{9545779F-A73E-4755-84CC-335DBF3600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614" y="3682568"/>
            <a:ext cx="5968651" cy="2175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46727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35B724D-5CAF-494B-9F33-75E529FC02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618" y="480958"/>
            <a:ext cx="10046855" cy="955964"/>
          </a:xfrm>
        </p:spPr>
        <p:txBody>
          <a:bodyPr/>
          <a:lstStyle/>
          <a:p>
            <a:r>
              <a:rPr lang="cs-CZ"/>
              <a:t>TEST FLEXE KYČLE VLEŽE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684457A-CB1C-44E9-AC7F-E00F046E1E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85618" y="1368797"/>
            <a:ext cx="6464530" cy="3217950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just"/>
            <a:r>
              <a:rPr lang="cs-CZ" sz="1600" b="1">
                <a:ea typeface="+mn-lt"/>
                <a:cs typeface="+mn-lt"/>
              </a:rPr>
              <a:t>VP:</a:t>
            </a:r>
            <a:r>
              <a:rPr lang="cs-CZ" sz="1600">
                <a:ea typeface="+mn-lt"/>
                <a:cs typeface="+mn-lt"/>
              </a:rPr>
              <a:t> vleže na zádech</a:t>
            </a:r>
            <a:endParaRPr lang="cs-CZ" sz="1600" dirty="0"/>
          </a:p>
          <a:p>
            <a:pPr algn="just">
              <a:buClr>
                <a:srgbClr val="262626"/>
              </a:buClr>
            </a:pPr>
            <a:r>
              <a:rPr lang="cs-CZ" sz="1600" b="1">
                <a:ea typeface="+mn-lt"/>
                <a:cs typeface="+mn-lt"/>
              </a:rPr>
              <a:t>Provedení:</a:t>
            </a:r>
            <a:r>
              <a:rPr lang="cs-CZ" sz="1600" dirty="0">
                <a:ea typeface="+mn-lt"/>
                <a:cs typeface="+mn-lt"/>
              </a:rPr>
              <a:t> Pacientovi při výdechu tlakem na lat. část žeber nastavíme hrudník do kaudálního postavení. Při tomto manévru musí mít pac. relaxovanou břišní stěnu. V této poloze provede pac. flexi v </a:t>
            </a:r>
            <a:r>
              <a:rPr lang="cs-CZ" sz="1600">
                <a:ea typeface="+mn-lt"/>
                <a:cs typeface="+mn-lt"/>
              </a:rPr>
              <a:t>kyčelních kloubech proti odporu (síla 4. st. dle ST)</a:t>
            </a:r>
            <a:endParaRPr lang="cs-CZ" sz="1600" dirty="0"/>
          </a:p>
          <a:p>
            <a:pPr algn="just">
              <a:buClr>
                <a:srgbClr val="262626"/>
              </a:buClr>
            </a:pPr>
            <a:r>
              <a:rPr lang="cs-CZ" sz="1600" b="1">
                <a:ea typeface="+mn-lt"/>
                <a:cs typeface="+mn-lt"/>
              </a:rPr>
              <a:t>Sledujeme: </a:t>
            </a:r>
            <a:endParaRPr lang="cs-CZ" sz="1600" dirty="0"/>
          </a:p>
          <a:p>
            <a:pPr algn="just">
              <a:buClr>
                <a:srgbClr val="262626"/>
              </a:buClr>
            </a:pPr>
            <a:r>
              <a:rPr lang="cs-CZ" sz="1600">
                <a:ea typeface="+mn-lt"/>
                <a:cs typeface="+mn-lt"/>
              </a:rPr>
              <a:t>aktivitu břišních svalů</a:t>
            </a:r>
            <a:endParaRPr lang="cs-CZ" sz="1600" dirty="0"/>
          </a:p>
          <a:p>
            <a:pPr algn="just">
              <a:buClr>
                <a:srgbClr val="262626"/>
              </a:buClr>
            </a:pPr>
            <a:r>
              <a:rPr lang="cs-CZ" sz="1600">
                <a:ea typeface="+mn-lt"/>
                <a:cs typeface="+mn-lt"/>
              </a:rPr>
              <a:t>aktivitu svalů, které inzerují na horní hrudní aperturu</a:t>
            </a:r>
            <a:endParaRPr lang="cs-CZ" sz="1600" dirty="0"/>
          </a:p>
          <a:p>
            <a:pPr algn="just">
              <a:buClr>
                <a:srgbClr val="262626"/>
              </a:buClr>
            </a:pPr>
            <a:r>
              <a:rPr lang="cs-CZ" sz="1600">
                <a:ea typeface="+mn-lt"/>
                <a:cs typeface="+mn-lt"/>
              </a:rPr>
              <a:t>stabilizaci hrudníku</a:t>
            </a:r>
            <a:endParaRPr lang="cs-CZ" sz="1600" dirty="0"/>
          </a:p>
          <a:p>
            <a:pPr algn="just">
              <a:buClr>
                <a:srgbClr val="262626"/>
              </a:buClr>
            </a:pPr>
            <a:endParaRPr lang="cs-CZ" sz="1600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ABA32187-1828-4C67-A203-C74527F4DD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142942" y="733323"/>
            <a:ext cx="4663440" cy="5007494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cs-CZ" sz="1600" b="1">
                <a:ea typeface="+mn-lt"/>
                <a:cs typeface="+mn-lt"/>
              </a:rPr>
              <a:t>Správné</a:t>
            </a:r>
            <a:r>
              <a:rPr lang="cs-CZ" sz="1600" b="1" dirty="0">
                <a:ea typeface="+mn-lt"/>
                <a:cs typeface="+mn-lt"/>
              </a:rPr>
              <a:t> provedení:</a:t>
            </a:r>
            <a:endParaRPr lang="cs-CZ" sz="1600" dirty="0"/>
          </a:p>
          <a:p>
            <a:pPr>
              <a:buClr>
                <a:srgbClr val="262626"/>
              </a:buClr>
            </a:pPr>
            <a:r>
              <a:rPr lang="cs-CZ" sz="1600">
                <a:ea typeface="+mn-lt"/>
                <a:cs typeface="+mn-lt"/>
              </a:rPr>
              <a:t>aktivace břišní stěny</a:t>
            </a:r>
            <a:endParaRPr lang="cs-CZ" sz="1600" dirty="0"/>
          </a:p>
          <a:p>
            <a:pPr>
              <a:buClr>
                <a:srgbClr val="262626"/>
              </a:buClr>
            </a:pPr>
            <a:r>
              <a:rPr lang="cs-CZ" sz="1600">
                <a:ea typeface="+mn-lt"/>
                <a:cs typeface="+mn-lt"/>
              </a:rPr>
              <a:t>hrudník v kaudálním postavení (nemigruje do inspiračního </a:t>
            </a:r>
            <a:r>
              <a:rPr lang="cs-CZ" sz="1600" dirty="0">
                <a:ea typeface="+mn-lt"/>
                <a:cs typeface="+mn-lt"/>
              </a:rPr>
              <a:t>postavení)</a:t>
            </a:r>
            <a:endParaRPr lang="cs-CZ" sz="1600" dirty="0"/>
          </a:p>
          <a:p>
            <a:pPr>
              <a:buClr>
                <a:srgbClr val="262626"/>
              </a:buClr>
            </a:pPr>
            <a:r>
              <a:rPr lang="cs-CZ" sz="1600">
                <a:ea typeface="+mn-lt"/>
                <a:cs typeface="+mn-lt"/>
              </a:rPr>
              <a:t>prsní svaly a další svaly inzerující na horní hrudní aperturu se </a:t>
            </a:r>
            <a:r>
              <a:rPr lang="cs-CZ" sz="1600" dirty="0">
                <a:ea typeface="+mn-lt"/>
                <a:cs typeface="+mn-lt"/>
              </a:rPr>
              <a:t>neaktivují</a:t>
            </a:r>
            <a:endParaRPr lang="cs-CZ" sz="1600" dirty="0"/>
          </a:p>
          <a:p>
            <a:pPr>
              <a:buClr>
                <a:srgbClr val="262626"/>
              </a:buClr>
            </a:pPr>
            <a:r>
              <a:rPr lang="cs-CZ" sz="1600" b="1">
                <a:ea typeface="+mn-lt"/>
                <a:cs typeface="+mn-lt"/>
              </a:rPr>
              <a:t>Projevy</a:t>
            </a:r>
            <a:r>
              <a:rPr lang="cs-CZ" sz="1600" b="1" dirty="0">
                <a:ea typeface="+mn-lt"/>
                <a:cs typeface="+mn-lt"/>
              </a:rPr>
              <a:t> insuficience:</a:t>
            </a:r>
            <a:endParaRPr lang="cs-CZ" sz="1600" dirty="0"/>
          </a:p>
          <a:p>
            <a:pPr>
              <a:buClr>
                <a:srgbClr val="262626"/>
              </a:buClr>
            </a:pPr>
            <a:r>
              <a:rPr lang="cs-CZ" sz="1600">
                <a:ea typeface="+mn-lt"/>
                <a:cs typeface="+mn-lt"/>
              </a:rPr>
              <a:t>hrudník v inspiračním postavení, </a:t>
            </a:r>
            <a:r>
              <a:rPr lang="cs-CZ" sz="1600" err="1">
                <a:ea typeface="+mn-lt"/>
                <a:cs typeface="+mn-lt"/>
              </a:rPr>
              <a:t>ventrokraniální</a:t>
            </a:r>
            <a:r>
              <a:rPr lang="cs-CZ" sz="1600" dirty="0">
                <a:ea typeface="+mn-lt"/>
                <a:cs typeface="+mn-lt"/>
              </a:rPr>
              <a:t> posun sterna</a:t>
            </a:r>
            <a:endParaRPr lang="cs-CZ" sz="1600" dirty="0"/>
          </a:p>
          <a:p>
            <a:pPr>
              <a:buClr>
                <a:srgbClr val="262626"/>
              </a:buClr>
            </a:pPr>
            <a:r>
              <a:rPr lang="cs-CZ" sz="1600">
                <a:ea typeface="+mn-lt"/>
                <a:cs typeface="+mn-lt"/>
              </a:rPr>
              <a:t>zapojení horní porce m. RA a m. OEA  → posun pupku kraniálně</a:t>
            </a:r>
            <a:endParaRPr lang="cs-CZ" sz="1600" dirty="0"/>
          </a:p>
          <a:p>
            <a:pPr>
              <a:buClr>
                <a:srgbClr val="262626"/>
              </a:buClr>
            </a:pPr>
            <a:r>
              <a:rPr lang="cs-CZ" sz="1600">
                <a:ea typeface="+mn-lt"/>
                <a:cs typeface="+mn-lt"/>
              </a:rPr>
              <a:t>převaha aktivace extensorů</a:t>
            </a:r>
            <a:endParaRPr lang="cs-CZ" sz="1600" dirty="0"/>
          </a:p>
          <a:p>
            <a:pPr>
              <a:buClr>
                <a:srgbClr val="262626"/>
              </a:buClr>
            </a:pPr>
            <a:r>
              <a:rPr lang="cs-CZ" sz="1600">
                <a:ea typeface="+mn-lt"/>
                <a:cs typeface="+mn-lt"/>
              </a:rPr>
              <a:t>nezapojení lat. sk. břišních svalů</a:t>
            </a:r>
            <a:endParaRPr lang="cs-CZ" sz="1600" dirty="0"/>
          </a:p>
          <a:p>
            <a:pPr>
              <a:buClr>
                <a:srgbClr val="262626"/>
              </a:buClr>
            </a:pPr>
            <a:r>
              <a:rPr lang="cs-CZ" sz="1600">
                <a:ea typeface="+mn-lt"/>
                <a:cs typeface="+mn-lt"/>
              </a:rPr>
              <a:t>zapojení prsních svalů a dalších svalů</a:t>
            </a:r>
            <a:br>
              <a:rPr lang="cs-CZ" sz="1600" dirty="0">
                <a:ea typeface="+mn-lt"/>
                <a:cs typeface="+mn-lt"/>
              </a:rPr>
            </a:br>
            <a:r>
              <a:rPr lang="cs-CZ" sz="1600" dirty="0">
                <a:ea typeface="+mn-lt"/>
                <a:cs typeface="+mn-lt"/>
              </a:rPr>
              <a:t> inzerujících na horní hrudní aperturu</a:t>
            </a:r>
            <a:br>
              <a:rPr lang="cs-CZ" sz="1600" dirty="0">
                <a:ea typeface="+mn-lt"/>
                <a:cs typeface="+mn-lt"/>
              </a:rPr>
            </a:br>
            <a:r>
              <a:rPr lang="cs-CZ" sz="1600" dirty="0">
                <a:ea typeface="+mn-lt"/>
                <a:cs typeface="+mn-lt"/>
              </a:rPr>
              <a:t> do stabilizace </a:t>
            </a:r>
            <a:endParaRPr lang="cs-CZ" sz="1600" dirty="0"/>
          </a:p>
          <a:p>
            <a:pPr>
              <a:buClr>
                <a:srgbClr val="262626"/>
              </a:buClr>
            </a:pPr>
            <a:endParaRPr lang="cs-CZ" sz="1600" dirty="0"/>
          </a:p>
        </p:txBody>
      </p:sp>
      <p:pic>
        <p:nvPicPr>
          <p:cNvPr id="5" name="Obrázek 5">
            <a:extLst>
              <a:ext uri="{FF2B5EF4-FFF2-40B4-BE49-F238E27FC236}">
                <a16:creationId xmlns:a16="http://schemas.microsoft.com/office/drawing/2014/main" id="{9949A191-5393-40A3-9EB7-69811F2799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0880" y="4578938"/>
            <a:ext cx="3216563" cy="2283986"/>
          </a:xfrm>
          <a:prstGeom prst="rect">
            <a:avLst/>
          </a:prstGeom>
        </p:spPr>
      </p:pic>
      <p:pic>
        <p:nvPicPr>
          <p:cNvPr id="6" name="Obrázek 6" descr="Obsah obrázku osoba, interiér, lidé&#10;&#10;Popis se vygeneroval automaticky.">
            <a:extLst>
              <a:ext uri="{FF2B5EF4-FFF2-40B4-BE49-F238E27FC236}">
                <a16:creationId xmlns:a16="http://schemas.microsoft.com/office/drawing/2014/main" id="{53627E15-0904-4142-9EE0-0B75E3C817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574" y="4686661"/>
            <a:ext cx="3343563" cy="2104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9167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A6F3CD1-C85A-4A33-9921-B3D4A44754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DYNAMICKÁ NEUROMUSKULÁRNÍ </a:t>
            </a:r>
            <a:r>
              <a:rPr lang="cs-CZ"/>
              <a:t>STABILIZACE (DNS) ÚVOD &amp; POSTULÁTY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13D4763-287B-4670-9196-029F00039B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cs-CZ" dirty="0"/>
              <a:t>Je funkční DIAGNOSTICKO-LÉČEBNÝ přístup založený na principech VÝVOJOVÉ KINEZIOLOGIE</a:t>
            </a:r>
          </a:p>
          <a:p>
            <a:pPr>
              <a:buClr>
                <a:srgbClr val="262626"/>
              </a:buClr>
            </a:pPr>
            <a:r>
              <a:rPr lang="cs-CZ" b="1" u="sng" dirty="0"/>
              <a:t>Postuláty:</a:t>
            </a:r>
          </a:p>
          <a:p>
            <a:pPr>
              <a:buClr>
                <a:srgbClr val="262626"/>
              </a:buClr>
            </a:pPr>
            <a:r>
              <a:rPr lang="cs-CZ" dirty="0"/>
              <a:t>SDT &amp; fyziologický průběh pohybu se odvozuje od držení těla a pohybů zdravých dětí.</a:t>
            </a:r>
          </a:p>
          <a:p>
            <a:pPr>
              <a:buClr>
                <a:srgbClr val="262626"/>
              </a:buClr>
            </a:pPr>
            <a:r>
              <a:rPr lang="cs-CZ" dirty="0"/>
              <a:t>Všechny děti se motoricky vyvíjejí stejným způsobem, neboť pohybový vývoj je geneticky zakódován </a:t>
            </a:r>
            <a:r>
              <a:rPr lang="cs-CZ" dirty="0">
                <a:ea typeface="+mn-lt"/>
                <a:cs typeface="+mn-lt"/>
              </a:rPr>
              <a:t>&amp; je závislý na funkci zdravého nervového systému = POHYBY OPTIMÁLNÍ</a:t>
            </a:r>
          </a:p>
          <a:p>
            <a:pPr>
              <a:buClr>
                <a:srgbClr val="262626"/>
              </a:buClr>
            </a:pPr>
            <a:r>
              <a:rPr lang="cs-CZ" dirty="0">
                <a:ea typeface="+mn-lt"/>
                <a:cs typeface="+mn-lt"/>
              </a:rPr>
              <a:t>Zráním CNS se tyto pohybové programy AKTIVUJÍ a ŘÍDÍ </a:t>
            </a:r>
            <a:r>
              <a:rPr lang="cs-CZ" dirty="0" err="1">
                <a:ea typeface="+mn-lt"/>
                <a:cs typeface="+mn-lt"/>
              </a:rPr>
              <a:t>posturu</a:t>
            </a:r>
            <a:r>
              <a:rPr lang="cs-CZ" dirty="0">
                <a:ea typeface="+mn-lt"/>
                <a:cs typeface="+mn-lt"/>
              </a:rPr>
              <a:t> a lokomoci</a:t>
            </a:r>
          </a:p>
          <a:p>
            <a:pPr>
              <a:buClr>
                <a:srgbClr val="262626"/>
              </a:buClr>
            </a:pPr>
            <a:r>
              <a:rPr lang="cs-CZ" dirty="0">
                <a:ea typeface="+mn-lt"/>
                <a:cs typeface="+mn-lt"/>
              </a:rPr>
              <a:t>U dospělých kvalita pohybu často narušena: kupř. abnormální zatěžování pohybového systému nevhodným sportem, pohybem, statickou polohou v práci...</a:t>
            </a:r>
          </a:p>
          <a:p>
            <a:pPr>
              <a:buClr>
                <a:srgbClr val="262626"/>
              </a:buClr>
            </a:pPr>
            <a:r>
              <a:rPr lang="cs-CZ" dirty="0">
                <a:ea typeface="+mn-lt"/>
                <a:cs typeface="+mn-lt"/>
              </a:rPr>
              <a:t>Koncept DNS porovnává držení těla pacienta &amp; jeho pohybové stereotypy s vývojovými vzory zdravých dětí </a:t>
            </a:r>
            <a:r>
              <a:rPr lang="cs-CZ" b="1" dirty="0">
                <a:ea typeface="+mn-lt"/>
                <a:cs typeface="+mn-lt"/>
              </a:rPr>
              <a:t>→ odvozuje z nich terapii</a:t>
            </a:r>
            <a:endParaRPr lang="cs-CZ" dirty="0" err="1"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1885581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6B63E35-68F1-4458-93F7-927C47F37E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4108" y="623243"/>
            <a:ext cx="5322895" cy="1291016"/>
          </a:xfrm>
        </p:spPr>
        <p:txBody>
          <a:bodyPr>
            <a:normAutofit/>
          </a:bodyPr>
          <a:lstStyle/>
          <a:p>
            <a:r>
              <a:rPr lang="cs-CZ" sz="3500"/>
              <a:t>TEST NITROBŘIŠNÍHO TLAKU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BBB6B01-5B73-410C-B70E-8CF2FA470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8836" y="721224"/>
            <a:ext cx="5367164" cy="5415552"/>
          </a:xfrm>
          <a:prstGeom prst="rect">
            <a:avLst/>
          </a:prstGeom>
          <a:solidFill>
            <a:srgbClr val="FFFFFF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712F587-12D0-435C-8E3F-F44C36EE71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5217" y="892220"/>
            <a:ext cx="5054517" cy="5097085"/>
          </a:xfrm>
          <a:prstGeom prst="rect">
            <a:avLst/>
          </a:prstGeom>
          <a:noFill/>
          <a:ln w="6350" cap="sq" cmpd="sng" algn="ctr">
            <a:solidFill>
              <a:srgbClr val="404040"/>
            </a:solidFill>
            <a:prstDash val="solid"/>
            <a:miter lim="800000"/>
          </a:ln>
          <a:effectLst/>
        </p:spPr>
      </p:sp>
      <p:pic>
        <p:nvPicPr>
          <p:cNvPr id="4" name="Obrázek 4" descr="Obsah obrázku osoba, interiér, oblečení&#10;&#10;Popis se vygeneroval automaticky.">
            <a:extLst>
              <a:ext uri="{FF2B5EF4-FFF2-40B4-BE49-F238E27FC236}">
                <a16:creationId xmlns:a16="http://schemas.microsoft.com/office/drawing/2014/main" id="{03660DA4-5E6D-45C1-B07D-3DE9673B514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46" r="956" b="3"/>
          <a:stretch/>
        </p:blipFill>
        <p:spPr>
          <a:xfrm>
            <a:off x="1205256" y="1342798"/>
            <a:ext cx="4414438" cy="4190569"/>
          </a:xfrm>
          <a:prstGeom prst="rect">
            <a:avLst/>
          </a:pr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E05C37E-70CD-4E39-87BB-098366B2D2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66300" y="1818673"/>
            <a:ext cx="5364649" cy="4372941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110000"/>
              </a:lnSpc>
            </a:pPr>
            <a:r>
              <a:rPr lang="cs-CZ" sz="1200" b="1" dirty="0">
                <a:ea typeface="+mn-lt"/>
                <a:cs typeface="+mn-lt"/>
              </a:rPr>
              <a:t>VP:</a:t>
            </a:r>
            <a:r>
              <a:rPr lang="cs-CZ" sz="1200" dirty="0">
                <a:ea typeface="+mn-lt"/>
                <a:cs typeface="+mn-lt"/>
              </a:rPr>
              <a:t> vsedě na okraji stolu, HKK volně položeny na podložce, pacient se o ně při provedení testu neopírá</a:t>
            </a:r>
            <a:endParaRPr lang="cs-CZ" sz="1200" dirty="0"/>
          </a:p>
          <a:p>
            <a:pPr>
              <a:lnSpc>
                <a:spcPct val="110000"/>
              </a:lnSpc>
              <a:buClr>
                <a:srgbClr val="262626"/>
              </a:buClr>
            </a:pPr>
            <a:r>
              <a:rPr lang="cs-CZ" sz="1200" b="1" dirty="0">
                <a:ea typeface="+mn-lt"/>
                <a:cs typeface="+mn-lt"/>
              </a:rPr>
              <a:t>Provedení:</a:t>
            </a:r>
            <a:r>
              <a:rPr lang="cs-CZ" sz="1200" dirty="0">
                <a:ea typeface="+mn-lt"/>
                <a:cs typeface="+mn-lt"/>
              </a:rPr>
              <a:t> Palpujeme v oblasti tříselné krajiny mediálně od SIAS nad hlavicemi kyčelních kloubů. Pacient aktivuje břišní stěnu směrem proti našemu tlaku. </a:t>
            </a:r>
          </a:p>
          <a:p>
            <a:pPr>
              <a:lnSpc>
                <a:spcPct val="110000"/>
              </a:lnSpc>
              <a:buClr>
                <a:srgbClr val="262626"/>
              </a:buClr>
            </a:pPr>
            <a:r>
              <a:rPr lang="cs-CZ" sz="1200" b="1" dirty="0">
                <a:ea typeface="+mn-lt"/>
                <a:cs typeface="+mn-lt"/>
              </a:rPr>
              <a:t>Sledujeme: </a:t>
            </a:r>
            <a:endParaRPr lang="cs-CZ" sz="1200" dirty="0"/>
          </a:p>
          <a:p>
            <a:pPr>
              <a:lnSpc>
                <a:spcPct val="110000"/>
              </a:lnSpc>
              <a:buClr>
                <a:srgbClr val="262626"/>
              </a:buClr>
            </a:pPr>
            <a:r>
              <a:rPr lang="cs-CZ" sz="1200" dirty="0">
                <a:ea typeface="+mn-lt"/>
                <a:cs typeface="+mn-lt"/>
              </a:rPr>
              <a:t>chování břišní stěny při zvýšení nitrobřišního tlaku</a:t>
            </a:r>
            <a:endParaRPr lang="cs-CZ" sz="1200" dirty="0"/>
          </a:p>
          <a:p>
            <a:pPr>
              <a:lnSpc>
                <a:spcPct val="110000"/>
              </a:lnSpc>
              <a:buClr>
                <a:srgbClr val="262626"/>
              </a:buClr>
            </a:pPr>
            <a:r>
              <a:rPr lang="cs-CZ" sz="1200" b="1" dirty="0">
                <a:ea typeface="+mn-lt"/>
                <a:cs typeface="+mn-lt"/>
              </a:rPr>
              <a:t>Správné provedení:</a:t>
            </a:r>
            <a:endParaRPr lang="cs-CZ" sz="1200" dirty="0"/>
          </a:p>
          <a:p>
            <a:pPr>
              <a:lnSpc>
                <a:spcPct val="110000"/>
              </a:lnSpc>
              <a:buClr>
                <a:srgbClr val="262626"/>
              </a:buClr>
            </a:pPr>
            <a:r>
              <a:rPr lang="cs-CZ" sz="1200" dirty="0">
                <a:ea typeface="+mn-lt"/>
                <a:cs typeface="+mn-lt"/>
              </a:rPr>
              <a:t>tlak břišní stěny proti naší palpaci</a:t>
            </a:r>
            <a:endParaRPr lang="cs-CZ" sz="1200" dirty="0"/>
          </a:p>
          <a:p>
            <a:pPr>
              <a:lnSpc>
                <a:spcPct val="110000"/>
              </a:lnSpc>
              <a:buClr>
                <a:srgbClr val="262626"/>
              </a:buClr>
            </a:pPr>
            <a:r>
              <a:rPr lang="cs-CZ" sz="1200" dirty="0">
                <a:ea typeface="+mn-lt"/>
                <a:cs typeface="+mn-lt"/>
              </a:rPr>
              <a:t>vyklenutí břišní stěny v oblasti podbřišku (prostřednictvím aktivace bránice), poté zapojení břišních svalů</a:t>
            </a:r>
            <a:endParaRPr lang="cs-CZ" sz="1200" dirty="0"/>
          </a:p>
          <a:p>
            <a:pPr>
              <a:lnSpc>
                <a:spcPct val="110000"/>
              </a:lnSpc>
              <a:buClr>
                <a:srgbClr val="262626"/>
              </a:buClr>
            </a:pPr>
            <a:r>
              <a:rPr lang="cs-CZ" sz="1200" b="1" dirty="0">
                <a:ea typeface="+mn-lt"/>
                <a:cs typeface="+mn-lt"/>
              </a:rPr>
              <a:t>Projevy insuficience:</a:t>
            </a:r>
            <a:endParaRPr lang="cs-CZ" sz="1200" dirty="0"/>
          </a:p>
          <a:p>
            <a:pPr>
              <a:lnSpc>
                <a:spcPct val="110000"/>
              </a:lnSpc>
              <a:buClr>
                <a:srgbClr val="262626"/>
              </a:buClr>
            </a:pPr>
            <a:r>
              <a:rPr lang="cs-CZ" sz="1200" dirty="0">
                <a:ea typeface="+mn-lt"/>
                <a:cs typeface="+mn-lt"/>
              </a:rPr>
              <a:t>oslabený tlak proti naší palpaci</a:t>
            </a:r>
            <a:endParaRPr lang="cs-CZ" sz="1200" dirty="0"/>
          </a:p>
          <a:p>
            <a:pPr>
              <a:lnSpc>
                <a:spcPct val="110000"/>
              </a:lnSpc>
              <a:buClr>
                <a:srgbClr val="262626"/>
              </a:buClr>
            </a:pPr>
            <a:r>
              <a:rPr lang="cs-CZ" sz="1200" dirty="0">
                <a:ea typeface="+mn-lt"/>
                <a:cs typeface="+mn-lt"/>
              </a:rPr>
              <a:t>převaha horní porce m. RA a m. OEA</a:t>
            </a:r>
            <a:endParaRPr lang="cs-CZ" sz="1200" dirty="0"/>
          </a:p>
          <a:p>
            <a:pPr>
              <a:lnSpc>
                <a:spcPct val="110000"/>
              </a:lnSpc>
              <a:buClr>
                <a:srgbClr val="262626"/>
              </a:buClr>
            </a:pPr>
            <a:r>
              <a:rPr lang="cs-CZ" sz="1200" dirty="0">
                <a:ea typeface="+mn-lt"/>
                <a:cs typeface="+mn-lt"/>
              </a:rPr>
              <a:t>vtažení břišní stěny v horní porci, migrace </a:t>
            </a:r>
            <a:r>
              <a:rPr lang="cs-CZ" sz="1200" dirty="0" err="1">
                <a:ea typeface="+mn-lt"/>
                <a:cs typeface="+mn-lt"/>
              </a:rPr>
              <a:t>umbiliku</a:t>
            </a:r>
            <a:r>
              <a:rPr lang="cs-CZ" sz="1200" dirty="0">
                <a:ea typeface="+mn-lt"/>
                <a:cs typeface="+mn-lt"/>
              </a:rPr>
              <a:t> kraniálně</a:t>
            </a:r>
            <a:endParaRPr lang="cs-CZ" sz="1200" dirty="0"/>
          </a:p>
          <a:p>
            <a:pPr>
              <a:lnSpc>
                <a:spcPct val="110000"/>
              </a:lnSpc>
              <a:buClr>
                <a:srgbClr val="262626"/>
              </a:buClr>
            </a:pPr>
            <a:r>
              <a:rPr lang="cs-CZ" sz="1200" b="1" dirty="0">
                <a:ea typeface="+mn-lt"/>
                <a:cs typeface="+mn-lt"/>
              </a:rPr>
              <a:t>patologie:</a:t>
            </a:r>
            <a:r>
              <a:rPr lang="cs-CZ" sz="1200" dirty="0">
                <a:ea typeface="+mn-lt"/>
                <a:cs typeface="+mn-lt"/>
              </a:rPr>
              <a:t> aktivace svalů v palpační oblasti bez vyklenutí podbřišku</a:t>
            </a:r>
            <a:endParaRPr lang="cs-CZ" sz="1200" dirty="0"/>
          </a:p>
          <a:p>
            <a:pPr>
              <a:lnSpc>
                <a:spcPct val="110000"/>
              </a:lnSpc>
              <a:buClr>
                <a:srgbClr val="262626"/>
              </a:buClr>
            </a:pPr>
            <a:endParaRPr lang="cs-CZ" sz="1200" dirty="0"/>
          </a:p>
        </p:txBody>
      </p:sp>
    </p:spTree>
    <p:extLst>
      <p:ext uri="{BB962C8B-B14F-4D97-AF65-F5344CB8AC3E}">
        <p14:creationId xmlns:p14="http://schemas.microsoft.com/office/powerpoint/2010/main" val="62862866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6C4D022-E2BC-435F-9CDB-44DC57C070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ázek 5" descr="Obsah obrázku osoba, interiér&#10;&#10;Popis se vygeneroval automaticky.">
            <a:extLst>
              <a:ext uri="{FF2B5EF4-FFF2-40B4-BE49-F238E27FC236}">
                <a16:creationId xmlns:a16="http://schemas.microsoft.com/office/drawing/2014/main" id="{2BEE2F00-1D81-4E65-A518-11FD0525F6A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" b="19542"/>
          <a:stretch/>
        </p:blipFill>
        <p:spPr>
          <a:xfrm>
            <a:off x="20" y="10"/>
            <a:ext cx="5663460" cy="3428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926CAD6-45B1-4A85-A196-E722067B1D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3480" y="0"/>
            <a:ext cx="6525472" cy="6858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E0936D5-2DCE-48A4-93BC-BA7861B4E3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81848" y="320040"/>
            <a:ext cx="5888736" cy="6217920"/>
          </a:xfrm>
          <a:prstGeom prst="rect">
            <a:avLst/>
          </a:prstGeom>
          <a:noFill/>
          <a:ln w="6350" cap="sq" cmpd="sng" algn="ctr">
            <a:solidFill>
              <a:schemeClr val="tx1"/>
            </a:solidFill>
            <a:prstDash val="solid"/>
            <a:miter lim="800000"/>
          </a:ln>
          <a:effectLst>
            <a:softEdge rad="0"/>
          </a:effectLst>
        </p:spPr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34AFC9E0-C98B-42F8-AACB-223184EC67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3580" y="642594"/>
            <a:ext cx="5245269" cy="1371600"/>
          </a:xfrm>
        </p:spPr>
        <p:txBody>
          <a:bodyPr>
            <a:normAutofit/>
          </a:bodyPr>
          <a:lstStyle/>
          <a:p>
            <a:r>
              <a:rPr lang="cs-CZ" sz="4000">
                <a:solidFill>
                  <a:schemeClr val="tx1"/>
                </a:solidFill>
              </a:rPr>
              <a:t>TEST UDRŽENÍ TROJFLEXE</a:t>
            </a:r>
          </a:p>
        </p:txBody>
      </p:sp>
      <p:pic>
        <p:nvPicPr>
          <p:cNvPr id="4" name="Obrázek 4" descr="Obsah obrázku osoba, interiér, postel&#10;&#10;Popis se vygeneroval automaticky.">
            <a:extLst>
              <a:ext uri="{FF2B5EF4-FFF2-40B4-BE49-F238E27FC236}">
                <a16:creationId xmlns:a16="http://schemas.microsoft.com/office/drawing/2014/main" id="{FFDA6352-C47F-4E91-8DD0-F8CC4890B49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" b="19274"/>
          <a:stretch/>
        </p:blipFill>
        <p:spPr>
          <a:xfrm>
            <a:off x="20" y="3429000"/>
            <a:ext cx="5663460" cy="3429000"/>
          </a:xfrm>
          <a:prstGeom prst="rect">
            <a:avLst/>
          </a:pr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9D88A11-8B98-4C7F-A825-059813FD45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3580" y="2922847"/>
            <a:ext cx="4887360" cy="3112193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just"/>
            <a:r>
              <a:rPr lang="cs-CZ" sz="2000">
                <a:ea typeface="+mn-lt"/>
                <a:cs typeface="+mn-lt"/>
              </a:rPr>
              <a:t>Uchopit DKK, pacient musí být zcela relaxován</a:t>
            </a:r>
            <a:endParaRPr lang="cs-CZ" sz="2000" dirty="0">
              <a:ea typeface="+mn-lt"/>
              <a:cs typeface="+mn-lt"/>
            </a:endParaRPr>
          </a:p>
          <a:p>
            <a:pPr algn="just">
              <a:buClr>
                <a:srgbClr val="FFFFFF"/>
              </a:buClr>
            </a:pPr>
            <a:r>
              <a:rPr lang="cs-CZ" sz="2000">
                <a:ea typeface="+mn-lt"/>
                <a:cs typeface="+mn-lt"/>
              </a:rPr>
              <a:t>Pomalu pouštět</a:t>
            </a:r>
            <a:endParaRPr lang="cs-CZ" sz="2000" dirty="0">
              <a:ea typeface="+mn-lt"/>
              <a:cs typeface="+mn-lt"/>
            </a:endParaRPr>
          </a:p>
          <a:p>
            <a:pPr algn="just">
              <a:buClr>
                <a:srgbClr val="FFFFFF"/>
              </a:buClr>
            </a:pPr>
            <a:r>
              <a:rPr lang="cs-CZ" sz="2000">
                <a:ea typeface="+mn-lt"/>
                <a:cs typeface="+mn-lt"/>
              </a:rPr>
              <a:t>Mělo</a:t>
            </a:r>
            <a:r>
              <a:rPr lang="cs-CZ" sz="2000" dirty="0">
                <a:ea typeface="+mn-lt"/>
                <a:cs typeface="+mn-lt"/>
              </a:rPr>
              <a:t> by dojít k vytvarování pasu, fixaci a udržení dolních žeber, </a:t>
            </a:r>
            <a:r>
              <a:rPr lang="cs-CZ" sz="2000">
                <a:ea typeface="+mn-lt"/>
                <a:cs typeface="+mn-lt"/>
              </a:rPr>
              <a:t>umbilikus je tažen dolů</a:t>
            </a:r>
            <a:endParaRPr lang="cs-CZ" sz="2000" dirty="0">
              <a:ea typeface="+mn-lt"/>
              <a:cs typeface="+mn-lt"/>
            </a:endParaRPr>
          </a:p>
          <a:p>
            <a:pPr algn="just">
              <a:buClr>
                <a:srgbClr val="FFFFFF"/>
              </a:buClr>
            </a:pPr>
            <a:r>
              <a:rPr lang="cs-CZ" sz="2000">
                <a:ea typeface="+mn-lt"/>
                <a:cs typeface="+mn-lt"/>
              </a:rPr>
              <a:t>Lze ztěžovat nižším nastavením DKK</a:t>
            </a:r>
            <a:endParaRPr lang="cs-CZ" sz="2000"/>
          </a:p>
        </p:txBody>
      </p:sp>
    </p:spTree>
    <p:extLst>
      <p:ext uri="{BB962C8B-B14F-4D97-AF65-F5344CB8AC3E}">
        <p14:creationId xmlns:p14="http://schemas.microsoft.com/office/powerpoint/2010/main" val="49997012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11657BF2-BFFB-4FF0-9FE2-4D7F7A7C9D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5397171-E233-4F26-9A8C-29C436537D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4393" y="237744"/>
            <a:ext cx="7652977" cy="6382512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A830B9C-C9EB-4D80-9552-AE9DE30758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553" y="374904"/>
            <a:ext cx="734015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54B7016F-546B-4401-8C4C-6E8960A1D9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642593"/>
            <a:ext cx="6281928" cy="1744183"/>
          </a:xfrm>
        </p:spPr>
        <p:txBody>
          <a:bodyPr>
            <a:normAutofit/>
          </a:bodyPr>
          <a:lstStyle/>
          <a:p>
            <a:r>
              <a:rPr lang="cs-CZ"/>
              <a:t>DALŠÍ TESTY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9C0FBF1-118A-4DD1-B203-C9887E30A4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8680" y="2386584"/>
            <a:ext cx="6281928" cy="3648456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just"/>
            <a:r>
              <a:rPr lang="cs-CZ" sz="1800" b="1" u="sng">
                <a:highlight>
                  <a:srgbClr val="FFFF00"/>
                </a:highlight>
                <a:ea typeface="+mn-lt"/>
                <a:cs typeface="+mn-lt"/>
              </a:rPr>
              <a:t>Test</a:t>
            </a:r>
            <a:r>
              <a:rPr lang="cs-CZ" sz="1800" b="1" u="sng" dirty="0">
                <a:highlight>
                  <a:srgbClr val="FFFF00"/>
                </a:highlight>
                <a:ea typeface="+mn-lt"/>
                <a:cs typeface="+mn-lt"/>
              </a:rPr>
              <a:t> bočního mostu</a:t>
            </a:r>
            <a:endParaRPr lang="cs-CZ" sz="1800" b="1" u="sng">
              <a:highlight>
                <a:srgbClr val="FFFF00"/>
              </a:highlight>
            </a:endParaRPr>
          </a:p>
          <a:p>
            <a:pPr algn="just">
              <a:buClr>
                <a:srgbClr val="262626"/>
              </a:buClr>
            </a:pPr>
            <a:r>
              <a:rPr lang="cs-CZ" sz="1800">
                <a:ea typeface="+mn-lt"/>
                <a:cs typeface="+mn-lt"/>
              </a:rPr>
              <a:t>P provede na boku vzpor o předloktí a loket, snaží se udržet trup v rovině s DKK (+ současná abdukce svrchní DK nebo/i HK) </a:t>
            </a:r>
            <a:endParaRPr lang="cs-CZ" sz="1800" dirty="0"/>
          </a:p>
          <a:p>
            <a:pPr algn="just">
              <a:buClr>
                <a:srgbClr val="262626"/>
              </a:buClr>
            </a:pPr>
            <a:r>
              <a:rPr lang="cs-CZ" sz="1800">
                <a:ea typeface="+mn-lt"/>
                <a:cs typeface="+mn-lt"/>
              </a:rPr>
              <a:t>informuje spíše o stabilitě kyčlí a pánevního kruhu, se stabilitou bederní </a:t>
            </a:r>
            <a:r>
              <a:rPr lang="cs-CZ" sz="1800" dirty="0">
                <a:ea typeface="+mn-lt"/>
                <a:cs typeface="+mn-lt"/>
              </a:rPr>
              <a:t>páteře ale úzce souvisejí</a:t>
            </a:r>
            <a:endParaRPr lang="cs-CZ" sz="1800" dirty="0"/>
          </a:p>
          <a:p>
            <a:pPr algn="just">
              <a:buClr>
                <a:srgbClr val="262626"/>
              </a:buClr>
            </a:pPr>
            <a:r>
              <a:rPr lang="cs-CZ" sz="1800" b="1" u="sng">
                <a:highlight>
                  <a:srgbClr val="FFFF00"/>
                </a:highlight>
                <a:ea typeface="+mn-lt"/>
                <a:cs typeface="+mn-lt"/>
              </a:rPr>
              <a:t>Vyšetření</a:t>
            </a:r>
            <a:r>
              <a:rPr lang="cs-CZ" sz="1800" b="1" u="sng" dirty="0">
                <a:highlight>
                  <a:srgbClr val="FFFF00"/>
                </a:highlight>
                <a:ea typeface="+mn-lt"/>
                <a:cs typeface="+mn-lt"/>
              </a:rPr>
              <a:t> v jednotlivých pozicích dynamického tréninku</a:t>
            </a:r>
            <a:endParaRPr lang="cs-CZ" sz="1800" b="1" u="sng">
              <a:highlight>
                <a:srgbClr val="FFFF00"/>
              </a:highlight>
            </a:endParaRPr>
          </a:p>
          <a:p>
            <a:pPr algn="just">
              <a:buClr>
                <a:srgbClr val="262626"/>
              </a:buClr>
            </a:pPr>
            <a:r>
              <a:rPr lang="cs-CZ" sz="1800">
                <a:ea typeface="+mn-lt"/>
                <a:cs typeface="+mn-lt"/>
              </a:rPr>
              <a:t>např. v pozici mostu</a:t>
            </a:r>
            <a:endParaRPr lang="cs-CZ" sz="1800" dirty="0"/>
          </a:p>
          <a:p>
            <a:pPr algn="just">
              <a:buClr>
                <a:srgbClr val="262626"/>
              </a:buClr>
            </a:pPr>
            <a:endParaRPr lang="cs-CZ" sz="1800" dirty="0"/>
          </a:p>
        </p:txBody>
      </p:sp>
      <p:pic>
        <p:nvPicPr>
          <p:cNvPr id="4" name="Obrázek 4" descr="Obsah obrázku interiér, postel, nábytek, pohovka&#10;&#10;Popis se vygeneroval automaticky.">
            <a:extLst>
              <a:ext uri="{FF2B5EF4-FFF2-40B4-BE49-F238E27FC236}">
                <a16:creationId xmlns:a16="http://schemas.microsoft.com/office/drawing/2014/main" id="{01C43E36-5141-4142-AD56-031BC9B97CD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69" r="5" b="5"/>
          <a:stretch/>
        </p:blipFill>
        <p:spPr>
          <a:xfrm>
            <a:off x="7837371" y="237744"/>
            <a:ext cx="4124416" cy="3191256"/>
          </a:xfrm>
          <a:prstGeom prst="rect">
            <a:avLst/>
          </a:prstGeom>
        </p:spPr>
      </p:pic>
      <p:pic>
        <p:nvPicPr>
          <p:cNvPr id="5" name="Obrázek 5" descr="Obsah obrázku osoba, interiér, postel, závěs&#10;&#10;Popis se vygeneroval automaticky.">
            <a:extLst>
              <a:ext uri="{FF2B5EF4-FFF2-40B4-BE49-F238E27FC236}">
                <a16:creationId xmlns:a16="http://schemas.microsoft.com/office/drawing/2014/main" id="{0530DDA7-5F35-4CD8-9B37-E55B46FDB76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69" r="5" b="5"/>
          <a:stretch/>
        </p:blipFill>
        <p:spPr>
          <a:xfrm>
            <a:off x="7837370" y="3429000"/>
            <a:ext cx="4124416" cy="3191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45726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1657BF2-BFFB-4FF0-9FE2-4D7F7A7C9D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5397171-E233-4F26-9A8C-29C436537D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4393" y="237744"/>
            <a:ext cx="7652977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A830B9C-C9EB-4D80-9552-AE9DE30758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553" y="374904"/>
            <a:ext cx="734015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B3915E5-7C70-4AFF-B543-7D9A2DFE3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642593"/>
            <a:ext cx="6281928" cy="1744183"/>
          </a:xfrm>
        </p:spPr>
        <p:txBody>
          <a:bodyPr>
            <a:normAutofit/>
          </a:bodyPr>
          <a:lstStyle/>
          <a:p>
            <a:pPr algn="ctr"/>
            <a:r>
              <a:rPr lang="cs-CZ" sz="3200" b="1" i="0">
                <a:ea typeface="+mj-lt"/>
                <a:cs typeface="+mj-lt"/>
              </a:rPr>
              <a:t>Využití lékařského tonometru:</a:t>
            </a:r>
            <a:endParaRPr lang="cs-CZ" sz="3200"/>
          </a:p>
          <a:p>
            <a:pPr algn="ctr"/>
            <a:r>
              <a:rPr lang="cs-CZ" sz="3200" b="1" i="0">
                <a:ea typeface="+mj-lt"/>
                <a:cs typeface="+mj-lt"/>
              </a:rPr>
              <a:t>(Využití i v terapii = dobrý </a:t>
            </a:r>
            <a:r>
              <a:rPr lang="cs-CZ" sz="3200" b="1" i="0" dirty="0">
                <a:ea typeface="+mj-lt"/>
                <a:cs typeface="+mj-lt"/>
              </a:rPr>
              <a:t>biofeedback)</a:t>
            </a:r>
            <a:endParaRPr lang="cs-CZ" sz="3200" dirty="0"/>
          </a:p>
          <a:p>
            <a:pPr algn="ctr"/>
            <a:endParaRPr lang="cs-CZ" sz="320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BE7DA06-35F6-42CC-8C24-9793C7275D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8680" y="2121039"/>
            <a:ext cx="6616746" cy="4225728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just">
              <a:lnSpc>
                <a:spcPct val="110000"/>
              </a:lnSpc>
            </a:pPr>
            <a:r>
              <a:rPr lang="cs-CZ" b="1" dirty="0">
                <a:ea typeface="+mn-lt"/>
                <a:cs typeface="+mn-lt"/>
              </a:rPr>
              <a:t>LZ s pokrčenými DKK s manžetou tonometru pod bedry P</a:t>
            </a:r>
            <a:endParaRPr lang="cs-CZ" dirty="0"/>
          </a:p>
          <a:p>
            <a:pPr algn="just">
              <a:lnSpc>
                <a:spcPct val="110000"/>
              </a:lnSpc>
              <a:buClr>
                <a:srgbClr val="262626"/>
              </a:buClr>
            </a:pPr>
            <a:r>
              <a:rPr lang="cs-CZ" dirty="0">
                <a:ea typeface="+mn-lt"/>
                <a:cs typeface="+mn-lt"/>
              </a:rPr>
              <a:t>Manžetu nafoukneme na takový tlak, který je pacientovi pohodlný (u lékařského tonometru cca 25 </a:t>
            </a:r>
            <a:r>
              <a:rPr lang="cs-CZ" dirty="0" err="1">
                <a:ea typeface="+mn-lt"/>
                <a:cs typeface="+mn-lt"/>
              </a:rPr>
              <a:t>mmHg</a:t>
            </a:r>
            <a:r>
              <a:rPr lang="cs-CZ" dirty="0">
                <a:ea typeface="+mn-lt"/>
                <a:cs typeface="+mn-lt"/>
              </a:rPr>
              <a:t>) tak, aby nebyl vychylován z neutrální polohy bederní páteře</a:t>
            </a:r>
            <a:endParaRPr lang="cs-CZ" dirty="0"/>
          </a:p>
          <a:p>
            <a:pPr algn="just">
              <a:lnSpc>
                <a:spcPct val="110000"/>
              </a:lnSpc>
              <a:buClr>
                <a:srgbClr val="262626"/>
              </a:buClr>
            </a:pPr>
            <a:r>
              <a:rPr lang="cs-CZ" dirty="0">
                <a:ea typeface="+mn-lt"/>
                <a:cs typeface="+mn-lt"/>
              </a:rPr>
              <a:t>Instruujeme P k aktivaci PD a současně mm. </a:t>
            </a:r>
            <a:r>
              <a:rPr lang="cs-CZ" dirty="0" err="1">
                <a:ea typeface="+mn-lt"/>
                <a:cs typeface="+mn-lt"/>
              </a:rPr>
              <a:t>multifidi</a:t>
            </a:r>
            <a:r>
              <a:rPr lang="cs-CZ" dirty="0">
                <a:ea typeface="+mn-lt"/>
                <a:cs typeface="+mn-lt"/>
              </a:rPr>
              <a:t> a m. </a:t>
            </a:r>
            <a:r>
              <a:rPr lang="cs-CZ" dirty="0" err="1">
                <a:ea typeface="+mn-lt"/>
                <a:cs typeface="+mn-lt"/>
              </a:rPr>
              <a:t>TrA</a:t>
            </a:r>
            <a:r>
              <a:rPr lang="cs-CZ" dirty="0">
                <a:ea typeface="+mn-lt"/>
                <a:cs typeface="+mn-lt"/>
              </a:rPr>
              <a:t> (vtáhnout konečník a současně mírně vtáhnout dolní část břicha směrem k páteři) - tlak by se měl zvýšit o maximálně 5 </a:t>
            </a:r>
            <a:r>
              <a:rPr lang="cs-CZ" dirty="0" err="1">
                <a:ea typeface="+mn-lt"/>
                <a:cs typeface="+mn-lt"/>
              </a:rPr>
              <a:t>mmHg</a:t>
            </a:r>
            <a:r>
              <a:rPr lang="cs-CZ" dirty="0">
                <a:ea typeface="+mn-lt"/>
                <a:cs typeface="+mn-lt"/>
              </a:rPr>
              <a:t> </a:t>
            </a:r>
          </a:p>
          <a:p>
            <a:pPr algn="just">
              <a:lnSpc>
                <a:spcPct val="110000"/>
              </a:lnSpc>
              <a:buClr>
                <a:srgbClr val="262626"/>
              </a:buClr>
            </a:pPr>
            <a:r>
              <a:rPr lang="cs-CZ" dirty="0">
                <a:ea typeface="+mn-lt"/>
                <a:cs typeface="+mn-lt"/>
              </a:rPr>
              <a:t>Vyšší hodnoty (více jak o 15mmHg) svědčí o výrazném zapojení m. </a:t>
            </a:r>
            <a:r>
              <a:rPr lang="cs-CZ" dirty="0" err="1">
                <a:ea typeface="+mn-lt"/>
                <a:cs typeface="+mn-lt"/>
              </a:rPr>
              <a:t>rectus</a:t>
            </a:r>
            <a:r>
              <a:rPr lang="cs-CZ" dirty="0">
                <a:ea typeface="+mn-lt"/>
                <a:cs typeface="+mn-lt"/>
              </a:rPr>
              <a:t> </a:t>
            </a:r>
            <a:r>
              <a:rPr lang="cs-CZ" dirty="0" err="1">
                <a:ea typeface="+mn-lt"/>
                <a:cs typeface="+mn-lt"/>
              </a:rPr>
              <a:t>abdominis</a:t>
            </a:r>
            <a:r>
              <a:rPr lang="cs-CZ" dirty="0">
                <a:ea typeface="+mn-lt"/>
                <a:cs typeface="+mn-lt"/>
              </a:rPr>
              <a:t> a mm. </a:t>
            </a:r>
            <a:r>
              <a:rPr lang="cs-CZ" dirty="0" err="1">
                <a:ea typeface="+mn-lt"/>
                <a:cs typeface="+mn-lt"/>
              </a:rPr>
              <a:t>obliqui</a:t>
            </a:r>
            <a:r>
              <a:rPr lang="cs-CZ" dirty="0">
                <a:ea typeface="+mn-lt"/>
                <a:cs typeface="+mn-lt"/>
              </a:rPr>
              <a:t> </a:t>
            </a:r>
            <a:r>
              <a:rPr lang="cs-CZ" dirty="0" err="1">
                <a:ea typeface="+mn-lt"/>
                <a:cs typeface="+mn-lt"/>
              </a:rPr>
              <a:t>abd</a:t>
            </a:r>
            <a:r>
              <a:rPr lang="cs-CZ" dirty="0">
                <a:ea typeface="+mn-lt"/>
                <a:cs typeface="+mn-lt"/>
              </a:rPr>
              <a:t>.</a:t>
            </a:r>
            <a:endParaRPr lang="cs-CZ" dirty="0"/>
          </a:p>
          <a:p>
            <a:pPr algn="just">
              <a:lnSpc>
                <a:spcPct val="110000"/>
              </a:lnSpc>
              <a:buClr>
                <a:srgbClr val="262626"/>
              </a:buClr>
            </a:pPr>
            <a:r>
              <a:rPr lang="cs-CZ" dirty="0">
                <a:ea typeface="+mn-lt"/>
                <a:cs typeface="+mn-lt"/>
              </a:rPr>
              <a:t>Palpací kontrolujeme správnost - palpujeme </a:t>
            </a:r>
            <a:r>
              <a:rPr lang="cs-CZ" dirty="0" err="1">
                <a:ea typeface="+mn-lt"/>
                <a:cs typeface="+mn-lt"/>
              </a:rPr>
              <a:t>mediodistálně</a:t>
            </a:r>
            <a:r>
              <a:rPr lang="cs-CZ" dirty="0">
                <a:ea typeface="+mn-lt"/>
                <a:cs typeface="+mn-lt"/>
              </a:rPr>
              <a:t> od SIAS kontrakci m. </a:t>
            </a:r>
            <a:r>
              <a:rPr lang="cs-CZ" dirty="0" err="1">
                <a:ea typeface="+mn-lt"/>
                <a:cs typeface="+mn-lt"/>
              </a:rPr>
              <a:t>TrA</a:t>
            </a:r>
            <a:r>
              <a:rPr lang="cs-CZ" dirty="0">
                <a:ea typeface="+mn-lt"/>
                <a:cs typeface="+mn-lt"/>
              </a:rPr>
              <a:t>, 2. ruka kontroluje pánev </a:t>
            </a:r>
            <a:endParaRPr lang="cs-CZ" dirty="0"/>
          </a:p>
          <a:p>
            <a:pPr algn="just">
              <a:lnSpc>
                <a:spcPct val="110000"/>
              </a:lnSpc>
              <a:buClr>
                <a:srgbClr val="262626"/>
              </a:buClr>
            </a:pPr>
            <a:r>
              <a:rPr lang="cs-CZ" b="1" dirty="0">
                <a:ea typeface="+mn-lt"/>
                <a:cs typeface="+mn-lt"/>
              </a:rPr>
              <a:t>LB s manžetou mezi pupkem a symfýzou</a:t>
            </a:r>
            <a:endParaRPr lang="cs-CZ" dirty="0"/>
          </a:p>
          <a:p>
            <a:pPr algn="just">
              <a:lnSpc>
                <a:spcPct val="110000"/>
              </a:lnSpc>
              <a:buClr>
                <a:srgbClr val="262626"/>
              </a:buClr>
            </a:pPr>
            <a:r>
              <a:rPr lang="cs-CZ" dirty="0">
                <a:ea typeface="+mn-lt"/>
                <a:cs typeface="+mn-lt"/>
              </a:rPr>
              <a:t>(výchozí tlak 40 </a:t>
            </a:r>
            <a:r>
              <a:rPr lang="cs-CZ" dirty="0" err="1">
                <a:ea typeface="+mn-lt"/>
                <a:cs typeface="+mn-lt"/>
              </a:rPr>
              <a:t>mmHg</a:t>
            </a:r>
            <a:r>
              <a:rPr lang="cs-CZ" dirty="0">
                <a:ea typeface="+mn-lt"/>
                <a:cs typeface="+mn-lt"/>
              </a:rPr>
              <a:t>)</a:t>
            </a:r>
            <a:endParaRPr lang="cs-CZ" dirty="0"/>
          </a:p>
          <a:p>
            <a:pPr algn="just">
              <a:lnSpc>
                <a:spcPct val="110000"/>
              </a:lnSpc>
              <a:buClr>
                <a:srgbClr val="262626"/>
              </a:buClr>
            </a:pPr>
            <a:r>
              <a:rPr lang="cs-CZ" dirty="0">
                <a:ea typeface="+mn-lt"/>
                <a:cs typeface="+mn-lt"/>
              </a:rPr>
              <a:t>Instruujeme P k aktivaci lokálních stabilizátorů (PD, m. </a:t>
            </a:r>
            <a:r>
              <a:rPr lang="cs-CZ" dirty="0" err="1">
                <a:ea typeface="+mn-lt"/>
                <a:cs typeface="+mn-lt"/>
              </a:rPr>
              <a:t>TrA</a:t>
            </a:r>
            <a:r>
              <a:rPr lang="cs-CZ" dirty="0">
                <a:ea typeface="+mn-lt"/>
                <a:cs typeface="+mn-lt"/>
              </a:rPr>
              <a:t>, mm. </a:t>
            </a:r>
            <a:r>
              <a:rPr lang="cs-CZ" dirty="0" err="1">
                <a:ea typeface="+mn-lt"/>
                <a:cs typeface="+mn-lt"/>
              </a:rPr>
              <a:t>multifidi</a:t>
            </a:r>
            <a:r>
              <a:rPr lang="cs-CZ" dirty="0">
                <a:ea typeface="+mn-lt"/>
                <a:cs typeface="+mn-lt"/>
              </a:rPr>
              <a:t>) – tlak by se měl snížit cca o 10% od původního tlaku</a:t>
            </a:r>
            <a:endParaRPr lang="cs-CZ" dirty="0"/>
          </a:p>
          <a:p>
            <a:pPr algn="just">
              <a:lnSpc>
                <a:spcPct val="110000"/>
              </a:lnSpc>
              <a:buClr>
                <a:srgbClr val="262626"/>
              </a:buClr>
            </a:pPr>
            <a:endParaRPr lang="cs-CZ" dirty="0"/>
          </a:p>
        </p:txBody>
      </p:sp>
      <p:pic>
        <p:nvPicPr>
          <p:cNvPr id="4" name="Obrázek 4" descr="Obsah obrázku interiér, osoba, zeď, ležící&#10;&#10;Popis se vygeneroval automaticky.">
            <a:extLst>
              <a:ext uri="{FF2B5EF4-FFF2-40B4-BE49-F238E27FC236}">
                <a16:creationId xmlns:a16="http://schemas.microsoft.com/office/drawing/2014/main" id="{284E4188-9F78-40F0-B1A3-D0150263BA2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005" b="-2"/>
          <a:stretch/>
        </p:blipFill>
        <p:spPr>
          <a:xfrm>
            <a:off x="7837371" y="237744"/>
            <a:ext cx="4124416" cy="6382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11273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11657BF2-BFFB-4FF0-9FE2-4D7F7A7C9D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25397171-E233-4F26-9A8C-29C436537D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4393" y="237744"/>
            <a:ext cx="7652977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EA830B9C-C9EB-4D80-9552-AE9DE30758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553" y="374904"/>
            <a:ext cx="734015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CD9D7BE-1B83-4306-9287-6AC51CDD53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642593"/>
            <a:ext cx="6709900" cy="1744183"/>
          </a:xfrm>
        </p:spPr>
        <p:txBody>
          <a:bodyPr>
            <a:normAutofit/>
          </a:bodyPr>
          <a:lstStyle/>
          <a:p>
            <a:r>
              <a:rPr lang="cs-CZ" i="0">
                <a:ea typeface="+mj-lt"/>
                <a:cs typeface="+mj-lt"/>
              </a:rPr>
              <a:t>4.) VYŠETŘENÍ</a:t>
            </a:r>
            <a:r>
              <a:rPr lang="cs-CZ" i="0" dirty="0">
                <a:ea typeface="+mj-lt"/>
                <a:cs typeface="+mj-lt"/>
              </a:rPr>
              <a:t> SVALŮ PD</a:t>
            </a:r>
            <a:endParaRPr lang="cs-CZ" i="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D213989-F9C4-4553-B401-8258436F99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8680" y="2386584"/>
            <a:ext cx="6281928" cy="3648456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just"/>
            <a:r>
              <a:rPr lang="cs-CZ" sz="1600">
                <a:ea typeface="+mn-lt"/>
                <a:cs typeface="+mn-lt"/>
              </a:rPr>
              <a:t>Palpační vyšetření PD </a:t>
            </a:r>
            <a:endParaRPr lang="cs-CZ" sz="1600" dirty="0"/>
          </a:p>
          <a:p>
            <a:pPr algn="just">
              <a:buClr>
                <a:srgbClr val="262626"/>
              </a:buClr>
            </a:pPr>
            <a:r>
              <a:rPr lang="cs-CZ" sz="1600">
                <a:ea typeface="+mn-lt"/>
                <a:cs typeface="+mn-lt"/>
              </a:rPr>
              <a:t>per </a:t>
            </a:r>
            <a:r>
              <a:rPr lang="cs-CZ" sz="1600" err="1">
                <a:ea typeface="+mn-lt"/>
                <a:cs typeface="+mn-lt"/>
              </a:rPr>
              <a:t>rectum</a:t>
            </a:r>
            <a:r>
              <a:rPr lang="cs-CZ" sz="1600">
                <a:ea typeface="+mn-lt"/>
                <a:cs typeface="+mn-lt"/>
              </a:rPr>
              <a:t>/ per vaginam</a:t>
            </a:r>
            <a:endParaRPr lang="cs-CZ" sz="1600" dirty="0"/>
          </a:p>
          <a:p>
            <a:pPr algn="just">
              <a:buClr>
                <a:srgbClr val="262626"/>
              </a:buClr>
            </a:pPr>
            <a:r>
              <a:rPr lang="cs-CZ" sz="1600">
                <a:ea typeface="+mn-lt"/>
                <a:cs typeface="+mn-lt"/>
              </a:rPr>
              <a:t>Vyšetření PD </a:t>
            </a:r>
            <a:r>
              <a:rPr lang="cs-CZ" sz="1600" err="1">
                <a:ea typeface="+mn-lt"/>
                <a:cs typeface="+mn-lt"/>
              </a:rPr>
              <a:t>perineometrem</a:t>
            </a:r>
            <a:endParaRPr lang="cs-CZ" sz="1600" dirty="0"/>
          </a:p>
          <a:p>
            <a:pPr algn="just">
              <a:buClr>
                <a:srgbClr val="262626"/>
              </a:buClr>
            </a:pPr>
            <a:r>
              <a:rPr lang="cs-CZ" sz="1600">
                <a:ea typeface="+mn-lt"/>
                <a:cs typeface="+mn-lt"/>
              </a:rPr>
              <a:t>hodnotí sílu kontrakce PD v cmH2O, výdrž kontrakce v sekundách</a:t>
            </a:r>
            <a:endParaRPr lang="cs-CZ" sz="1600" dirty="0"/>
          </a:p>
          <a:p>
            <a:pPr algn="just">
              <a:buClr>
                <a:srgbClr val="262626"/>
              </a:buClr>
            </a:pPr>
            <a:r>
              <a:rPr lang="cs-CZ" sz="1600">
                <a:ea typeface="+mn-lt"/>
                <a:cs typeface="+mn-lt"/>
              </a:rPr>
              <a:t>Hodnocení aktivace PD s využitím biofeedbacku</a:t>
            </a:r>
            <a:endParaRPr lang="cs-CZ" sz="1600" dirty="0"/>
          </a:p>
          <a:p>
            <a:pPr lvl="1" algn="just">
              <a:buClr>
                <a:srgbClr val="262626"/>
              </a:buClr>
            </a:pPr>
            <a:r>
              <a:rPr lang="cs-CZ" sz="1600">
                <a:ea typeface="+mn-lt"/>
                <a:cs typeface="+mn-lt"/>
              </a:rPr>
              <a:t>lze využít elektromyografické aktivity, kdy akustický signál nebo graf na displeji pacientovi a terapeutovi poskytuje informaci o prováděné volní kontrakci a umožňuje sledovat její změny (Halaška et al., 2004)</a:t>
            </a:r>
            <a:endParaRPr lang="cs-CZ" sz="1600" dirty="0"/>
          </a:p>
          <a:p>
            <a:pPr algn="just">
              <a:buClr>
                <a:srgbClr val="262626"/>
              </a:buClr>
            </a:pPr>
            <a:endParaRPr lang="cs-CZ" sz="1600" dirty="0"/>
          </a:p>
        </p:txBody>
      </p:sp>
      <p:pic>
        <p:nvPicPr>
          <p:cNvPr id="4" name="Obrázek 4" descr="Obsah obrázku interiér, zařízení&#10;&#10;Popis se vygeneroval automaticky.">
            <a:extLst>
              <a:ext uri="{FF2B5EF4-FFF2-40B4-BE49-F238E27FC236}">
                <a16:creationId xmlns:a16="http://schemas.microsoft.com/office/drawing/2014/main" id="{E44F8005-841A-489C-B9F7-19E1B2806E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658" r="10543" b="-2"/>
          <a:stretch/>
        </p:blipFill>
        <p:spPr>
          <a:xfrm>
            <a:off x="7837371" y="237744"/>
            <a:ext cx="4124416" cy="6382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01854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6D2609C-AD52-4381-9336-54ED3A70716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90000"/>
          </a:blip>
          <a:srcRect l="800" r="2312" b="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DB4A12B6-EF0D-43E8-8C17-4FAD4D2766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>
              <a:lumMod val="85000"/>
              <a:lumOff val="15000"/>
              <a:alpha val="93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E107525-0C02-447F-8A3F-553320A723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2"/>
            </a:solidFill>
            <a:prstDash val="solid"/>
            <a:miter lim="800000"/>
          </a:ln>
          <a:effectLst/>
        </p:spPr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31101B82-E017-463A-B655-92B9FB199C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29103" y="2244830"/>
            <a:ext cx="8933796" cy="2437232"/>
          </a:xfrm>
        </p:spPr>
        <p:txBody>
          <a:bodyPr>
            <a:normAutofit/>
          </a:bodyPr>
          <a:lstStyle/>
          <a:p>
            <a:r>
              <a:rPr lang="cs-CZ" sz="5800"/>
              <a:t>TERAPIE HLUBOKÉHO STABILIZAČNÍHO SYSTÉMU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8EE1D96-087D-411E-AA9C-E2AF9AFB84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29101" y="4682062"/>
            <a:ext cx="8936846" cy="457201"/>
          </a:xfrm>
        </p:spPr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B7A42E3-05D8-4A0B-9D4E-20EF581E57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6EE9A54B-189D-4645-8254-FDC4210EC6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50180" y="1267730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511CE48F-D5E4-4520-AF1E-8F85CFBDA5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941820" y="1267730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41448851-39AD-4943-BF9C-C50704E083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50180" y="1913025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66431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65FAA58-0EDC-412F-A5F8-01968BE605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8089CB0-2F03-4E3C-ADBB-570A3BE78F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1081" y="0"/>
            <a:ext cx="5510773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DBA80B1-3B69-49C0-8AC9-716ABA57F5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6197" y="643464"/>
            <a:ext cx="4143830" cy="5566305"/>
          </a:xfrm>
          <a:prstGeom prst="rect">
            <a:avLst/>
          </a:prstGeom>
          <a:solidFill>
            <a:srgbClr val="D9D9D9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47E1103-B264-49BE-BC2A-F4E40BD33B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1587" y="806860"/>
            <a:ext cx="3813048" cy="5239512"/>
          </a:xfrm>
          <a:prstGeom prst="rect">
            <a:avLst/>
          </a:prstGeom>
          <a:solidFill>
            <a:schemeClr val="bg1"/>
          </a:solidFill>
          <a:ln w="9525" cap="sq" cmpd="sng" algn="ctr">
            <a:noFill/>
            <a:prstDash val="solid"/>
            <a:miter lim="800000"/>
          </a:ln>
          <a:effectLst/>
        </p:spPr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22F6DB55-024B-4980-BEAC-96191D37DE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3887" y="1185059"/>
            <a:ext cx="3491832" cy="4487882"/>
          </a:xfrm>
        </p:spPr>
        <p:txBody>
          <a:bodyPr>
            <a:normAutofit/>
          </a:bodyPr>
          <a:lstStyle/>
          <a:p>
            <a:pPr algn="ctr"/>
            <a:r>
              <a:rPr lang="cs-CZ" sz="4400" dirty="0"/>
              <a:t>TERAPIE DLE DNS</a:t>
            </a:r>
            <a:r>
              <a:rPr lang="cs-CZ" sz="4400"/>
              <a:t> ÚVOD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2DA11B6-B538-4624-9628-98B823D761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59939" y="276008"/>
            <a:ext cx="6146615" cy="6305984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FB1CB5B-67A5-45DB-B8E1-7A09A642E3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25455" y="438912"/>
            <a:ext cx="5815584" cy="5980176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EF13DFF-5C2D-464F-9072-E506738561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3656" y="936416"/>
            <a:ext cx="4870512" cy="4985169"/>
          </a:xfrm>
        </p:spPr>
        <p:txBody>
          <a:bodyPr anchor="ctr">
            <a:normAutofit fontScale="92500" lnSpcReduction="20000"/>
          </a:bodyPr>
          <a:lstStyle/>
          <a:p>
            <a:r>
              <a:rPr lang="cs-CZ" sz="2000" dirty="0">
                <a:ea typeface="+mn-lt"/>
                <a:cs typeface="+mn-lt"/>
              </a:rPr>
              <a:t>Terapie DNS založena na principech cvičení ve VÝVOJOVÝCH POLOHÁCH</a:t>
            </a:r>
            <a:endParaRPr lang="en-US" sz="2000" dirty="0">
              <a:ea typeface="+mn-lt"/>
              <a:cs typeface="+mn-lt"/>
            </a:endParaRPr>
          </a:p>
          <a:p>
            <a:pPr>
              <a:buClr>
                <a:srgbClr val="262626"/>
              </a:buClr>
            </a:pPr>
            <a:r>
              <a:rPr lang="cs-CZ" sz="2000" dirty="0">
                <a:ea typeface="+mn-lt"/>
                <a:cs typeface="+mn-lt"/>
              </a:rPr>
              <a:t>Jakákoliv vývojová pozice může být použita jako pozice cvičební</a:t>
            </a:r>
            <a:endParaRPr lang="en-US" sz="2000" dirty="0">
              <a:ea typeface="+mn-lt"/>
              <a:cs typeface="+mn-lt"/>
            </a:endParaRPr>
          </a:p>
          <a:p>
            <a:pPr>
              <a:buClr>
                <a:srgbClr val="262626"/>
              </a:buClr>
            </a:pPr>
            <a:r>
              <a:rPr lang="cs-CZ" sz="2000" dirty="0"/>
              <a:t>Důraz je kladen na:</a:t>
            </a:r>
          </a:p>
          <a:p>
            <a:pPr lvl="1">
              <a:buClr>
                <a:srgbClr val="262626"/>
              </a:buClr>
            </a:pPr>
            <a:r>
              <a:rPr lang="cs-CZ" sz="1900" dirty="0"/>
              <a:t>Přesnou polohu ve všech kloubech</a:t>
            </a:r>
          </a:p>
          <a:p>
            <a:pPr lvl="1">
              <a:buClr>
                <a:srgbClr val="262626"/>
              </a:buClr>
            </a:pPr>
            <a:r>
              <a:rPr lang="cs-CZ" sz="1900" dirty="0"/>
              <a:t>Koordinaci svalů HSSP (= břišní svaly, bránice, PD, svaly zádové)</a:t>
            </a:r>
          </a:p>
          <a:p>
            <a:pPr>
              <a:buClr>
                <a:srgbClr val="262626"/>
              </a:buClr>
            </a:pPr>
            <a:r>
              <a:rPr lang="cs-CZ" sz="2000" dirty="0"/>
              <a:t>Důležitou složkou je nácvik správného dýchání.</a:t>
            </a:r>
          </a:p>
          <a:p>
            <a:pPr>
              <a:buClr>
                <a:srgbClr val="262626"/>
              </a:buClr>
            </a:pPr>
            <a:r>
              <a:rPr lang="cs-CZ" sz="2000" dirty="0"/>
              <a:t>DNS terapie je edukačním procesem = učí, JAK ideálně aktivovat stabilizátory páteře a kloubů ve statických polohách i v průběhu pohybu.</a:t>
            </a:r>
          </a:p>
          <a:p>
            <a:pPr>
              <a:buClr>
                <a:srgbClr val="262626"/>
              </a:buClr>
            </a:pP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257043615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70120F84-A866-4D9F-8B1C-9120A013D6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252FEFEF-6AC0-46B6-AC09-11FC56196F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0312" y="226665"/>
            <a:ext cx="11722608" cy="6382512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EE1F24A-779A-4114-B040-1A1D8F75B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5512" y="119677"/>
            <a:ext cx="9792208" cy="1527078"/>
          </a:xfrm>
        </p:spPr>
        <p:txBody>
          <a:bodyPr>
            <a:normAutofit/>
          </a:bodyPr>
          <a:lstStyle/>
          <a:p>
            <a:r>
              <a:rPr lang="cs-CZ"/>
              <a:t>OBECNÉ PRINCIPY NÁCVIKOVÝCH &amp; TERAPEUTICKÝCH TECHNIK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591A155-52FC-48AD-8A90-A4AD0C22CC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5512" y="1576485"/>
            <a:ext cx="10415662" cy="4954952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just">
              <a:lnSpc>
                <a:spcPct val="110000"/>
              </a:lnSpc>
            </a:pPr>
            <a:r>
              <a:rPr lang="cs-CZ" sz="1700" dirty="0">
                <a:ea typeface="+mn-lt"/>
                <a:cs typeface="+mn-lt"/>
              </a:rPr>
              <a:t>1.) Při cíleném ovlivňování stabilizační funkce využíváme obecných principů vycházejících z </a:t>
            </a:r>
            <a:r>
              <a:rPr lang="cs-CZ" sz="1700" b="1" i="1" dirty="0">
                <a:ea typeface="+mn-lt"/>
                <a:cs typeface="+mn-lt"/>
              </a:rPr>
              <a:t>programů zrajících během posturální ontogeneze.</a:t>
            </a:r>
            <a:endParaRPr lang="cs-CZ" dirty="0"/>
          </a:p>
          <a:p>
            <a:pPr algn="just">
              <a:lnSpc>
                <a:spcPct val="110000"/>
              </a:lnSpc>
              <a:buClr>
                <a:srgbClr val="262626"/>
              </a:buClr>
            </a:pPr>
            <a:r>
              <a:rPr lang="cs-CZ" sz="1700" dirty="0">
                <a:ea typeface="+mn-lt"/>
                <a:cs typeface="+mn-lt"/>
              </a:rPr>
              <a:t>2.) Cvičení začíná ovlivněním</a:t>
            </a:r>
            <a:r>
              <a:rPr lang="cs-CZ" sz="1700" b="1" i="1" dirty="0">
                <a:ea typeface="+mn-lt"/>
                <a:cs typeface="+mn-lt"/>
              </a:rPr>
              <a:t> HLUBOKÉHO STABILIZAČNÍHO SYSTÉMU PÁTEŘE, tzv. trupové stabilizace</a:t>
            </a:r>
            <a:r>
              <a:rPr lang="cs-CZ" sz="1700" i="1" dirty="0">
                <a:ea typeface="+mn-lt"/>
                <a:cs typeface="+mn-lt"/>
              </a:rPr>
              <a:t>, </a:t>
            </a:r>
            <a:r>
              <a:rPr lang="cs-CZ" sz="1700" dirty="0">
                <a:ea typeface="+mn-lt"/>
                <a:cs typeface="+mn-lt"/>
              </a:rPr>
              <a:t>která je podmínkou pro správné fungování končetin.</a:t>
            </a:r>
          </a:p>
          <a:p>
            <a:pPr algn="just">
              <a:lnSpc>
                <a:spcPct val="110000"/>
              </a:lnSpc>
              <a:buClr>
                <a:srgbClr val="262626"/>
              </a:buClr>
            </a:pPr>
            <a:r>
              <a:rPr lang="cs-CZ" sz="1700" dirty="0">
                <a:ea typeface="+mn-lt"/>
                <a:cs typeface="+mn-lt"/>
              </a:rPr>
              <a:t>3.) Svaly cvičíme ve vývojových </a:t>
            </a:r>
            <a:r>
              <a:rPr lang="cs-CZ" sz="1700" b="1" i="1" dirty="0">
                <a:ea typeface="+mn-lt"/>
                <a:cs typeface="+mn-lt"/>
              </a:rPr>
              <a:t>POSTURÁLNĚ LOKOMOČN</a:t>
            </a:r>
            <a:r>
              <a:rPr lang="cs-CZ" sz="1700" i="1" dirty="0">
                <a:ea typeface="+mn-lt"/>
                <a:cs typeface="+mn-lt"/>
              </a:rPr>
              <a:t>Í</a:t>
            </a:r>
            <a:r>
              <a:rPr lang="cs-CZ" sz="1700" b="1" i="1" dirty="0">
                <a:ea typeface="+mn-lt"/>
                <a:cs typeface="+mn-lt"/>
              </a:rPr>
              <a:t>CH ŘADÁCH. </a:t>
            </a:r>
            <a:r>
              <a:rPr lang="cs-CZ" sz="1700" dirty="0">
                <a:ea typeface="+mn-lt"/>
                <a:cs typeface="+mn-lt"/>
              </a:rPr>
              <a:t>Začleňujeme svaly do centrálních biomechanických programů, což nám definuje automatické zapojení svalu v jeho posturální funkci </a:t>
            </a:r>
          </a:p>
          <a:p>
            <a:pPr lvl="1" algn="just">
              <a:lnSpc>
                <a:spcPct val="110000"/>
              </a:lnSpc>
              <a:buClr>
                <a:srgbClr val="262626"/>
              </a:buClr>
            </a:pPr>
            <a:r>
              <a:rPr lang="cs-CZ" sz="1700" dirty="0">
                <a:ea typeface="+mn-lt"/>
                <a:cs typeface="+mn-lt"/>
              </a:rPr>
              <a:t>posturální funkce= dynamický proces, který zaručuje svalové držení jednotlivých částí těla proti působení gravitační síly a zevních sil</a:t>
            </a:r>
            <a:endParaRPr lang="cs-CZ" sz="1700" dirty="0"/>
          </a:p>
          <a:p>
            <a:pPr algn="just">
              <a:lnSpc>
                <a:spcPct val="110000"/>
              </a:lnSpc>
              <a:buClr>
                <a:srgbClr val="262626"/>
              </a:buClr>
            </a:pPr>
            <a:r>
              <a:rPr lang="cs-CZ" sz="1700" dirty="0">
                <a:ea typeface="+mn-lt"/>
                <a:cs typeface="+mn-lt"/>
              </a:rPr>
              <a:t>4.) Při vhodné volbě cvičení pro ovlivnění stabilizace musíme respektovat, že zpevnění segmentu </a:t>
            </a:r>
            <a:r>
              <a:rPr lang="cs-CZ" sz="1700" b="1" i="1" dirty="0">
                <a:ea typeface="+mn-lt"/>
                <a:cs typeface="+mn-lt"/>
              </a:rPr>
              <a:t>NENÍ NIKDY VÁZÁNO POUZE</a:t>
            </a:r>
            <a:r>
              <a:rPr lang="cs-CZ" sz="1700" dirty="0">
                <a:ea typeface="+mn-lt"/>
                <a:cs typeface="+mn-lt"/>
              </a:rPr>
              <a:t> na svaly příslušného úseku, ale vždy je zapojeno do globální svalové souhry, která vychází z opory.</a:t>
            </a:r>
          </a:p>
          <a:p>
            <a:pPr algn="just">
              <a:lnSpc>
                <a:spcPct val="110000"/>
              </a:lnSpc>
              <a:buClr>
                <a:srgbClr val="262626"/>
              </a:buClr>
            </a:pPr>
            <a:r>
              <a:rPr lang="cs-CZ" sz="1700" dirty="0">
                <a:ea typeface="+mn-lt"/>
                <a:cs typeface="+mn-lt"/>
              </a:rPr>
              <a:t>5.) </a:t>
            </a:r>
            <a:r>
              <a:rPr lang="cs-CZ" sz="1700" dirty="0">
                <a:highlight>
                  <a:srgbClr val="FFFF00"/>
                </a:highlight>
                <a:ea typeface="+mn-lt"/>
                <a:cs typeface="+mn-lt"/>
              </a:rPr>
              <a:t>Zpevňovací (posturální) síla </a:t>
            </a:r>
            <a:r>
              <a:rPr lang="cs-CZ" sz="1700" u="sng" dirty="0">
                <a:highlight>
                  <a:srgbClr val="FFFF00"/>
                </a:highlight>
                <a:ea typeface="+mn-lt"/>
                <a:cs typeface="+mn-lt"/>
              </a:rPr>
              <a:t>musí odpovídat</a:t>
            </a:r>
            <a:r>
              <a:rPr lang="cs-CZ" sz="1700" dirty="0">
                <a:highlight>
                  <a:srgbClr val="FFFF00"/>
                </a:highlight>
                <a:ea typeface="+mn-lt"/>
                <a:cs typeface="+mn-lt"/>
              </a:rPr>
              <a:t> síle svalů, které provádějí pohyb. To znamená, že síla, která provádí pohyb, </a:t>
            </a:r>
            <a:r>
              <a:rPr lang="cs-CZ" sz="1700" b="1" i="1" dirty="0">
                <a:highlight>
                  <a:srgbClr val="FFFF00"/>
                </a:highlight>
                <a:ea typeface="+mn-lt"/>
                <a:cs typeface="+mn-lt"/>
              </a:rPr>
              <a:t>NESMÍ </a:t>
            </a:r>
            <a:r>
              <a:rPr lang="cs-CZ" sz="1700" dirty="0">
                <a:highlight>
                  <a:srgbClr val="FFFF00"/>
                </a:highlight>
                <a:ea typeface="+mn-lt"/>
                <a:cs typeface="+mn-lt"/>
              </a:rPr>
              <a:t>být větší, než je síla stabilizujících svalů. Pokud tomu tak není, pohyb vychází z tzv. „náhradního řešení“- a provádí jej náhradní silnější svaly.</a:t>
            </a:r>
          </a:p>
          <a:p>
            <a:pPr algn="just">
              <a:lnSpc>
                <a:spcPct val="110000"/>
              </a:lnSpc>
              <a:buClr>
                <a:srgbClr val="262626"/>
              </a:buClr>
            </a:pPr>
            <a:endParaRPr lang="cs-CZ" sz="1700"/>
          </a:p>
        </p:txBody>
      </p:sp>
    </p:spTree>
    <p:extLst>
      <p:ext uri="{BB962C8B-B14F-4D97-AF65-F5344CB8AC3E}">
        <p14:creationId xmlns:p14="http://schemas.microsoft.com/office/powerpoint/2010/main" val="241468338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09D6CD28-D147-4DC0-A5FF-335351C7D0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7CDDF69-9963-4CB8-8441-2D6CA2C666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3190" y="457199"/>
            <a:ext cx="11281609" cy="214616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8B53A5F-63B3-4E86-93F7-275390D707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6738" y="620453"/>
            <a:ext cx="10954512" cy="1819656"/>
          </a:xfrm>
          <a:prstGeom prst="rect">
            <a:avLst/>
          </a:prstGeom>
          <a:noFill/>
          <a:ln w="6350" cap="sq" cmpd="sng" algn="ctr">
            <a:solidFill>
              <a:schemeClr val="bg1"/>
            </a:solidFill>
            <a:prstDash val="solid"/>
            <a:miter lim="800000"/>
          </a:ln>
          <a:effectLst/>
        </p:spPr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243457B5-61F7-46FA-AAE8-9FED1A6F97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4794" y="844481"/>
            <a:ext cx="10058400" cy="1371600"/>
          </a:xfrm>
        </p:spPr>
        <p:txBody>
          <a:bodyPr>
            <a:normAutofit/>
          </a:bodyPr>
          <a:lstStyle/>
          <a:p>
            <a:pPr algn="ctr"/>
            <a:r>
              <a:rPr lang="cs-CZ">
                <a:solidFill>
                  <a:schemeClr val="bg1"/>
                </a:solidFill>
              </a:rPr>
              <a:t>CÍLE </a:t>
            </a:r>
            <a:r>
              <a:rPr lang="cs-CZ" dirty="0">
                <a:solidFill>
                  <a:schemeClr val="bg1"/>
                </a:solidFill>
              </a:rPr>
              <a:t>DNS KONCEPTU</a:t>
            </a:r>
          </a:p>
        </p:txBody>
      </p:sp>
      <p:graphicFrame>
        <p:nvGraphicFramePr>
          <p:cNvPr id="16" name="Zástupný obsah 2">
            <a:extLst>
              <a:ext uri="{FF2B5EF4-FFF2-40B4-BE49-F238E27FC236}">
                <a16:creationId xmlns:a16="http://schemas.microsoft.com/office/drawing/2014/main" id="{4B0EB9F2-B849-43F8-AE49-9A1084D9678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50213108"/>
              </p:ext>
            </p:extLst>
          </p:nvPr>
        </p:nvGraphicFramePr>
        <p:xfrm>
          <a:off x="1473200" y="3060562"/>
          <a:ext cx="9269012" cy="29084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2691835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2AD6B69-E0A0-476D-9EE1-6B69F04C59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6BE10A1-AD5F-4AB3-8A94-41D62B494A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4419599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E68ADA92-C018-4F2F-ACDC-4EB7D24C3D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409" y="559477"/>
            <a:ext cx="3765200" cy="5709931"/>
          </a:xfrm>
        </p:spPr>
        <p:txBody>
          <a:bodyPr>
            <a:normAutofit/>
          </a:bodyPr>
          <a:lstStyle/>
          <a:p>
            <a:pPr algn="ctr"/>
            <a:r>
              <a:rPr lang="cs-CZ" sz="3500" dirty="0"/>
              <a:t>FACILITAČNÍ PRVKY NÁCVIKOVÝCH </a:t>
            </a:r>
            <a:r>
              <a:rPr lang="cs-CZ" sz="3500"/>
              <a:t>TECHNIK (FPNT) </a:t>
            </a:r>
            <a:br>
              <a:rPr lang="cs-CZ" sz="3500"/>
            </a:br>
            <a:r>
              <a:rPr lang="cs-CZ" sz="3500"/>
              <a:t>SCHÉMA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684BFFE-6A90-4311-ACD5-B34177D464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" y="374904"/>
            <a:ext cx="4122323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graphicFrame>
        <p:nvGraphicFramePr>
          <p:cNvPr id="5" name="Zástupný obsah 2">
            <a:extLst>
              <a:ext uri="{FF2B5EF4-FFF2-40B4-BE49-F238E27FC236}">
                <a16:creationId xmlns:a16="http://schemas.microsoft.com/office/drawing/2014/main" id="{9CB6C406-F5B0-42BD-A2EB-4AA4A8F2D25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38907169"/>
              </p:ext>
            </p:extLst>
          </p:nvPr>
        </p:nvGraphicFramePr>
        <p:xfrm>
          <a:off x="5478124" y="800947"/>
          <a:ext cx="5906181" cy="52307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384922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F5F2A1E-D49C-49F7-82B0-7E9D444319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INDIKACE METODY DNS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1C4085C-3F38-47A8-9226-6960701497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pPr algn="just"/>
            <a:r>
              <a:rPr lang="cs-CZ" sz="1800" dirty="0">
                <a:ea typeface="+mn-lt"/>
                <a:cs typeface="+mn-lt"/>
              </a:rPr>
              <a:t>Vadné držení těla u dětí a dospělých, skolióza</a:t>
            </a:r>
            <a:endParaRPr lang="cs-CZ" sz="1800" dirty="0"/>
          </a:p>
          <a:p>
            <a:pPr algn="just">
              <a:buClr>
                <a:srgbClr val="262626"/>
              </a:buClr>
            </a:pPr>
            <a:r>
              <a:rPr lang="cs-CZ" sz="1800" dirty="0" err="1">
                <a:ea typeface="+mn-lt"/>
                <a:cs typeface="+mn-lt"/>
              </a:rPr>
              <a:t>Plochonoží</a:t>
            </a:r>
            <a:r>
              <a:rPr lang="cs-CZ" sz="1800" dirty="0">
                <a:ea typeface="+mn-lt"/>
                <a:cs typeface="+mn-lt"/>
              </a:rPr>
              <a:t>, bolesti kolen, kyčlí</a:t>
            </a:r>
            <a:endParaRPr lang="cs-CZ" sz="1800" dirty="0"/>
          </a:p>
          <a:p>
            <a:pPr algn="just">
              <a:buClr>
                <a:srgbClr val="262626"/>
              </a:buClr>
            </a:pPr>
            <a:r>
              <a:rPr lang="cs-CZ" sz="1800" dirty="0">
                <a:ea typeface="+mn-lt"/>
                <a:cs typeface="+mn-lt"/>
              </a:rPr>
              <a:t>Bolesti zad, výhřezy meziobratlových plotének (zejména v oblasti bederní páteře)</a:t>
            </a:r>
            <a:endParaRPr lang="cs-CZ" sz="1800" dirty="0"/>
          </a:p>
          <a:p>
            <a:pPr algn="just">
              <a:buClr>
                <a:srgbClr val="262626"/>
              </a:buClr>
            </a:pPr>
            <a:r>
              <a:rPr lang="cs-CZ" sz="1800" dirty="0">
                <a:ea typeface="+mn-lt"/>
                <a:cs typeface="+mn-lt"/>
              </a:rPr>
              <a:t>Pooperační stavy páteře</a:t>
            </a:r>
            <a:endParaRPr lang="cs-CZ" sz="1800" dirty="0"/>
          </a:p>
          <a:p>
            <a:pPr algn="just">
              <a:buClr>
                <a:srgbClr val="262626"/>
              </a:buClr>
            </a:pPr>
            <a:r>
              <a:rPr lang="cs-CZ" sz="1800" dirty="0">
                <a:ea typeface="+mn-lt"/>
                <a:cs typeface="+mn-lt"/>
              </a:rPr>
              <a:t>Zhoršená koordinace pohybů, i u sportovců</a:t>
            </a:r>
            <a:endParaRPr lang="cs-CZ" sz="1800" dirty="0"/>
          </a:p>
          <a:p>
            <a:pPr algn="just">
              <a:buClr>
                <a:srgbClr val="262626"/>
              </a:buClr>
            </a:pPr>
            <a:r>
              <a:rPr lang="cs-CZ" sz="1800" dirty="0">
                <a:ea typeface="+mn-lt"/>
                <a:cs typeface="+mn-lt"/>
              </a:rPr>
              <a:t>Úponové bolesti v oblasti kloubů - tenisový a oštěpařský loket, bolesti v oblasti ramenního kloubu, bolesti u lopatek, skokanské koleno, </a:t>
            </a:r>
            <a:r>
              <a:rPr lang="cs-CZ" sz="1800" dirty="0" err="1">
                <a:ea typeface="+mn-lt"/>
                <a:cs typeface="+mn-lt"/>
              </a:rPr>
              <a:t>iliotibiální</a:t>
            </a:r>
            <a:r>
              <a:rPr lang="cs-CZ" sz="1800" dirty="0">
                <a:ea typeface="+mn-lt"/>
                <a:cs typeface="+mn-lt"/>
              </a:rPr>
              <a:t> (ITB) syndrom, bolesti v oblasti kyčelních kloubů...</a:t>
            </a:r>
            <a:endParaRPr lang="cs-CZ" sz="1800" dirty="0"/>
          </a:p>
          <a:p>
            <a:pPr algn="just">
              <a:buClr>
                <a:srgbClr val="262626"/>
              </a:buClr>
            </a:pPr>
            <a:r>
              <a:rPr lang="cs-CZ" sz="1800" dirty="0">
                <a:ea typeface="+mn-lt"/>
                <a:cs typeface="+mn-lt"/>
              </a:rPr>
              <a:t>Neurologická a ortopedická onemocnění</a:t>
            </a:r>
            <a:endParaRPr lang="cs-CZ" sz="1800" dirty="0"/>
          </a:p>
          <a:p>
            <a:pPr algn="just">
              <a:buClr>
                <a:srgbClr val="262626"/>
              </a:buClr>
            </a:pPr>
            <a:r>
              <a:rPr lang="cs-CZ" sz="1800" dirty="0">
                <a:ea typeface="+mn-lt"/>
                <a:cs typeface="+mn-lt"/>
              </a:rPr>
              <a:t>Prevence úrazů</a:t>
            </a:r>
            <a:endParaRPr lang="cs-CZ" sz="1800" dirty="0"/>
          </a:p>
          <a:p>
            <a:pPr algn="just">
              <a:buClr>
                <a:srgbClr val="262626"/>
              </a:buClr>
            </a:pPr>
            <a:endParaRPr lang="cs-CZ" sz="1800" dirty="0"/>
          </a:p>
        </p:txBody>
      </p:sp>
    </p:spTree>
    <p:extLst>
      <p:ext uri="{BB962C8B-B14F-4D97-AF65-F5344CB8AC3E}">
        <p14:creationId xmlns:p14="http://schemas.microsoft.com/office/powerpoint/2010/main" val="60357750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0120F84-A866-4D9F-8B1C-9120A013D6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52FEFEF-6AC0-46B6-AC09-11FC56196F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0312" y="226665"/>
            <a:ext cx="11722608" cy="6382512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E24F29FD-871A-4A27-A4C8-5CAA893450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71" y="170762"/>
            <a:ext cx="12193027" cy="1495762"/>
          </a:xfrm>
        </p:spPr>
        <p:txBody>
          <a:bodyPr>
            <a:normAutofit/>
          </a:bodyPr>
          <a:lstStyle/>
          <a:p>
            <a:pPr algn="ctr"/>
            <a:r>
              <a:rPr lang="cs-CZ"/>
              <a:t>FPNT POPIS 1</a:t>
            </a:r>
            <a:endParaRPr lang="cs-CZ">
              <a:ea typeface="+mj-lt"/>
              <a:cs typeface="+mj-lt"/>
            </a:endParaRPr>
          </a:p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B62B7F5-A8AE-4A7E-99DB-D742E1CF90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185" y="919029"/>
            <a:ext cx="11618918" cy="5641669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just">
              <a:lnSpc>
                <a:spcPct val="110000"/>
              </a:lnSpc>
            </a:pPr>
            <a:r>
              <a:rPr lang="cs-CZ" sz="1500" b="1" u="sng" dirty="0">
                <a:ea typeface="+mn-lt"/>
                <a:cs typeface="+mn-lt"/>
              </a:rPr>
              <a:t>Odpor proti plánované hybnosti</a:t>
            </a:r>
            <a:endParaRPr lang="cs-CZ" sz="1500" dirty="0"/>
          </a:p>
          <a:p>
            <a:pPr algn="just">
              <a:lnSpc>
                <a:spcPct val="110000"/>
              </a:lnSpc>
              <a:buClr>
                <a:srgbClr val="262626"/>
              </a:buClr>
            </a:pPr>
            <a:r>
              <a:rPr lang="cs-CZ" sz="1500" dirty="0">
                <a:ea typeface="+mn-lt"/>
                <a:cs typeface="+mn-lt"/>
              </a:rPr>
              <a:t>Využíváme odporu proti plánované hybnosti v rámci lokomoční hybnosti, př. nákrok, opora. Dolní končetiny, </a:t>
            </a:r>
            <a:r>
              <a:rPr lang="cs-CZ" sz="1500" dirty="0" err="1">
                <a:ea typeface="+mn-lt"/>
                <a:cs typeface="+mn-lt"/>
              </a:rPr>
              <a:t>nákročné</a:t>
            </a:r>
            <a:r>
              <a:rPr lang="cs-CZ" sz="1500" dirty="0">
                <a:ea typeface="+mn-lt"/>
                <a:cs typeface="+mn-lt"/>
              </a:rPr>
              <a:t> a opěrné, mají u posturálně lokomočních vzorů přesně definovanou funkci v rámci globálního vzoru.</a:t>
            </a:r>
            <a:endParaRPr lang="cs-CZ" sz="1500" dirty="0"/>
          </a:p>
          <a:p>
            <a:pPr algn="just">
              <a:lnSpc>
                <a:spcPct val="110000"/>
              </a:lnSpc>
              <a:buClr>
                <a:srgbClr val="262626"/>
              </a:buClr>
            </a:pPr>
            <a:r>
              <a:rPr lang="cs-CZ" sz="1500" b="1" u="sng" dirty="0">
                <a:ea typeface="+mn-lt"/>
                <a:cs typeface="+mn-lt"/>
              </a:rPr>
              <a:t>Stimulace spoušťových zón</a:t>
            </a:r>
            <a:endParaRPr lang="cs-CZ" sz="1500" dirty="0"/>
          </a:p>
          <a:p>
            <a:pPr algn="just">
              <a:lnSpc>
                <a:spcPct val="110000"/>
              </a:lnSpc>
              <a:buClr>
                <a:srgbClr val="262626"/>
              </a:buClr>
            </a:pPr>
            <a:r>
              <a:rPr lang="cs-CZ" sz="1500" dirty="0">
                <a:ea typeface="+mn-lt"/>
                <a:cs typeface="+mn-lt"/>
              </a:rPr>
              <a:t>Podle prof. doktora Vojty. Je přesně určená poloha, která vylepšuje globální pohybový vzor. U stimulace je nutné, aby byla prováděna pod tlakem, který má přesně stanovený vektor. Tlak v zóně NESMÍ vyvolávat bolest!</a:t>
            </a:r>
            <a:endParaRPr lang="cs-CZ" sz="1500" dirty="0"/>
          </a:p>
          <a:p>
            <a:pPr algn="just">
              <a:lnSpc>
                <a:spcPct val="110000"/>
              </a:lnSpc>
              <a:buClr>
                <a:srgbClr val="262626"/>
              </a:buClr>
            </a:pPr>
            <a:r>
              <a:rPr lang="cs-CZ" sz="1500" b="1" u="sng" dirty="0">
                <a:ea typeface="+mn-lt"/>
                <a:cs typeface="+mn-lt"/>
              </a:rPr>
              <a:t>Centrace opory</a:t>
            </a:r>
            <a:endParaRPr lang="cs-CZ" sz="1500" dirty="0"/>
          </a:p>
          <a:p>
            <a:pPr algn="just">
              <a:lnSpc>
                <a:spcPct val="110000"/>
              </a:lnSpc>
              <a:buClr>
                <a:srgbClr val="262626"/>
              </a:buClr>
            </a:pPr>
            <a:r>
              <a:rPr lang="cs-CZ" sz="1500" dirty="0">
                <a:ea typeface="+mn-lt"/>
                <a:cs typeface="+mn-lt"/>
              </a:rPr>
              <a:t>V určité poloze se zaměřujeme na udržení a zajištění </a:t>
            </a:r>
            <a:r>
              <a:rPr lang="cs-CZ" sz="1500" b="1" i="1" dirty="0">
                <a:ea typeface="+mn-lt"/>
                <a:cs typeface="+mn-lt"/>
              </a:rPr>
              <a:t>centrované opory</a:t>
            </a:r>
            <a:r>
              <a:rPr lang="cs-CZ" sz="1500" dirty="0">
                <a:ea typeface="+mn-lt"/>
                <a:cs typeface="+mn-lt"/>
              </a:rPr>
              <a:t> (žádná část těla není vysunutá vpřed ani stažená vzad- všechno je v jedné rovině), </a:t>
            </a:r>
            <a:r>
              <a:rPr lang="cs-CZ" sz="1500" b="1" i="1" dirty="0">
                <a:ea typeface="+mn-lt"/>
                <a:cs typeface="+mn-lt"/>
              </a:rPr>
              <a:t>tlaku do kloubů opěrných končetin</a:t>
            </a:r>
            <a:r>
              <a:rPr lang="cs-CZ" sz="1500" dirty="0">
                <a:ea typeface="+mn-lt"/>
                <a:cs typeface="+mn-lt"/>
              </a:rPr>
              <a:t> a </a:t>
            </a:r>
            <a:r>
              <a:rPr lang="cs-CZ" sz="1500" b="1" i="1" dirty="0">
                <a:ea typeface="+mn-lt"/>
                <a:cs typeface="+mn-lt"/>
              </a:rPr>
              <a:t>aproximaci</a:t>
            </a:r>
            <a:r>
              <a:rPr lang="cs-CZ" sz="1500" dirty="0">
                <a:ea typeface="+mn-lt"/>
                <a:cs typeface="+mn-lt"/>
              </a:rPr>
              <a:t> </a:t>
            </a:r>
            <a:r>
              <a:rPr lang="cs-CZ" sz="1500" b="1" i="1" dirty="0">
                <a:ea typeface="+mn-lt"/>
                <a:cs typeface="+mn-lt"/>
              </a:rPr>
              <a:t>kloubu</a:t>
            </a:r>
            <a:r>
              <a:rPr lang="cs-CZ" sz="1500" dirty="0">
                <a:ea typeface="+mn-lt"/>
                <a:cs typeface="+mn-lt"/>
              </a:rPr>
              <a:t>. Tímto dosahujeme mnohem výraznější aktivace fyziologického stabilizačního vzoru.</a:t>
            </a:r>
            <a:endParaRPr lang="cs-CZ" sz="1500" dirty="0"/>
          </a:p>
          <a:p>
            <a:pPr algn="just">
              <a:lnSpc>
                <a:spcPct val="110000"/>
              </a:lnSpc>
              <a:buClr>
                <a:srgbClr val="262626"/>
              </a:buClr>
            </a:pPr>
            <a:r>
              <a:rPr lang="cs-CZ" sz="1500" dirty="0">
                <a:ea typeface="+mn-lt"/>
                <a:cs typeface="+mn-lt"/>
              </a:rPr>
              <a:t>Opora je místo, které tvoří základ celé stabilizační souhry. Z opěrných míst vychází cílený pohyb a vzpřímený postoj. Pokud není zabezpečena správná opora, nedosáhneme svalové rovnováhy při stabilizaci, nemůže být zajištěno napřímení páteře, správný dechový stereotyp, atd.</a:t>
            </a:r>
            <a:endParaRPr lang="cs-CZ" sz="1500" dirty="0"/>
          </a:p>
          <a:p>
            <a:pPr algn="just">
              <a:lnSpc>
                <a:spcPct val="110000"/>
              </a:lnSpc>
              <a:buClr>
                <a:srgbClr val="262626"/>
              </a:buClr>
            </a:pPr>
            <a:r>
              <a:rPr lang="cs-CZ" sz="1500" dirty="0">
                <a:ea typeface="+mn-lt"/>
                <a:cs typeface="+mn-lt"/>
              </a:rPr>
              <a:t>Zvlášť významné je to u </a:t>
            </a:r>
            <a:r>
              <a:rPr lang="cs-CZ" sz="1500" b="1" dirty="0">
                <a:highlight>
                  <a:srgbClr val="FFFF00"/>
                </a:highlight>
                <a:ea typeface="+mn-lt"/>
                <a:cs typeface="+mn-lt"/>
              </a:rPr>
              <a:t>nohy</a:t>
            </a:r>
            <a:r>
              <a:rPr lang="cs-CZ" sz="1500" dirty="0">
                <a:ea typeface="+mn-lt"/>
                <a:cs typeface="+mn-lt"/>
              </a:rPr>
              <a:t>, protože </a:t>
            </a:r>
            <a:r>
              <a:rPr lang="cs-CZ" sz="1500" b="1" dirty="0">
                <a:highlight>
                  <a:srgbClr val="FFFF00"/>
                </a:highlight>
                <a:ea typeface="+mn-lt"/>
                <a:cs typeface="+mn-lt"/>
              </a:rPr>
              <a:t>tvoří základní oporu vzpřímeného držení těla</a:t>
            </a:r>
            <a:r>
              <a:rPr lang="cs-CZ" sz="1500" dirty="0">
                <a:ea typeface="+mn-lt"/>
                <a:cs typeface="+mn-lt"/>
              </a:rPr>
              <a:t>. Opora  nohy směřuje k hlavičce 1. a 5.  metatarsu a hrbolu kosti patní. Palec a prstce se opírají o podložku. Tarzální kosti jsou aktivně zvednuty a vytvářejí příčnou klenbu nohy jako při úchopu nohou. Tuto aktivitu vyvíjí </a:t>
            </a:r>
            <a:r>
              <a:rPr lang="cs-CZ" sz="1500" b="1" dirty="0">
                <a:highlight>
                  <a:srgbClr val="FFFF00"/>
                </a:highlight>
                <a:ea typeface="+mn-lt"/>
                <a:cs typeface="+mn-lt"/>
              </a:rPr>
              <a:t>především m. </a:t>
            </a:r>
            <a:r>
              <a:rPr lang="cs-CZ" sz="1500" b="1" dirty="0" err="1">
                <a:highlight>
                  <a:srgbClr val="FFFF00"/>
                </a:highlight>
                <a:ea typeface="+mn-lt"/>
                <a:cs typeface="+mn-lt"/>
              </a:rPr>
              <a:t>peroneus</a:t>
            </a:r>
            <a:r>
              <a:rPr lang="cs-CZ" sz="1500" b="1" dirty="0">
                <a:highlight>
                  <a:srgbClr val="FFFF00"/>
                </a:highlight>
                <a:ea typeface="+mn-lt"/>
                <a:cs typeface="+mn-lt"/>
              </a:rPr>
              <a:t> </a:t>
            </a:r>
            <a:r>
              <a:rPr lang="cs-CZ" sz="1500" b="1" dirty="0" err="1">
                <a:highlight>
                  <a:srgbClr val="FFFF00"/>
                </a:highlight>
                <a:ea typeface="+mn-lt"/>
                <a:cs typeface="+mn-lt"/>
              </a:rPr>
              <a:t>longus</a:t>
            </a:r>
            <a:r>
              <a:rPr lang="cs-CZ" sz="1500" b="1" dirty="0">
                <a:highlight>
                  <a:srgbClr val="FFFF00"/>
                </a:highlight>
                <a:ea typeface="+mn-lt"/>
                <a:cs typeface="+mn-lt"/>
              </a:rPr>
              <a:t> a m. </a:t>
            </a:r>
            <a:r>
              <a:rPr lang="cs-CZ" sz="1500" b="1" dirty="0" err="1">
                <a:highlight>
                  <a:srgbClr val="FFFF00"/>
                </a:highlight>
                <a:ea typeface="+mn-lt"/>
                <a:cs typeface="+mn-lt"/>
              </a:rPr>
              <a:t>tibialis</a:t>
            </a:r>
            <a:r>
              <a:rPr lang="cs-CZ" sz="1500" b="1" dirty="0">
                <a:highlight>
                  <a:srgbClr val="FFFF00"/>
                </a:highlight>
                <a:ea typeface="+mn-lt"/>
                <a:cs typeface="+mn-lt"/>
              </a:rPr>
              <a:t> </a:t>
            </a:r>
            <a:r>
              <a:rPr lang="cs-CZ" sz="1500" b="1" dirty="0" err="1">
                <a:highlight>
                  <a:srgbClr val="FFFF00"/>
                </a:highlight>
                <a:ea typeface="+mn-lt"/>
                <a:cs typeface="+mn-lt"/>
              </a:rPr>
              <a:t>posterior</a:t>
            </a:r>
            <a:r>
              <a:rPr lang="cs-CZ" sz="1500" dirty="0">
                <a:ea typeface="+mn-lt"/>
                <a:cs typeface="+mn-lt"/>
              </a:rPr>
              <a:t>. Svalové předpětí, opěrné body na chodidle a tvar nožní klenby vytváří aferentní impulsy do CNS, která aktivuje vzpřímené držení těla. </a:t>
            </a:r>
            <a:r>
              <a:rPr lang="cs-CZ" sz="1500" b="1" dirty="0">
                <a:highlight>
                  <a:srgbClr val="FFFF00"/>
                </a:highlight>
                <a:ea typeface="+mn-lt"/>
                <a:cs typeface="+mn-lt"/>
              </a:rPr>
              <a:t>Na aktivitu svalstva nohy reaguje bránice </a:t>
            </a:r>
            <a:r>
              <a:rPr lang="cs-CZ" sz="1500" b="1" dirty="0">
                <a:ea typeface="+mn-lt"/>
                <a:cs typeface="+mn-lt"/>
              </a:rPr>
              <a:t>i </a:t>
            </a:r>
            <a:r>
              <a:rPr lang="cs-CZ" sz="1500" b="1" dirty="0">
                <a:highlight>
                  <a:srgbClr val="FFFF00"/>
                </a:highlight>
                <a:ea typeface="+mn-lt"/>
                <a:cs typeface="+mn-lt"/>
              </a:rPr>
              <a:t>hrudník změnou postavení a dýchání.</a:t>
            </a:r>
            <a:r>
              <a:rPr lang="cs-CZ" sz="1500" b="1" dirty="0">
                <a:ea typeface="+mn-lt"/>
                <a:cs typeface="+mn-lt"/>
              </a:rPr>
              <a:t> </a:t>
            </a:r>
            <a:r>
              <a:rPr lang="cs-CZ" sz="1500" dirty="0">
                <a:ea typeface="+mn-lt"/>
                <a:cs typeface="+mn-lt"/>
              </a:rPr>
              <a:t>Pacient se musí naučit vnímat reakce svalů na zapojení svalstva nohy, a to i na vzdálenějších místech. Nácvik stabilizační funkce nohy je důležitou součástí výcviku stabilizačních funkcí.</a:t>
            </a:r>
          </a:p>
          <a:p>
            <a:pPr algn="just">
              <a:lnSpc>
                <a:spcPct val="110000"/>
              </a:lnSpc>
              <a:buClr>
                <a:srgbClr val="262626"/>
              </a:buClr>
            </a:pPr>
            <a:endParaRPr lang="cs-CZ" sz="1500" dirty="0"/>
          </a:p>
        </p:txBody>
      </p:sp>
    </p:spTree>
    <p:extLst>
      <p:ext uri="{BB962C8B-B14F-4D97-AF65-F5344CB8AC3E}">
        <p14:creationId xmlns:p14="http://schemas.microsoft.com/office/powerpoint/2010/main" val="208290657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70120F84-A866-4D9F-8B1C-9120A013D6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252FEFEF-6AC0-46B6-AC09-11FC56196F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0312" y="226665"/>
            <a:ext cx="11722608" cy="6382512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EFDD7426-3D56-4F85-BE3D-89A3965FAB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5512" y="452598"/>
            <a:ext cx="9792208" cy="942531"/>
          </a:xfrm>
        </p:spPr>
        <p:txBody>
          <a:bodyPr>
            <a:normAutofit/>
          </a:bodyPr>
          <a:lstStyle/>
          <a:p>
            <a:pPr algn="ctr"/>
            <a:r>
              <a:rPr lang="cs-CZ">
                <a:ea typeface="+mj-lt"/>
                <a:cs typeface="+mj-lt"/>
              </a:rPr>
              <a:t>FPNT POPIS 2</a:t>
            </a:r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DE27DD2-9AB2-4827-A19B-4A77DF198A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6389" y="1900233"/>
            <a:ext cx="9792208" cy="3407862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110000"/>
              </a:lnSpc>
            </a:pPr>
            <a:r>
              <a:rPr lang="cs-CZ" b="1" u="sng">
                <a:ea typeface="+mn-lt"/>
                <a:cs typeface="+mn-lt"/>
              </a:rPr>
              <a:t>Centrace kloubu</a:t>
            </a:r>
            <a:endParaRPr lang="cs-CZ">
              <a:ea typeface="+mn-lt"/>
              <a:cs typeface="+mn-lt"/>
            </a:endParaRPr>
          </a:p>
          <a:p>
            <a:pPr>
              <a:lnSpc>
                <a:spcPct val="110000"/>
              </a:lnSpc>
              <a:buClr>
                <a:srgbClr val="262626"/>
              </a:buClr>
            </a:pPr>
            <a:r>
              <a:rPr lang="cs-CZ">
                <a:ea typeface="+mn-lt"/>
                <a:cs typeface="+mn-lt"/>
              </a:rPr>
              <a:t>Postavení jednotlivých segmentů, kde jsou všechny síly, které působí na kloub, rovnoměrně rozloženy na styčných plochách. </a:t>
            </a:r>
          </a:p>
          <a:p>
            <a:pPr>
              <a:lnSpc>
                <a:spcPct val="110000"/>
              </a:lnSpc>
              <a:buClr>
                <a:srgbClr val="262626"/>
              </a:buClr>
            </a:pPr>
            <a:r>
              <a:rPr lang="cs-CZ">
                <a:ea typeface="+mn-lt"/>
                <a:cs typeface="+mn-lt"/>
              </a:rPr>
              <a:t>Kloubní plochy jsou v maximálním kontaktu.</a:t>
            </a:r>
          </a:p>
          <a:p>
            <a:pPr>
              <a:lnSpc>
                <a:spcPct val="110000"/>
              </a:lnSpc>
              <a:buClr>
                <a:srgbClr val="262626"/>
              </a:buClr>
            </a:pPr>
            <a:r>
              <a:rPr lang="cs-CZ">
                <a:ea typeface="+mn-lt"/>
                <a:cs typeface="+mn-lt"/>
              </a:rPr>
              <a:t>Kloubní pouzdro se nachází v minimálním napětí a kloubní vazy jsou uvolněné, tzv. </a:t>
            </a:r>
            <a:r>
              <a:rPr lang="cs-CZ" b="1" i="1">
                <a:ea typeface="+mn-lt"/>
                <a:cs typeface="+mn-lt"/>
              </a:rPr>
              <a:t>neutrální poloha</a:t>
            </a:r>
            <a:r>
              <a:rPr lang="cs-CZ">
                <a:ea typeface="+mn-lt"/>
                <a:cs typeface="+mn-lt"/>
              </a:rPr>
              <a:t>= umožňuje kloubu rovnoměrné zatížení.</a:t>
            </a:r>
            <a:endParaRPr lang="cs-CZ"/>
          </a:p>
          <a:p>
            <a:pPr>
              <a:lnSpc>
                <a:spcPct val="110000"/>
              </a:lnSpc>
              <a:buClr>
                <a:srgbClr val="262626"/>
              </a:buClr>
            </a:pPr>
            <a:r>
              <a:rPr lang="cs-CZ" b="1" u="sng">
                <a:ea typeface="+mn-lt"/>
                <a:cs typeface="+mn-lt"/>
              </a:rPr>
              <a:t>Tlak do kloubu,</a:t>
            </a:r>
            <a:r>
              <a:rPr lang="cs-CZ" b="1" i="1">
                <a:ea typeface="+mn-lt"/>
                <a:cs typeface="+mn-lt"/>
              </a:rPr>
              <a:t> tzv. aproximaci do kloubu</a:t>
            </a:r>
            <a:endParaRPr lang="cs-CZ">
              <a:ea typeface="+mn-lt"/>
              <a:cs typeface="+mn-lt"/>
            </a:endParaRPr>
          </a:p>
          <a:p>
            <a:pPr>
              <a:lnSpc>
                <a:spcPct val="110000"/>
              </a:lnSpc>
              <a:buClr>
                <a:srgbClr val="262626"/>
              </a:buClr>
            </a:pPr>
            <a:r>
              <a:rPr lang="cs-CZ">
                <a:ea typeface="+mn-lt"/>
                <a:cs typeface="+mn-lt"/>
              </a:rPr>
              <a:t>Tlak do kloubu musí být v centrovaném postavení. V opačném případě to vyvolá svalovou nerovnováhu.</a:t>
            </a:r>
          </a:p>
          <a:p>
            <a:pPr>
              <a:lnSpc>
                <a:spcPct val="110000"/>
              </a:lnSpc>
              <a:buClr>
                <a:srgbClr val="262626"/>
              </a:buClr>
            </a:pPr>
            <a:r>
              <a:rPr lang="cs-CZ" b="1" u="sng">
                <a:ea typeface="+mn-lt"/>
                <a:cs typeface="+mn-lt"/>
              </a:rPr>
              <a:t>Cvičení proti odporu</a:t>
            </a:r>
            <a:endParaRPr lang="cs-CZ">
              <a:ea typeface="+mn-lt"/>
              <a:cs typeface="+mn-lt"/>
            </a:endParaRPr>
          </a:p>
          <a:p>
            <a:pPr>
              <a:lnSpc>
                <a:spcPct val="110000"/>
              </a:lnSpc>
              <a:buClr>
                <a:srgbClr val="262626"/>
              </a:buClr>
            </a:pPr>
            <a:r>
              <a:rPr lang="cs-CZ" b="1" i="1">
                <a:ea typeface="+mn-lt"/>
                <a:cs typeface="+mn-lt"/>
              </a:rPr>
              <a:t>Využívá odporů proti </a:t>
            </a:r>
            <a:r>
              <a:rPr lang="cs-CZ" b="1" i="1" err="1">
                <a:ea typeface="+mn-lt"/>
                <a:cs typeface="+mn-lt"/>
              </a:rPr>
              <a:t>fázické</a:t>
            </a:r>
            <a:r>
              <a:rPr lang="cs-CZ" b="1" i="1">
                <a:ea typeface="+mn-lt"/>
                <a:cs typeface="+mn-lt"/>
              </a:rPr>
              <a:t> hybnosti</a:t>
            </a:r>
            <a:r>
              <a:rPr lang="cs-CZ">
                <a:ea typeface="+mn-lt"/>
                <a:cs typeface="+mn-lt"/>
              </a:rPr>
              <a:t> (tendence proti ochabování), př. </a:t>
            </a:r>
            <a:r>
              <a:rPr lang="cs-CZ" err="1">
                <a:ea typeface="+mn-lt"/>
                <a:cs typeface="+mn-lt"/>
              </a:rPr>
              <a:t>theraband</a:t>
            </a:r>
            <a:r>
              <a:rPr lang="cs-CZ">
                <a:ea typeface="+mn-lt"/>
                <a:cs typeface="+mn-lt"/>
              </a:rPr>
              <a:t>, medicinbal, činka, atd. Používají se ve fázi, kdy je dosaženo potřebné stabilizace funkce.</a:t>
            </a:r>
          </a:p>
          <a:p>
            <a:pPr>
              <a:lnSpc>
                <a:spcPct val="110000"/>
              </a:lnSpc>
              <a:buClr>
                <a:srgbClr val="262626"/>
              </a:buClr>
            </a:pPr>
            <a:r>
              <a:rPr lang="cs-CZ">
                <a:ea typeface="+mn-lt"/>
                <a:cs typeface="+mn-lt"/>
              </a:rPr>
              <a:t>Volíme je dle cíle:</a:t>
            </a:r>
            <a:r>
              <a:rPr lang="cs-CZ" b="1">
                <a:ea typeface="+mn-lt"/>
                <a:cs typeface="+mn-lt"/>
              </a:rPr>
              <a:t> </a:t>
            </a:r>
          </a:p>
          <a:p>
            <a:pPr lvl="1">
              <a:lnSpc>
                <a:spcPct val="110000"/>
              </a:lnSpc>
              <a:buClr>
                <a:srgbClr val="262626"/>
              </a:buClr>
            </a:pPr>
            <a:r>
              <a:rPr lang="cs-CZ" sz="1400">
                <a:ea typeface="+mn-lt"/>
                <a:cs typeface="+mn-lt"/>
              </a:rPr>
              <a:t>ovlivnit posturální funkci svalu v opěrné funkci </a:t>
            </a:r>
            <a:endParaRPr lang="cs-CZ" sz="1400"/>
          </a:p>
          <a:p>
            <a:pPr lvl="1">
              <a:lnSpc>
                <a:spcPct val="110000"/>
              </a:lnSpc>
              <a:buClr>
                <a:srgbClr val="262626"/>
              </a:buClr>
            </a:pPr>
            <a:r>
              <a:rPr lang="cs-CZ" sz="1400">
                <a:ea typeface="+mn-lt"/>
                <a:cs typeface="+mn-lt"/>
              </a:rPr>
              <a:t>ovlivnit posturální funkci svalu v </a:t>
            </a:r>
            <a:r>
              <a:rPr lang="cs-CZ" sz="1400" err="1">
                <a:ea typeface="+mn-lt"/>
                <a:cs typeface="+mn-lt"/>
              </a:rPr>
              <a:t>nákročné</a:t>
            </a:r>
            <a:r>
              <a:rPr lang="cs-CZ" sz="1400">
                <a:ea typeface="+mn-lt"/>
                <a:cs typeface="+mn-lt"/>
              </a:rPr>
              <a:t> funkci</a:t>
            </a:r>
          </a:p>
          <a:p>
            <a:pPr>
              <a:lnSpc>
                <a:spcPct val="110000"/>
              </a:lnSpc>
              <a:buClr>
                <a:srgbClr val="262626"/>
              </a:buClr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0809282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2AD6B69-E0A0-476D-9EE1-6B69F04C59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6BE10A1-AD5F-4AB3-8A94-41D62B494A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4419599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F5097C1-5503-45EC-8031-9FEBBAAD05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1574" y="569915"/>
            <a:ext cx="4047035" cy="5709931"/>
          </a:xfrm>
        </p:spPr>
        <p:txBody>
          <a:bodyPr>
            <a:normAutofit/>
          </a:bodyPr>
          <a:lstStyle/>
          <a:p>
            <a:pPr algn="ctr"/>
            <a:r>
              <a:rPr lang="cs-CZ"/>
              <a:t>OPTIMALIZACE TRUPOVÉ STABILIZACE SCHÉMA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684BFFE-6A90-4311-ACD5-B34177D464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" y="374904"/>
            <a:ext cx="4122323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graphicFrame>
        <p:nvGraphicFramePr>
          <p:cNvPr id="5" name="Zástupný obsah 2">
            <a:extLst>
              <a:ext uri="{FF2B5EF4-FFF2-40B4-BE49-F238E27FC236}">
                <a16:creationId xmlns:a16="http://schemas.microsoft.com/office/drawing/2014/main" id="{EA80FE65-2F92-4424-AC0B-653F6DE06C3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81556617"/>
              </p:ext>
            </p:extLst>
          </p:nvPr>
        </p:nvGraphicFramePr>
        <p:xfrm>
          <a:off x="4912397" y="235220"/>
          <a:ext cx="6910635" cy="63275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9090708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77754EB-CA78-4CC6-A8B2-84C49888CC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9450" y="415900"/>
            <a:ext cx="4957553" cy="1415011"/>
          </a:xfrm>
        </p:spPr>
        <p:txBody>
          <a:bodyPr>
            <a:normAutofit fontScale="90000"/>
          </a:bodyPr>
          <a:lstStyle/>
          <a:p>
            <a:pPr algn="ctr"/>
            <a:r>
              <a:rPr lang="cs-CZ" sz="3500" i="0">
                <a:ea typeface="+mj-lt"/>
                <a:cs typeface="+mj-lt"/>
              </a:rPr>
              <a:t>1.) Ovlivnění rigidity a </a:t>
            </a:r>
            <a:r>
              <a:rPr lang="cs-CZ" sz="3500" i="0" dirty="0">
                <a:ea typeface="+mj-lt"/>
                <a:cs typeface="+mj-lt"/>
              </a:rPr>
              <a:t>dynamiky hrudního koše</a:t>
            </a:r>
            <a:endParaRPr lang="cs-CZ" sz="3500" dirty="0"/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0BBB6B01-5B73-410C-B70E-8CF2FA470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8836" y="721224"/>
            <a:ext cx="5367164" cy="5415552"/>
          </a:xfrm>
          <a:prstGeom prst="rect">
            <a:avLst/>
          </a:prstGeom>
          <a:solidFill>
            <a:srgbClr val="FFFFFF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7" name="Rectangle 10">
            <a:extLst>
              <a:ext uri="{FF2B5EF4-FFF2-40B4-BE49-F238E27FC236}">
                <a16:creationId xmlns:a16="http://schemas.microsoft.com/office/drawing/2014/main" id="{8712F587-12D0-435C-8E3F-F44C36EE71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5217" y="892220"/>
            <a:ext cx="5054517" cy="5097085"/>
          </a:xfrm>
          <a:prstGeom prst="rect">
            <a:avLst/>
          </a:prstGeom>
          <a:noFill/>
          <a:ln w="6350" cap="sq" cmpd="sng" algn="ctr">
            <a:solidFill>
              <a:srgbClr val="404040"/>
            </a:solidFill>
            <a:prstDash val="solid"/>
            <a:miter lim="800000"/>
          </a:ln>
          <a:effectLst/>
        </p:spPr>
      </p:sp>
      <p:pic>
        <p:nvPicPr>
          <p:cNvPr id="4" name="Obrázek 4" descr="Obsah obrázku text, různé, několik&#10;&#10;Popis se vygeneroval automaticky.">
            <a:extLst>
              <a:ext uri="{FF2B5EF4-FFF2-40B4-BE49-F238E27FC236}">
                <a16:creationId xmlns:a16="http://schemas.microsoft.com/office/drawing/2014/main" id="{5A685514-9ECF-48DD-97F5-C3F9BEDD7E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19" y="1717741"/>
            <a:ext cx="6499101" cy="4197935"/>
          </a:xfrm>
          <a:prstGeom prst="rect">
            <a:avLst/>
          </a:pr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4BD7BB5-ACE0-4866-BF6A-05A877C4D7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79450" y="1834647"/>
            <a:ext cx="5119190" cy="4558301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just">
              <a:lnSpc>
                <a:spcPct val="110000"/>
              </a:lnSpc>
            </a:pPr>
            <a:r>
              <a:rPr lang="cs-CZ" sz="1600" dirty="0">
                <a:ea typeface="+mn-lt"/>
                <a:cs typeface="+mn-lt"/>
              </a:rPr>
              <a:t>uvolnění inspiračního postavení hrudníku, snaha dosáhnout pohybu hrudního koše nezávisle na souhybu páteře</a:t>
            </a:r>
            <a:endParaRPr lang="cs-CZ" sz="1600" dirty="0"/>
          </a:p>
          <a:p>
            <a:pPr algn="just">
              <a:lnSpc>
                <a:spcPct val="110000"/>
              </a:lnSpc>
              <a:buClr>
                <a:srgbClr val="262626"/>
              </a:buClr>
            </a:pPr>
            <a:r>
              <a:rPr lang="cs-CZ" sz="1600" dirty="0">
                <a:ea typeface="+mn-lt"/>
                <a:cs typeface="+mn-lt"/>
              </a:rPr>
              <a:t>za patologické situace nedochází k dostatečnému pohybu v </a:t>
            </a:r>
            <a:r>
              <a:rPr lang="cs-CZ" sz="1600" dirty="0" err="1">
                <a:ea typeface="+mn-lt"/>
                <a:cs typeface="+mn-lt"/>
              </a:rPr>
              <a:t>kostovertebrálním</a:t>
            </a:r>
            <a:r>
              <a:rPr lang="cs-CZ" sz="1600" dirty="0">
                <a:ea typeface="+mn-lt"/>
                <a:cs typeface="+mn-lt"/>
              </a:rPr>
              <a:t> skloubení → extenční a flekční souhyb páteře vycházející především z </a:t>
            </a:r>
            <a:r>
              <a:rPr lang="cs-CZ" sz="1600" dirty="0" err="1">
                <a:ea typeface="+mn-lt"/>
                <a:cs typeface="+mn-lt"/>
              </a:rPr>
              <a:t>ThL</a:t>
            </a:r>
            <a:r>
              <a:rPr lang="cs-CZ" sz="1600" dirty="0">
                <a:ea typeface="+mn-lt"/>
                <a:cs typeface="+mn-lt"/>
              </a:rPr>
              <a:t> oblasti při inspiračním a exspiračním pohybu hrudníku</a:t>
            </a:r>
            <a:endParaRPr lang="cs-CZ" sz="1600" dirty="0"/>
          </a:p>
          <a:p>
            <a:pPr algn="just">
              <a:lnSpc>
                <a:spcPct val="110000"/>
              </a:lnSpc>
              <a:buClr>
                <a:srgbClr val="262626"/>
              </a:buClr>
            </a:pPr>
            <a:r>
              <a:rPr lang="cs-CZ" sz="1600" dirty="0">
                <a:ea typeface="+mn-lt"/>
                <a:cs typeface="+mn-lt"/>
              </a:rPr>
              <a:t>často zkráceny pomocné dechové svaly (zejména mm. </a:t>
            </a:r>
            <a:r>
              <a:rPr lang="cs-CZ" sz="1600" dirty="0" err="1">
                <a:ea typeface="+mn-lt"/>
                <a:cs typeface="+mn-lt"/>
              </a:rPr>
              <a:t>pectorales</a:t>
            </a:r>
            <a:r>
              <a:rPr lang="cs-CZ" sz="1600" dirty="0">
                <a:ea typeface="+mn-lt"/>
                <a:cs typeface="+mn-lt"/>
              </a:rPr>
              <a:t> a mm. </a:t>
            </a:r>
            <a:r>
              <a:rPr lang="cs-CZ" sz="1600" dirty="0" err="1">
                <a:ea typeface="+mn-lt"/>
                <a:cs typeface="+mn-lt"/>
              </a:rPr>
              <a:t>scaleni</a:t>
            </a:r>
            <a:r>
              <a:rPr lang="cs-CZ" sz="1600" dirty="0">
                <a:ea typeface="+mn-lt"/>
                <a:cs typeface="+mn-lt"/>
              </a:rPr>
              <a:t>)</a:t>
            </a:r>
            <a:endParaRPr lang="cs-CZ" sz="1600" dirty="0"/>
          </a:p>
          <a:p>
            <a:pPr algn="just">
              <a:lnSpc>
                <a:spcPct val="110000"/>
              </a:lnSpc>
              <a:buClr>
                <a:srgbClr val="262626"/>
              </a:buClr>
            </a:pPr>
            <a:r>
              <a:rPr lang="cs-CZ" sz="1600" dirty="0">
                <a:ea typeface="+mn-lt"/>
                <a:cs typeface="+mn-lt"/>
              </a:rPr>
              <a:t>ovlivnění inspiračního postavení, uvolnění tuhosti hrudníku zejm. v oblasti dolních žeber ( aby mohlo dojít při aktivaci bránice k rozšíření hrudního koše a mezižeberních prostor)</a:t>
            </a:r>
            <a:endParaRPr lang="cs-CZ" sz="1600" dirty="0"/>
          </a:p>
          <a:p>
            <a:pPr algn="just">
              <a:lnSpc>
                <a:spcPct val="110000"/>
              </a:lnSpc>
              <a:buClr>
                <a:srgbClr val="262626"/>
              </a:buClr>
            </a:pPr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65979219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4F1967E-E31C-49EF-A544-636F83C973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9450" y="727627"/>
            <a:ext cx="4957553" cy="1645920"/>
          </a:xfrm>
        </p:spPr>
        <p:txBody>
          <a:bodyPr>
            <a:normAutofit/>
          </a:bodyPr>
          <a:lstStyle/>
          <a:p>
            <a:pPr algn="ctr"/>
            <a:r>
              <a:rPr lang="cs-CZ" sz="3500" dirty="0"/>
              <a:t>UVOLNĚNÍ LATERÁLNÍ STĚNY HRUDNÍKU</a:t>
            </a:r>
            <a:endParaRPr lang="cs-CZ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BBB6B01-5B73-410C-B70E-8CF2FA470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8836" y="721224"/>
            <a:ext cx="5367164" cy="5415552"/>
          </a:xfrm>
          <a:prstGeom prst="rect">
            <a:avLst/>
          </a:prstGeom>
          <a:solidFill>
            <a:srgbClr val="FFFFFF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712F587-12D0-435C-8E3F-F44C36EE71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5217" y="892220"/>
            <a:ext cx="5054517" cy="5097085"/>
          </a:xfrm>
          <a:prstGeom prst="rect">
            <a:avLst/>
          </a:prstGeom>
          <a:noFill/>
          <a:ln w="6350" cap="sq" cmpd="sng" algn="ctr">
            <a:solidFill>
              <a:srgbClr val="404040"/>
            </a:solidFill>
            <a:prstDash val="solid"/>
            <a:miter lim="800000"/>
          </a:ln>
          <a:effectLst/>
        </p:spPr>
      </p:sp>
      <p:pic>
        <p:nvPicPr>
          <p:cNvPr id="6" name="Obrázek 6" descr="Obsah obrázku osoba, interiér, postel&#10;&#10;Popis se vygeneroval automaticky.">
            <a:extLst>
              <a:ext uri="{FF2B5EF4-FFF2-40B4-BE49-F238E27FC236}">
                <a16:creationId xmlns:a16="http://schemas.microsoft.com/office/drawing/2014/main" id="{8826A87F-1817-47E8-A3EF-D14C671E1E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5256" y="1799222"/>
            <a:ext cx="4414438" cy="3277720"/>
          </a:xfrm>
          <a:prstGeom prst="rect">
            <a:avLst/>
          </a:pr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1511AF9-8F99-4F8B-8FC5-7ADDADA842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79450" y="2538919"/>
            <a:ext cx="5084554" cy="3819392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just"/>
            <a:r>
              <a:rPr lang="cs-CZ" sz="1800" b="1" dirty="0">
                <a:ea typeface="+mn-lt"/>
                <a:cs typeface="+mn-lt"/>
              </a:rPr>
              <a:t>P:</a:t>
            </a:r>
            <a:r>
              <a:rPr lang="cs-CZ" sz="1800" dirty="0">
                <a:ea typeface="+mn-lt"/>
                <a:cs typeface="+mn-lt"/>
              </a:rPr>
              <a:t> Pacient leží na zádech, DKK ve FLX a mírné ABD (na šíři ramen), chodidla opřena, </a:t>
            </a:r>
            <a:r>
              <a:rPr lang="cs-CZ" sz="1800" dirty="0" err="1">
                <a:ea typeface="+mn-lt"/>
                <a:cs typeface="+mn-lt"/>
              </a:rPr>
              <a:t>Thp</a:t>
            </a:r>
            <a:r>
              <a:rPr lang="cs-CZ" sz="1800" dirty="0">
                <a:ea typeface="+mn-lt"/>
                <a:cs typeface="+mn-lt"/>
              </a:rPr>
              <a:t> napřímena</a:t>
            </a:r>
            <a:endParaRPr lang="cs-CZ" sz="1800" dirty="0"/>
          </a:p>
          <a:p>
            <a:pPr algn="just">
              <a:buClr>
                <a:srgbClr val="262626"/>
              </a:buClr>
            </a:pPr>
            <a:r>
              <a:rPr lang="cs-CZ" sz="1800" b="1" dirty="0">
                <a:ea typeface="+mn-lt"/>
                <a:cs typeface="+mn-lt"/>
              </a:rPr>
              <a:t>Provedení:</a:t>
            </a:r>
            <a:r>
              <a:rPr lang="cs-CZ" sz="1800" dirty="0">
                <a:ea typeface="+mn-lt"/>
                <a:cs typeface="+mn-lt"/>
              </a:rPr>
              <a:t> </a:t>
            </a:r>
          </a:p>
          <a:p>
            <a:pPr algn="just">
              <a:buClr>
                <a:srgbClr val="262626"/>
              </a:buClr>
            </a:pPr>
            <a:r>
              <a:rPr lang="cs-CZ" sz="1800" dirty="0">
                <a:ea typeface="+mn-lt"/>
                <a:cs typeface="+mn-lt"/>
              </a:rPr>
              <a:t>Stojíme u hlavy pacienta, jednou rukou vzpažíme pacientovu HK, druhou ruku přiložíme na laterální stranu hrudníku a tlačíme směrem kaudálním nebo směrem k protilehlé SIAS &amp; uvolňujeme přitom měkké tkáně.</a:t>
            </a:r>
            <a:endParaRPr lang="cs-CZ" sz="1800" dirty="0"/>
          </a:p>
          <a:p>
            <a:pPr algn="just">
              <a:buClr>
                <a:srgbClr val="262626"/>
              </a:buClr>
            </a:pPr>
            <a:endParaRPr lang="cs-CZ" sz="1800" dirty="0"/>
          </a:p>
        </p:txBody>
      </p:sp>
    </p:spTree>
    <p:extLst>
      <p:ext uri="{BB962C8B-B14F-4D97-AF65-F5344CB8AC3E}">
        <p14:creationId xmlns:p14="http://schemas.microsoft.com/office/powerpoint/2010/main" val="132219851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2DC4AA0A-D9C3-4A0B-990D-1BCB0022A6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867" y="0"/>
            <a:ext cx="12193867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Obrázek 5" descr="Obsah obrázku osoba, interiér&#10;&#10;Popis se vygeneroval automaticky.">
            <a:extLst>
              <a:ext uri="{FF2B5EF4-FFF2-40B4-BE49-F238E27FC236}">
                <a16:creationId xmlns:a16="http://schemas.microsoft.com/office/drawing/2014/main" id="{A68E6288-2782-4400-8431-C548A67C2D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8310" y="1072743"/>
            <a:ext cx="3406261" cy="2472693"/>
          </a:xfrm>
          <a:prstGeom prst="rect">
            <a:avLst/>
          </a:prstGeom>
        </p:spPr>
      </p:pic>
      <p:pic>
        <p:nvPicPr>
          <p:cNvPr id="6" name="Obrázek 6" descr="Obsah obrázku osoba, interiér&#10;&#10;Popis se vygeneroval automaticky.">
            <a:extLst>
              <a:ext uri="{FF2B5EF4-FFF2-40B4-BE49-F238E27FC236}">
                <a16:creationId xmlns:a16="http://schemas.microsoft.com/office/drawing/2014/main" id="{569FBC84-CB4F-43F1-9C58-6A6AC1633D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47038" y="1071585"/>
            <a:ext cx="3406261" cy="2478436"/>
          </a:xfrm>
          <a:prstGeom prst="rect">
            <a:avLst/>
          </a:prstGeom>
        </p:spPr>
      </p:pic>
      <p:pic>
        <p:nvPicPr>
          <p:cNvPr id="4" name="Obrázek 4" descr="Obsah obrázku osoba, interiér, ležící&#10;&#10;Popis se vygeneroval automaticky.">
            <a:extLst>
              <a:ext uri="{FF2B5EF4-FFF2-40B4-BE49-F238E27FC236}">
                <a16:creationId xmlns:a16="http://schemas.microsoft.com/office/drawing/2014/main" id="{1A31B995-516A-4529-A8E3-6B8244E88B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7722" y="1016419"/>
            <a:ext cx="3406263" cy="2460078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6A0B685E-5162-4E10-98F2-9511FD9E2C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867" y="4216139"/>
            <a:ext cx="12192000" cy="2641861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D9D3865-C494-4C4A-8495-8245E90546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4249" y="4380353"/>
            <a:ext cx="11859768" cy="2313432"/>
          </a:xfrm>
          <a:prstGeom prst="rect">
            <a:avLst/>
          </a:prstGeom>
          <a:noFill/>
          <a:ln w="6350" cap="sq" cmpd="sng" algn="ctr">
            <a:solidFill>
              <a:schemeClr val="tx1"/>
            </a:solidFill>
            <a:prstDash val="solid"/>
            <a:miter lim="800000"/>
          </a:ln>
          <a:effectLst/>
        </p:spPr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17F2E9AC-FE9D-4BDD-9F2A-57E2DE24EE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776" y="4495893"/>
            <a:ext cx="5588000" cy="1923571"/>
          </a:xfrm>
        </p:spPr>
        <p:txBody>
          <a:bodyPr>
            <a:normAutofit/>
          </a:bodyPr>
          <a:lstStyle/>
          <a:p>
            <a:pPr algn="r"/>
            <a:r>
              <a:rPr lang="cs-CZ" sz="3400">
                <a:solidFill>
                  <a:schemeClr val="tx1"/>
                </a:solidFill>
              </a:rPr>
              <a:t>NÁCVIK LATERÁLNÍHO ROZVÍJENÍ HRUDNÍKU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78EE79F-FCAA-4CF9-9746-730B51FC4C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4881334"/>
            <a:ext cx="0" cy="115268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2A5EDAE-AB5D-4675-9409-D10CBA80EA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56866" y="4772984"/>
            <a:ext cx="5624355" cy="1923570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just"/>
            <a:r>
              <a:rPr lang="cs-CZ" b="1" dirty="0">
                <a:ea typeface="+mn-lt"/>
                <a:cs typeface="+mn-lt"/>
              </a:rPr>
              <a:t>P</a:t>
            </a:r>
            <a:r>
              <a:rPr lang="cs-CZ" dirty="0">
                <a:ea typeface="+mn-lt"/>
                <a:cs typeface="+mn-lt"/>
              </a:rPr>
              <a:t>: pacient leží na zádech, DKK ve flexi a mírné abdukci, chodidla opřena, </a:t>
            </a:r>
            <a:r>
              <a:rPr lang="cs-CZ" dirty="0" err="1">
                <a:ea typeface="+mn-lt"/>
                <a:cs typeface="+mn-lt"/>
              </a:rPr>
              <a:t>Thp</a:t>
            </a:r>
            <a:r>
              <a:rPr lang="cs-CZ" dirty="0">
                <a:ea typeface="+mn-lt"/>
                <a:cs typeface="+mn-lt"/>
              </a:rPr>
              <a:t> napřímena</a:t>
            </a:r>
          </a:p>
          <a:p>
            <a:pPr algn="just">
              <a:buClr>
                <a:srgbClr val="FFFFFF"/>
              </a:buClr>
            </a:pPr>
            <a:r>
              <a:rPr lang="cs-CZ" b="1" dirty="0">
                <a:ea typeface="+mn-lt"/>
                <a:cs typeface="+mn-lt"/>
              </a:rPr>
              <a:t>Provedení:</a:t>
            </a:r>
            <a:r>
              <a:rPr lang="cs-CZ" dirty="0">
                <a:ea typeface="+mn-lt"/>
                <a:cs typeface="+mn-lt"/>
              </a:rPr>
              <a:t> Uvedeme hrudník do max. kaudálního postavení, břišní a prsní svaly maximálně relaxovány. Vytvoříme mírný tlak proti dolním žebrům a pacient se nadechuje proti našemu odporu – snaží se o max. rozšíření dolní hrudní apertury, břišní i pomocné dýchací svaly opět relaxovány. Možno provádět i s pomocí odporu </a:t>
            </a:r>
            <a:r>
              <a:rPr lang="cs-CZ" dirty="0" err="1">
                <a:ea typeface="+mn-lt"/>
                <a:cs typeface="+mn-lt"/>
              </a:rPr>
              <a:t>therabandu</a:t>
            </a:r>
            <a:r>
              <a:rPr lang="cs-CZ" dirty="0">
                <a:ea typeface="+mn-lt"/>
                <a:cs typeface="+mn-lt"/>
              </a:rPr>
              <a:t>.</a:t>
            </a:r>
            <a:endParaRPr lang="cs-CZ" dirty="0"/>
          </a:p>
          <a:p>
            <a:pPr algn="just">
              <a:buClr>
                <a:srgbClr val="262626"/>
              </a:buClr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9958323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65FAA58-0EDC-412F-A5F8-01968BE605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8089CB0-2F03-4E3C-ADBB-570A3BE78F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1081" y="0"/>
            <a:ext cx="5510773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DBA80B1-3B69-49C0-8AC9-716ABA57F5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6197" y="643464"/>
            <a:ext cx="4143830" cy="5566305"/>
          </a:xfrm>
          <a:prstGeom prst="rect">
            <a:avLst/>
          </a:prstGeom>
          <a:solidFill>
            <a:srgbClr val="D9D9D9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47E1103-B264-49BE-BC2A-F4E40BD33B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1587" y="806860"/>
            <a:ext cx="3813048" cy="5239512"/>
          </a:xfrm>
          <a:prstGeom prst="rect">
            <a:avLst/>
          </a:prstGeom>
          <a:solidFill>
            <a:schemeClr val="bg1"/>
          </a:solidFill>
          <a:ln w="9525" cap="sq" cmpd="sng" algn="ctr">
            <a:noFill/>
            <a:prstDash val="solid"/>
            <a:miter lim="800000"/>
          </a:ln>
          <a:effectLst/>
        </p:spPr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B4B36F7E-68B6-4D92-929C-D3E929067A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3069" y="1185059"/>
            <a:ext cx="3641922" cy="4487882"/>
          </a:xfrm>
        </p:spPr>
        <p:txBody>
          <a:bodyPr>
            <a:normAutofit/>
          </a:bodyPr>
          <a:lstStyle/>
          <a:p>
            <a:pPr algn="just"/>
            <a:r>
              <a:rPr lang="cs-CZ" sz="4400"/>
              <a:t>2.) OVLIVNĚNÍ NAPŘÍMENÍ PÁTEŘE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2DA11B6-B538-4624-9628-98B823D761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59939" y="276008"/>
            <a:ext cx="6146615" cy="6305984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FB1CB5B-67A5-45DB-B8E1-7A09A642E3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25455" y="438912"/>
            <a:ext cx="5815584" cy="5980176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FF768E3-D8F0-4CD8-87B3-BF895AC604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3656" y="936416"/>
            <a:ext cx="4870512" cy="4985169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just"/>
            <a:r>
              <a:rPr lang="cs-CZ" sz="2400" b="1">
                <a:ea typeface="+mn-lt"/>
                <a:cs typeface="+mn-lt"/>
              </a:rPr>
              <a:t>= ovlivnění extenze Th páteře</a:t>
            </a:r>
            <a:endParaRPr lang="cs-CZ" sz="2400" b="1" dirty="0">
              <a:ea typeface="+mn-lt"/>
              <a:cs typeface="+mn-lt"/>
            </a:endParaRPr>
          </a:p>
          <a:p>
            <a:pPr algn="just">
              <a:buClr>
                <a:srgbClr val="262626"/>
              </a:buClr>
            </a:pPr>
            <a:r>
              <a:rPr lang="cs-CZ" sz="2400">
                <a:ea typeface="+mn-lt"/>
                <a:cs typeface="+mn-lt"/>
              </a:rPr>
              <a:t>nácvik napřímení </a:t>
            </a:r>
            <a:r>
              <a:rPr lang="cs-CZ" sz="2400" err="1">
                <a:ea typeface="+mn-lt"/>
                <a:cs typeface="+mn-lt"/>
              </a:rPr>
              <a:t>Th</a:t>
            </a:r>
            <a:r>
              <a:rPr lang="cs-CZ" sz="2400" dirty="0">
                <a:ea typeface="+mn-lt"/>
                <a:cs typeface="+mn-lt"/>
              </a:rPr>
              <a:t> páteře</a:t>
            </a:r>
            <a:endParaRPr lang="cs-CZ" sz="2400"/>
          </a:p>
          <a:p>
            <a:pPr algn="just">
              <a:buClr>
                <a:srgbClr val="262626"/>
              </a:buClr>
            </a:pPr>
            <a:r>
              <a:rPr lang="cs-CZ" sz="2400" dirty="0">
                <a:ea typeface="+mn-lt"/>
                <a:cs typeface="+mn-lt"/>
              </a:rPr>
              <a:t>při poruchách stabilizace se </a:t>
            </a:r>
            <a:r>
              <a:rPr lang="cs-CZ" sz="2400" err="1">
                <a:ea typeface="+mn-lt"/>
                <a:cs typeface="+mn-lt"/>
              </a:rPr>
              <a:t>Th</a:t>
            </a:r>
            <a:r>
              <a:rPr lang="cs-CZ" sz="2400" dirty="0">
                <a:ea typeface="+mn-lt"/>
                <a:cs typeface="+mn-lt"/>
              </a:rPr>
              <a:t> páteř pohybuje jako rigidní celek</a:t>
            </a:r>
            <a:endParaRPr lang="cs-CZ" sz="2400" dirty="0"/>
          </a:p>
          <a:p>
            <a:pPr algn="just">
              <a:buClr>
                <a:srgbClr val="262626"/>
              </a:buClr>
            </a:pPr>
            <a:r>
              <a:rPr lang="cs-CZ" sz="2400" dirty="0">
                <a:ea typeface="+mn-lt"/>
                <a:cs typeface="+mn-lt"/>
              </a:rPr>
              <a:t>pro napřímení </a:t>
            </a:r>
            <a:r>
              <a:rPr lang="cs-CZ" sz="2400" err="1">
                <a:ea typeface="+mn-lt"/>
                <a:cs typeface="+mn-lt"/>
              </a:rPr>
              <a:t>Th</a:t>
            </a:r>
            <a:r>
              <a:rPr lang="cs-CZ" sz="2400" dirty="0">
                <a:ea typeface="+mn-lt"/>
                <a:cs typeface="+mn-lt"/>
              </a:rPr>
              <a:t> páteře je důležitá fixace lopatek, fixace lopatek s tahem svalů směrem k páteři neumožní její napřímení</a:t>
            </a:r>
            <a:endParaRPr lang="cs-CZ" sz="2400" dirty="0"/>
          </a:p>
          <a:p>
            <a:pPr algn="just">
              <a:buClr>
                <a:srgbClr val="262626"/>
              </a:buClr>
            </a:pPr>
            <a:r>
              <a:rPr lang="cs-CZ" sz="2400" dirty="0">
                <a:ea typeface="+mn-lt"/>
                <a:cs typeface="+mn-lt"/>
              </a:rPr>
              <a:t>začíná se s oporou horních končetin</a:t>
            </a:r>
            <a:endParaRPr lang="cs-CZ" sz="2400" dirty="0"/>
          </a:p>
          <a:p>
            <a:pPr algn="just">
              <a:buClr>
                <a:srgbClr val="262626"/>
              </a:buClr>
            </a:pP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400539316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0120F84-A866-4D9F-8B1C-9120A013D6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52FEFEF-6AC0-46B6-AC09-11FC56196F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0312" y="226665"/>
            <a:ext cx="11722608" cy="6382512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D38A15FA-6EE1-4949-A8AA-EB911611C8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5512" y="535314"/>
            <a:ext cx="9792208" cy="1527078"/>
          </a:xfrm>
        </p:spPr>
        <p:txBody>
          <a:bodyPr>
            <a:normAutofit/>
          </a:bodyPr>
          <a:lstStyle/>
          <a:p>
            <a:r>
              <a:rPr lang="cs-CZ"/>
              <a:t>NÁCVIK EXTENZE HRUDNÍ PÁTEŘE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C221C97-F93A-4529-974C-A68959DB9B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5512" y="2280758"/>
            <a:ext cx="10300207" cy="4042862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just"/>
            <a:r>
              <a:rPr lang="cs-CZ" sz="1600" b="1">
                <a:ea typeface="+mn-lt"/>
                <a:cs typeface="+mn-lt"/>
              </a:rPr>
              <a:t>P:</a:t>
            </a:r>
            <a:r>
              <a:rPr lang="cs-CZ" sz="1600" dirty="0">
                <a:ea typeface="+mn-lt"/>
                <a:cs typeface="+mn-lt"/>
              </a:rPr>
              <a:t> pacient leží na břiše, HKK opřeny předloktím o podložku, dlaně položeny na podložce, hlava napřímena</a:t>
            </a:r>
            <a:endParaRPr lang="cs-CZ" sz="1600" dirty="0"/>
          </a:p>
          <a:p>
            <a:pPr algn="just">
              <a:buClr>
                <a:srgbClr val="262626"/>
              </a:buClr>
            </a:pPr>
            <a:r>
              <a:rPr lang="cs-CZ" sz="1600" b="1">
                <a:ea typeface="+mn-lt"/>
                <a:cs typeface="+mn-lt"/>
              </a:rPr>
              <a:t>Provedení:</a:t>
            </a:r>
            <a:endParaRPr lang="cs-CZ" sz="1600" dirty="0"/>
          </a:p>
          <a:p>
            <a:pPr algn="just">
              <a:buClr>
                <a:srgbClr val="262626"/>
              </a:buClr>
            </a:pPr>
            <a:r>
              <a:rPr lang="cs-CZ" sz="1600">
                <a:ea typeface="+mn-lt"/>
                <a:cs typeface="+mn-lt"/>
              </a:rPr>
              <a:t>Pac. se opírá o mediální epikondyly – při jejich zatlačení do podložky zvedá hlavu s úmyslem pohybu vpřed v podélné </a:t>
            </a:r>
            <a:r>
              <a:rPr lang="cs-CZ" sz="1600" dirty="0">
                <a:ea typeface="+mn-lt"/>
                <a:cs typeface="+mn-lt"/>
              </a:rPr>
              <a:t>ose těla; důležitá instrukce ke zvednutí se za opěrným bodem, ne pouze opření</a:t>
            </a:r>
            <a:endParaRPr lang="cs-CZ" sz="1600" dirty="0"/>
          </a:p>
          <a:p>
            <a:pPr algn="just">
              <a:buClr>
                <a:srgbClr val="262626"/>
              </a:buClr>
            </a:pPr>
            <a:r>
              <a:rPr lang="cs-CZ" sz="1600">
                <a:ea typeface="+mn-lt"/>
                <a:cs typeface="+mn-lt"/>
              </a:rPr>
              <a:t>Vzpřímení hlavy probíhá ze střední </a:t>
            </a:r>
            <a:r>
              <a:rPr lang="cs-CZ" sz="1600" err="1">
                <a:ea typeface="+mn-lt"/>
                <a:cs typeface="+mn-lt"/>
              </a:rPr>
              <a:t>Th</a:t>
            </a:r>
            <a:r>
              <a:rPr lang="cs-CZ" sz="1600" dirty="0">
                <a:ea typeface="+mn-lt"/>
                <a:cs typeface="+mn-lt"/>
              </a:rPr>
              <a:t> páteře, C páteř je napřímena, nedochází k prohnutí v její dolní části</a:t>
            </a:r>
            <a:endParaRPr lang="cs-CZ" sz="1600" dirty="0"/>
          </a:p>
          <a:p>
            <a:pPr algn="just">
              <a:buClr>
                <a:srgbClr val="262626"/>
              </a:buClr>
            </a:pPr>
            <a:r>
              <a:rPr lang="cs-CZ" sz="1600">
                <a:ea typeface="+mn-lt"/>
                <a:cs typeface="+mn-lt"/>
              </a:rPr>
              <a:t>Lopatky přiléhají k hrudníku a mají tendenci pohybovat se k opěrným bodům</a:t>
            </a:r>
            <a:endParaRPr lang="cs-CZ" sz="1600" dirty="0"/>
          </a:p>
          <a:p>
            <a:pPr algn="just">
              <a:buClr>
                <a:srgbClr val="262626"/>
              </a:buClr>
            </a:pPr>
            <a:r>
              <a:rPr lang="cs-CZ" sz="1600">
                <a:ea typeface="+mn-lt"/>
                <a:cs typeface="+mn-lt"/>
              </a:rPr>
              <a:t>Velmi důležitá aktivita m. </a:t>
            </a:r>
            <a:r>
              <a:rPr lang="cs-CZ" sz="1600" err="1">
                <a:ea typeface="+mn-lt"/>
                <a:cs typeface="+mn-lt"/>
              </a:rPr>
              <a:t>serratus</a:t>
            </a:r>
            <a:r>
              <a:rPr lang="cs-CZ" sz="1600" dirty="0">
                <a:ea typeface="+mn-lt"/>
                <a:cs typeface="+mn-lt"/>
              </a:rPr>
              <a:t> </a:t>
            </a:r>
            <a:r>
              <a:rPr lang="cs-CZ" sz="1600" err="1">
                <a:ea typeface="+mn-lt"/>
                <a:cs typeface="+mn-lt"/>
              </a:rPr>
              <a:t>anterior</a:t>
            </a:r>
            <a:r>
              <a:rPr lang="cs-CZ" sz="1600" dirty="0">
                <a:ea typeface="+mn-lt"/>
                <a:cs typeface="+mn-lt"/>
              </a:rPr>
              <a:t> - fixuje lopatky; jeho stabilizační aktivita je možná pouze při aktivaci laterální skupiny břišních svalů, které spolu s bránicí vytvářejí </a:t>
            </a:r>
            <a:r>
              <a:rPr lang="cs-CZ" sz="1600" err="1">
                <a:ea typeface="+mn-lt"/>
                <a:cs typeface="+mn-lt"/>
              </a:rPr>
              <a:t>punctum</a:t>
            </a:r>
            <a:r>
              <a:rPr lang="cs-CZ" sz="1600" dirty="0">
                <a:ea typeface="+mn-lt"/>
                <a:cs typeface="+mn-lt"/>
              </a:rPr>
              <a:t> </a:t>
            </a:r>
            <a:r>
              <a:rPr lang="cs-CZ" sz="1600" err="1">
                <a:ea typeface="+mn-lt"/>
                <a:cs typeface="+mn-lt"/>
              </a:rPr>
              <a:t>fixum</a:t>
            </a:r>
            <a:endParaRPr lang="cs-CZ" sz="1600" dirty="0"/>
          </a:p>
          <a:p>
            <a:pPr algn="just">
              <a:buClr>
                <a:srgbClr val="262626"/>
              </a:buClr>
            </a:pPr>
            <a:r>
              <a:rPr lang="cs-CZ" sz="1600">
                <a:ea typeface="+mn-lt"/>
                <a:cs typeface="+mn-lt"/>
              </a:rPr>
              <a:t>Směr tahu adduktorů lopatek a ramenního kloubu je k opoře, ne k páteři</a:t>
            </a:r>
            <a:endParaRPr lang="cs-CZ" sz="1600" dirty="0"/>
          </a:p>
          <a:p>
            <a:pPr algn="just">
              <a:buClr>
                <a:srgbClr val="262626"/>
              </a:buClr>
            </a:pPr>
            <a:r>
              <a:rPr lang="cs-CZ" sz="1600">
                <a:ea typeface="+mn-lt"/>
                <a:cs typeface="+mn-lt"/>
              </a:rPr>
              <a:t>Pozn.: Vyzkoušet také to, v kterém stupni flexe ramene bude odezva pacienta </a:t>
            </a:r>
            <a:r>
              <a:rPr lang="cs-CZ" sz="1600" err="1">
                <a:ea typeface="+mn-lt"/>
                <a:cs typeface="+mn-lt"/>
              </a:rPr>
              <a:t>nejfyziologičtější</a:t>
            </a:r>
            <a:r>
              <a:rPr lang="cs-CZ" sz="1600" dirty="0">
                <a:ea typeface="+mn-lt"/>
                <a:cs typeface="+mn-lt"/>
              </a:rPr>
              <a:t> (u každého je to jinde)</a:t>
            </a:r>
            <a:endParaRPr lang="cs-CZ" sz="1600" dirty="0"/>
          </a:p>
          <a:p>
            <a:pPr algn="just">
              <a:buClr>
                <a:srgbClr val="262626"/>
              </a:buClr>
            </a:pPr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209944216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CC02027-C065-4728-BF69-5EC2424CF8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284685"/>
            <a:ext cx="10046855" cy="898237"/>
          </a:xfrm>
        </p:spPr>
        <p:txBody>
          <a:bodyPr/>
          <a:lstStyle/>
          <a:p>
            <a:r>
              <a:rPr lang="cs-CZ"/>
              <a:t>NÁCVIK EXTENZE HRUDNÍ PÁTEŘE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9180274-1C4F-4C5F-9C4A-B53C3A5CCE3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66800" y="1237211"/>
            <a:ext cx="4663440" cy="3749040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just"/>
            <a:r>
              <a:rPr lang="cs-CZ" sz="2000" dirty="0">
                <a:ea typeface="+mn-lt"/>
                <a:cs typeface="+mn-lt"/>
              </a:rPr>
              <a:t>Při správném provedení pacient napřimuje hlavu při napřímené </a:t>
            </a:r>
            <a:r>
              <a:rPr lang="cs-CZ" sz="2000" dirty="0" err="1">
                <a:ea typeface="+mn-lt"/>
                <a:cs typeface="+mn-lt"/>
              </a:rPr>
              <a:t>Th</a:t>
            </a:r>
            <a:r>
              <a:rPr lang="cs-CZ" sz="2000" dirty="0">
                <a:ea typeface="+mn-lt"/>
                <a:cs typeface="+mn-lt"/>
              </a:rPr>
              <a:t> páteři. Lopatky jsou stabilizovány a přiléhají k hrudnímu koši. Šipky znázorňují svalovou souhru a směr tahu svalů. Při napřímení musí dojít k laterálnímu rozvoji dolní apertury.</a:t>
            </a:r>
            <a:endParaRPr lang="cs-CZ" sz="2000" dirty="0"/>
          </a:p>
          <a:p>
            <a:pPr algn="just">
              <a:buClr>
                <a:srgbClr val="262626"/>
              </a:buClr>
            </a:pPr>
            <a:endParaRPr lang="cs-CZ" sz="2000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B1387D2F-54CB-4D15-AEE7-19DD1FFC7C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04033" y="1237211"/>
            <a:ext cx="4663440" cy="3749040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just"/>
            <a:r>
              <a:rPr lang="cs-CZ" sz="2000" dirty="0">
                <a:ea typeface="+mn-lt"/>
                <a:cs typeface="+mn-lt"/>
              </a:rPr>
              <a:t>Za patologické situace dochází k addukci lopatek a dolní úhly lopatek nejsou fixovány. </a:t>
            </a:r>
            <a:r>
              <a:rPr lang="cs-CZ" sz="2000" dirty="0" err="1">
                <a:ea typeface="+mn-lt"/>
                <a:cs typeface="+mn-lt"/>
              </a:rPr>
              <a:t>Th</a:t>
            </a:r>
            <a:r>
              <a:rPr lang="cs-CZ" sz="2000" dirty="0">
                <a:ea typeface="+mn-lt"/>
                <a:cs typeface="+mn-lt"/>
              </a:rPr>
              <a:t> páteř se tak nemůže napřímit. Šipky ukazují směr tahu svalů.</a:t>
            </a:r>
            <a:endParaRPr lang="cs-CZ" sz="2000" dirty="0"/>
          </a:p>
          <a:p>
            <a:pPr algn="just">
              <a:buClr>
                <a:srgbClr val="262626"/>
              </a:buClr>
            </a:pPr>
            <a:endParaRPr lang="cs-CZ" sz="2000" dirty="0"/>
          </a:p>
        </p:txBody>
      </p:sp>
      <p:pic>
        <p:nvPicPr>
          <p:cNvPr id="5" name="Obrázek 5" descr="Obsah obrázku interiér, ležící&#10;&#10;Popis se vygeneroval automaticky.">
            <a:extLst>
              <a:ext uri="{FF2B5EF4-FFF2-40B4-BE49-F238E27FC236}">
                <a16:creationId xmlns:a16="http://schemas.microsoft.com/office/drawing/2014/main" id="{4B3F6A7B-55C5-423E-A5F5-062927A430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4789" y="3923946"/>
            <a:ext cx="2927927" cy="2553772"/>
          </a:xfrm>
          <a:prstGeom prst="rect">
            <a:avLst/>
          </a:prstGeom>
        </p:spPr>
      </p:pic>
      <p:pic>
        <p:nvPicPr>
          <p:cNvPr id="6" name="Obrázek 6" descr="Obsah obrázku interiér&#10;&#10;Popis se vygeneroval automaticky.">
            <a:extLst>
              <a:ext uri="{FF2B5EF4-FFF2-40B4-BE49-F238E27FC236}">
                <a16:creationId xmlns:a16="http://schemas.microsoft.com/office/drawing/2014/main" id="{EEBBE081-986D-4592-B95B-EC610232B5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5408" y="3569400"/>
            <a:ext cx="3747653" cy="2839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20335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0120F84-A866-4D9F-8B1C-9120A013D6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52FEFEF-6AC0-46B6-AC09-11FC56196F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0312" y="226665"/>
            <a:ext cx="11722608" cy="6382512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E21657E-1B96-45AB-9070-FA4AEC89CA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5512" y="489132"/>
            <a:ext cx="9792208" cy="1527078"/>
          </a:xfrm>
        </p:spPr>
        <p:txBody>
          <a:bodyPr>
            <a:normAutofit fontScale="90000"/>
          </a:bodyPr>
          <a:lstStyle/>
          <a:p>
            <a:r>
              <a:rPr lang="cs-CZ"/>
              <a:t>3.) NÁCVIK DECHOVÉHO STEREOTYPU </a:t>
            </a:r>
            <a:r>
              <a:rPr lang="cs-CZ">
                <a:ea typeface="+mj-lt"/>
                <a:cs typeface="+mj-lt"/>
              </a:rPr>
              <a:t>&amp; STABILIZAČNÍ FUNKCE BRÁNICE</a:t>
            </a:r>
            <a:br>
              <a:rPr lang="cs-CZ" dirty="0"/>
            </a:br>
            <a:br>
              <a:rPr lang="cs-CZ" dirty="0"/>
            </a:br>
            <a:r>
              <a:rPr lang="cs-CZ"/>
              <a:t>Brániční dýchání</a:t>
            </a:r>
            <a:endParaRPr lang="cs-CZ" sz="240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13EA653-EDFD-4DAC-96F5-EA60470D0A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5512" y="2199940"/>
            <a:ext cx="9792208" cy="3407862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just"/>
            <a:r>
              <a:rPr lang="cs-CZ" sz="1600" b="1" dirty="0">
                <a:ea typeface="+mn-lt"/>
                <a:cs typeface="+mn-lt"/>
              </a:rPr>
              <a:t>Cíl:</a:t>
            </a:r>
            <a:r>
              <a:rPr lang="cs-CZ" sz="1600" dirty="0">
                <a:ea typeface="+mn-lt"/>
                <a:cs typeface="+mn-lt"/>
              </a:rPr>
              <a:t> zapojení bránice do dýchání a tím i do stabilizačních funkcí bez účasti pomocných dechových svalů</a:t>
            </a:r>
            <a:endParaRPr lang="cs-CZ" sz="1600" dirty="0"/>
          </a:p>
          <a:p>
            <a:pPr algn="just">
              <a:buClr>
                <a:srgbClr val="262626"/>
              </a:buClr>
            </a:pPr>
            <a:r>
              <a:rPr lang="cs-CZ" sz="1600" dirty="0">
                <a:ea typeface="+mn-lt"/>
                <a:cs typeface="+mn-lt"/>
              </a:rPr>
              <a:t>LZ, pokrčené DKK, HKK v oblasti dolních žeber (ne za každou cenu, toto nastavení HKK může zvyšovat jejich patologickou protrakci)</a:t>
            </a:r>
            <a:endParaRPr lang="cs-CZ" sz="1600" dirty="0"/>
          </a:p>
          <a:p>
            <a:pPr algn="just">
              <a:buClr>
                <a:srgbClr val="262626"/>
              </a:buClr>
            </a:pPr>
            <a:r>
              <a:rPr lang="cs-CZ" sz="1600" dirty="0">
                <a:ea typeface="+mn-lt"/>
                <a:cs typeface="+mn-lt"/>
              </a:rPr>
              <a:t>Osa těla napřímena, hrudník nastaven do kaudálního postavení</a:t>
            </a:r>
            <a:endParaRPr lang="cs-CZ" sz="1600" dirty="0"/>
          </a:p>
          <a:p>
            <a:pPr algn="just">
              <a:buClr>
                <a:srgbClr val="262626"/>
              </a:buClr>
            </a:pPr>
            <a:r>
              <a:rPr lang="cs-CZ" sz="1600" dirty="0">
                <a:ea typeface="+mn-lt"/>
                <a:cs typeface="+mn-lt"/>
              </a:rPr>
              <a:t>Při nádechu se žebra pohybují laterálně (křídlový pohyb)</a:t>
            </a:r>
            <a:endParaRPr lang="cs-CZ" sz="1600" dirty="0"/>
          </a:p>
          <a:p>
            <a:pPr algn="just">
              <a:buClr>
                <a:srgbClr val="262626"/>
              </a:buClr>
            </a:pPr>
            <a:r>
              <a:rPr lang="cs-CZ" sz="1600" dirty="0">
                <a:ea typeface="+mn-lt"/>
                <a:cs typeface="+mn-lt"/>
              </a:rPr>
              <a:t>Břišní svaly jsou oporou pro bránici</a:t>
            </a:r>
            <a:endParaRPr lang="cs-CZ" sz="1600" dirty="0"/>
          </a:p>
          <a:p>
            <a:pPr algn="just">
              <a:buClr>
                <a:srgbClr val="262626"/>
              </a:buClr>
            </a:pPr>
            <a:r>
              <a:rPr lang="cs-CZ" sz="1600" dirty="0">
                <a:ea typeface="+mn-lt"/>
                <a:cs typeface="+mn-lt"/>
              </a:rPr>
              <a:t>Sternum se pohybuje ventrálně, při dýchání se nezvedá</a:t>
            </a:r>
            <a:endParaRPr lang="cs-CZ" sz="1600" dirty="0"/>
          </a:p>
          <a:p>
            <a:pPr algn="just">
              <a:buClr>
                <a:srgbClr val="262626"/>
              </a:buClr>
            </a:pPr>
            <a:r>
              <a:rPr lang="cs-CZ" sz="1600" dirty="0">
                <a:ea typeface="+mn-lt"/>
                <a:cs typeface="+mn-lt"/>
              </a:rPr>
              <a:t>Při nádechu se rozšiřuje dolní hrudní apertura, hrudník se začíná rozvíjet, až se zapře bránice</a:t>
            </a:r>
            <a:endParaRPr lang="cs-CZ" sz="1600" dirty="0"/>
          </a:p>
          <a:p>
            <a:pPr algn="just">
              <a:buClr>
                <a:srgbClr val="262626"/>
              </a:buClr>
            </a:pPr>
            <a:r>
              <a:rPr lang="cs-CZ" sz="1600" dirty="0">
                <a:ea typeface="+mn-lt"/>
                <a:cs typeface="+mn-lt"/>
              </a:rPr>
              <a:t>Břišní stěna se rozšiřuje všemi směry (do stran a dozadu)</a:t>
            </a:r>
            <a:endParaRPr lang="cs-CZ" sz="1600" dirty="0"/>
          </a:p>
          <a:p>
            <a:pPr algn="just">
              <a:buClr>
                <a:srgbClr val="262626"/>
              </a:buClr>
            </a:pPr>
            <a:r>
              <a:rPr lang="cs-CZ" sz="1600" dirty="0">
                <a:ea typeface="+mn-lt"/>
                <a:cs typeface="+mn-lt"/>
              </a:rPr>
              <a:t>Nesmí docházet ke kraniálnímu souhybu </a:t>
            </a:r>
            <a:r>
              <a:rPr lang="cs-CZ" sz="1600" dirty="0" err="1">
                <a:ea typeface="+mn-lt"/>
                <a:cs typeface="+mn-lt"/>
              </a:rPr>
              <a:t>umbiliku</a:t>
            </a:r>
            <a:endParaRPr lang="cs-CZ" sz="1600" dirty="0"/>
          </a:p>
          <a:p>
            <a:pPr algn="just">
              <a:buClr>
                <a:srgbClr val="262626"/>
              </a:buClr>
            </a:pPr>
            <a:r>
              <a:rPr lang="cs-CZ" sz="1600" dirty="0">
                <a:ea typeface="+mn-lt"/>
                <a:cs typeface="+mn-lt"/>
              </a:rPr>
              <a:t>Nácvik provádíme v různých polohách (začínat nejlépe vleže na Z s pokrčenými DKK)</a:t>
            </a:r>
            <a:endParaRPr lang="cs-CZ" sz="1600" dirty="0"/>
          </a:p>
          <a:p>
            <a:pPr algn="just">
              <a:buClr>
                <a:srgbClr val="262626"/>
              </a:buClr>
            </a:pPr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36151308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80000"/>
                <a:shade val="100000"/>
                <a:satMod val="300000"/>
              </a:schemeClr>
            </a:gs>
            <a:gs pos="100000">
              <a:schemeClr val="bg1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ED15573D-0E45-4691-B525-471152EC18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E448559-19A4-4252-8C27-54C1DA906F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4419599" cy="6382512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B19C35E-4E30-4F1D-9FC2-F2FA6191E4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4819" y="466344"/>
            <a:ext cx="3959352" cy="592531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63D17291-5B68-49AF-94FD-DB19EBFF0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6240" y="875324"/>
            <a:ext cx="3536510" cy="5093520"/>
          </a:xfrm>
        </p:spPr>
        <p:txBody>
          <a:bodyPr>
            <a:normAutofit/>
          </a:bodyPr>
          <a:lstStyle/>
          <a:p>
            <a:pPr algn="ctr"/>
            <a:r>
              <a:rPr lang="cs-CZ" sz="2800">
                <a:solidFill>
                  <a:schemeClr val="tx1"/>
                </a:solidFill>
              </a:rPr>
              <a:t>DNS V KLINICKÝCH SOUVISLOSTECH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85604E1-9BB6-4EA5-BAD2-3463F46839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78124" y="559477"/>
            <a:ext cx="5647076" cy="547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just">
              <a:lnSpc>
                <a:spcPct val="110000"/>
              </a:lnSpc>
            </a:pPr>
            <a:r>
              <a:rPr lang="cs-CZ" sz="1700" dirty="0"/>
              <a:t>Většinu času jako dospělí využíváme pouze VYŠŠÍCH VÝVOJOVÝCH POLOH (sed, stoj, chůze) </a:t>
            </a:r>
            <a:r>
              <a:rPr lang="cs-CZ" sz="1700" b="1" dirty="0">
                <a:ea typeface="+mn-lt"/>
                <a:cs typeface="+mn-lt"/>
              </a:rPr>
              <a:t>→ </a:t>
            </a:r>
            <a:r>
              <a:rPr lang="cs-CZ" sz="1700" dirty="0">
                <a:ea typeface="+mn-lt"/>
                <a:cs typeface="+mn-lt"/>
              </a:rPr>
              <a:t>snazší decentrace kloubů </a:t>
            </a:r>
            <a:r>
              <a:rPr lang="cs-CZ" sz="1700" b="1" dirty="0">
                <a:ea typeface="+mn-lt"/>
                <a:cs typeface="+mn-lt"/>
              </a:rPr>
              <a:t>→ </a:t>
            </a:r>
            <a:r>
              <a:rPr lang="cs-CZ" sz="1700" dirty="0">
                <a:ea typeface="+mn-lt"/>
                <a:cs typeface="+mn-lt"/>
              </a:rPr>
              <a:t>vznik bolesti</a:t>
            </a:r>
            <a:endParaRPr lang="cs-CZ" dirty="0"/>
          </a:p>
          <a:p>
            <a:pPr lvl="1" algn="just">
              <a:lnSpc>
                <a:spcPct val="110000"/>
              </a:lnSpc>
              <a:buClr>
                <a:srgbClr val="262626"/>
              </a:buClr>
            </a:pPr>
            <a:r>
              <a:rPr lang="cs-CZ" sz="1700" dirty="0"/>
              <a:t>Nevyužíváme tedy nižších vývojových poloh </a:t>
            </a:r>
            <a:r>
              <a:rPr lang="cs-CZ" sz="1700" b="1" dirty="0">
                <a:ea typeface="+mn-lt"/>
                <a:cs typeface="+mn-lt"/>
              </a:rPr>
              <a:t>→ </a:t>
            </a:r>
            <a:r>
              <a:rPr lang="cs-CZ" sz="1700" dirty="0">
                <a:ea typeface="+mn-lt"/>
                <a:cs typeface="+mn-lt"/>
              </a:rPr>
              <a:t>pokud je děláme </a:t>
            </a:r>
            <a:r>
              <a:rPr lang="cs-CZ" sz="1700" b="1" dirty="0">
                <a:ea typeface="+mn-lt"/>
                <a:cs typeface="+mn-lt"/>
              </a:rPr>
              <a:t>→ </a:t>
            </a:r>
            <a:r>
              <a:rPr lang="cs-CZ" sz="1700" dirty="0">
                <a:ea typeface="+mn-lt"/>
                <a:cs typeface="+mn-lt"/>
              </a:rPr>
              <a:t>edukace těla &amp; mozku k vytvoření správných programů pro řízení </a:t>
            </a:r>
            <a:r>
              <a:rPr lang="cs-CZ" sz="1700" dirty="0" err="1">
                <a:ea typeface="+mn-lt"/>
                <a:cs typeface="+mn-lt"/>
              </a:rPr>
              <a:t>postury</a:t>
            </a:r>
            <a:r>
              <a:rPr lang="cs-CZ" sz="1700" dirty="0">
                <a:ea typeface="+mn-lt"/>
                <a:cs typeface="+mn-lt"/>
              </a:rPr>
              <a:t> &amp; pohybu </a:t>
            </a:r>
            <a:r>
              <a:rPr lang="cs-CZ" sz="1700" b="1" dirty="0">
                <a:ea typeface="+mn-lt"/>
                <a:cs typeface="+mn-lt"/>
              </a:rPr>
              <a:t>→ </a:t>
            </a:r>
            <a:r>
              <a:rPr lang="cs-CZ" sz="1700" dirty="0">
                <a:ea typeface="+mn-lt"/>
                <a:cs typeface="+mn-lt"/>
              </a:rPr>
              <a:t>korekce přeneseny do sedu, stoje, chůze...</a:t>
            </a:r>
            <a:endParaRPr lang="cs-CZ" sz="1700" dirty="0"/>
          </a:p>
          <a:p>
            <a:pPr algn="just">
              <a:lnSpc>
                <a:spcPct val="110000"/>
              </a:lnSpc>
              <a:buClr>
                <a:srgbClr val="262626"/>
              </a:buClr>
            </a:pPr>
            <a:r>
              <a:rPr lang="cs-CZ" sz="1700" dirty="0"/>
              <a:t>Základem DNS je nastavení CENTROVANÉ TRUPOVÉ STABILIZACE pomocí zapojení HSSP.</a:t>
            </a:r>
            <a:endParaRPr lang="cs-CZ"/>
          </a:p>
          <a:p>
            <a:pPr algn="just">
              <a:lnSpc>
                <a:spcPct val="110000"/>
              </a:lnSpc>
              <a:buClr>
                <a:srgbClr val="262626"/>
              </a:buClr>
            </a:pPr>
            <a:r>
              <a:rPr lang="cs-CZ" sz="1700" b="1" u="sng" dirty="0"/>
              <a:t>Správná aktivace HSSP je základním předpokladem pro KVALITNÍ FUNKCI KONČETIN.</a:t>
            </a:r>
          </a:p>
          <a:p>
            <a:pPr algn="just">
              <a:lnSpc>
                <a:spcPct val="110000"/>
              </a:lnSpc>
              <a:buClr>
                <a:srgbClr val="262626"/>
              </a:buClr>
            </a:pPr>
            <a:r>
              <a:rPr lang="cs-CZ" sz="1700" dirty="0"/>
              <a:t>Decentrovaná trupová stabilizace </a:t>
            </a:r>
            <a:r>
              <a:rPr lang="cs-CZ" sz="1700" b="1" dirty="0">
                <a:ea typeface="+mn-lt"/>
                <a:cs typeface="+mn-lt"/>
              </a:rPr>
              <a:t>→ není kvalitní opora pro provedení pohybů v HKK &amp; DKK →</a:t>
            </a:r>
            <a:r>
              <a:rPr lang="cs-CZ" sz="1700" dirty="0">
                <a:ea typeface="+mn-lt"/>
                <a:cs typeface="+mn-lt"/>
              </a:rPr>
              <a:t> přetěžování páteře a kloubů </a:t>
            </a:r>
            <a:r>
              <a:rPr lang="cs-CZ" sz="1700" b="1" dirty="0">
                <a:ea typeface="+mn-lt"/>
                <a:cs typeface="+mn-lt"/>
              </a:rPr>
              <a:t>→ vznik FPPS → </a:t>
            </a:r>
            <a:r>
              <a:rPr lang="cs-CZ" sz="1700" dirty="0">
                <a:ea typeface="+mn-lt"/>
                <a:cs typeface="+mn-lt"/>
              </a:rPr>
              <a:t>strukturální PPS (osteofyty, artrotické změny, výhřezy plotének)...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1234114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904DB13E-F722-4ED6-BB00-556651E95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1E8D93C5-28EB-42D0-86CE-D804955653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B1B1E7D-F76D-4744-AF85-239E6998A4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BB65211-00DB-45B6-A223-033B2D19CB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26428D7-C6F3-473D-A360-A3F5C3E872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14DF524F-3FEF-4236-90C6-820E876A94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2400A003-1BE9-49C2-8E57-DCD9B870FC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83BF0991-F9A1-4282-99DB-92D70239F6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Rectangle 31">
            <a:extLst>
              <a:ext uri="{FF2B5EF4-FFF2-40B4-BE49-F238E27FC236}">
                <a16:creationId xmlns:a16="http://schemas.microsoft.com/office/drawing/2014/main" id="{EA4E4267-CAF0-4C38-8DC6-CD3B1A9F04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EE3ACC5-126D-4BA4-8B45-7F0B5B839C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384"/>
            <a:ext cx="12192000" cy="6858000"/>
          </a:xfrm>
          <a:prstGeom prst="rect">
            <a:avLst/>
          </a:prstGeom>
          <a:blipFill dpi="0" rotWithShape="1">
            <a:blip r:embed="rId2">
              <a:alphaModFix amt="40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133350" ty="330200" sx="85000" sy="85000" flip="xy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AB2868F7-FE10-4289-A5BD-90763C7A2F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3866" cy="6858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BD94142C-10EE-487C-A327-404FDF358F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6197" y="643464"/>
            <a:ext cx="4143830" cy="556630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5F7FAC2D-7A74-4939-A917-A1A5AF935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1587" y="806860"/>
            <a:ext cx="3813048" cy="5239512"/>
          </a:xfrm>
          <a:prstGeom prst="rect">
            <a:avLst/>
          </a:prstGeom>
          <a:noFill/>
          <a:ln w="6350" cap="sq" cmpd="sng" algn="ctr">
            <a:solidFill>
              <a:schemeClr val="bg1"/>
            </a:solidFill>
            <a:prstDash val="solid"/>
            <a:miter lim="800000"/>
          </a:ln>
          <a:effectLst/>
        </p:spPr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F20CD329-FFA8-4724-A236-84F42FB0A8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6493" y="1559768"/>
            <a:ext cx="2978281" cy="313537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83000"/>
              </a:lnSpc>
            </a:pPr>
            <a:r>
              <a:rPr lang="en-US" sz="3000" cap="all" spc="-100">
                <a:solidFill>
                  <a:schemeClr val="bg1"/>
                </a:solidFill>
              </a:rPr>
              <a:t>ZÁKLADNÍ STABILIZACE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BA53A868-C420-4BAE-9244-EC162AF05C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67992" y="640856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C2686EF3-81CC-419F-96C3-002A758803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882292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F8D93CCA-A85E-4529-A6F0-8BB54D27BC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573932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1ECFA516-C18C-41AE-AFF2-A0D0A59C9E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882292" y="1286150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Obrázek 4" descr="Obsah obrázku žena, osoba, ležící, zelená&#10;&#10;Popis se vygeneroval automaticky.">
            <a:extLst>
              <a:ext uri="{FF2B5EF4-FFF2-40B4-BE49-F238E27FC236}">
                <a16:creationId xmlns:a16="http://schemas.microsoft.com/office/drawing/2014/main" id="{4DAE2016-ABF3-421B-BC11-242A3D1854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040972" y="645106"/>
            <a:ext cx="4813433" cy="5564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75163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42D5108-A326-436F-BF2B-DD5A755DE2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EE41A4C-A65C-4C93-BC63-5CD836543C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7744" y="237744"/>
            <a:ext cx="837766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371A270-461B-4F51-800E-BA55C928AE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" y="374904"/>
            <a:ext cx="8105394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F0254D3-3146-4514-9916-0E9FB990E6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642593"/>
            <a:ext cx="7161246" cy="1744183"/>
          </a:xfrm>
        </p:spPr>
        <p:txBody>
          <a:bodyPr>
            <a:normAutofit/>
          </a:bodyPr>
          <a:lstStyle/>
          <a:p>
            <a:pPr algn="ctr"/>
            <a:r>
              <a:rPr lang="cs-CZ" dirty="0"/>
              <a:t>AKTIVACE M. TRANSVERSUS ABDOMINIS</a:t>
            </a:r>
          </a:p>
        </p:txBody>
      </p:sp>
      <p:pic>
        <p:nvPicPr>
          <p:cNvPr id="6" name="Obrázek 6" descr="Obsah obrázku interiér, osoba, postel, ležící&#10;&#10;Popis se vygeneroval automaticky.">
            <a:extLst>
              <a:ext uri="{FF2B5EF4-FFF2-40B4-BE49-F238E27FC236}">
                <a16:creationId xmlns:a16="http://schemas.microsoft.com/office/drawing/2014/main" id="{24448DBF-9E6B-46F9-A91D-1875442ED8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62358" y="4569662"/>
            <a:ext cx="2550686" cy="1913015"/>
          </a:xfrm>
          <a:prstGeom prst="rect">
            <a:avLst/>
          </a:pr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40201CD-B778-4730-A1B5-7146BB9EDF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8680" y="2386584"/>
            <a:ext cx="7163490" cy="3648456"/>
          </a:xfrm>
        </p:spPr>
        <p:txBody>
          <a:bodyPr vert="horz" lIns="91440" tIns="45720" rIns="91440" bIns="45720" rtlCol="0" anchor="t">
            <a:normAutofit fontScale="92500"/>
          </a:bodyPr>
          <a:lstStyle/>
          <a:p>
            <a:pPr algn="just"/>
            <a:r>
              <a:rPr lang="cs-CZ" sz="1600" b="1" dirty="0">
                <a:ea typeface="+mn-lt"/>
                <a:cs typeface="+mn-lt"/>
              </a:rPr>
              <a:t>LZ, pokrčené DKK</a:t>
            </a:r>
            <a:endParaRPr lang="cs-CZ" sz="1600" dirty="0"/>
          </a:p>
          <a:p>
            <a:pPr algn="just">
              <a:buClr>
                <a:srgbClr val="262626"/>
              </a:buClr>
            </a:pPr>
            <a:r>
              <a:rPr lang="cs-CZ" sz="1600" dirty="0">
                <a:ea typeface="+mn-lt"/>
                <a:cs typeface="+mn-lt"/>
              </a:rPr>
              <a:t>aktivace PD a současně mírné stáhnutí dolní části břicha směrem k páteři</a:t>
            </a:r>
            <a:endParaRPr lang="cs-CZ" sz="1600" dirty="0"/>
          </a:p>
          <a:p>
            <a:pPr algn="just">
              <a:buClr>
                <a:srgbClr val="262626"/>
              </a:buClr>
            </a:pPr>
            <a:r>
              <a:rPr lang="cs-CZ" sz="1600" dirty="0">
                <a:ea typeface="+mn-lt"/>
                <a:cs typeface="+mn-lt"/>
              </a:rPr>
              <a:t>palpace aktivace m. </a:t>
            </a:r>
            <a:r>
              <a:rPr lang="cs-CZ" sz="1600" dirty="0" err="1">
                <a:ea typeface="+mn-lt"/>
                <a:cs typeface="+mn-lt"/>
              </a:rPr>
              <a:t>TrA</a:t>
            </a:r>
            <a:r>
              <a:rPr lang="cs-CZ" sz="1600" dirty="0">
                <a:ea typeface="+mn-lt"/>
                <a:cs typeface="+mn-lt"/>
              </a:rPr>
              <a:t> </a:t>
            </a:r>
            <a:r>
              <a:rPr lang="cs-CZ" sz="1600" dirty="0" err="1">
                <a:ea typeface="+mn-lt"/>
                <a:cs typeface="+mn-lt"/>
              </a:rPr>
              <a:t>mediodistálně</a:t>
            </a:r>
            <a:r>
              <a:rPr lang="cs-CZ" sz="1600" dirty="0">
                <a:ea typeface="+mn-lt"/>
                <a:cs typeface="+mn-lt"/>
              </a:rPr>
              <a:t> od SIAS a kontrola naklopení pánve vzad</a:t>
            </a:r>
            <a:endParaRPr lang="cs-CZ" sz="1600" dirty="0"/>
          </a:p>
          <a:p>
            <a:pPr algn="just">
              <a:buClr>
                <a:srgbClr val="262626"/>
              </a:buClr>
            </a:pPr>
            <a:r>
              <a:rPr lang="cs-CZ" sz="1600" b="1" dirty="0">
                <a:ea typeface="+mn-lt"/>
                <a:cs typeface="+mn-lt"/>
              </a:rPr>
              <a:t>V kleče na čtyřech</a:t>
            </a:r>
            <a:endParaRPr lang="cs-CZ" sz="1600" dirty="0"/>
          </a:p>
          <a:p>
            <a:pPr algn="just">
              <a:buClr>
                <a:srgbClr val="262626"/>
              </a:buClr>
            </a:pPr>
            <a:r>
              <a:rPr lang="cs-CZ" sz="1600" dirty="0">
                <a:ea typeface="+mn-lt"/>
                <a:cs typeface="+mn-lt"/>
              </a:rPr>
              <a:t>aktivace stejně</a:t>
            </a:r>
            <a:endParaRPr lang="cs-CZ" sz="1600" dirty="0"/>
          </a:p>
          <a:p>
            <a:pPr algn="just">
              <a:buClr>
                <a:srgbClr val="262626"/>
              </a:buClr>
            </a:pPr>
            <a:r>
              <a:rPr lang="cs-CZ" sz="1600" b="1" dirty="0">
                <a:ea typeface="+mn-lt"/>
                <a:cs typeface="+mn-lt"/>
              </a:rPr>
              <a:t>Vleže na boku</a:t>
            </a:r>
            <a:endParaRPr lang="cs-CZ" sz="1600" dirty="0"/>
          </a:p>
          <a:p>
            <a:pPr algn="just">
              <a:buClr>
                <a:srgbClr val="262626"/>
              </a:buClr>
            </a:pPr>
            <a:r>
              <a:rPr lang="cs-CZ" sz="1600" dirty="0">
                <a:ea typeface="+mn-lt"/>
                <a:cs typeface="+mn-lt"/>
              </a:rPr>
              <a:t>aktivace stejně s relaxovanými hýžděmi</a:t>
            </a:r>
            <a:endParaRPr lang="cs-CZ" sz="1600" dirty="0"/>
          </a:p>
          <a:p>
            <a:pPr algn="just">
              <a:buClr>
                <a:srgbClr val="262626"/>
              </a:buClr>
            </a:pPr>
            <a:r>
              <a:rPr lang="cs-CZ" sz="1600" dirty="0">
                <a:ea typeface="+mn-lt"/>
                <a:cs typeface="+mn-lt"/>
              </a:rPr>
              <a:t>využít odporovaný nádech pro lepší vnímání kontrakce PD</a:t>
            </a:r>
            <a:endParaRPr lang="cs-CZ" sz="1600" dirty="0"/>
          </a:p>
          <a:p>
            <a:pPr algn="just">
              <a:buClr>
                <a:srgbClr val="262626"/>
              </a:buClr>
            </a:pPr>
            <a:r>
              <a:rPr lang="cs-CZ" sz="1600" b="1" dirty="0">
                <a:ea typeface="+mn-lt"/>
                <a:cs typeface="+mn-lt"/>
              </a:rPr>
              <a:t>Aktivace ve vyšších pozicích</a:t>
            </a:r>
            <a:endParaRPr lang="cs-CZ" sz="1600" dirty="0"/>
          </a:p>
          <a:p>
            <a:pPr algn="just">
              <a:buClr>
                <a:srgbClr val="262626"/>
              </a:buClr>
            </a:pPr>
            <a:endParaRPr lang="cs-CZ" sz="1600" dirty="0"/>
          </a:p>
        </p:txBody>
      </p:sp>
      <p:pic>
        <p:nvPicPr>
          <p:cNvPr id="4" name="Obrázek 4" descr="Obsah obrázku osoba, interiér, zeď&#10;&#10;Popis se vygeneroval automaticky.">
            <a:extLst>
              <a:ext uri="{FF2B5EF4-FFF2-40B4-BE49-F238E27FC236}">
                <a16:creationId xmlns:a16="http://schemas.microsoft.com/office/drawing/2014/main" id="{A17354E6-14B3-452F-9EA6-733C4FEA9C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71287" y="238683"/>
            <a:ext cx="2556046" cy="1913016"/>
          </a:xfrm>
          <a:prstGeom prst="rect">
            <a:avLst/>
          </a:prstGeom>
        </p:spPr>
      </p:pic>
      <p:pic>
        <p:nvPicPr>
          <p:cNvPr id="5" name="Obrázek 5" descr="Obsah obrázku osoba, interiér, závěs&#10;&#10;Popis se vygeneroval automaticky.">
            <a:extLst>
              <a:ext uri="{FF2B5EF4-FFF2-40B4-BE49-F238E27FC236}">
                <a16:creationId xmlns:a16="http://schemas.microsoft.com/office/drawing/2014/main" id="{0A108C38-6EE6-4A48-9476-852D09E779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56707" y="2385494"/>
            <a:ext cx="2564331" cy="1901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91070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4A3A5EB-931E-46DE-A692-6731DB9885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358634F-705D-44E4-9FBF-A406E2F9A4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FCFE1E3-A09C-4196-A99F-B7C3014E96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/>
        </p:spPr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3C51FAA-7CE0-4B1E-A1D7-37F939E218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</p:spPr>
        <p:txBody>
          <a:bodyPr>
            <a:normAutofit/>
          </a:bodyPr>
          <a:lstStyle/>
          <a:p>
            <a:pPr algn="ctr"/>
            <a:r>
              <a:rPr lang="cs-CZ" sz="4000" i="0">
                <a:ea typeface="+mj-lt"/>
                <a:cs typeface="+mj-lt"/>
              </a:rPr>
              <a:t>Nácvik stabilizační funkce bránice </a:t>
            </a:r>
            <a:br>
              <a:rPr lang="cs-CZ" sz="4000" i="0" dirty="0">
                <a:ea typeface="+mj-lt"/>
                <a:cs typeface="+mj-lt"/>
              </a:rPr>
            </a:br>
            <a:r>
              <a:rPr lang="cs-CZ" sz="4000" i="0">
                <a:ea typeface="+mj-lt"/>
                <a:cs typeface="+mj-lt"/>
              </a:rPr>
              <a:t>v součinnosti s břišními svaly 1 </a:t>
            </a:r>
            <a:endParaRPr lang="cs-CZ" sz="400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C5776BF-9F52-4F5B-870B-E015CC877C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2357120"/>
            <a:ext cx="6485467" cy="3931920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just">
              <a:lnSpc>
                <a:spcPct val="110000"/>
              </a:lnSpc>
            </a:pPr>
            <a:r>
              <a:rPr lang="cs-CZ" dirty="0">
                <a:ea typeface="+mn-lt"/>
                <a:cs typeface="+mn-lt"/>
              </a:rPr>
              <a:t>aktivace bránice má pro stabilizaci stěžejní roli</a:t>
            </a:r>
            <a:endParaRPr lang="cs-CZ" dirty="0"/>
          </a:p>
          <a:p>
            <a:pPr algn="just">
              <a:lnSpc>
                <a:spcPct val="110000"/>
              </a:lnSpc>
              <a:buClr>
                <a:srgbClr val="262626"/>
              </a:buClr>
            </a:pPr>
            <a:r>
              <a:rPr lang="cs-CZ" dirty="0">
                <a:ea typeface="+mn-lt"/>
                <a:cs typeface="+mn-lt"/>
              </a:rPr>
              <a:t>funkci bránice si normálně vůbec neuvědomujeme</a:t>
            </a:r>
            <a:endParaRPr lang="cs-CZ" dirty="0"/>
          </a:p>
          <a:p>
            <a:pPr algn="just">
              <a:lnSpc>
                <a:spcPct val="110000"/>
              </a:lnSpc>
              <a:buClr>
                <a:srgbClr val="262626"/>
              </a:buClr>
            </a:pPr>
            <a:r>
              <a:rPr lang="cs-CZ" dirty="0">
                <a:ea typeface="+mn-lt"/>
                <a:cs typeface="+mn-lt"/>
              </a:rPr>
              <a:t>po určité době cvičení s uvědoměním a s korekcí terapeutem můžeme nepřímo rozeznat její polohu</a:t>
            </a:r>
            <a:endParaRPr lang="cs-CZ" dirty="0"/>
          </a:p>
          <a:p>
            <a:pPr algn="just">
              <a:lnSpc>
                <a:spcPct val="110000"/>
              </a:lnSpc>
              <a:buClr>
                <a:srgbClr val="262626"/>
              </a:buClr>
            </a:pPr>
            <a:r>
              <a:rPr lang="cs-CZ" b="1" dirty="0">
                <a:ea typeface="+mn-lt"/>
                <a:cs typeface="+mn-lt"/>
              </a:rPr>
              <a:t>P:</a:t>
            </a:r>
            <a:r>
              <a:rPr lang="cs-CZ" dirty="0">
                <a:ea typeface="+mn-lt"/>
                <a:cs typeface="+mn-lt"/>
              </a:rPr>
              <a:t> Pacient leží na zádech, DKK mírně od sebe, kolena pokrčená, chodidla na podložce. Koleny pohybuje několikrát k sobě a od sebe a ustálí je v poloze, která nevyžaduje žádné vědomé úsilí. Možná je také poloha, kdy jsou DKK v abdukci na šíři ramen a jsou opřeny lýtky o podložku, v KYK a KOK 90°</a:t>
            </a:r>
            <a:endParaRPr lang="cs-CZ" dirty="0"/>
          </a:p>
          <a:p>
            <a:pPr algn="just">
              <a:lnSpc>
                <a:spcPct val="110000"/>
              </a:lnSpc>
              <a:buClr>
                <a:srgbClr val="262626"/>
              </a:buClr>
            </a:pPr>
            <a:r>
              <a:rPr lang="cs-CZ" b="1" dirty="0">
                <a:ea typeface="+mn-lt"/>
                <a:cs typeface="+mn-lt"/>
              </a:rPr>
              <a:t>Provedení:</a:t>
            </a:r>
            <a:r>
              <a:rPr lang="cs-CZ" dirty="0">
                <a:ea typeface="+mn-lt"/>
                <a:cs typeface="+mn-lt"/>
              </a:rPr>
              <a:t> Pacient vydechne, zadrží dech a aniž by se nadechoval, pohybuje hrudníkem a břišní dutinou, jako by dýchal. Zvýšený tlak se snaží směrovat dolů směrem pod pupek do třísel a pánve. Předpokladem je, že se břicho spolu s dolní hrudní aperturou musí rozšířit všemi směry - i dozadu a především aby se rozšířil podbřišek.</a:t>
            </a:r>
            <a:endParaRPr lang="cs-CZ" dirty="0"/>
          </a:p>
          <a:p>
            <a:pPr algn="just">
              <a:lnSpc>
                <a:spcPct val="110000"/>
              </a:lnSpc>
              <a:buClr>
                <a:srgbClr val="262626"/>
              </a:buClr>
            </a:pPr>
            <a:r>
              <a:rPr lang="cs-CZ" dirty="0">
                <a:ea typeface="+mn-lt"/>
                <a:cs typeface="+mn-lt"/>
              </a:rPr>
              <a:t>Stejné cvičení se provádí i při nádechu. </a:t>
            </a:r>
            <a:endParaRPr lang="cs-CZ" dirty="0"/>
          </a:p>
          <a:p>
            <a:pPr algn="just">
              <a:lnSpc>
                <a:spcPct val="110000"/>
              </a:lnSpc>
              <a:buClr>
                <a:srgbClr val="262626"/>
              </a:buClr>
            </a:pPr>
            <a:endParaRPr lang="cs-CZ" dirty="0"/>
          </a:p>
        </p:txBody>
      </p:sp>
      <p:pic>
        <p:nvPicPr>
          <p:cNvPr id="4" name="Obrázek 4" descr="Obsah obrázku osoba, interiér&#10;&#10;Popis se vygeneroval automaticky.">
            <a:extLst>
              <a:ext uri="{FF2B5EF4-FFF2-40B4-BE49-F238E27FC236}">
                <a16:creationId xmlns:a16="http://schemas.microsoft.com/office/drawing/2014/main" id="{67161E6B-9402-4082-BC35-2DC5EDC1D0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9026" y="2697629"/>
            <a:ext cx="3689282" cy="2733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59112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F04BED5A-E98E-4DA0-BAA5-4F6AB2492D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B64B94A-E40E-48CE-BD7B-C1A30AE572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3982" y="488542"/>
            <a:ext cx="11244036" cy="5880916"/>
          </a:xfrm>
          <a:prstGeom prst="rect">
            <a:avLst/>
          </a:prstGeom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9EC5CA6-6479-49D5-B4B5-5643D26B83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84442" y="2057401"/>
            <a:ext cx="0" cy="2743200"/>
          </a:xfrm>
          <a:prstGeom prst="line">
            <a:avLst/>
          </a:prstGeom>
          <a:ln w="158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D1B26337-5AA4-470D-9687-5907CB53BA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685800"/>
            <a:ext cx="10853928" cy="5486400"/>
          </a:xfrm>
          <a:prstGeom prst="rect">
            <a:avLst/>
          </a:prstGeom>
          <a:noFill/>
          <a:ln w="6350" cap="sq" cmpd="sng" algn="ctr">
            <a:solidFill>
              <a:srgbClr val="FFFFFF"/>
            </a:solidFill>
            <a:prstDash val="solid"/>
            <a:miter lim="800000"/>
          </a:ln>
          <a:effectLst/>
        </p:spPr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31CFA2DA-D90C-4150-A032-19E7BA88F5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6440" y="1000370"/>
            <a:ext cx="3462079" cy="4857262"/>
          </a:xfrm>
        </p:spPr>
        <p:txBody>
          <a:bodyPr>
            <a:normAutofit/>
          </a:bodyPr>
          <a:lstStyle/>
          <a:p>
            <a:pPr algn="r"/>
            <a:r>
              <a:rPr lang="cs-CZ" sz="4100" i="0">
                <a:solidFill>
                  <a:srgbClr val="FFFFFF"/>
                </a:solidFill>
                <a:ea typeface="+mj-lt"/>
                <a:cs typeface="+mj-lt"/>
              </a:rPr>
              <a:t>4.) Nácvik</a:t>
            </a:r>
            <a:r>
              <a:rPr lang="cs-CZ" sz="4100" i="0" dirty="0">
                <a:solidFill>
                  <a:srgbClr val="FFFFFF"/>
                </a:solidFill>
                <a:ea typeface="+mj-lt"/>
                <a:cs typeface="+mj-lt"/>
              </a:rPr>
              <a:t> stabilizační funkce bránice </a:t>
            </a:r>
            <a:br>
              <a:rPr lang="cs-CZ" sz="4100" i="0" dirty="0">
                <a:ea typeface="+mj-lt"/>
                <a:cs typeface="+mj-lt"/>
              </a:rPr>
            </a:br>
            <a:r>
              <a:rPr lang="cs-CZ" sz="4100" i="0" dirty="0">
                <a:solidFill>
                  <a:srgbClr val="FFFFFF"/>
                </a:solidFill>
                <a:ea typeface="+mj-lt"/>
                <a:cs typeface="+mj-lt"/>
              </a:rPr>
              <a:t>v součinnosti s břišními </a:t>
            </a:r>
            <a:r>
              <a:rPr lang="cs-CZ" sz="4100" i="0">
                <a:solidFill>
                  <a:srgbClr val="FFFFFF"/>
                </a:solidFill>
                <a:ea typeface="+mj-lt"/>
                <a:cs typeface="+mj-lt"/>
              </a:rPr>
              <a:t>svaly 2 </a:t>
            </a:r>
            <a:endParaRPr lang="cs-CZ" sz="4100">
              <a:solidFill>
                <a:srgbClr val="FFFFFF"/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A50B348-D645-46B1-9AFB-A18ABEBCD6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3691" y="1000370"/>
            <a:ext cx="6362400" cy="501889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just">
              <a:lnSpc>
                <a:spcPct val="110000"/>
              </a:lnSpc>
            </a:pPr>
            <a:r>
              <a:rPr lang="cs-CZ" sz="1600" b="1" dirty="0">
                <a:solidFill>
                  <a:srgbClr val="FFFFFF"/>
                </a:solidFill>
                <a:ea typeface="+mn-lt"/>
                <a:cs typeface="+mn-lt"/>
              </a:rPr>
              <a:t>P:</a:t>
            </a:r>
            <a:r>
              <a:rPr lang="cs-CZ" sz="1600" dirty="0">
                <a:solidFill>
                  <a:srgbClr val="FFFFFF"/>
                </a:solidFill>
                <a:ea typeface="+mn-lt"/>
                <a:cs typeface="+mn-lt"/>
              </a:rPr>
              <a:t> viz cvičení I</a:t>
            </a:r>
            <a:endParaRPr lang="cs-CZ" sz="1600" dirty="0">
              <a:solidFill>
                <a:srgbClr val="FFFFFF"/>
              </a:solidFill>
            </a:endParaRPr>
          </a:p>
          <a:p>
            <a:pPr algn="just">
              <a:lnSpc>
                <a:spcPct val="110000"/>
              </a:lnSpc>
              <a:buClr>
                <a:srgbClr val="262626"/>
              </a:buClr>
            </a:pPr>
            <a:r>
              <a:rPr lang="cs-CZ" sz="1600" b="1" dirty="0">
                <a:solidFill>
                  <a:srgbClr val="FFFFFF"/>
                </a:solidFill>
                <a:ea typeface="+mn-lt"/>
                <a:cs typeface="+mn-lt"/>
              </a:rPr>
              <a:t>Provedení:</a:t>
            </a:r>
            <a:r>
              <a:rPr lang="cs-CZ" sz="1600" dirty="0">
                <a:solidFill>
                  <a:srgbClr val="FFFFFF"/>
                </a:solidFill>
                <a:ea typeface="+mn-lt"/>
                <a:cs typeface="+mn-lt"/>
              </a:rPr>
              <a:t> Nácvik dýchání při zvýšeném nitrobřišním tlaku. Pacientovi v oblasti třísel nad hlavicemi KYK vytvoříme palpační tlak. Pacient vytlačí břišní stěnu proti našemu odporu a podbřišek se přitom rozšiřuje na všechny strany. Pac. musí cítit, že oblast břišní </a:t>
            </a:r>
            <a:r>
              <a:rPr lang="cs-CZ" sz="1600" dirty="0" err="1">
                <a:solidFill>
                  <a:srgbClr val="FFFFFF"/>
                </a:solidFill>
                <a:ea typeface="+mn-lt"/>
                <a:cs typeface="+mn-lt"/>
              </a:rPr>
              <a:t>břišní</a:t>
            </a:r>
            <a:r>
              <a:rPr lang="cs-CZ" sz="1600" dirty="0">
                <a:solidFill>
                  <a:srgbClr val="FFFFFF"/>
                </a:solidFill>
                <a:ea typeface="+mn-lt"/>
                <a:cs typeface="+mn-lt"/>
              </a:rPr>
              <a:t> stěny nad kyčelními klouby tlačí proti naší palpaci. Nesmí dojít ke kraniálnímu souhybu pupeční krajiny. Pac. nacvičuje dýchání, aniž by při výdechu uvolnil aktivitu břišní stěny v palpované oblasti. </a:t>
            </a:r>
            <a:endParaRPr lang="cs-CZ" sz="1600" dirty="0">
              <a:solidFill>
                <a:srgbClr val="FFFFFF"/>
              </a:solidFill>
            </a:endParaRPr>
          </a:p>
          <a:p>
            <a:pPr algn="just">
              <a:lnSpc>
                <a:spcPct val="110000"/>
              </a:lnSpc>
              <a:buClr>
                <a:srgbClr val="262626"/>
              </a:buClr>
            </a:pPr>
            <a:r>
              <a:rPr lang="cs-CZ" sz="1600" dirty="0">
                <a:solidFill>
                  <a:srgbClr val="FFFFFF"/>
                </a:solidFill>
                <a:ea typeface="+mn-lt"/>
                <a:cs typeface="+mn-lt"/>
              </a:rPr>
              <a:t>Cvičení lze provádět i vsedě.</a:t>
            </a:r>
            <a:endParaRPr lang="cs-CZ" sz="1600" dirty="0">
              <a:solidFill>
                <a:srgbClr val="FFFFFF"/>
              </a:solidFill>
            </a:endParaRPr>
          </a:p>
          <a:p>
            <a:pPr algn="just">
              <a:lnSpc>
                <a:spcPct val="110000"/>
              </a:lnSpc>
              <a:buClr>
                <a:srgbClr val="262626"/>
              </a:buClr>
            </a:pPr>
            <a:r>
              <a:rPr lang="cs-CZ" sz="1600" dirty="0">
                <a:solidFill>
                  <a:srgbClr val="FFFFFF"/>
                </a:solidFill>
                <a:ea typeface="+mn-lt"/>
                <a:cs typeface="+mn-lt"/>
              </a:rPr>
              <a:t>V poloze na zádech provedeme při dokončení výdechové fáze kaudální nastavení hrudníku a pasivně stlačíme jeho dolní část. Pacient se snaží bez nádechu o rozšíření hrudníku do stran proti našemu odporu, obdobně jako by nadechoval. Pohyb nesmí doprovázet aktivita pomocných dýchacích svalů a nesmí dojít k souhybu s hrudní páteří.</a:t>
            </a:r>
            <a:endParaRPr lang="cs-CZ" sz="1600" dirty="0">
              <a:solidFill>
                <a:srgbClr val="FFFFFF"/>
              </a:solidFill>
            </a:endParaRPr>
          </a:p>
          <a:p>
            <a:pPr algn="just">
              <a:lnSpc>
                <a:spcPct val="110000"/>
              </a:lnSpc>
              <a:buClr>
                <a:srgbClr val="262626"/>
              </a:buClr>
            </a:pPr>
            <a:endParaRPr lang="cs-CZ" sz="16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638436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FDC2F19-CF63-42E1-B88F-B4704D808E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67723" y="727627"/>
            <a:ext cx="5269280" cy="1645920"/>
          </a:xfrm>
        </p:spPr>
        <p:txBody>
          <a:bodyPr>
            <a:normAutofit fontScale="90000"/>
          </a:bodyPr>
          <a:lstStyle/>
          <a:p>
            <a:r>
              <a:rPr lang="cs-CZ">
                <a:solidFill>
                  <a:schemeClr val="tx1"/>
                </a:solidFill>
                <a:ea typeface="+mj-lt"/>
                <a:cs typeface="+mj-lt"/>
              </a:rPr>
              <a:t>4.) VYUŽITÍ PRINCIPŮ </a:t>
            </a:r>
            <a:r>
              <a:rPr lang="cs-CZ" dirty="0">
                <a:solidFill>
                  <a:schemeClr val="tx1"/>
                </a:solidFill>
                <a:ea typeface="+mj-lt"/>
                <a:cs typeface="+mj-lt"/>
              </a:rPr>
              <a:t>REFLEXNÍ LOKOMOCE</a:t>
            </a: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BBB6B01-5B73-410C-B70E-8CF2FA470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8836" y="721224"/>
            <a:ext cx="5367164" cy="5415552"/>
          </a:xfrm>
          <a:prstGeom prst="rect">
            <a:avLst/>
          </a:prstGeom>
          <a:solidFill>
            <a:srgbClr val="FFFFFF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712F587-12D0-435C-8E3F-F44C36EE71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5217" y="892220"/>
            <a:ext cx="5054517" cy="5097085"/>
          </a:xfrm>
          <a:prstGeom prst="rect">
            <a:avLst/>
          </a:prstGeom>
          <a:noFill/>
          <a:ln w="6350" cap="sq" cmpd="sng" algn="ctr">
            <a:solidFill>
              <a:srgbClr val="404040"/>
            </a:solidFill>
            <a:prstDash val="solid"/>
            <a:miter lim="800000"/>
          </a:ln>
          <a:effectLst/>
        </p:spPr>
      </p:sp>
      <p:pic>
        <p:nvPicPr>
          <p:cNvPr id="4" name="Obrázek 4" descr="Obsah obrázku text, osoba, interiér&#10;&#10;Popis se vygeneroval automaticky.">
            <a:extLst>
              <a:ext uri="{FF2B5EF4-FFF2-40B4-BE49-F238E27FC236}">
                <a16:creationId xmlns:a16="http://schemas.microsoft.com/office/drawing/2014/main" id="{A5C98A86-62FC-4742-AFCD-7DEA2DB8E3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5256" y="1451585"/>
            <a:ext cx="4414438" cy="3972994"/>
          </a:xfrm>
          <a:prstGeom prst="rect">
            <a:avLst/>
          </a:pr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15637A6-3FAC-477A-A4F0-12F08D70BF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67723" y="2989193"/>
            <a:ext cx="5373190" cy="3149754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just"/>
            <a:r>
              <a:rPr lang="cs-CZ" sz="1800" b="1" dirty="0">
                <a:ea typeface="+mn-lt"/>
                <a:cs typeface="+mn-lt"/>
              </a:rPr>
              <a:t>P:</a:t>
            </a:r>
            <a:r>
              <a:rPr lang="cs-CZ" sz="1800" dirty="0">
                <a:ea typeface="+mn-lt"/>
                <a:cs typeface="+mn-lt"/>
              </a:rPr>
              <a:t> na zádech, DKK v </a:t>
            </a:r>
            <a:r>
              <a:rPr lang="cs-CZ" sz="1800" dirty="0" err="1">
                <a:ea typeface="+mn-lt"/>
                <a:cs typeface="+mn-lt"/>
              </a:rPr>
              <a:t>trojflexi</a:t>
            </a:r>
            <a:r>
              <a:rPr lang="cs-CZ" sz="1800" dirty="0">
                <a:ea typeface="+mn-lt"/>
                <a:cs typeface="+mn-lt"/>
              </a:rPr>
              <a:t> a mírné ABD (na šíři ramen)</a:t>
            </a:r>
            <a:endParaRPr lang="cs-CZ" sz="1800" dirty="0"/>
          </a:p>
          <a:p>
            <a:pPr algn="just">
              <a:buClr>
                <a:srgbClr val="262626"/>
              </a:buClr>
            </a:pPr>
            <a:r>
              <a:rPr lang="cs-CZ" sz="1800" dirty="0">
                <a:ea typeface="+mn-lt"/>
                <a:cs typeface="+mn-lt"/>
              </a:rPr>
              <a:t>stimulujeme mírným tlakem </a:t>
            </a:r>
            <a:r>
              <a:rPr lang="cs-CZ" sz="1800" b="1" dirty="0">
                <a:ea typeface="+mn-lt"/>
                <a:cs typeface="+mn-lt"/>
              </a:rPr>
              <a:t>mezižeberní prostory mezi 6. a 7. žebrem</a:t>
            </a:r>
            <a:r>
              <a:rPr lang="cs-CZ" sz="1800" dirty="0">
                <a:ea typeface="+mn-lt"/>
                <a:cs typeface="+mn-lt"/>
              </a:rPr>
              <a:t> v mamilární linii</a:t>
            </a:r>
            <a:endParaRPr lang="cs-CZ" sz="1800" dirty="0"/>
          </a:p>
          <a:p>
            <a:pPr algn="just">
              <a:buClr>
                <a:srgbClr val="262626"/>
              </a:buClr>
            </a:pPr>
            <a:r>
              <a:rPr lang="cs-CZ" sz="1800" dirty="0">
                <a:ea typeface="+mn-lt"/>
                <a:cs typeface="+mn-lt"/>
              </a:rPr>
              <a:t>stimulaci lze rozšířit o aktivační místo na </a:t>
            </a:r>
            <a:r>
              <a:rPr lang="cs-CZ" sz="1800" dirty="0" err="1">
                <a:ea typeface="+mn-lt"/>
                <a:cs typeface="+mn-lt"/>
              </a:rPr>
              <a:t>homolat</a:t>
            </a:r>
            <a:r>
              <a:rPr lang="cs-CZ" sz="1800" dirty="0">
                <a:ea typeface="+mn-lt"/>
                <a:cs typeface="+mn-lt"/>
              </a:rPr>
              <a:t>. SIAS a kontralaterální linea </a:t>
            </a:r>
            <a:r>
              <a:rPr lang="cs-CZ" sz="1800" dirty="0" err="1">
                <a:ea typeface="+mn-lt"/>
                <a:cs typeface="+mn-lt"/>
              </a:rPr>
              <a:t>nuchae</a:t>
            </a:r>
            <a:endParaRPr lang="cs-CZ" sz="1800" dirty="0"/>
          </a:p>
          <a:p>
            <a:pPr algn="just">
              <a:buClr>
                <a:srgbClr val="262626"/>
              </a:buClr>
            </a:pPr>
            <a:endParaRPr lang="cs-CZ" sz="1800" dirty="0"/>
          </a:p>
        </p:txBody>
      </p:sp>
    </p:spTree>
    <p:extLst>
      <p:ext uri="{BB962C8B-B14F-4D97-AF65-F5344CB8AC3E}">
        <p14:creationId xmlns:p14="http://schemas.microsoft.com/office/powerpoint/2010/main" val="425379944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09D6CD28-D147-4DC0-A5FF-335351C7D0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7CDDF69-9963-4CB8-8441-2D6CA2C666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3190" y="457199"/>
            <a:ext cx="11281609" cy="214616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8B53A5F-63B3-4E86-93F7-275390D707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6738" y="620453"/>
            <a:ext cx="10954512" cy="1819656"/>
          </a:xfrm>
          <a:prstGeom prst="rect">
            <a:avLst/>
          </a:prstGeom>
          <a:noFill/>
          <a:ln w="6350" cap="sq" cmpd="sng" algn="ctr">
            <a:solidFill>
              <a:schemeClr val="bg1"/>
            </a:solidFill>
            <a:prstDash val="solid"/>
            <a:miter lim="800000"/>
          </a:ln>
          <a:effectLst/>
        </p:spPr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F66FDF45-8CC9-4851-85C5-639F0056CB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4794" y="844481"/>
            <a:ext cx="10058400" cy="1371600"/>
          </a:xfrm>
        </p:spPr>
        <p:txBody>
          <a:bodyPr>
            <a:normAutofit/>
          </a:bodyPr>
          <a:lstStyle/>
          <a:p>
            <a:pPr algn="ctr"/>
            <a:r>
              <a:rPr lang="cs-CZ">
                <a:solidFill>
                  <a:schemeClr val="bg1"/>
                </a:solidFill>
              </a:rPr>
              <a:t>VYUŽITÍ PRINCIPŮ REFLEXNÍ LOKOMOCE</a:t>
            </a:r>
          </a:p>
        </p:txBody>
      </p:sp>
      <p:graphicFrame>
        <p:nvGraphicFramePr>
          <p:cNvPr id="16" name="Zástupný obsah 2">
            <a:extLst>
              <a:ext uri="{FF2B5EF4-FFF2-40B4-BE49-F238E27FC236}">
                <a16:creationId xmlns:a16="http://schemas.microsoft.com/office/drawing/2014/main" id="{28143467-4D73-47B2-BC1B-621AC8EE749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62765171"/>
              </p:ext>
            </p:extLst>
          </p:nvPr>
        </p:nvGraphicFramePr>
        <p:xfrm>
          <a:off x="1276927" y="2829653"/>
          <a:ext cx="10469739" cy="37858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5882736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F04BED5A-E98E-4DA0-BAA5-4F6AB2492D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B64B94A-E40E-48CE-BD7B-C1A30AE572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3982" y="488542"/>
            <a:ext cx="11244036" cy="5880916"/>
          </a:xfrm>
          <a:prstGeom prst="rect">
            <a:avLst/>
          </a:prstGeom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49EC5CA6-6479-49D5-B4B5-5643D26B83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84442" y="2057401"/>
            <a:ext cx="0" cy="2743200"/>
          </a:xfrm>
          <a:prstGeom prst="line">
            <a:avLst/>
          </a:prstGeom>
          <a:ln w="158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D1B26337-5AA4-470D-9687-5907CB53BA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685800"/>
            <a:ext cx="10853928" cy="5486400"/>
          </a:xfrm>
          <a:prstGeom prst="rect">
            <a:avLst/>
          </a:prstGeom>
          <a:noFill/>
          <a:ln w="6350" cap="sq" cmpd="sng" algn="ctr">
            <a:solidFill>
              <a:srgbClr val="FFFFFF"/>
            </a:solidFill>
            <a:prstDash val="solid"/>
            <a:miter lim="800000"/>
          </a:ln>
          <a:effectLst/>
        </p:spPr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6D0FB0BF-CF21-4B9D-9400-96D9BAE7AA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6440" y="1000370"/>
            <a:ext cx="3462079" cy="4857262"/>
          </a:xfrm>
        </p:spPr>
        <p:txBody>
          <a:bodyPr>
            <a:normAutofit/>
          </a:bodyPr>
          <a:lstStyle/>
          <a:p>
            <a:pPr algn="r"/>
            <a:r>
              <a:rPr lang="cs-CZ" sz="4400">
                <a:solidFill>
                  <a:srgbClr val="FFFFFF"/>
                </a:solidFill>
              </a:rPr>
              <a:t>REFLEXNÍ ODPOVĚĎ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601B459-0E66-4F98-87E8-388B3E11B1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36691" y="2914649"/>
            <a:ext cx="6552477" cy="1257301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just"/>
            <a:r>
              <a:rPr lang="cs-CZ" sz="2000" dirty="0">
                <a:solidFill>
                  <a:srgbClr val="FFFFFF"/>
                </a:solidFill>
                <a:ea typeface="+mn-lt"/>
                <a:cs typeface="+mn-lt"/>
              </a:rPr>
              <a:t>1.) změna dechového stereotypu – brániční dýchání bez účasti auxiliárních </a:t>
            </a:r>
            <a:r>
              <a:rPr lang="cs-CZ" sz="2000" dirty="0" err="1">
                <a:solidFill>
                  <a:srgbClr val="FFFFFF"/>
                </a:solidFill>
                <a:ea typeface="+mn-lt"/>
                <a:cs typeface="+mn-lt"/>
              </a:rPr>
              <a:t>dých</a:t>
            </a:r>
            <a:r>
              <a:rPr lang="cs-CZ" sz="2000" dirty="0">
                <a:solidFill>
                  <a:srgbClr val="FFFFFF"/>
                </a:solidFill>
                <a:ea typeface="+mn-lt"/>
                <a:cs typeface="+mn-lt"/>
              </a:rPr>
              <a:t>. svalů, bránice se oplošťuje</a:t>
            </a:r>
            <a:endParaRPr lang="cs-CZ" sz="2000" dirty="0">
              <a:solidFill>
                <a:srgbClr val="FFFFFF"/>
              </a:solidFill>
            </a:endParaRPr>
          </a:p>
          <a:p>
            <a:pPr algn="just">
              <a:buClr>
                <a:srgbClr val="262626"/>
              </a:buClr>
            </a:pPr>
            <a:r>
              <a:rPr lang="cs-CZ" sz="2000" dirty="0">
                <a:solidFill>
                  <a:srgbClr val="FFFFFF"/>
                </a:solidFill>
                <a:ea typeface="+mn-lt"/>
                <a:cs typeface="+mn-lt"/>
              </a:rPr>
              <a:t>2.) hrudník v kaudálním postavení, </a:t>
            </a:r>
            <a:r>
              <a:rPr lang="cs-CZ" sz="2000" dirty="0" err="1">
                <a:solidFill>
                  <a:srgbClr val="FFFFFF"/>
                </a:solidFill>
                <a:ea typeface="+mn-lt"/>
                <a:cs typeface="+mn-lt"/>
              </a:rPr>
              <a:t>Thp</a:t>
            </a:r>
            <a:r>
              <a:rPr lang="cs-CZ" sz="2000" dirty="0">
                <a:solidFill>
                  <a:srgbClr val="FFFFFF"/>
                </a:solidFill>
                <a:ea typeface="+mn-lt"/>
                <a:cs typeface="+mn-lt"/>
              </a:rPr>
              <a:t> se napřimuje</a:t>
            </a:r>
            <a:endParaRPr lang="cs-CZ" sz="2000" dirty="0">
              <a:solidFill>
                <a:srgbClr val="FFFFFF"/>
              </a:solidFill>
            </a:endParaRPr>
          </a:p>
          <a:p>
            <a:pPr algn="just">
              <a:buClr>
                <a:srgbClr val="262626"/>
              </a:buClr>
            </a:pPr>
            <a:r>
              <a:rPr lang="cs-CZ" sz="2000" dirty="0">
                <a:solidFill>
                  <a:srgbClr val="FFFFFF"/>
                </a:solidFill>
                <a:ea typeface="+mn-lt"/>
                <a:cs typeface="+mn-lt"/>
              </a:rPr>
              <a:t>3.) aktivace břišních svalů působících proti oploštění bránice; jejich zapojení je v rovnováze, což se projeví kaudálním posunem </a:t>
            </a:r>
            <a:r>
              <a:rPr lang="cs-CZ" sz="2000" dirty="0" err="1">
                <a:solidFill>
                  <a:srgbClr val="FFFFFF"/>
                </a:solidFill>
                <a:ea typeface="+mn-lt"/>
                <a:cs typeface="+mn-lt"/>
              </a:rPr>
              <a:t>umbiliku</a:t>
            </a:r>
            <a:r>
              <a:rPr lang="cs-CZ" sz="2000" dirty="0">
                <a:solidFill>
                  <a:srgbClr val="FFFFFF"/>
                </a:solidFill>
                <a:ea typeface="+mn-lt"/>
                <a:cs typeface="+mn-lt"/>
              </a:rPr>
              <a:t> a aktivací laterální skupiny břišních svalů, zejm. m. </a:t>
            </a:r>
            <a:r>
              <a:rPr lang="cs-CZ" sz="2000" dirty="0" err="1">
                <a:solidFill>
                  <a:srgbClr val="FFFFFF"/>
                </a:solidFill>
                <a:ea typeface="+mn-lt"/>
                <a:cs typeface="+mn-lt"/>
              </a:rPr>
              <a:t>TrAbd</a:t>
            </a:r>
            <a:r>
              <a:rPr lang="cs-CZ" sz="2000" dirty="0">
                <a:solidFill>
                  <a:srgbClr val="FFFFFF"/>
                </a:solidFill>
                <a:ea typeface="+mn-lt"/>
                <a:cs typeface="+mn-lt"/>
              </a:rPr>
              <a:t>.</a:t>
            </a:r>
            <a:endParaRPr lang="cs-CZ" sz="2000" dirty="0">
              <a:solidFill>
                <a:srgbClr val="FFFFFF"/>
              </a:solidFill>
            </a:endParaRPr>
          </a:p>
          <a:p>
            <a:pPr algn="just">
              <a:buClr>
                <a:srgbClr val="262626"/>
              </a:buClr>
            </a:pPr>
            <a:r>
              <a:rPr lang="cs-CZ" sz="2000" dirty="0">
                <a:solidFill>
                  <a:srgbClr val="FFFFFF"/>
                </a:solidFill>
                <a:ea typeface="+mn-lt"/>
                <a:cs typeface="+mn-lt"/>
              </a:rPr>
              <a:t>Snahou je, aby pacient dostal daný vzor pod volní kontrolu</a:t>
            </a:r>
            <a:endParaRPr lang="cs-CZ" sz="2000" dirty="0">
              <a:solidFill>
                <a:srgbClr val="FFFFFF"/>
              </a:solidFill>
            </a:endParaRPr>
          </a:p>
          <a:p>
            <a:pPr algn="just">
              <a:buClr>
                <a:srgbClr val="262626"/>
              </a:buClr>
            </a:pPr>
            <a:r>
              <a:rPr lang="cs-CZ" sz="2000" dirty="0">
                <a:solidFill>
                  <a:srgbClr val="FFFFFF"/>
                </a:solidFill>
                <a:ea typeface="+mn-lt"/>
                <a:cs typeface="+mn-lt"/>
              </a:rPr>
              <a:t>Při zapojení břišního lisu při bráničním dýchání postupně odlehčujeme DKK</a:t>
            </a:r>
            <a:endParaRPr lang="cs-CZ" sz="2000" dirty="0">
              <a:solidFill>
                <a:srgbClr val="FFFFFF"/>
              </a:solidFill>
            </a:endParaRPr>
          </a:p>
          <a:p>
            <a:pPr algn="just">
              <a:buClr>
                <a:srgbClr val="262626"/>
              </a:buClr>
            </a:pPr>
            <a:r>
              <a:rPr lang="cs-CZ" sz="2000" dirty="0">
                <a:solidFill>
                  <a:srgbClr val="FFFFFF"/>
                </a:solidFill>
                <a:ea typeface="+mn-lt"/>
                <a:cs typeface="+mn-lt"/>
              </a:rPr>
              <a:t>Dále cvičíme HKK proti odporu</a:t>
            </a:r>
            <a:endParaRPr lang="cs-CZ" sz="2000" dirty="0">
              <a:solidFill>
                <a:srgbClr val="FFFFFF"/>
              </a:solidFill>
            </a:endParaRPr>
          </a:p>
          <a:p>
            <a:pPr algn="just">
              <a:buClr>
                <a:srgbClr val="262626"/>
              </a:buClr>
            </a:pPr>
            <a:endParaRPr lang="cs-CZ" sz="2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06726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97511E4-9B16-471E-8627-72376199381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1111"/>
          <a:stretch/>
        </p:blipFill>
        <p:spPr>
          <a:xfrm>
            <a:off x="-1" y="10"/>
            <a:ext cx="12192000" cy="6857988"/>
          </a:xfrm>
          <a:prstGeom prst="rect">
            <a:avLst/>
          </a:prstGeom>
        </p:spPr>
      </p:pic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BF9FFE17-DE95-4821-ACC1-B90C954492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3CF76AF-FF72-4430-A772-0584032902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FBCB552-41D7-4DB2-B731-DEBC6D341E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71132" y="2091263"/>
            <a:ext cx="8649738" cy="2590800"/>
          </a:xfrm>
        </p:spPr>
        <p:txBody>
          <a:bodyPr>
            <a:normAutofit/>
          </a:bodyPr>
          <a:lstStyle/>
          <a:p>
            <a:r>
              <a:rPr lang="cs-CZ" sz="3700"/>
              <a:t>5.) Nácvik hluboké posturální stabilizace páteře v modifikovaných polohách </a:t>
            </a:r>
            <a:r>
              <a:rPr lang="cs-CZ" sz="3700" i="0">
                <a:ea typeface="+mj-lt"/>
                <a:cs typeface="+mj-lt"/>
              </a:rPr>
              <a:t>&amp;</a:t>
            </a:r>
            <a:br>
              <a:rPr lang="cs-CZ" sz="3700" i="0">
                <a:ea typeface="+mj-lt"/>
                <a:cs typeface="+mj-lt"/>
              </a:rPr>
            </a:br>
            <a:r>
              <a:rPr lang="cs-CZ" sz="3700" i="0"/>
              <a:t>6.) Cvičení posturální funkce ve vývojových řadách  </a:t>
            </a:r>
            <a:endParaRPr lang="cs-CZ" sz="370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209816F-C64C-4D06-9ECF-AAAFD9B371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71130" y="4682062"/>
            <a:ext cx="8652788" cy="457201"/>
          </a:xfrm>
        </p:spPr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B1C8180-2FDD-4202-8C45-4057CB1AB2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6E86CC6-13EA-4A88-86AD-CF27BF52CC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50180" y="1267730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3F80B441-4F7D-4B40-8A13-FED03A1F3A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941820" y="1267730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70C7FD1A-44B1-4E4C-B0C9-A8103DCCDC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50180" y="1913025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70483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5">
            <a:extLst>
              <a:ext uri="{FF2B5EF4-FFF2-40B4-BE49-F238E27FC236}">
                <a16:creationId xmlns:a16="http://schemas.microsoft.com/office/drawing/2014/main" id="{904DB13E-F722-4ED6-BB00-556651E95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4" name="Rectangle 37">
            <a:extLst>
              <a:ext uri="{FF2B5EF4-FFF2-40B4-BE49-F238E27FC236}">
                <a16:creationId xmlns:a16="http://schemas.microsoft.com/office/drawing/2014/main" id="{48DB4B7D-6E19-4B1E-A0ED-621919C15D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35" name="Rectangle 39">
            <a:extLst>
              <a:ext uri="{FF2B5EF4-FFF2-40B4-BE49-F238E27FC236}">
                <a16:creationId xmlns:a16="http://schemas.microsoft.com/office/drawing/2014/main" id="{4CB196DE-BC07-4C0A-9A6F-6FFD5F7754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7" name="Rectangle 41">
            <a:extLst>
              <a:ext uri="{FF2B5EF4-FFF2-40B4-BE49-F238E27FC236}">
                <a16:creationId xmlns:a16="http://schemas.microsoft.com/office/drawing/2014/main" id="{2C13C32D-C8E0-49CB-AF18-A6A13B7FE2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9" name="Group 43">
            <a:extLst>
              <a:ext uri="{FF2B5EF4-FFF2-40B4-BE49-F238E27FC236}">
                <a16:creationId xmlns:a16="http://schemas.microsoft.com/office/drawing/2014/main" id="{E26428D7-C6F3-473D-A360-A3F5C3E872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65E3DF13-4412-4927-AA38-F077B5A4CB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4569EC13-67CE-4C90-95BA-1F7D7F3D38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0A59492E-0F24-4A22-B24D-A110B40311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41" name="Rectangle 48">
            <a:extLst>
              <a:ext uri="{FF2B5EF4-FFF2-40B4-BE49-F238E27FC236}">
                <a16:creationId xmlns:a16="http://schemas.microsoft.com/office/drawing/2014/main" id="{AA4A3098-CB90-45FC-A5AF-2D899C844D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ázek 4">
            <a:extLst>
              <a:ext uri="{FF2B5EF4-FFF2-40B4-BE49-F238E27FC236}">
                <a16:creationId xmlns:a16="http://schemas.microsoft.com/office/drawing/2014/main" id="{03721829-CEB1-4F98-A35A-2D100517A4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8908" r="1" b="10337"/>
          <a:stretch/>
        </p:blipFill>
        <p:spPr>
          <a:xfrm>
            <a:off x="1" y="10"/>
            <a:ext cx="7534654" cy="6857990"/>
          </a:xfrm>
          <a:prstGeom prst="rect">
            <a:avLst/>
          </a:prstGeom>
        </p:spPr>
      </p:pic>
      <p:sp>
        <p:nvSpPr>
          <p:cNvPr id="43" name="Rectangle 50">
            <a:extLst>
              <a:ext uri="{FF2B5EF4-FFF2-40B4-BE49-F238E27FC236}">
                <a16:creationId xmlns:a16="http://schemas.microsoft.com/office/drawing/2014/main" id="{2644B391-9BFE-445C-A9EC-F544BB85FB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7329" y="1808532"/>
            <a:ext cx="5452527" cy="3240936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48" name="Rectangle 52">
            <a:extLst>
              <a:ext uri="{FF2B5EF4-FFF2-40B4-BE49-F238E27FC236}">
                <a16:creationId xmlns:a16="http://schemas.microsoft.com/office/drawing/2014/main" id="{80F26E69-87D9-4655-AE7B-280A87AA3C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03272" y="1975104"/>
            <a:ext cx="5120640" cy="2907792"/>
          </a:xfrm>
          <a:prstGeom prst="rect">
            <a:avLst/>
          </a:prstGeom>
          <a:noFill/>
          <a:ln w="6350" cap="sq" cmpd="sng" algn="ctr">
            <a:solidFill>
              <a:schemeClr val="tx1"/>
            </a:solidFill>
            <a:prstDash val="solid"/>
            <a:miter lim="800000"/>
          </a:ln>
          <a:effectLst>
            <a:softEdge rad="0"/>
          </a:effectLst>
        </p:spPr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B1CF9FE6-1FFD-432F-AF67-81D531EB9C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6055" y="2350017"/>
            <a:ext cx="4775075" cy="163090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83000"/>
              </a:lnSpc>
            </a:pPr>
            <a:r>
              <a:rPr lang="en-US" sz="4400" cap="all" spc="-100">
                <a:solidFill>
                  <a:schemeClr val="tx1"/>
                </a:solidFill>
              </a:rPr>
              <a:t>VÝVOJOVÉ ŘADY</a:t>
            </a:r>
          </a:p>
        </p:txBody>
      </p:sp>
      <p:pic>
        <p:nvPicPr>
          <p:cNvPr id="5" name="Obrázek 5">
            <a:extLst>
              <a:ext uri="{FF2B5EF4-FFF2-40B4-BE49-F238E27FC236}">
                <a16:creationId xmlns:a16="http://schemas.microsoft.com/office/drawing/2014/main" id="{A0B7CFE5-4A77-44BB-B097-8A841237E33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08" r="1905"/>
          <a:stretch/>
        </p:blipFill>
        <p:spPr>
          <a:xfrm>
            <a:off x="7534655" y="10"/>
            <a:ext cx="4657344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998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C1BAA8A-2E16-482B-BA31-3A7D3E8ECC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9450" y="727627"/>
            <a:ext cx="4957553" cy="1645920"/>
          </a:xfrm>
        </p:spPr>
        <p:txBody>
          <a:bodyPr>
            <a:normAutofit/>
          </a:bodyPr>
          <a:lstStyle/>
          <a:p>
            <a:r>
              <a:rPr lang="cs-CZ"/>
              <a:t>PŘÍKLADY NÁCVIKU 1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BBB6B01-5B73-410C-B70E-8CF2FA470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8836" y="721224"/>
            <a:ext cx="5367164" cy="5415552"/>
          </a:xfrm>
          <a:prstGeom prst="rect">
            <a:avLst/>
          </a:prstGeom>
          <a:solidFill>
            <a:srgbClr val="FFFFFF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712F587-12D0-435C-8E3F-F44C36EE71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5217" y="892220"/>
            <a:ext cx="5054517" cy="5097085"/>
          </a:xfrm>
          <a:prstGeom prst="rect">
            <a:avLst/>
          </a:prstGeom>
          <a:noFill/>
          <a:ln w="6350" cap="sq" cmpd="sng" algn="ctr">
            <a:solidFill>
              <a:srgbClr val="404040"/>
            </a:solidFill>
            <a:prstDash val="solid"/>
            <a:miter lim="800000"/>
          </a:ln>
          <a:effectLst/>
        </p:spPr>
      </p:sp>
      <p:pic>
        <p:nvPicPr>
          <p:cNvPr id="4" name="Obrázek 4" descr="Obsah obrázku text, osoba, pes&#10;&#10;Popis se vygeneroval automaticky.">
            <a:extLst>
              <a:ext uri="{FF2B5EF4-FFF2-40B4-BE49-F238E27FC236}">
                <a16:creationId xmlns:a16="http://schemas.microsoft.com/office/drawing/2014/main" id="{CE8A4DDE-CB57-4E27-B216-D93F7E53F6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5256" y="1252936"/>
            <a:ext cx="4414438" cy="4370292"/>
          </a:xfrm>
          <a:prstGeom prst="rect">
            <a:avLst/>
          </a:pr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0629A2C-E939-4269-A689-9CD536C083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79450" y="2538919"/>
            <a:ext cx="4957554" cy="3496120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just"/>
            <a:r>
              <a:rPr lang="cs-CZ" sz="1600" b="1" dirty="0">
                <a:ea typeface="+mn-lt"/>
                <a:cs typeface="+mn-lt"/>
              </a:rPr>
              <a:t>P:</a:t>
            </a:r>
            <a:r>
              <a:rPr lang="cs-CZ" sz="1600" dirty="0">
                <a:ea typeface="+mn-lt"/>
                <a:cs typeface="+mn-lt"/>
              </a:rPr>
              <a:t> pozice RL pro 1. pozici, tj. klek na lehátku, chodidla přes okraj, hlava rotovaná o 30°, opřená o tuber frontale, ČHK ve FLX RAK cca 120° opřená o med. epikondyl, ZHK volně podél těla</a:t>
            </a:r>
            <a:endParaRPr lang="cs-CZ" sz="1600" dirty="0"/>
          </a:p>
          <a:p>
            <a:pPr algn="just">
              <a:buClr>
                <a:srgbClr val="262626"/>
              </a:buClr>
            </a:pPr>
            <a:r>
              <a:rPr lang="cs-CZ" sz="1600" b="1" dirty="0">
                <a:ea typeface="+mn-lt"/>
                <a:cs typeface="+mn-lt"/>
              </a:rPr>
              <a:t>Provedení: </a:t>
            </a:r>
            <a:r>
              <a:rPr lang="cs-CZ" sz="1600" dirty="0">
                <a:ea typeface="+mn-lt"/>
                <a:cs typeface="+mn-lt"/>
              </a:rPr>
              <a:t>terapeut dává mírný odpor na periferii opěrné HK proti plánované hybnosti, tj. proti DF a RD s opozicí palce</a:t>
            </a:r>
            <a:endParaRPr lang="cs-CZ" sz="1600" dirty="0"/>
          </a:p>
          <a:p>
            <a:pPr algn="just">
              <a:buClr>
                <a:srgbClr val="262626"/>
              </a:buClr>
            </a:pPr>
            <a:r>
              <a:rPr lang="cs-CZ" sz="1600" dirty="0">
                <a:ea typeface="+mn-lt"/>
                <a:cs typeface="+mn-lt"/>
              </a:rPr>
              <a:t>při vyvolané stabilizační aktivitě nacvičujeme </a:t>
            </a:r>
            <a:r>
              <a:rPr lang="cs-CZ" sz="1600" dirty="0" err="1">
                <a:ea typeface="+mn-lt"/>
                <a:cs typeface="+mn-lt"/>
              </a:rPr>
              <a:t>fázický</a:t>
            </a:r>
            <a:r>
              <a:rPr lang="cs-CZ" sz="1600" dirty="0">
                <a:ea typeface="+mn-lt"/>
                <a:cs typeface="+mn-lt"/>
              </a:rPr>
              <a:t> pohyb – vzpřimování </a:t>
            </a:r>
            <a:r>
              <a:rPr lang="cs-CZ" sz="1600" dirty="0" err="1">
                <a:ea typeface="+mn-lt"/>
                <a:cs typeface="+mn-lt"/>
              </a:rPr>
              <a:t>Cp</a:t>
            </a:r>
            <a:r>
              <a:rPr lang="cs-CZ" sz="1600" dirty="0">
                <a:ea typeface="+mn-lt"/>
                <a:cs typeface="+mn-lt"/>
              </a:rPr>
              <a:t>, ZR+FLX+ABD druhostranné HK apod.</a:t>
            </a:r>
            <a:endParaRPr lang="cs-CZ" sz="1600" dirty="0"/>
          </a:p>
          <a:p>
            <a:pPr algn="just">
              <a:buClr>
                <a:srgbClr val="262626"/>
              </a:buClr>
            </a:pPr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6923402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ekorace pro mexickou slavnost">
            <a:extLst>
              <a:ext uri="{FF2B5EF4-FFF2-40B4-BE49-F238E27FC236}">
                <a16:creationId xmlns:a16="http://schemas.microsoft.com/office/drawing/2014/main" id="{1429A983-8F63-4A9D-84AD-828892A6A46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310" b="3104"/>
          <a:stretch/>
        </p:blipFill>
        <p:spPr>
          <a:xfrm>
            <a:off x="1" y="10"/>
            <a:ext cx="12191999" cy="6857989"/>
          </a:xfrm>
          <a:prstGeom prst="rect">
            <a:avLst/>
          </a:prstGeom>
        </p:spPr>
      </p:pic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BF9FFE17-DE95-4821-ACC1-B90C954492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3CF76AF-FF72-4430-A772-0584032902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771132" y="2352222"/>
            <a:ext cx="8649738" cy="2590800"/>
          </a:xfrm>
        </p:spPr>
        <p:txBody>
          <a:bodyPr>
            <a:normAutofit/>
          </a:bodyPr>
          <a:lstStyle/>
          <a:p>
            <a:r>
              <a:rPr lang="cs-CZ" sz="6300"/>
              <a:t>HLUBOKÝ STABILIZAČNÍ SYSTÉM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771130" y="5047404"/>
            <a:ext cx="8642350" cy="91859"/>
          </a:xfrm>
        </p:spPr>
        <p:txBody>
          <a:bodyPr vert="horz" lIns="91440" tIns="45720" rIns="91440" bIns="45720" rtlCol="0" anchor="t">
            <a:normAutofit fontScale="25000" lnSpcReduction="20000"/>
          </a:bodyPr>
          <a:lstStyle/>
          <a:p>
            <a:pPr>
              <a:spcAft>
                <a:spcPts val="600"/>
              </a:spcAft>
            </a:pPr>
            <a:endParaRPr lang="cs-CZ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B1C8180-2FDD-4202-8C45-4057CB1AB2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D6E86CC6-13EA-4A88-86AD-CF27BF52CC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50180" y="1267730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3F80B441-4F7D-4B40-8A13-FED03A1F3A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941820" y="1267730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70C7FD1A-44B1-4E4C-B0C9-A8103DCCDC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50180" y="1913025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650182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CD7B8A97-A55C-4B63-9224-277C84F4B6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ázek 4" descr="Obsah obrázku patro, interiér, pes&#10;&#10;Popis se vygeneroval automaticky.">
            <a:extLst>
              <a:ext uri="{FF2B5EF4-FFF2-40B4-BE49-F238E27FC236}">
                <a16:creationId xmlns:a16="http://schemas.microsoft.com/office/drawing/2014/main" id="{CCD4448B-7EA0-4609-A8E9-41C09EBA0F5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279" r="24138" b="-3"/>
          <a:stretch/>
        </p:blipFill>
        <p:spPr>
          <a:xfrm>
            <a:off x="233261" y="233264"/>
            <a:ext cx="3324388" cy="3755625"/>
          </a:xfrm>
          <a:prstGeom prst="rect">
            <a:avLst/>
          </a:prstGeom>
        </p:spPr>
      </p:pic>
      <p:pic>
        <p:nvPicPr>
          <p:cNvPr id="5" name="Obrázek 5" descr="Obsah obrázku interiér, patro&#10;&#10;Popis se vygeneroval automaticky.">
            <a:extLst>
              <a:ext uri="{FF2B5EF4-FFF2-40B4-BE49-F238E27FC236}">
                <a16:creationId xmlns:a16="http://schemas.microsoft.com/office/drawing/2014/main" id="{7BC58EDC-2722-4AB2-9F72-4CC77346F34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169" r="1" b="1"/>
          <a:stretch/>
        </p:blipFill>
        <p:spPr>
          <a:xfrm>
            <a:off x="3643754" y="245169"/>
            <a:ext cx="2765828" cy="2539735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C6E2D67D-01A2-4277-8EA0-1560E7E952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3264" y="4080330"/>
            <a:ext cx="3324388" cy="2544406"/>
          </a:xfrm>
          <a:prstGeom prst="rect">
            <a:avLst/>
          </a:prstGeom>
          <a:solidFill>
            <a:srgbClr val="6BB246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Obrázek 6" descr="Obsah obrázku oblečení, interiér, osoba&#10;&#10;Popis se vygeneroval automaticky.">
            <a:extLst>
              <a:ext uri="{FF2B5EF4-FFF2-40B4-BE49-F238E27FC236}">
                <a16:creationId xmlns:a16="http://schemas.microsoft.com/office/drawing/2014/main" id="{A9682AAD-4E00-4FFA-A72D-96B2281A0F6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73" b="2"/>
          <a:stretch/>
        </p:blipFill>
        <p:spPr>
          <a:xfrm>
            <a:off x="3649090" y="2874855"/>
            <a:ext cx="2765828" cy="3749878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66A5D548-4865-4D5F-97A6-2D8C1657B2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79451" y="233264"/>
            <a:ext cx="5362178" cy="6391471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FFB280C-BA0C-49DC-926F-5BB41ADF0A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08711" y="374903"/>
            <a:ext cx="510365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35D6424-9872-4058-8BC2-8D02346897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64082" y="642594"/>
            <a:ext cx="4472921" cy="1371600"/>
          </a:xfrm>
        </p:spPr>
        <p:txBody>
          <a:bodyPr>
            <a:normAutofit/>
          </a:bodyPr>
          <a:lstStyle/>
          <a:p>
            <a:r>
              <a:rPr lang="cs-CZ" sz="4000">
                <a:ea typeface="+mj-lt"/>
                <a:cs typeface="+mj-lt"/>
              </a:rPr>
              <a:t>PŘÍKLADY NÁCVIKU 2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01BD319-9B90-44CF-BAB3-0576BA58C9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64082" y="2103120"/>
            <a:ext cx="4472921" cy="3931920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just"/>
            <a:r>
              <a:rPr lang="cs-CZ" sz="1600" b="1" dirty="0">
                <a:ea typeface="+mn-lt"/>
                <a:cs typeface="+mn-lt"/>
              </a:rPr>
              <a:t>P:</a:t>
            </a:r>
            <a:r>
              <a:rPr lang="cs-CZ" sz="1600" dirty="0">
                <a:ea typeface="+mn-lt"/>
                <a:cs typeface="+mn-lt"/>
              </a:rPr>
              <a:t> pacient opřený o dlaně a chodidla - kontrolujeme centrované držení:</a:t>
            </a:r>
            <a:endParaRPr lang="cs-CZ" sz="1600" dirty="0"/>
          </a:p>
          <a:p>
            <a:pPr algn="just">
              <a:buClr>
                <a:srgbClr val="262626"/>
              </a:buClr>
            </a:pPr>
            <a:r>
              <a:rPr lang="cs-CZ" sz="1600" dirty="0">
                <a:ea typeface="+mn-lt"/>
                <a:cs typeface="+mn-lt"/>
              </a:rPr>
              <a:t>ruce se opírají o hlavičky MTC a oblast </a:t>
            </a:r>
            <a:r>
              <a:rPr lang="cs-CZ" sz="1600" dirty="0" err="1">
                <a:ea typeface="+mn-lt"/>
                <a:cs typeface="+mn-lt"/>
              </a:rPr>
              <a:t>thenaru</a:t>
            </a:r>
            <a:r>
              <a:rPr lang="cs-CZ" sz="1600" dirty="0">
                <a:ea typeface="+mn-lt"/>
                <a:cs typeface="+mn-lt"/>
              </a:rPr>
              <a:t>, natažené prsty plošně tlačí do podložky, palec v EXT+ABD, zápěstí v RD</a:t>
            </a:r>
            <a:endParaRPr lang="cs-CZ" sz="1600" dirty="0"/>
          </a:p>
          <a:p>
            <a:pPr algn="just">
              <a:buClr>
                <a:srgbClr val="262626"/>
              </a:buClr>
            </a:pPr>
            <a:r>
              <a:rPr lang="cs-CZ" sz="1600" dirty="0">
                <a:ea typeface="+mn-lt"/>
                <a:cs typeface="+mn-lt"/>
              </a:rPr>
              <a:t>noha se opírá o hlavičky I. a V. MTT, subtalární kloub v </a:t>
            </a:r>
            <a:r>
              <a:rPr lang="cs-CZ" sz="1600" dirty="0" err="1">
                <a:ea typeface="+mn-lt"/>
                <a:cs typeface="+mn-lt"/>
              </a:rPr>
              <a:t>neutr</a:t>
            </a:r>
            <a:r>
              <a:rPr lang="cs-CZ" sz="1600" dirty="0">
                <a:ea typeface="+mn-lt"/>
                <a:cs typeface="+mn-lt"/>
              </a:rPr>
              <a:t>. poloze, čéška směřuje nad II. MTT (osa nohy)</a:t>
            </a:r>
            <a:endParaRPr lang="cs-CZ" sz="1600" dirty="0"/>
          </a:p>
          <a:p>
            <a:pPr algn="just">
              <a:buClr>
                <a:srgbClr val="262626"/>
              </a:buClr>
            </a:pPr>
            <a:r>
              <a:rPr lang="cs-CZ" sz="1600" dirty="0">
                <a:ea typeface="+mn-lt"/>
                <a:cs typeface="+mn-lt"/>
              </a:rPr>
              <a:t>hlava v prodloužení páteře, páteř napřímena</a:t>
            </a:r>
            <a:endParaRPr lang="cs-CZ" sz="1600" dirty="0"/>
          </a:p>
          <a:p>
            <a:pPr algn="just">
              <a:buClr>
                <a:srgbClr val="262626"/>
              </a:buClr>
            </a:pPr>
            <a:r>
              <a:rPr lang="cs-CZ" sz="1600" dirty="0">
                <a:ea typeface="+mn-lt"/>
                <a:cs typeface="+mn-lt"/>
              </a:rPr>
              <a:t>ovlivněním opory </a:t>
            </a:r>
            <a:r>
              <a:rPr lang="cs-CZ" sz="1600" dirty="0" err="1">
                <a:ea typeface="+mn-lt"/>
                <a:cs typeface="+mn-lt"/>
              </a:rPr>
              <a:t>facilitujeme</a:t>
            </a:r>
            <a:r>
              <a:rPr lang="cs-CZ" sz="1600" dirty="0">
                <a:ea typeface="+mn-lt"/>
                <a:cs typeface="+mn-lt"/>
              </a:rPr>
              <a:t> aktivaci stabilizátorů</a:t>
            </a:r>
            <a:endParaRPr lang="cs-CZ" sz="1600" dirty="0"/>
          </a:p>
          <a:p>
            <a:pPr algn="just">
              <a:buClr>
                <a:srgbClr val="262626"/>
              </a:buClr>
            </a:pPr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166663134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CD7B8A97-A55C-4B63-9224-277C84F4B6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ázek 4" descr="Obsah obrázku osoba, interiér, ruka&#10;&#10;Popis se vygeneroval automaticky.">
            <a:extLst>
              <a:ext uri="{FF2B5EF4-FFF2-40B4-BE49-F238E27FC236}">
                <a16:creationId xmlns:a16="http://schemas.microsoft.com/office/drawing/2014/main" id="{4DEB11C6-1AD7-4A1A-BE80-A5F399D627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261" y="448882"/>
            <a:ext cx="3324388" cy="3324388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64E8C82B-29EE-43B6-90D9-4C3463486D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92243" y="239052"/>
            <a:ext cx="2722671" cy="2474937"/>
          </a:xfrm>
          <a:prstGeom prst="rect">
            <a:avLst/>
          </a:prstGeom>
          <a:solidFill>
            <a:srgbClr val="6BB246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6E2D67D-01A2-4277-8EA0-1560E7E952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3264" y="4154694"/>
            <a:ext cx="3324388" cy="2470041"/>
          </a:xfrm>
          <a:prstGeom prst="rect">
            <a:avLst/>
          </a:prstGeom>
          <a:solidFill>
            <a:srgbClr val="6BB246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ázek 5" descr="Obsah obrázku osoba, oblečení, interiér, stopy&#10;&#10;Popis se vygeneroval automaticky.">
            <a:extLst>
              <a:ext uri="{FF2B5EF4-FFF2-40B4-BE49-F238E27FC236}">
                <a16:creationId xmlns:a16="http://schemas.microsoft.com/office/drawing/2014/main" id="{0A57A886-529B-4D19-8973-E5352D376E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2840" y="2874858"/>
            <a:ext cx="2721483" cy="3749878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66A5D548-4865-4D5F-97A6-2D8C1657B2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79451" y="233264"/>
            <a:ext cx="5362178" cy="6391471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EFFB280C-BA0C-49DC-926F-5BB41ADF0A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08711" y="374903"/>
            <a:ext cx="510365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F28B0AF0-3BB7-4A3B-8810-31A95AB45F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3343" y="611279"/>
            <a:ext cx="6362263" cy="1371600"/>
          </a:xfrm>
        </p:spPr>
        <p:txBody>
          <a:bodyPr>
            <a:normAutofit fontScale="90000"/>
          </a:bodyPr>
          <a:lstStyle/>
          <a:p>
            <a:pPr algn="ctr"/>
            <a:r>
              <a:rPr lang="cs-CZ" sz="4000"/>
              <a:t>PROJEVY INSUFICIENCE &amp; KOREKCE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F3FBF10-80DC-4C60-B912-DEFE5BB85B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32767" y="2084615"/>
            <a:ext cx="4472921" cy="4138315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algn="just">
              <a:buClr>
                <a:srgbClr val="262626"/>
              </a:buClr>
            </a:pPr>
            <a:r>
              <a:rPr lang="cs-CZ" sz="1600" dirty="0">
                <a:ea typeface="+mn-lt"/>
                <a:cs typeface="+mn-lt"/>
              </a:rPr>
              <a:t>= decentrované postavení </a:t>
            </a:r>
            <a:r>
              <a:rPr lang="cs-CZ" sz="1600" dirty="0" err="1">
                <a:ea typeface="+mn-lt"/>
                <a:cs typeface="+mn-lt"/>
              </a:rPr>
              <a:t>aker</a:t>
            </a:r>
            <a:endParaRPr lang="cs-CZ" sz="1600">
              <a:ea typeface="+mn-lt"/>
              <a:cs typeface="+mn-lt"/>
            </a:endParaRPr>
          </a:p>
          <a:p>
            <a:pPr algn="just">
              <a:buClr>
                <a:srgbClr val="262626"/>
              </a:buClr>
            </a:pPr>
            <a:r>
              <a:rPr lang="cs-CZ" sz="1600" dirty="0">
                <a:ea typeface="+mn-lt"/>
                <a:cs typeface="+mn-lt"/>
              </a:rPr>
              <a:t>při insuficienci dolních stabilizátorů lopatek se pac. opírá na hraně </a:t>
            </a:r>
            <a:r>
              <a:rPr lang="cs-CZ" sz="1600" dirty="0" err="1">
                <a:ea typeface="+mn-lt"/>
                <a:cs typeface="+mn-lt"/>
              </a:rPr>
              <a:t>hypothenaru</a:t>
            </a:r>
            <a:r>
              <a:rPr lang="cs-CZ" sz="1600" dirty="0">
                <a:ea typeface="+mn-lt"/>
                <a:cs typeface="+mn-lt"/>
              </a:rPr>
              <a:t>, prsty mírně pokrčeny, palec více v ADD, zápěstí v UD</a:t>
            </a:r>
            <a:endParaRPr lang="cs-CZ" sz="1600"/>
          </a:p>
          <a:p>
            <a:pPr algn="just">
              <a:buClr>
                <a:srgbClr val="262626"/>
              </a:buClr>
            </a:pPr>
            <a:r>
              <a:rPr lang="cs-CZ" sz="1600" b="1" dirty="0">
                <a:highlight>
                  <a:srgbClr val="00FF00"/>
                </a:highlight>
                <a:ea typeface="+mn-lt"/>
                <a:cs typeface="+mn-lt"/>
              </a:rPr>
              <a:t>KOREKCE:</a:t>
            </a:r>
            <a:r>
              <a:rPr lang="cs-CZ" sz="1600" dirty="0">
                <a:ea typeface="+mn-lt"/>
                <a:cs typeface="+mn-lt"/>
              </a:rPr>
              <a:t> </a:t>
            </a:r>
          </a:p>
          <a:p>
            <a:pPr lvl="1" algn="just">
              <a:buClr>
                <a:srgbClr val="262626"/>
              </a:buClr>
            </a:pPr>
            <a:r>
              <a:rPr lang="cs-CZ" sz="1500" dirty="0">
                <a:ea typeface="+mn-lt"/>
                <a:cs typeface="+mn-lt"/>
              </a:rPr>
              <a:t>kontrolovaným převodem opory na </a:t>
            </a:r>
            <a:r>
              <a:rPr lang="cs-CZ" sz="1500" dirty="0" err="1">
                <a:ea typeface="+mn-lt"/>
                <a:cs typeface="+mn-lt"/>
              </a:rPr>
              <a:t>thenar</a:t>
            </a:r>
            <a:r>
              <a:rPr lang="cs-CZ" sz="1500" dirty="0">
                <a:ea typeface="+mn-lt"/>
                <a:cs typeface="+mn-lt"/>
              </a:rPr>
              <a:t> a hlavičky MTC oslovíme stabilizační funkci dolních fixátorů LOP</a:t>
            </a:r>
            <a:endParaRPr lang="cs-CZ" sz="1500"/>
          </a:p>
          <a:p>
            <a:pPr lvl="1" algn="just">
              <a:buClr>
                <a:srgbClr val="262626"/>
              </a:buClr>
            </a:pPr>
            <a:r>
              <a:rPr lang="cs-CZ" sz="1500" dirty="0">
                <a:ea typeface="+mn-lt"/>
                <a:cs typeface="+mn-lt"/>
              </a:rPr>
              <a:t>nejprve provádíme přenos váhy a odlehčení, pak pacient pomalu nadlehčuje DK od podložky aniž by ztratil výchozí postavení, uvolněná DK provádí </a:t>
            </a:r>
            <a:r>
              <a:rPr lang="cs-CZ" sz="1500" dirty="0" err="1">
                <a:ea typeface="+mn-lt"/>
                <a:cs typeface="+mn-lt"/>
              </a:rPr>
              <a:t>fázický</a:t>
            </a:r>
            <a:r>
              <a:rPr lang="cs-CZ" sz="1500" dirty="0">
                <a:ea typeface="+mn-lt"/>
                <a:cs typeface="+mn-lt"/>
              </a:rPr>
              <a:t> pohyb (musí odpovídat síle stabilizace)</a:t>
            </a:r>
            <a:endParaRPr lang="cs-CZ" sz="1500"/>
          </a:p>
          <a:p>
            <a:pPr algn="just">
              <a:buClr>
                <a:srgbClr val="262626"/>
              </a:buClr>
            </a:pPr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100985798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Rectangle 71">
            <a:extLst>
              <a:ext uri="{FF2B5EF4-FFF2-40B4-BE49-F238E27FC236}">
                <a16:creationId xmlns:a16="http://schemas.microsoft.com/office/drawing/2014/main" id="{904DB13E-F722-4ED6-BB00-556651E95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4" name="Rectangle 73">
            <a:extLst>
              <a:ext uri="{FF2B5EF4-FFF2-40B4-BE49-F238E27FC236}">
                <a16:creationId xmlns:a16="http://schemas.microsoft.com/office/drawing/2014/main" id="{48DB4B7D-6E19-4B1E-A0ED-621919C15D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4CB196DE-BC07-4C0A-9A6F-6FFD5F7754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2C13C32D-C8E0-49CB-AF18-A6A13B7FE2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80" name="Group 79">
            <a:extLst>
              <a:ext uri="{FF2B5EF4-FFF2-40B4-BE49-F238E27FC236}">
                <a16:creationId xmlns:a16="http://schemas.microsoft.com/office/drawing/2014/main" id="{E26428D7-C6F3-473D-A360-A3F5C3E872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65E3DF13-4412-4927-AA38-F077B5A4CB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4569EC13-67CE-4C90-95BA-1F7D7F3D38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0A59492E-0F24-4A22-B24D-A110B40311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5" name="Rectangle 84">
            <a:extLst>
              <a:ext uri="{FF2B5EF4-FFF2-40B4-BE49-F238E27FC236}">
                <a16:creationId xmlns:a16="http://schemas.microsoft.com/office/drawing/2014/main" id="{E346D14A-35B6-462B-940E-FB42AD8A3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BB2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FC727E0C-AA2A-4BF0-B0C6-94E059D855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337" y="643464"/>
            <a:ext cx="6269159" cy="5571072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1F6B2E7B-50A4-474C-A0BF-55323ECDA1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6116" y="809244"/>
            <a:ext cx="5943600" cy="523951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79FB9A0B-C737-4AB4-A6EF-D592BAD1FD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5723" y="1571313"/>
            <a:ext cx="5738204" cy="452083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en-US" sz="1500" i="0" cap="all" spc="-100" dirty="0"/>
              <a:t>Princip </a:t>
            </a:r>
            <a:r>
              <a:rPr lang="en-US" sz="1500" i="0" cap="all" spc="-100" dirty="0" err="1"/>
              <a:t>kombinující</a:t>
            </a:r>
            <a:r>
              <a:rPr lang="en-US" sz="1500" i="0" cap="all" spc="-100" dirty="0"/>
              <a:t> </a:t>
            </a:r>
            <a:r>
              <a:rPr lang="en-US" sz="1500" i="0" cap="all" spc="-100" dirty="0" err="1"/>
              <a:t>provokovanou</a:t>
            </a:r>
            <a:r>
              <a:rPr lang="en-US" sz="1500" i="0" cap="all" spc="-100" dirty="0"/>
              <a:t> </a:t>
            </a:r>
            <a:r>
              <a:rPr lang="en-US" sz="1500" i="0" cap="all" spc="-100" dirty="0" err="1"/>
              <a:t>stabilizaci</a:t>
            </a:r>
            <a:r>
              <a:rPr lang="en-US" sz="1500" i="0" cap="all" spc="-100" dirty="0"/>
              <a:t> </a:t>
            </a:r>
            <a:r>
              <a:rPr lang="en-US" sz="1500" i="0" cap="all" spc="-100" dirty="0" err="1"/>
              <a:t>prostřednictvím</a:t>
            </a:r>
            <a:r>
              <a:rPr lang="en-US" sz="1500" i="0" cap="all" spc="-100" dirty="0"/>
              <a:t> </a:t>
            </a:r>
            <a:r>
              <a:rPr lang="en-US" sz="1500" i="0" cap="all" spc="-100" dirty="0" err="1"/>
              <a:t>centrované</a:t>
            </a:r>
            <a:r>
              <a:rPr lang="en-US" sz="1500" i="0" cap="all" spc="-100" dirty="0"/>
              <a:t> </a:t>
            </a:r>
            <a:r>
              <a:rPr lang="en-US" sz="1500" i="0" cap="all" spc="-100" dirty="0" err="1"/>
              <a:t>opory</a:t>
            </a:r>
            <a:r>
              <a:rPr lang="en-US" sz="1500" i="0" cap="all" spc="-100" dirty="0"/>
              <a:t> a </a:t>
            </a:r>
            <a:r>
              <a:rPr lang="en-US" sz="1500" i="0" cap="all" spc="-100" dirty="0" err="1"/>
              <a:t>odporu</a:t>
            </a:r>
            <a:r>
              <a:rPr lang="en-US" sz="1500" i="0" cap="all" spc="-100" dirty="0"/>
              <a:t> </a:t>
            </a:r>
            <a:r>
              <a:rPr lang="en-US" sz="1500" i="0" cap="all" spc="-100" dirty="0" err="1"/>
              <a:t>proti</a:t>
            </a:r>
            <a:r>
              <a:rPr lang="en-US" sz="1500" i="0" cap="all" spc="-100" dirty="0"/>
              <a:t> </a:t>
            </a:r>
            <a:r>
              <a:rPr lang="en-US" sz="1500" i="0" cap="all" spc="-100" dirty="0" err="1"/>
              <a:t>plánované</a:t>
            </a:r>
            <a:r>
              <a:rPr lang="en-US" sz="1500" i="0" cap="all" spc="-100" dirty="0"/>
              <a:t> </a:t>
            </a:r>
            <a:r>
              <a:rPr lang="en-US" sz="1500" i="0" cap="all" spc="-100" dirty="0" err="1"/>
              <a:t>hybnosti</a:t>
            </a:r>
            <a:r>
              <a:rPr lang="en-US" sz="1500" i="0" cap="all" spc="-100" dirty="0"/>
              <a:t> </a:t>
            </a:r>
            <a:r>
              <a:rPr lang="en-US" sz="1500" i="0" cap="all" spc="-100" dirty="0" err="1"/>
              <a:t>lze</a:t>
            </a:r>
            <a:r>
              <a:rPr lang="en-US" sz="1500" i="0" cap="all" spc="-100" dirty="0"/>
              <a:t> </a:t>
            </a:r>
            <a:r>
              <a:rPr lang="en-US" sz="1500" i="0" cap="all" spc="-100" dirty="0" err="1"/>
              <a:t>využít</a:t>
            </a:r>
            <a:r>
              <a:rPr lang="en-US" sz="1500" i="0" cap="all" spc="-100" dirty="0"/>
              <a:t> v </a:t>
            </a:r>
            <a:r>
              <a:rPr lang="en-US" sz="1500" i="0" cap="all" spc="-100" dirty="0" err="1"/>
              <a:t>řadě</a:t>
            </a:r>
            <a:r>
              <a:rPr lang="en-US" sz="1500" i="0" cap="all" spc="-100" dirty="0"/>
              <a:t> </a:t>
            </a:r>
            <a:r>
              <a:rPr lang="en-US" sz="1500" i="0" cap="all" spc="-100" dirty="0" err="1"/>
              <a:t>modifikací</a:t>
            </a:r>
            <a:r>
              <a:rPr lang="en-US" sz="1500" i="0" cap="all" spc="-100" dirty="0"/>
              <a:t>.</a:t>
            </a:r>
            <a:endParaRPr lang="en-US" sz="1500" cap="all" spc="-100" dirty="0"/>
          </a:p>
          <a:p>
            <a:pPr algn="ctr">
              <a:lnSpc>
                <a:spcPct val="150000"/>
              </a:lnSpc>
            </a:pPr>
            <a:br>
              <a:rPr lang="en-US" sz="1500" i="0" cap="all" spc="-100" dirty="0"/>
            </a:br>
            <a:r>
              <a:rPr lang="en-US" sz="1500" i="0" cap="all" spc="-100" dirty="0" err="1"/>
              <a:t>volba</a:t>
            </a:r>
            <a:r>
              <a:rPr lang="en-US" sz="1500" i="0" cap="all" spc="-100" dirty="0"/>
              <a:t> </a:t>
            </a:r>
            <a:r>
              <a:rPr lang="en-US" sz="1500" i="0" cap="all" spc="-100" dirty="0" err="1"/>
              <a:t>cvičení</a:t>
            </a:r>
            <a:r>
              <a:rPr lang="en-US" sz="1500" i="0" cap="all" spc="-100" dirty="0"/>
              <a:t> </a:t>
            </a:r>
            <a:r>
              <a:rPr lang="en-US" sz="1500" i="0" cap="all" spc="-100" dirty="0" err="1"/>
              <a:t>vyplývá</a:t>
            </a:r>
            <a:r>
              <a:rPr lang="en-US" sz="1500" i="0" cap="all" spc="-100" dirty="0"/>
              <a:t> z </a:t>
            </a:r>
            <a:r>
              <a:rPr lang="en-US" sz="1500" i="0" cap="all" spc="-100" dirty="0" err="1"/>
              <a:t>cíle</a:t>
            </a:r>
            <a:r>
              <a:rPr lang="en-US" sz="1500" i="0" cap="all" spc="-100" dirty="0"/>
              <a:t>, </a:t>
            </a:r>
            <a:r>
              <a:rPr lang="en-US" sz="1500" i="0" cap="all" spc="-100" dirty="0" err="1"/>
              <a:t>kterého</a:t>
            </a:r>
            <a:r>
              <a:rPr lang="en-US" sz="1500" i="0" cap="all" spc="-100" dirty="0"/>
              <a:t> </a:t>
            </a:r>
            <a:r>
              <a:rPr lang="en-US" sz="1500" i="0" cap="all" spc="-100" dirty="0" err="1"/>
              <a:t>chceme</a:t>
            </a:r>
            <a:r>
              <a:rPr lang="en-US" sz="1500" i="0" cap="all" spc="-100" dirty="0"/>
              <a:t> </a:t>
            </a:r>
            <a:r>
              <a:rPr lang="en-US" sz="1500" i="0" cap="all" spc="-100" dirty="0" err="1"/>
              <a:t>dosáhnout</a:t>
            </a:r>
            <a:r>
              <a:rPr lang="en-US" sz="1500" i="0" cap="all" spc="-100" dirty="0"/>
              <a:t> a </a:t>
            </a:r>
            <a:r>
              <a:rPr lang="en-US" sz="1500" i="0" cap="all" spc="-100" dirty="0" err="1"/>
              <a:t>musí</a:t>
            </a:r>
            <a:r>
              <a:rPr lang="en-US" sz="1500" i="0" cap="all" spc="-100" dirty="0"/>
              <a:t> </a:t>
            </a:r>
            <a:r>
              <a:rPr lang="en-US" sz="1500" i="0" cap="all" spc="-100" dirty="0" err="1"/>
              <a:t>být</a:t>
            </a:r>
            <a:r>
              <a:rPr lang="en-US" sz="1500" i="0" cap="all" spc="-100" dirty="0"/>
              <a:t> </a:t>
            </a:r>
            <a:r>
              <a:rPr lang="en-US" sz="1500" i="0" cap="all" spc="-100" dirty="0" err="1"/>
              <a:t>přizpůsobena</a:t>
            </a:r>
            <a:r>
              <a:rPr lang="en-US" sz="1500" i="0" cap="all" spc="-100" dirty="0"/>
              <a:t> </a:t>
            </a:r>
            <a:r>
              <a:rPr lang="en-US" sz="1500" i="0" cap="all" spc="-100" dirty="0" err="1"/>
              <a:t>kondici</a:t>
            </a:r>
            <a:r>
              <a:rPr lang="en-US" sz="1500" i="0" cap="all" spc="-100" dirty="0"/>
              <a:t> a </a:t>
            </a:r>
            <a:r>
              <a:rPr lang="en-US" sz="1500" i="0" cap="all" spc="-100" dirty="0" err="1"/>
              <a:t>funkčním</a:t>
            </a:r>
            <a:r>
              <a:rPr lang="en-US" sz="1500" i="0" cap="all" spc="-100" dirty="0"/>
              <a:t> </a:t>
            </a:r>
            <a:r>
              <a:rPr lang="en-US" sz="1500" i="0" cap="all" spc="-100" dirty="0" err="1"/>
              <a:t>schopnostem</a:t>
            </a:r>
            <a:r>
              <a:rPr lang="en-US" sz="1500" i="0" cap="all" spc="-100" dirty="0"/>
              <a:t> </a:t>
            </a:r>
            <a:r>
              <a:rPr lang="en-US" sz="1500" i="0" cap="all" spc="-100" err="1"/>
              <a:t>pacienta</a:t>
            </a:r>
            <a:r>
              <a:rPr lang="en-US" sz="1500" i="0" cap="all" spc="-100"/>
              <a:t>.</a:t>
            </a:r>
            <a:endParaRPr lang="en-US" sz="1500" cap="all" spc="-100" dirty="0" err="1"/>
          </a:p>
          <a:p>
            <a:pPr algn="ctr">
              <a:lnSpc>
                <a:spcPct val="150000"/>
              </a:lnSpc>
            </a:pPr>
            <a:br>
              <a:rPr lang="en-US" sz="1500" i="0" cap="all" spc="-100" dirty="0"/>
            </a:br>
            <a:r>
              <a:rPr lang="en-US" sz="1500" i="0" cap="all" spc="-100" dirty="0" err="1"/>
              <a:t>souhru</a:t>
            </a:r>
            <a:r>
              <a:rPr lang="en-US" sz="1500" i="0" cap="all" spc="-100" dirty="0"/>
              <a:t> </a:t>
            </a:r>
            <a:r>
              <a:rPr lang="en-US" sz="1500" i="0" cap="all" spc="-100" dirty="0" err="1"/>
              <a:t>stabilizačních</a:t>
            </a:r>
            <a:r>
              <a:rPr lang="en-US" sz="1500" i="0" cap="all" spc="-100" dirty="0"/>
              <a:t> </a:t>
            </a:r>
            <a:r>
              <a:rPr lang="en-US" sz="1500" i="0" cap="all" spc="-100" dirty="0" err="1"/>
              <a:t>svalů</a:t>
            </a:r>
            <a:r>
              <a:rPr lang="en-US" sz="1500" i="0" cap="all" spc="-100" dirty="0"/>
              <a:t> </a:t>
            </a:r>
            <a:r>
              <a:rPr lang="en-US" sz="1500" i="0" cap="all" spc="-100" dirty="0" err="1"/>
              <a:t>páteře</a:t>
            </a:r>
            <a:r>
              <a:rPr lang="en-US" sz="1500" i="0" cap="all" spc="-100" dirty="0"/>
              <a:t> </a:t>
            </a:r>
            <a:r>
              <a:rPr lang="en-US" sz="1500" i="0" cap="all" spc="-100" dirty="0" err="1"/>
              <a:t>postupně</a:t>
            </a:r>
            <a:r>
              <a:rPr lang="en-US" sz="1500" i="0" cap="all" spc="-100" dirty="0"/>
              <a:t> </a:t>
            </a:r>
            <a:r>
              <a:rPr lang="en-US" sz="1500" i="0" cap="all" spc="-100" dirty="0" err="1"/>
              <a:t>vycvičujeme</a:t>
            </a:r>
            <a:r>
              <a:rPr lang="en-US" sz="1500" i="0" cap="all" spc="-100" dirty="0"/>
              <a:t> </a:t>
            </a:r>
            <a:r>
              <a:rPr lang="en-US" sz="1500" i="0" cap="all" spc="-100" dirty="0" err="1"/>
              <a:t>ve</a:t>
            </a:r>
            <a:r>
              <a:rPr lang="en-US" sz="1500" i="0" cap="all" spc="-100" dirty="0"/>
              <a:t> </a:t>
            </a:r>
            <a:r>
              <a:rPr lang="en-US" sz="1500" i="0" cap="all" spc="-100" dirty="0" err="1"/>
              <a:t>vyšších</a:t>
            </a:r>
            <a:r>
              <a:rPr lang="en-US" sz="1500" i="0" cap="all" spc="-100" dirty="0"/>
              <a:t> </a:t>
            </a:r>
            <a:r>
              <a:rPr lang="en-US" sz="1500" i="0" cap="all" spc="-100" dirty="0" err="1"/>
              <a:t>posturálních</a:t>
            </a:r>
            <a:r>
              <a:rPr lang="en-US" sz="1500" i="0" cap="all" spc="-100" dirty="0"/>
              <a:t> </a:t>
            </a:r>
            <a:r>
              <a:rPr lang="en-US" sz="1500" i="0" cap="all" spc="-100" dirty="0" err="1"/>
              <a:t>polohách</a:t>
            </a:r>
            <a:r>
              <a:rPr lang="en-US" sz="1500" i="0" cap="all" spc="-100" dirty="0"/>
              <a:t> a </a:t>
            </a:r>
            <a:r>
              <a:rPr lang="en-US" sz="1500" i="0" cap="all" spc="-100" dirty="0" err="1"/>
              <a:t>poté</a:t>
            </a:r>
            <a:r>
              <a:rPr lang="en-US" sz="1500" i="0" cap="all" spc="-100" dirty="0"/>
              <a:t> ji </a:t>
            </a:r>
            <a:r>
              <a:rPr lang="en-US" sz="1500" i="0" cap="all" spc="-100" dirty="0" err="1"/>
              <a:t>zařazujeme</a:t>
            </a:r>
            <a:r>
              <a:rPr lang="en-US" sz="1500" i="0" cap="all" spc="-100" dirty="0"/>
              <a:t> do </a:t>
            </a:r>
            <a:r>
              <a:rPr lang="en-US" sz="1500" i="0" cap="all" spc="-100" dirty="0" err="1"/>
              <a:t>běžných</a:t>
            </a:r>
            <a:r>
              <a:rPr lang="en-US" sz="1500" i="0" cap="all" spc="-100" dirty="0"/>
              <a:t> </a:t>
            </a:r>
            <a:r>
              <a:rPr lang="en-US" sz="1500" i="0" cap="all" spc="-100" dirty="0" err="1"/>
              <a:t>denních</a:t>
            </a:r>
            <a:r>
              <a:rPr lang="en-US" sz="1500" i="0" cap="all" spc="-100" dirty="0"/>
              <a:t> </a:t>
            </a:r>
            <a:r>
              <a:rPr lang="en-US" sz="1500" i="0" cap="all" spc="-100" err="1"/>
              <a:t>činností</a:t>
            </a:r>
            <a:r>
              <a:rPr lang="en-US" sz="1500" i="0" cap="all" spc="-100"/>
              <a:t>.</a:t>
            </a:r>
            <a:endParaRPr lang="en-US" sz="1500" cap="all" spc="-100" dirty="0" err="1"/>
          </a:p>
          <a:p>
            <a:pPr algn="ctr">
              <a:lnSpc>
                <a:spcPct val="150000"/>
              </a:lnSpc>
            </a:pPr>
            <a:endParaRPr lang="en-US" sz="1500" cap="all" spc="-100"/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DAB684CD-1CA6-44AD-B86E-07661B89BA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817796" y="640856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A207C111-4AF5-46E6-9072-33829E27E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932096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51B42FE6-BEAF-413E-A213-73F20F11FD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23736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F232A2AC-37C6-4CAC-BAAD-1606F4BB6F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932096" y="1286150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Rectangle 98">
            <a:extLst>
              <a:ext uri="{FF2B5EF4-FFF2-40B4-BE49-F238E27FC236}">
                <a16:creationId xmlns:a16="http://schemas.microsoft.com/office/drawing/2014/main" id="{469C48A1-EB28-4011-BF37-208DCF07F4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6055" y="0"/>
            <a:ext cx="4636008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ázek 5" descr="Obsah obrázku zeď, osoba, interiér, sport&#10;&#10;Popis se vygeneroval automaticky.">
            <a:extLst>
              <a:ext uri="{FF2B5EF4-FFF2-40B4-BE49-F238E27FC236}">
                <a16:creationId xmlns:a16="http://schemas.microsoft.com/office/drawing/2014/main" id="{4F4C358D-8763-49C0-BA28-330F5FFF7C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65"/>
          <a:stretch/>
        </p:blipFill>
        <p:spPr>
          <a:xfrm>
            <a:off x="7555832" y="4"/>
            <a:ext cx="4636168" cy="3428999"/>
          </a:xfrm>
          <a:prstGeom prst="rect">
            <a:avLst/>
          </a:prstGeom>
        </p:spPr>
      </p:pic>
      <p:pic>
        <p:nvPicPr>
          <p:cNvPr id="4" name="Obrázek 4" descr="Obsah obrázku osoba, interiér, ruka&#10;&#10;Popis se vygeneroval automaticky.">
            <a:extLst>
              <a:ext uri="{FF2B5EF4-FFF2-40B4-BE49-F238E27FC236}">
                <a16:creationId xmlns:a16="http://schemas.microsoft.com/office/drawing/2014/main" id="{3B9E006E-F16B-45E4-8C55-24E4DD74345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480" r="-1" b="-1"/>
          <a:stretch/>
        </p:blipFill>
        <p:spPr>
          <a:xfrm>
            <a:off x="7555769" y="3426905"/>
            <a:ext cx="4636231" cy="3431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716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1">
            <a:extLst>
              <a:ext uri="{FF2B5EF4-FFF2-40B4-BE49-F238E27FC236}">
                <a16:creationId xmlns:a16="http://schemas.microsoft.com/office/drawing/2014/main" id="{F7CFB609-BCB5-48F3-A772-96674F30B8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BB2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Obrázek 5" descr="Obsah obrázku osoba, interiér&#10;&#10;Popis se vygeneroval automaticky.">
            <a:extLst>
              <a:ext uri="{FF2B5EF4-FFF2-40B4-BE49-F238E27FC236}">
                <a16:creationId xmlns:a16="http://schemas.microsoft.com/office/drawing/2014/main" id="{70CFB262-830D-4C24-99B5-8ACCE8E32D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0600" y="857216"/>
            <a:ext cx="2976267" cy="2282362"/>
          </a:xfrm>
          <a:prstGeom prst="rect">
            <a:avLst/>
          </a:prstGeom>
        </p:spPr>
      </p:pic>
      <p:pic>
        <p:nvPicPr>
          <p:cNvPr id="7" name="Obrázek 7" descr="Obsah obrázku text, interiér, patro, zeď&#10;&#10;Popis se vygeneroval automaticky.">
            <a:extLst>
              <a:ext uri="{FF2B5EF4-FFF2-40B4-BE49-F238E27FC236}">
                <a16:creationId xmlns:a16="http://schemas.microsoft.com/office/drawing/2014/main" id="{5024B2C3-3DD9-48FD-9938-6D50763B84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0601" y="3732447"/>
            <a:ext cx="2955176" cy="2205736"/>
          </a:xfrm>
          <a:prstGeom prst="rect">
            <a:avLst/>
          </a:prstGeom>
        </p:spPr>
      </p:pic>
      <p:sp>
        <p:nvSpPr>
          <p:cNvPr id="10" name="Rectangle 13">
            <a:extLst>
              <a:ext uri="{FF2B5EF4-FFF2-40B4-BE49-F238E27FC236}">
                <a16:creationId xmlns:a16="http://schemas.microsoft.com/office/drawing/2014/main" id="{1D2369D4-64C4-40CA-B2FC-743453FA2B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91973" y="643464"/>
            <a:ext cx="4143830" cy="5566305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5">
            <a:extLst>
              <a:ext uri="{FF2B5EF4-FFF2-40B4-BE49-F238E27FC236}">
                <a16:creationId xmlns:a16="http://schemas.microsoft.com/office/drawing/2014/main" id="{73AD138D-C229-40D8-842E-020743C022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7364" y="806860"/>
            <a:ext cx="3813048" cy="523951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4E3522A-4AF7-4B0A-83D0-0AE3F13295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88063" y="1589762"/>
            <a:ext cx="3562090" cy="3054847"/>
          </a:xfrm>
        </p:spPr>
        <p:txBody>
          <a:bodyPr>
            <a:normAutofit/>
          </a:bodyPr>
          <a:lstStyle/>
          <a:p>
            <a:r>
              <a:rPr lang="cs-CZ" sz="4800"/>
              <a:t>PŘÍKLADY NÁCVIKU HSSP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DA5DF36-C310-4E28-853E-2E120CDC79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44638" y="4746488"/>
            <a:ext cx="3238500" cy="1021852"/>
          </a:xfrm>
        </p:spPr>
        <p:txBody>
          <a:bodyPr>
            <a:normAutofit/>
          </a:bodyPr>
          <a:lstStyle/>
          <a:p>
            <a:endParaRPr lang="cs-CZ"/>
          </a:p>
        </p:txBody>
      </p:sp>
      <p:pic>
        <p:nvPicPr>
          <p:cNvPr id="6" name="Obrázek 6" descr="Obsah obrázku osoba, interiér&#10;&#10;Popis se vygeneroval automaticky.">
            <a:extLst>
              <a:ext uri="{FF2B5EF4-FFF2-40B4-BE49-F238E27FC236}">
                <a16:creationId xmlns:a16="http://schemas.microsoft.com/office/drawing/2014/main" id="{5A24FE6E-89A3-47CC-9B6D-D9B120FCF6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500" y="864195"/>
            <a:ext cx="3014710" cy="2261032"/>
          </a:xfrm>
          <a:prstGeom prst="rect">
            <a:avLst/>
          </a:prstGeom>
        </p:spPr>
      </p:pic>
      <p:sp>
        <p:nvSpPr>
          <p:cNvPr id="13" name="Rectangle 17">
            <a:extLst>
              <a:ext uri="{FF2B5EF4-FFF2-40B4-BE49-F238E27FC236}">
                <a16:creationId xmlns:a16="http://schemas.microsoft.com/office/drawing/2014/main" id="{2B1BAE5E-7CC8-40AD-9A7E-0469E24407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503768" y="640856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5" name="Straight Connector 19">
            <a:extLst>
              <a:ext uri="{FF2B5EF4-FFF2-40B4-BE49-F238E27FC236}">
                <a16:creationId xmlns:a16="http://schemas.microsoft.com/office/drawing/2014/main" id="{101E6AB6-0657-4BF2-816B-443C9809C4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18068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21">
            <a:extLst>
              <a:ext uri="{FF2B5EF4-FFF2-40B4-BE49-F238E27FC236}">
                <a16:creationId xmlns:a16="http://schemas.microsoft.com/office/drawing/2014/main" id="{A493DB97-1EF9-40FC-9DAC-B23D646962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309708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1FD9D93B-46F0-47D0-9A9E-8E60DA3FA8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18068" y="1286150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Obrázek 4" descr="Obsah obrázku text, interiér, osoba, sport&#10;&#10;Popis se vygeneroval automaticky.">
            <a:extLst>
              <a:ext uri="{FF2B5EF4-FFF2-40B4-BE49-F238E27FC236}">
                <a16:creationId xmlns:a16="http://schemas.microsoft.com/office/drawing/2014/main" id="{7F9A7EE6-1798-4F1A-B4DA-135E27F6BA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0500" y="3718293"/>
            <a:ext cx="3014710" cy="2234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02830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2DC4AA0A-D9C3-4A0B-990D-1BCB0022A6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867" y="0"/>
            <a:ext cx="12193867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Obrázek 6" descr="Obsah obrázku postel, interiér, závěs, nábytek&#10;&#10;Popis se vygeneroval automaticky.">
            <a:extLst>
              <a:ext uri="{FF2B5EF4-FFF2-40B4-BE49-F238E27FC236}">
                <a16:creationId xmlns:a16="http://schemas.microsoft.com/office/drawing/2014/main" id="{E180F0D2-F84A-4CDA-B718-56CABADA6B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9624" y="1073495"/>
            <a:ext cx="3406261" cy="2554695"/>
          </a:xfrm>
          <a:prstGeom prst="rect">
            <a:avLst/>
          </a:prstGeom>
        </p:spPr>
      </p:pic>
      <p:pic>
        <p:nvPicPr>
          <p:cNvPr id="4" name="Obrázek 4" descr="Obsah obrázku osoba, interiér, zeď, závěs&#10;&#10;Popis se vygeneroval automaticky.">
            <a:extLst>
              <a:ext uri="{FF2B5EF4-FFF2-40B4-BE49-F238E27FC236}">
                <a16:creationId xmlns:a16="http://schemas.microsoft.com/office/drawing/2014/main" id="{85DD4D2B-800C-4993-AE42-AD7A32FD35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696" y="1137839"/>
            <a:ext cx="3406261" cy="2554695"/>
          </a:xfrm>
          <a:prstGeom prst="rect">
            <a:avLst/>
          </a:prstGeom>
        </p:spPr>
      </p:pic>
      <p:pic>
        <p:nvPicPr>
          <p:cNvPr id="5" name="Obrázek 5" descr="Obsah obrázku osoba, interiér, závěs&#10;&#10;Popis se vygeneroval automaticky.">
            <a:extLst>
              <a:ext uri="{FF2B5EF4-FFF2-40B4-BE49-F238E27FC236}">
                <a16:creationId xmlns:a16="http://schemas.microsoft.com/office/drawing/2014/main" id="{7F86C262-A7DA-4006-8B86-B9A85C58B4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2982" y="1085301"/>
            <a:ext cx="3406263" cy="2551959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6A0B685E-5162-4E10-98F2-9511FD9E2C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867" y="4216139"/>
            <a:ext cx="12192000" cy="2641861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D9D3865-C494-4C4A-8495-8245E90546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4249" y="4380353"/>
            <a:ext cx="11859768" cy="2313432"/>
          </a:xfrm>
          <a:prstGeom prst="rect">
            <a:avLst/>
          </a:prstGeom>
          <a:noFill/>
          <a:ln w="6350" cap="sq" cmpd="sng" algn="ctr">
            <a:solidFill>
              <a:schemeClr val="tx1"/>
            </a:solidFill>
            <a:prstDash val="solid"/>
            <a:miter lim="800000"/>
          </a:ln>
          <a:effectLst/>
        </p:spPr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F15118D-FFEE-44AD-ABA8-BBFDAACF6C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776" y="4495893"/>
            <a:ext cx="5588000" cy="1923571"/>
          </a:xfrm>
        </p:spPr>
        <p:txBody>
          <a:bodyPr>
            <a:normAutofit/>
          </a:bodyPr>
          <a:lstStyle/>
          <a:p>
            <a:r>
              <a:rPr lang="cs-CZ" sz="3100" dirty="0">
                <a:solidFill>
                  <a:schemeClr val="tx1"/>
                </a:solidFill>
              </a:rPr>
              <a:t>UDRŽENÍ NEUTRÁLNÍ POLOHY V NÁROČNĚJŠÍCH SITUACÍCH</a:t>
            </a:r>
            <a:endParaRPr lang="cs-CZ" dirty="0">
              <a:solidFill>
                <a:schemeClr val="tx1"/>
              </a:solidFill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78EE79F-FCAA-4CF9-9746-730B51FC4C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4881334"/>
            <a:ext cx="0" cy="115268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8F4A6A2-4AE8-4C7C-87D7-FFC82465EC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56866" y="4611348"/>
            <a:ext cx="5832173" cy="2200660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just">
              <a:lnSpc>
                <a:spcPct val="110000"/>
              </a:lnSpc>
            </a:pPr>
            <a:r>
              <a:rPr lang="cs-CZ" b="1" dirty="0">
                <a:ea typeface="+mn-lt"/>
                <a:cs typeface="+mn-lt"/>
              </a:rPr>
              <a:t>LZ, pokrčené DKK</a:t>
            </a:r>
            <a:endParaRPr lang="cs-CZ" dirty="0">
              <a:ea typeface="+mn-lt"/>
              <a:cs typeface="+mn-lt"/>
            </a:endParaRPr>
          </a:p>
          <a:p>
            <a:pPr algn="just">
              <a:lnSpc>
                <a:spcPct val="110000"/>
              </a:lnSpc>
              <a:buClr>
                <a:srgbClr val="FFFFFF"/>
              </a:buClr>
            </a:pPr>
            <a:r>
              <a:rPr lang="cs-CZ" dirty="0">
                <a:ea typeface="+mn-lt"/>
                <a:cs typeface="+mn-lt"/>
              </a:rPr>
              <a:t>při aktivním udržení napřímené </a:t>
            </a:r>
            <a:r>
              <a:rPr lang="cs-CZ" dirty="0" err="1">
                <a:ea typeface="+mn-lt"/>
                <a:cs typeface="+mn-lt"/>
              </a:rPr>
              <a:t>Lp</a:t>
            </a:r>
            <a:r>
              <a:rPr lang="cs-CZ" dirty="0">
                <a:ea typeface="+mn-lt"/>
                <a:cs typeface="+mn-lt"/>
              </a:rPr>
              <a:t>, střídavě staví DKK na špičku (popř. celé chodidlo, změna polohy HKK)</a:t>
            </a:r>
          </a:p>
          <a:p>
            <a:pPr algn="just">
              <a:lnSpc>
                <a:spcPct val="110000"/>
              </a:lnSpc>
              <a:buClr>
                <a:srgbClr val="FFFFFF"/>
              </a:buClr>
            </a:pPr>
            <a:r>
              <a:rPr lang="cs-CZ" b="1" dirty="0">
                <a:ea typeface="+mn-lt"/>
                <a:cs typeface="+mn-lt"/>
              </a:rPr>
              <a:t>LZ, pokrčené DKK, opěrná DK podložena </a:t>
            </a:r>
            <a:r>
              <a:rPr lang="cs-CZ" b="1" dirty="0" err="1">
                <a:ea typeface="+mn-lt"/>
                <a:cs typeface="+mn-lt"/>
              </a:rPr>
              <a:t>overballem</a:t>
            </a:r>
            <a:endParaRPr lang="cs-CZ" dirty="0">
              <a:ea typeface="+mn-lt"/>
              <a:cs typeface="+mn-lt"/>
            </a:endParaRPr>
          </a:p>
          <a:p>
            <a:pPr algn="just">
              <a:lnSpc>
                <a:spcPct val="110000"/>
              </a:lnSpc>
              <a:buClr>
                <a:srgbClr val="FFFFFF"/>
              </a:buClr>
            </a:pPr>
            <a:r>
              <a:rPr lang="cs-CZ" dirty="0">
                <a:ea typeface="+mn-lt"/>
                <a:cs typeface="+mn-lt"/>
              </a:rPr>
              <a:t>střídavě krčí a natahuje druhou DK (popř. se zapojením HKK)</a:t>
            </a:r>
          </a:p>
          <a:p>
            <a:pPr algn="just">
              <a:lnSpc>
                <a:spcPct val="110000"/>
              </a:lnSpc>
              <a:buClr>
                <a:srgbClr val="FFFFFF"/>
              </a:buClr>
            </a:pPr>
            <a:r>
              <a:rPr lang="cs-CZ" b="1" dirty="0">
                <a:ea typeface="+mn-lt"/>
                <a:cs typeface="+mn-lt"/>
              </a:rPr>
              <a:t>Klek s oporou o všechny 4</a:t>
            </a:r>
            <a:endParaRPr lang="cs-CZ" dirty="0">
              <a:ea typeface="+mn-lt"/>
              <a:cs typeface="+mn-lt"/>
            </a:endParaRPr>
          </a:p>
          <a:p>
            <a:pPr algn="just">
              <a:lnSpc>
                <a:spcPct val="110000"/>
              </a:lnSpc>
              <a:buClr>
                <a:srgbClr val="FFFFFF"/>
              </a:buClr>
            </a:pPr>
            <a:r>
              <a:rPr lang="cs-CZ" dirty="0">
                <a:ea typeface="+mn-lt"/>
                <a:cs typeface="+mn-lt"/>
              </a:rPr>
              <a:t>při aktivní stabilizaci a udržení napřímené </a:t>
            </a:r>
            <a:r>
              <a:rPr lang="cs-CZ" dirty="0" err="1">
                <a:ea typeface="+mn-lt"/>
                <a:cs typeface="+mn-lt"/>
              </a:rPr>
              <a:t>Lp</a:t>
            </a:r>
            <a:r>
              <a:rPr lang="cs-CZ" dirty="0">
                <a:ea typeface="+mn-lt"/>
                <a:cs typeface="+mn-lt"/>
              </a:rPr>
              <a:t> nadzvednutí DK a kontra HK (terapeut přidá postrky).</a:t>
            </a:r>
            <a:endParaRPr lang="cs-CZ" dirty="0"/>
          </a:p>
          <a:p>
            <a:pPr algn="just">
              <a:lnSpc>
                <a:spcPct val="110000"/>
              </a:lnSpc>
              <a:buClr>
                <a:srgbClr val="262626"/>
              </a:buClr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2162183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904DB13E-F722-4ED6-BB00-556651E95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48DB4B7D-6E19-4B1E-A0ED-621919C15D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CB196DE-BC07-4C0A-9A6F-6FFD5F7754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C13C32D-C8E0-49CB-AF18-A6A13B7FE2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E26428D7-C6F3-473D-A360-A3F5C3E872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65E3DF13-4412-4927-AA38-F077B5A4CB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4569EC13-67CE-4C90-95BA-1F7D7F3D38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0A59492E-0F24-4A22-B24D-A110B40311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0E7CA313-2F4B-4574-8399-12EF6A1BF2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68579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Obrázek 10" descr="Obsah obrázku závěs, osoba, interiér, patro&#10;&#10;Popis se vygeneroval automaticky.">
            <a:extLst>
              <a:ext uri="{FF2B5EF4-FFF2-40B4-BE49-F238E27FC236}">
                <a16:creationId xmlns:a16="http://schemas.microsoft.com/office/drawing/2014/main" id="{3D4802EA-E2BF-4AF2-843C-AE03CBF68D7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88" r="2" b="2"/>
          <a:stretch/>
        </p:blipFill>
        <p:spPr>
          <a:xfrm>
            <a:off x="5928985" y="41763"/>
            <a:ext cx="6095997" cy="4530063"/>
          </a:xfrm>
          <a:prstGeom prst="rect">
            <a:avLst/>
          </a:prstGeom>
        </p:spPr>
      </p:pic>
      <p:pic>
        <p:nvPicPr>
          <p:cNvPr id="7" name="Obrázek 8" descr="Obsah obrázku osoba, interiér, závěs&#10;&#10;Popis se vygeneroval automaticky.">
            <a:extLst>
              <a:ext uri="{FF2B5EF4-FFF2-40B4-BE49-F238E27FC236}">
                <a16:creationId xmlns:a16="http://schemas.microsoft.com/office/drawing/2014/main" id="{11FC8729-AB9E-48FF-9312-506499BB45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1003" r="2" b="2"/>
          <a:stretch/>
        </p:blipFill>
        <p:spPr>
          <a:xfrm>
            <a:off x="41758" y="10"/>
            <a:ext cx="6095996" cy="4530063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2644B391-9BFE-445C-A9EC-F544BB85FB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530074"/>
            <a:ext cx="12192000" cy="2327925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80F26E69-87D9-4655-AE7B-280A87AA3C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6116" y="4692768"/>
            <a:ext cx="11859768" cy="2002536"/>
          </a:xfrm>
          <a:prstGeom prst="rect">
            <a:avLst/>
          </a:prstGeom>
          <a:noFill/>
          <a:ln w="6350" cap="sq" cmpd="sng" algn="ctr">
            <a:solidFill>
              <a:schemeClr val="tx1"/>
            </a:solidFill>
            <a:prstDash val="solid"/>
            <a:miter lim="800000"/>
          </a:ln>
          <a:effectLst>
            <a:softEdge rad="0"/>
          </a:effectLst>
        </p:spPr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6EACC0B5-1358-491B-9309-85AA7D2270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723" y="4956811"/>
            <a:ext cx="11439414" cy="1647893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>
              <a:lnSpc>
                <a:spcPct val="150000"/>
              </a:lnSpc>
            </a:pPr>
            <a:r>
              <a:rPr lang="en-US" sz="1100" b="1" i="0" u="sng" cap="all" spc="-100" dirty="0">
                <a:solidFill>
                  <a:schemeClr val="tx1"/>
                </a:solidFill>
                <a:highlight>
                  <a:srgbClr val="FF0000"/>
                </a:highlight>
              </a:rPr>
              <a:t>Most</a:t>
            </a:r>
            <a:endParaRPr lang="en-US" sz="1100" b="1" u="sng" cap="all" spc="-100" dirty="0">
              <a:solidFill>
                <a:schemeClr val="tx1"/>
              </a:solidFill>
              <a:highlight>
                <a:srgbClr val="FF0000"/>
              </a:highlight>
            </a:endParaRPr>
          </a:p>
          <a:p>
            <a:pPr algn="ctr">
              <a:lnSpc>
                <a:spcPct val="150000"/>
              </a:lnSpc>
            </a:pPr>
            <a:r>
              <a:rPr lang="en-US" sz="1100" i="0" cap="all" spc="-100" dirty="0" err="1">
                <a:solidFill>
                  <a:schemeClr val="tx1"/>
                </a:solidFill>
              </a:rPr>
              <a:t>pánev</a:t>
            </a:r>
            <a:r>
              <a:rPr lang="en-US" sz="1100" i="0" cap="all" spc="-100" dirty="0">
                <a:solidFill>
                  <a:schemeClr val="tx1"/>
                </a:solidFill>
              </a:rPr>
              <a:t> </a:t>
            </a:r>
            <a:r>
              <a:rPr lang="en-US" sz="1100" i="0" cap="all" spc="-100" dirty="0" err="1">
                <a:solidFill>
                  <a:schemeClr val="tx1"/>
                </a:solidFill>
              </a:rPr>
              <a:t>nad</a:t>
            </a:r>
            <a:r>
              <a:rPr lang="en-US" sz="1100" i="0" cap="all" spc="-100" dirty="0">
                <a:solidFill>
                  <a:schemeClr val="tx1"/>
                </a:solidFill>
              </a:rPr>
              <a:t> </a:t>
            </a:r>
            <a:r>
              <a:rPr lang="en-US" sz="1100" i="0" cap="all" spc="-100" dirty="0" err="1">
                <a:solidFill>
                  <a:schemeClr val="tx1"/>
                </a:solidFill>
              </a:rPr>
              <a:t>podložkou</a:t>
            </a:r>
            <a:endParaRPr lang="en-US" sz="1100" cap="all" spc="-100" dirty="0" err="1">
              <a:solidFill>
                <a:schemeClr val="tx1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n-US" sz="1100" i="0" cap="all" spc="-100" dirty="0" err="1">
                <a:solidFill>
                  <a:schemeClr val="tx1"/>
                </a:solidFill>
              </a:rPr>
              <a:t>zvedání</a:t>
            </a:r>
            <a:r>
              <a:rPr lang="en-US" sz="1100" i="0" cap="all" spc="-100" dirty="0">
                <a:solidFill>
                  <a:schemeClr val="tx1"/>
                </a:solidFill>
              </a:rPr>
              <a:t> DKK </a:t>
            </a:r>
            <a:r>
              <a:rPr lang="en-US" sz="1100" i="0" cap="all" spc="-100" dirty="0" err="1">
                <a:solidFill>
                  <a:schemeClr val="tx1"/>
                </a:solidFill>
              </a:rPr>
              <a:t>nad</a:t>
            </a:r>
            <a:r>
              <a:rPr lang="en-US" sz="1100" i="0" cap="all" spc="-100" dirty="0">
                <a:solidFill>
                  <a:schemeClr val="tx1"/>
                </a:solidFill>
              </a:rPr>
              <a:t> </a:t>
            </a:r>
            <a:r>
              <a:rPr lang="en-US" sz="1100" i="0" cap="all" spc="-100" dirty="0" err="1">
                <a:solidFill>
                  <a:schemeClr val="tx1"/>
                </a:solidFill>
              </a:rPr>
              <a:t>podložku</a:t>
            </a:r>
            <a:endParaRPr lang="en-US" sz="1100" cap="all" spc="-100" dirty="0" err="1">
              <a:solidFill>
                <a:schemeClr val="tx1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n-US" sz="1100" i="0" cap="all" spc="-100" dirty="0" err="1">
                <a:solidFill>
                  <a:schemeClr val="tx1"/>
                </a:solidFill>
              </a:rPr>
              <a:t>vychylování</a:t>
            </a:r>
            <a:r>
              <a:rPr lang="en-US" sz="1100" i="0" cap="all" spc="-100" dirty="0">
                <a:solidFill>
                  <a:schemeClr val="tx1"/>
                </a:solidFill>
              </a:rPr>
              <a:t> z </a:t>
            </a:r>
            <a:r>
              <a:rPr lang="en-US" sz="1100" i="0" cap="all" spc="-100" dirty="0" err="1">
                <a:solidFill>
                  <a:schemeClr val="tx1"/>
                </a:solidFill>
              </a:rPr>
              <a:t>polohy</a:t>
            </a:r>
            <a:endParaRPr lang="en-US" sz="1100" cap="all" spc="-100" dirty="0" err="1">
              <a:solidFill>
                <a:schemeClr val="tx1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n-US" sz="1100" i="0" u="sng" cap="all" spc="-100" dirty="0">
                <a:solidFill>
                  <a:schemeClr val="tx1"/>
                </a:solidFill>
                <a:highlight>
                  <a:srgbClr val="FF0000"/>
                </a:highlight>
              </a:rPr>
              <a:t>Stoj</a:t>
            </a:r>
            <a:endParaRPr lang="en-US" sz="1100" u="sng" cap="all" spc="-100" dirty="0">
              <a:solidFill>
                <a:schemeClr val="tx1"/>
              </a:solidFill>
              <a:highlight>
                <a:srgbClr val="FF0000"/>
              </a:highlight>
            </a:endParaRPr>
          </a:p>
          <a:p>
            <a:pPr algn="ctr">
              <a:lnSpc>
                <a:spcPct val="150000"/>
              </a:lnSpc>
            </a:pPr>
            <a:r>
              <a:rPr lang="en-US" sz="1100" i="0" cap="all" spc="-100" dirty="0" err="1">
                <a:solidFill>
                  <a:schemeClr val="tx1"/>
                </a:solidFill>
              </a:rPr>
              <a:t>nohy</a:t>
            </a:r>
            <a:r>
              <a:rPr lang="en-US" sz="1100" i="0" cap="all" spc="-100" dirty="0">
                <a:solidFill>
                  <a:schemeClr val="tx1"/>
                </a:solidFill>
              </a:rPr>
              <a:t> </a:t>
            </a:r>
            <a:r>
              <a:rPr lang="en-US" sz="1100" i="0" cap="all" spc="-100" dirty="0" err="1">
                <a:solidFill>
                  <a:schemeClr val="tx1"/>
                </a:solidFill>
              </a:rPr>
              <a:t>na</a:t>
            </a:r>
            <a:r>
              <a:rPr lang="en-US" sz="1100" i="0" cap="all" spc="-100" dirty="0">
                <a:solidFill>
                  <a:schemeClr val="tx1"/>
                </a:solidFill>
              </a:rPr>
              <a:t> </a:t>
            </a:r>
            <a:r>
              <a:rPr lang="en-US" sz="1100" i="0" cap="all" spc="-100" dirty="0" err="1">
                <a:solidFill>
                  <a:schemeClr val="tx1"/>
                </a:solidFill>
              </a:rPr>
              <a:t>šířku</a:t>
            </a:r>
            <a:r>
              <a:rPr lang="en-US" sz="1100" i="0" cap="all" spc="-100" dirty="0">
                <a:solidFill>
                  <a:schemeClr val="tx1"/>
                </a:solidFill>
              </a:rPr>
              <a:t> </a:t>
            </a:r>
            <a:r>
              <a:rPr lang="en-US" sz="1100" i="0" cap="all" spc="-100" dirty="0" err="1">
                <a:solidFill>
                  <a:schemeClr val="tx1"/>
                </a:solidFill>
              </a:rPr>
              <a:t>pánve</a:t>
            </a:r>
            <a:r>
              <a:rPr lang="en-US" sz="1100" i="0" cap="all" spc="-100" dirty="0">
                <a:solidFill>
                  <a:schemeClr val="tx1"/>
                </a:solidFill>
              </a:rPr>
              <a:t> </a:t>
            </a:r>
            <a:endParaRPr lang="en-US" sz="1100" cap="all" spc="-100" dirty="0">
              <a:solidFill>
                <a:schemeClr val="tx1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n-US" sz="1100" i="0" cap="all" spc="-100" dirty="0" err="1">
                <a:solidFill>
                  <a:schemeClr val="tx1"/>
                </a:solidFill>
              </a:rPr>
              <a:t>výpady</a:t>
            </a:r>
            <a:r>
              <a:rPr lang="en-US" sz="1100" i="0" cap="all" spc="-100" dirty="0">
                <a:solidFill>
                  <a:schemeClr val="tx1"/>
                </a:solidFill>
              </a:rPr>
              <a:t> (FLX v </a:t>
            </a:r>
            <a:r>
              <a:rPr lang="en-US" sz="1100" i="0" cap="all" spc="-100" dirty="0" err="1">
                <a:solidFill>
                  <a:schemeClr val="tx1"/>
                </a:solidFill>
              </a:rPr>
              <a:t>koleni</a:t>
            </a:r>
            <a:r>
              <a:rPr lang="en-US" sz="1100" i="0" cap="all" spc="-100" dirty="0">
                <a:solidFill>
                  <a:schemeClr val="tx1"/>
                </a:solidFill>
              </a:rPr>
              <a:t> 90°)</a:t>
            </a:r>
            <a:endParaRPr lang="en-US" sz="1100" cap="all" spc="-100" dirty="0">
              <a:solidFill>
                <a:schemeClr val="tx1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n-US" sz="1100" i="0" cap="all" spc="-100" dirty="0" err="1">
                <a:solidFill>
                  <a:schemeClr val="tx1"/>
                </a:solidFill>
              </a:rPr>
              <a:t>podřepy</a:t>
            </a:r>
            <a:endParaRPr lang="en-US" sz="1100" cap="all" spc="-100" dirty="0" err="1">
              <a:solidFill>
                <a:schemeClr val="tx1"/>
              </a:solidFill>
            </a:endParaRPr>
          </a:p>
          <a:p>
            <a:pPr algn="ctr">
              <a:lnSpc>
                <a:spcPct val="150000"/>
              </a:lnSpc>
            </a:pPr>
            <a:endParaRPr lang="en-US" sz="1100" cap="all" spc="-1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794984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04DB13E-F722-4ED6-BB00-556651E95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1E8D93C5-28EB-42D0-86CE-D804955653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B1B1E7D-F76D-4744-AF85-239E6998A4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BB65211-00DB-45B6-A223-033B2D19CB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26428D7-C6F3-473D-A360-A3F5C3E872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14DF524F-3FEF-4236-90C6-820E876A94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2400A003-1BE9-49C2-8E57-DCD9B870FC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83BF0991-F9A1-4282-99DB-92D70239F6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9891C27D-8C9D-415C-A639-23D76B7B1C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8F4C0D6-B7E0-42D0-A57F-6781017A21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B4D6D08-A7F1-4445-BA2E-E449562C04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867" y="0"/>
            <a:ext cx="8168743" cy="6858000"/>
          </a:xfrm>
          <a:prstGeom prst="rect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A7C1A41-D915-4D26-8D5E-C01B27160A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337" y="643464"/>
            <a:ext cx="6909241" cy="5571072"/>
          </a:xfrm>
          <a:prstGeom prst="rect">
            <a:avLst/>
          </a:prstGeom>
          <a:solidFill>
            <a:srgbClr val="FFFFFF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50B663E-F671-4504-99A8-4559554692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1227" y="805446"/>
            <a:ext cx="6570161" cy="5244497"/>
          </a:xfrm>
          <a:prstGeom prst="rect">
            <a:avLst/>
          </a:prstGeom>
          <a:noFill/>
          <a:ln w="6350" cap="sq" cmpd="sng" algn="ctr">
            <a:solidFill>
              <a:srgbClr val="404040"/>
            </a:solidFill>
            <a:prstDash val="solid"/>
            <a:miter lim="800000"/>
          </a:ln>
          <a:effectLst/>
        </p:spPr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2EF89585-ECD6-4B38-96B1-AD41A1BD4B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37837" y="640856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1B6FCD50-3FE8-4AB2-B746-2CC0EA9D40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252137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B3E90108-E441-4AF0-A059-613D076C7C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943777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0B422045-789A-442D-9E39-6FC4EC452C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252137" y="1286150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Obrázek 4" descr="Obsah obrázku osoba&#10;&#10;Popis se vygeneroval automaticky.">
            <a:extLst>
              <a:ext uri="{FF2B5EF4-FFF2-40B4-BE49-F238E27FC236}">
                <a16:creationId xmlns:a16="http://schemas.microsoft.com/office/drawing/2014/main" id="{EE6498C0-0862-41D5-9BD3-2D89380CEA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95859" y="1978370"/>
            <a:ext cx="5600897" cy="3304529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3F4C63FE-9526-4F8E-BCFD-954D2EF947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31468" y="164592"/>
            <a:ext cx="3708894" cy="6540176"/>
          </a:xfrm>
          <a:prstGeom prst="rect">
            <a:avLst/>
          </a:prstGeom>
          <a:noFill/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15005FB5-9C63-4907-82C3-6944359CEB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60024" y="1182454"/>
            <a:ext cx="3238829" cy="348079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83000"/>
              </a:lnSpc>
            </a:pPr>
            <a:r>
              <a:rPr lang="en-US" sz="4800" cap="all" spc="-100"/>
              <a:t>ŠIKMÝ SED</a:t>
            </a:r>
          </a:p>
        </p:txBody>
      </p:sp>
    </p:spTree>
    <p:extLst>
      <p:ext uri="{BB962C8B-B14F-4D97-AF65-F5344CB8AC3E}">
        <p14:creationId xmlns:p14="http://schemas.microsoft.com/office/powerpoint/2010/main" val="304348261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7C43C0E-2C26-4826-9C4A-F2399A0A23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013691"/>
          </a:xfrm>
        </p:spPr>
        <p:txBody>
          <a:bodyPr/>
          <a:lstStyle/>
          <a:p>
            <a:pPr algn="ctr"/>
            <a:r>
              <a:rPr lang="cs-CZ"/>
              <a:t>DIFERENCOVANÝ KLEK </a:t>
            </a:r>
          </a:p>
        </p:txBody>
      </p:sp>
      <p:pic>
        <p:nvPicPr>
          <p:cNvPr id="4" name="Obrázek 4" descr="Obsah obrázku žena, osoba&#10;&#10;Popis se vygeneroval automaticky.">
            <a:extLst>
              <a:ext uri="{FF2B5EF4-FFF2-40B4-BE49-F238E27FC236}">
                <a16:creationId xmlns:a16="http://schemas.microsoft.com/office/drawing/2014/main" id="{B98F1271-A305-4469-87C6-70F7351EEB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98971" y="1641302"/>
            <a:ext cx="7194058" cy="4773260"/>
          </a:xfrm>
        </p:spPr>
      </p:pic>
    </p:spTree>
    <p:extLst>
      <p:ext uri="{BB962C8B-B14F-4D97-AF65-F5344CB8AC3E}">
        <p14:creationId xmlns:p14="http://schemas.microsoft.com/office/powerpoint/2010/main" val="357759903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2DC4AA0A-D9C3-4A0B-990D-1BCB0022A6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867" y="0"/>
            <a:ext cx="12193867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Obrázek 4" descr="Obsah obrázku text, plena&#10;&#10;Popis se vygeneroval automaticky.">
            <a:extLst>
              <a:ext uri="{FF2B5EF4-FFF2-40B4-BE49-F238E27FC236}">
                <a16:creationId xmlns:a16="http://schemas.microsoft.com/office/drawing/2014/main" id="{BA43F4CE-FF8D-4908-8CDE-9A2C77F29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6569" y="128686"/>
            <a:ext cx="7409711" cy="3921605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370878C7-7719-40BD-AA97-751A856705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0501" y="4212709"/>
            <a:ext cx="10905302" cy="1997060"/>
          </a:xfrm>
          <a:prstGeom prst="rect">
            <a:avLst/>
          </a:prstGeom>
          <a:solidFill>
            <a:srgbClr val="6BB246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D9D3865-C494-4C4A-8495-8245E90546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3348" y="4379135"/>
            <a:ext cx="10579608" cy="1664208"/>
          </a:xfrm>
          <a:prstGeom prst="rect">
            <a:avLst/>
          </a:prstGeom>
          <a:noFill/>
          <a:ln w="6350" cap="sq" cmpd="sng" algn="ctr">
            <a:solidFill>
              <a:schemeClr val="tx1"/>
            </a:solidFill>
            <a:prstDash val="solid"/>
            <a:miter lim="800000"/>
          </a:ln>
          <a:effectLst/>
        </p:spPr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2B2BBAEC-16C2-43A7-9A5B-1F547224BB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6234" y="4495894"/>
            <a:ext cx="6639723" cy="1371600"/>
          </a:xfrm>
        </p:spPr>
        <p:txBody>
          <a:bodyPr>
            <a:normAutofit/>
          </a:bodyPr>
          <a:lstStyle/>
          <a:p>
            <a:pPr algn="r"/>
            <a:r>
              <a:rPr lang="cs-CZ" sz="4400">
                <a:solidFill>
                  <a:schemeClr val="tx1"/>
                </a:solidFill>
              </a:rPr>
              <a:t>TRIPOD = TROJNOŽKA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B78EE79F-FCAA-4CF9-9746-730B51FC4C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4634895"/>
            <a:ext cx="0" cy="115268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Content Placeholder 21">
            <a:extLst>
              <a:ext uri="{FF2B5EF4-FFF2-40B4-BE49-F238E27FC236}">
                <a16:creationId xmlns:a16="http://schemas.microsoft.com/office/drawing/2014/main" id="{038F7772-DFDC-40D6-AF2A-EC67A8F8BD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56866" y="4495894"/>
            <a:ext cx="4978899" cy="1444718"/>
          </a:xfrm>
        </p:spPr>
        <p:txBody>
          <a:bodyPr anchor="ctr"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68409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ctangle 50">
            <a:extLst>
              <a:ext uri="{FF2B5EF4-FFF2-40B4-BE49-F238E27FC236}">
                <a16:creationId xmlns:a16="http://schemas.microsoft.com/office/drawing/2014/main" id="{904DB13E-F722-4ED6-BB00-556651E95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53" name="Rectangle 52">
            <a:extLst>
              <a:ext uri="{FF2B5EF4-FFF2-40B4-BE49-F238E27FC236}">
                <a16:creationId xmlns:a16="http://schemas.microsoft.com/office/drawing/2014/main" id="{48DB4B7D-6E19-4B1E-A0ED-621919C15D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4CB196DE-BC07-4C0A-9A6F-6FFD5F7754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2C13C32D-C8E0-49CB-AF18-A6A13B7FE2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E26428D7-C6F3-473D-A360-A3F5C3E872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65E3DF13-4412-4927-AA38-F077B5A4CB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4569EC13-67CE-4C90-95BA-1F7D7F3D38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0A59492E-0F24-4A22-B24D-A110B40311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4" name="Rectangle 63">
            <a:extLst>
              <a:ext uri="{FF2B5EF4-FFF2-40B4-BE49-F238E27FC236}">
                <a16:creationId xmlns:a16="http://schemas.microsoft.com/office/drawing/2014/main" id="{AA1926A6-49C3-42C5-9543-EAE0BE8F77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BB2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5CDEE278-01D7-4790-9DF2-6E00B4C286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60024" y="966774"/>
            <a:ext cx="3238829" cy="372837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83000"/>
              </a:lnSpc>
            </a:pPr>
            <a:r>
              <a:rPr lang="en-US" sz="4800" cap="all" spc="-100">
                <a:solidFill>
                  <a:srgbClr val="FFFFFF"/>
                </a:solidFill>
              </a:rPr>
              <a:t>RYTÍŘ</a:t>
            </a: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EFF34CB2-D9B0-473A-A23C-7BC24AC8A7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867" y="0"/>
            <a:ext cx="8168743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ADF89D79-C6EA-4CE4-8BC8-871F9F1334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337" y="643464"/>
            <a:ext cx="6909241" cy="5571072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pic>
        <p:nvPicPr>
          <p:cNvPr id="5" name="Picture 4" descr="Šachoví koně hlavami k sobě">
            <a:extLst>
              <a:ext uri="{FF2B5EF4-FFF2-40B4-BE49-F238E27FC236}">
                <a16:creationId xmlns:a16="http://schemas.microsoft.com/office/drawing/2014/main" id="{E5992E1A-253E-4611-A577-54ED196352A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978" r="3303" b="2"/>
          <a:stretch/>
        </p:blipFill>
        <p:spPr>
          <a:xfrm>
            <a:off x="858416" y="839755"/>
            <a:ext cx="3490503" cy="3031500"/>
          </a:xfrm>
          <a:prstGeom prst="rect">
            <a:avLst/>
          </a:prstGeom>
        </p:spPr>
      </p:pic>
      <p:sp>
        <p:nvSpPr>
          <p:cNvPr id="70" name="Rectangle 69">
            <a:extLst>
              <a:ext uri="{FF2B5EF4-FFF2-40B4-BE49-F238E27FC236}">
                <a16:creationId xmlns:a16="http://schemas.microsoft.com/office/drawing/2014/main" id="{3A6F9FDE-2540-4153-BE5F-1AB555084C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89695" y="839756"/>
            <a:ext cx="2847804" cy="1988834"/>
          </a:xfrm>
          <a:prstGeom prst="rect">
            <a:avLst/>
          </a:prstGeom>
          <a:solidFill>
            <a:srgbClr val="6BB2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D0DDD238-0384-4D05-B5F8-1925F56B72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58416" y="4031070"/>
            <a:ext cx="3490503" cy="1972279"/>
          </a:xfrm>
          <a:prstGeom prst="rect">
            <a:avLst/>
          </a:prstGeom>
          <a:solidFill>
            <a:srgbClr val="6BB2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ázek 5" descr="Obsah obrázku osoba&#10;&#10;Popis se vygeneroval automaticky.">
            <a:extLst>
              <a:ext uri="{FF2B5EF4-FFF2-40B4-BE49-F238E27FC236}">
                <a16:creationId xmlns:a16="http://schemas.microsoft.com/office/drawing/2014/main" id="{95C58BE4-72F7-46DC-BD7C-8EC01DBF6E7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612" r="8362" b="3"/>
          <a:stretch/>
        </p:blipFill>
        <p:spPr>
          <a:xfrm>
            <a:off x="4489695" y="2976465"/>
            <a:ext cx="2847804" cy="3026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741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F04BED5A-E98E-4DA0-BAA5-4F6AB2492D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B64B94A-E40E-48CE-BD7B-C1A30AE572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3982" y="488542"/>
            <a:ext cx="11244036" cy="5880916"/>
          </a:xfrm>
          <a:prstGeom prst="rect">
            <a:avLst/>
          </a:prstGeom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9EC5CA6-6479-49D5-B4B5-5643D26B83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84442" y="2057401"/>
            <a:ext cx="0" cy="2743200"/>
          </a:xfrm>
          <a:prstGeom prst="line">
            <a:avLst/>
          </a:prstGeom>
          <a:ln w="158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D1B26337-5AA4-470D-9687-5907CB53BA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685800"/>
            <a:ext cx="10853928" cy="5486400"/>
          </a:xfrm>
          <a:prstGeom prst="rect">
            <a:avLst/>
          </a:prstGeom>
          <a:noFill/>
          <a:ln w="6350" cap="sq" cmpd="sng" algn="ctr">
            <a:solidFill>
              <a:srgbClr val="FFFFFF"/>
            </a:solidFill>
            <a:prstDash val="solid"/>
            <a:miter lim="800000"/>
          </a:ln>
          <a:effectLst/>
        </p:spPr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B22C4F39-A4E2-4FA1-A81B-9D9D8E3D5C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6440" y="1000370"/>
            <a:ext cx="3462079" cy="4857262"/>
          </a:xfrm>
        </p:spPr>
        <p:txBody>
          <a:bodyPr>
            <a:normAutofit/>
          </a:bodyPr>
          <a:lstStyle/>
          <a:p>
            <a:pPr algn="r"/>
            <a:r>
              <a:rPr lang="cs-CZ" sz="3400" dirty="0">
                <a:solidFill>
                  <a:srgbClr val="FFFFFF"/>
                </a:solidFill>
              </a:rPr>
              <a:t>HLUBOKÝ STABILIZAČNÍ SYSTÉM</a:t>
            </a:r>
            <a:r>
              <a:rPr lang="cs-CZ" sz="3400">
                <a:solidFill>
                  <a:srgbClr val="FFFFFF"/>
                </a:solidFill>
              </a:rPr>
              <a:t> ÚVOD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E8BFB5C-FFAC-4F31-BCCD-3D5834161B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3691" y="1000370"/>
            <a:ext cx="6212310" cy="485726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just">
              <a:lnSpc>
                <a:spcPct val="110000"/>
              </a:lnSpc>
            </a:pPr>
            <a:r>
              <a:rPr lang="cs-CZ" sz="1800">
                <a:solidFill>
                  <a:srgbClr val="FFFFFF"/>
                </a:solidFill>
                <a:ea typeface="+mn-lt"/>
                <a:cs typeface="+mn-lt"/>
              </a:rPr>
              <a:t>Hluboké, našemu vědomí méně přístupné svaly (PD, bránice, mm. </a:t>
            </a:r>
            <a:r>
              <a:rPr lang="cs-CZ" sz="1800" err="1">
                <a:solidFill>
                  <a:srgbClr val="FFFFFF"/>
                </a:solidFill>
                <a:ea typeface="+mn-lt"/>
                <a:cs typeface="+mn-lt"/>
              </a:rPr>
              <a:t>multifidi</a:t>
            </a:r>
            <a:r>
              <a:rPr lang="cs-CZ" sz="1800">
                <a:solidFill>
                  <a:srgbClr val="FFFFFF"/>
                </a:solidFill>
                <a:ea typeface="+mn-lt"/>
                <a:cs typeface="+mn-lt"/>
              </a:rPr>
              <a:t>, m. </a:t>
            </a:r>
            <a:r>
              <a:rPr lang="cs-CZ" sz="1800" err="1">
                <a:solidFill>
                  <a:srgbClr val="FFFFFF"/>
                </a:solidFill>
                <a:ea typeface="+mn-lt"/>
                <a:cs typeface="+mn-lt"/>
              </a:rPr>
              <a:t>TrA</a:t>
            </a:r>
            <a:r>
              <a:rPr lang="cs-CZ" sz="1800">
                <a:solidFill>
                  <a:srgbClr val="FFFFFF"/>
                </a:solidFill>
                <a:ea typeface="+mn-lt"/>
                <a:cs typeface="+mn-lt"/>
              </a:rPr>
              <a:t>), které jsou rozhodující pro posturální funkci člověka (</a:t>
            </a:r>
            <a:r>
              <a:rPr lang="cs-CZ" sz="1800" err="1">
                <a:solidFill>
                  <a:srgbClr val="FFFFFF"/>
                </a:solidFill>
                <a:ea typeface="+mn-lt"/>
                <a:cs typeface="+mn-lt"/>
              </a:rPr>
              <a:t>Lewit</a:t>
            </a:r>
            <a:r>
              <a:rPr lang="cs-CZ" sz="1800">
                <a:solidFill>
                  <a:srgbClr val="FFFFFF"/>
                </a:solidFill>
                <a:ea typeface="+mn-lt"/>
                <a:cs typeface="+mn-lt"/>
              </a:rPr>
              <a:t> 2003)</a:t>
            </a:r>
            <a:endParaRPr lang="cs-CZ" sz="1800" dirty="0">
              <a:solidFill>
                <a:srgbClr val="FFFFFF"/>
              </a:solidFill>
            </a:endParaRPr>
          </a:p>
          <a:p>
            <a:pPr algn="just">
              <a:lnSpc>
                <a:spcPct val="110000"/>
              </a:lnSpc>
              <a:buClr>
                <a:srgbClr val="262626"/>
              </a:buClr>
            </a:pPr>
            <a:r>
              <a:rPr lang="cs-CZ" sz="1800">
                <a:solidFill>
                  <a:srgbClr val="FFFFFF"/>
                </a:solidFill>
                <a:ea typeface="+mn-lt"/>
                <a:cs typeface="+mn-lt"/>
              </a:rPr>
              <a:t>V zásadě tvořen tzv. lokálními stabilizátory, které přímo participují na segmentálním pohybu; při jejich dobré a včasné aktivaci je příslušný segment chráněn před postupným přetížením vlivem v čase se </a:t>
            </a:r>
            <a:r>
              <a:rPr lang="cs-CZ" sz="1800" err="1">
                <a:solidFill>
                  <a:srgbClr val="FFFFFF"/>
                </a:solidFill>
                <a:ea typeface="+mn-lt"/>
                <a:cs typeface="+mn-lt"/>
              </a:rPr>
              <a:t>sumujících</a:t>
            </a:r>
            <a:r>
              <a:rPr lang="cs-CZ" sz="1800">
                <a:solidFill>
                  <a:srgbClr val="FFFFFF"/>
                </a:solidFill>
                <a:ea typeface="+mn-lt"/>
                <a:cs typeface="+mn-lt"/>
              </a:rPr>
              <a:t> sil (Suchomel 2006)</a:t>
            </a:r>
            <a:endParaRPr lang="cs-CZ" sz="1800" dirty="0">
              <a:solidFill>
                <a:srgbClr val="FFFFFF"/>
              </a:solidFill>
            </a:endParaRPr>
          </a:p>
          <a:p>
            <a:pPr algn="just">
              <a:lnSpc>
                <a:spcPct val="110000"/>
              </a:lnSpc>
              <a:buClr>
                <a:srgbClr val="262626"/>
              </a:buClr>
            </a:pPr>
            <a:r>
              <a:rPr lang="cs-CZ" sz="1800">
                <a:solidFill>
                  <a:srgbClr val="FFFFFF"/>
                </a:solidFill>
                <a:ea typeface="+mn-lt"/>
                <a:cs typeface="+mn-lt"/>
              </a:rPr>
              <a:t>Svalová souhra zabezpečující stabilizaci – zpevnění páteře při jakémkoliv statickém zatížení a během všech pohybů (Kolář, </a:t>
            </a:r>
            <a:r>
              <a:rPr lang="cs-CZ" sz="1800" err="1">
                <a:solidFill>
                  <a:srgbClr val="FFFFFF"/>
                </a:solidFill>
                <a:ea typeface="+mn-lt"/>
                <a:cs typeface="+mn-lt"/>
              </a:rPr>
              <a:t>Lewit</a:t>
            </a:r>
            <a:r>
              <a:rPr lang="cs-CZ" sz="1800">
                <a:solidFill>
                  <a:srgbClr val="FFFFFF"/>
                </a:solidFill>
                <a:ea typeface="+mn-lt"/>
                <a:cs typeface="+mn-lt"/>
              </a:rPr>
              <a:t> 2005)</a:t>
            </a:r>
            <a:endParaRPr lang="cs-CZ" sz="1800" dirty="0">
              <a:solidFill>
                <a:srgbClr val="FFFFFF"/>
              </a:solidFill>
            </a:endParaRPr>
          </a:p>
          <a:p>
            <a:pPr algn="just">
              <a:lnSpc>
                <a:spcPct val="110000"/>
              </a:lnSpc>
              <a:buClr>
                <a:srgbClr val="262626"/>
              </a:buClr>
            </a:pPr>
            <a:r>
              <a:rPr lang="cs-CZ" sz="1800">
                <a:solidFill>
                  <a:srgbClr val="FFFFFF"/>
                </a:solidFill>
                <a:ea typeface="+mn-lt"/>
                <a:cs typeface="+mn-lt"/>
              </a:rPr>
              <a:t>Svaly HSS fungují společně jako jedna funkční jednotka a dysfunkce jednoho z nich znamená vždy dysfunkci celého tohoto systému  (Vařeka, Dvořák 2001)</a:t>
            </a:r>
            <a:endParaRPr lang="cs-CZ" sz="1800" dirty="0">
              <a:solidFill>
                <a:srgbClr val="FFFFFF"/>
              </a:solidFill>
            </a:endParaRPr>
          </a:p>
          <a:p>
            <a:pPr algn="just">
              <a:lnSpc>
                <a:spcPct val="110000"/>
              </a:lnSpc>
              <a:buClr>
                <a:srgbClr val="262626"/>
              </a:buClr>
            </a:pPr>
            <a:endParaRPr lang="cs-CZ" sz="1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950510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904DB13E-F722-4ED6-BB00-556651E95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66A413F7-FFE1-42E7-8C6C-E9CCC477F8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BCE0B0FD-3413-40CC-A7D8-6A5058608D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50C4C044-5B1C-40C8-8C7B-AA5E6D879D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E26428D7-C6F3-473D-A360-A3F5C3E872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00163F5F-1439-4827-8F7A-B08BDDEFB9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BA677414-C3D2-4430-876D-9092D633F5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39181D20-1D81-447D-9854-10DDB10D54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" name="Rectangle 41">
            <a:extLst>
              <a:ext uri="{FF2B5EF4-FFF2-40B4-BE49-F238E27FC236}">
                <a16:creationId xmlns:a16="http://schemas.microsoft.com/office/drawing/2014/main" id="{A6020133-135E-4D08-9F4A-D76B87578C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ázek 5" descr="Obsah obrázku žena, osoba, hráč, dáma&#10;&#10;Popis se vygeneroval automaticky.">
            <a:extLst>
              <a:ext uri="{FF2B5EF4-FFF2-40B4-BE49-F238E27FC236}">
                <a16:creationId xmlns:a16="http://schemas.microsoft.com/office/drawing/2014/main" id="{83459248-D80E-4203-BD38-C378422E90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6909" y="643467"/>
            <a:ext cx="4103914" cy="3447288"/>
          </a:xfrm>
          <a:prstGeom prst="rect">
            <a:avLst/>
          </a:prstGeom>
        </p:spPr>
      </p:pic>
      <p:pic>
        <p:nvPicPr>
          <p:cNvPr id="5" name="Picture 4" descr="Hlava ledního medvěda">
            <a:extLst>
              <a:ext uri="{FF2B5EF4-FFF2-40B4-BE49-F238E27FC236}">
                <a16:creationId xmlns:a16="http://schemas.microsoft.com/office/drawing/2014/main" id="{31A60E03-5955-4433-BED1-69BADDE26FB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776" r="-2" b="13950"/>
          <a:stretch/>
        </p:blipFill>
        <p:spPr>
          <a:xfrm>
            <a:off x="6417734" y="924028"/>
            <a:ext cx="5130799" cy="2886166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0E7CA313-2F4B-4574-8399-12EF6A1BF2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606119"/>
            <a:ext cx="12192000" cy="2251881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2644B391-9BFE-445C-A9EC-F544BB85FB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530074"/>
            <a:ext cx="12192000" cy="2327925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80F26E69-87D9-4655-AE7B-280A87AA3C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6116" y="4692768"/>
            <a:ext cx="11859768" cy="2002536"/>
          </a:xfrm>
          <a:prstGeom prst="rect">
            <a:avLst/>
          </a:prstGeom>
          <a:noFill/>
          <a:ln w="6350" cap="sq" cmpd="sng" algn="ctr">
            <a:solidFill>
              <a:schemeClr val="tx1"/>
            </a:solidFill>
            <a:prstDash val="solid"/>
            <a:miter lim="800000"/>
          </a:ln>
          <a:effectLst>
            <a:softEdge rad="0"/>
          </a:effectLst>
        </p:spPr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3CE677D8-7BFF-41E9-8A07-061D9FF492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723" y="4956811"/>
            <a:ext cx="11439414" cy="89743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83000"/>
              </a:lnSpc>
            </a:pPr>
            <a:r>
              <a:rPr lang="en-US" sz="4400" cap="all" spc="-100">
                <a:solidFill>
                  <a:schemeClr val="tx1"/>
                </a:solidFill>
              </a:rPr>
              <a:t>MEDVĚD</a:t>
            </a:r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A5EECEE2-745A-4C3E-9A46-1B2ACCDC02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1493533"/>
            <a:ext cx="0" cy="1747157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5181846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04DB13E-F722-4ED6-BB00-556651E95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1419E3D9-C5FB-41A9-B6D2-DFB210BB62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67909BF-1DF7-4ACE-8F58-6CF719BB27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9E8BEDB-0BBC-4F21-9CFB-8530D664C3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26428D7-C6F3-473D-A360-A3F5C3E872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51D6D676-6F2F-4446-9935-2D8D038214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E9BAEA2B-9C25-4B43-8C9A-A9D0C3E9B1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21FC5F3A-7F1A-4EE8-A913-C8E96ACC3C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420551B3-B4DA-48EE-988C-4FAEAEB5CE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Galaxie Mléčná dráha s hvězdami a vesmírným prachem ve vesmíru">
            <a:extLst>
              <a:ext uri="{FF2B5EF4-FFF2-40B4-BE49-F238E27FC236}">
                <a16:creationId xmlns:a16="http://schemas.microsoft.com/office/drawing/2014/main" id="{1836508B-0F99-476E-86E2-C57A7F5BED8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634" r="-2" b="968"/>
          <a:stretch/>
        </p:blipFill>
        <p:spPr>
          <a:xfrm>
            <a:off x="-1" y="10"/>
            <a:ext cx="12192000" cy="6857988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0B121716-8B64-478F-ABDB-17030AD1B7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3" y="4530071"/>
            <a:ext cx="12191999" cy="2327926"/>
          </a:xfrm>
          <a:prstGeom prst="rect">
            <a:avLst/>
          </a:prstGeom>
          <a:gradFill flip="none" rotWithShape="1">
            <a:gsLst>
              <a:gs pos="24000">
                <a:schemeClr val="bg1">
                  <a:alpha val="20000"/>
                </a:schemeClr>
              </a:gs>
              <a:gs pos="78000">
                <a:schemeClr val="bg1">
                  <a:alpha val="30000"/>
                </a:schemeClr>
              </a:gs>
              <a:gs pos="50000">
                <a:schemeClr val="bg1">
                  <a:alpha val="30000"/>
                </a:schemeClr>
              </a:gs>
              <a:gs pos="100000">
                <a:schemeClr val="bg1">
                  <a:alpha val="40000"/>
                </a:schemeClr>
              </a:gs>
              <a:gs pos="0">
                <a:schemeClr val="bg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2D95252A-453A-4566-8D52-14688EE897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723" y="4956811"/>
            <a:ext cx="11439414" cy="89743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83000"/>
              </a:lnSpc>
            </a:pPr>
            <a:r>
              <a:rPr lang="en-US" sz="4400" cap="all" spc="-100">
                <a:solidFill>
                  <a:schemeClr val="tx1"/>
                </a:solidFill>
              </a:rPr>
              <a:t>HLUBOKÝ DŘEP</a:t>
            </a:r>
          </a:p>
        </p:txBody>
      </p:sp>
      <p:pic>
        <p:nvPicPr>
          <p:cNvPr id="4" name="Obrázek 5" descr="Obsah obrázku osoba, žena, sport&#10;&#10;Popis se vygeneroval automaticky.">
            <a:extLst>
              <a:ext uri="{FF2B5EF4-FFF2-40B4-BE49-F238E27FC236}">
                <a16:creationId xmlns:a16="http://schemas.microsoft.com/office/drawing/2014/main" id="{C7C52816-EAC9-42E2-B676-818FA52C42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4401" y="416502"/>
            <a:ext cx="5283199" cy="4316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06463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0FC1820-5DAB-4B92-BA11-00D8A3C6F4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457867"/>
            <a:ext cx="10058400" cy="1371600"/>
          </a:xfrm>
        </p:spPr>
        <p:txBody>
          <a:bodyPr>
            <a:normAutofit/>
          </a:bodyPr>
          <a:lstStyle/>
          <a:p>
            <a:r>
              <a:rPr lang="cs-CZ"/>
              <a:t>CVIČENÍ NA GYMBALLU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CD9E3BC-F00B-4F98-8F21-B40705B798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1641302"/>
            <a:ext cx="4914515" cy="4659283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just"/>
            <a:r>
              <a:rPr lang="cs-CZ" sz="1800" b="1" u="sng" dirty="0">
                <a:ea typeface="+mn-lt"/>
                <a:cs typeface="+mn-lt"/>
              </a:rPr>
              <a:t>Sed na míči:</a:t>
            </a:r>
            <a:endParaRPr lang="cs-CZ" sz="1800" u="sng" dirty="0"/>
          </a:p>
          <a:p>
            <a:pPr algn="just">
              <a:buClr>
                <a:srgbClr val="262626"/>
              </a:buClr>
            </a:pPr>
            <a:r>
              <a:rPr lang="cs-CZ" sz="1800" dirty="0">
                <a:ea typeface="+mn-lt"/>
                <a:cs typeface="+mn-lt"/>
              </a:rPr>
              <a:t>střídavá elevace jedné a druhé DK</a:t>
            </a:r>
            <a:endParaRPr lang="cs-CZ" sz="1800" dirty="0"/>
          </a:p>
          <a:p>
            <a:pPr algn="just">
              <a:buClr>
                <a:srgbClr val="262626"/>
              </a:buClr>
            </a:pPr>
            <a:r>
              <a:rPr lang="cs-CZ" sz="1800" dirty="0">
                <a:ea typeface="+mn-lt"/>
                <a:cs typeface="+mn-lt"/>
              </a:rPr>
              <a:t>rolování po míči vpřed (až po C-</a:t>
            </a:r>
            <a:r>
              <a:rPr lang="cs-CZ" sz="1800" dirty="0" err="1">
                <a:ea typeface="+mn-lt"/>
                <a:cs typeface="+mn-lt"/>
              </a:rPr>
              <a:t>Th</a:t>
            </a:r>
            <a:r>
              <a:rPr lang="cs-CZ" sz="1800" dirty="0">
                <a:ea typeface="+mn-lt"/>
                <a:cs typeface="+mn-lt"/>
              </a:rPr>
              <a:t> přechod)</a:t>
            </a:r>
            <a:endParaRPr lang="cs-CZ" sz="1800" dirty="0"/>
          </a:p>
          <a:p>
            <a:pPr algn="just">
              <a:buClr>
                <a:srgbClr val="262626"/>
              </a:buClr>
            </a:pPr>
            <a:r>
              <a:rPr lang="cs-CZ" sz="1800" b="1" u="sng" dirty="0">
                <a:ea typeface="+mn-lt"/>
                <a:cs typeface="+mn-lt"/>
              </a:rPr>
              <a:t>Most na míči:</a:t>
            </a:r>
            <a:endParaRPr lang="cs-CZ" sz="1800" u="sng" dirty="0"/>
          </a:p>
          <a:p>
            <a:pPr algn="just">
              <a:buClr>
                <a:srgbClr val="262626"/>
              </a:buClr>
            </a:pPr>
            <a:r>
              <a:rPr lang="cs-CZ" sz="1800" dirty="0">
                <a:ea typeface="+mn-lt"/>
                <a:cs typeface="+mn-lt"/>
              </a:rPr>
              <a:t>DKK položeny na míči</a:t>
            </a:r>
            <a:endParaRPr lang="cs-CZ" sz="1800" dirty="0"/>
          </a:p>
          <a:p>
            <a:pPr algn="just">
              <a:buClr>
                <a:srgbClr val="262626"/>
              </a:buClr>
            </a:pPr>
            <a:r>
              <a:rPr lang="cs-CZ" sz="1800" dirty="0">
                <a:ea typeface="+mn-lt"/>
                <a:cs typeface="+mn-lt"/>
              </a:rPr>
              <a:t>zvednutí pánve (střídavé zvedání DKK, změna polohy HKK)</a:t>
            </a:r>
            <a:endParaRPr lang="cs-CZ" sz="1800" dirty="0"/>
          </a:p>
          <a:p>
            <a:pPr algn="just">
              <a:buClr>
                <a:srgbClr val="262626"/>
              </a:buClr>
            </a:pPr>
            <a:r>
              <a:rPr lang="cs-CZ" sz="1800" b="1" u="sng" dirty="0">
                <a:ea typeface="+mn-lt"/>
                <a:cs typeface="+mn-lt"/>
              </a:rPr>
              <a:t>Klik:</a:t>
            </a:r>
            <a:endParaRPr lang="cs-CZ" sz="1800" u="sng" dirty="0">
              <a:ea typeface="+mn-lt"/>
              <a:cs typeface="+mn-lt"/>
            </a:endParaRPr>
          </a:p>
          <a:p>
            <a:pPr algn="just">
              <a:buClr>
                <a:srgbClr val="262626"/>
              </a:buClr>
            </a:pPr>
            <a:r>
              <a:rPr lang="cs-CZ" sz="1800" dirty="0">
                <a:ea typeface="+mn-lt"/>
                <a:cs typeface="+mn-lt"/>
              </a:rPr>
              <a:t>DKK položeny na míči</a:t>
            </a:r>
            <a:endParaRPr lang="cs-CZ" sz="1800" dirty="0"/>
          </a:p>
          <a:p>
            <a:pPr algn="just">
              <a:buClr>
                <a:srgbClr val="262626"/>
              </a:buClr>
            </a:pPr>
            <a:r>
              <a:rPr lang="cs-CZ" sz="1800" dirty="0">
                <a:ea typeface="+mn-lt"/>
                <a:cs typeface="+mn-lt"/>
              </a:rPr>
              <a:t>odlehčení HKK/DKK, ručkování, vychylování, pérování,…)</a:t>
            </a:r>
            <a:endParaRPr lang="cs-CZ" sz="1800" dirty="0"/>
          </a:p>
          <a:p>
            <a:pPr algn="just">
              <a:buClr>
                <a:srgbClr val="262626"/>
              </a:buClr>
            </a:pPr>
            <a:endParaRPr lang="cs-CZ" sz="1800" dirty="0"/>
          </a:p>
        </p:txBody>
      </p:sp>
      <p:pic>
        <p:nvPicPr>
          <p:cNvPr id="5" name="Obrázek 5" descr="Obsah obrázku osoba, interiér, patro, závěs&#10;&#10;Popis se vygeneroval automaticky.">
            <a:extLst>
              <a:ext uri="{FF2B5EF4-FFF2-40B4-BE49-F238E27FC236}">
                <a16:creationId xmlns:a16="http://schemas.microsoft.com/office/drawing/2014/main" id="{8C8D3FF8-1CFB-42EA-8BEC-9FCF976A59C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45" r="1" b="1"/>
          <a:stretch/>
        </p:blipFill>
        <p:spPr>
          <a:xfrm>
            <a:off x="8845576" y="2190751"/>
            <a:ext cx="2468880" cy="1876424"/>
          </a:xfrm>
          <a:prstGeom prst="rect">
            <a:avLst/>
          </a:prstGeom>
        </p:spPr>
      </p:pic>
      <p:pic>
        <p:nvPicPr>
          <p:cNvPr id="7" name="Obrázek 8" descr="Obsah obrázku patro, interiér, závěs&#10;&#10;Popis se vygeneroval automaticky.">
            <a:extLst>
              <a:ext uri="{FF2B5EF4-FFF2-40B4-BE49-F238E27FC236}">
                <a16:creationId xmlns:a16="http://schemas.microsoft.com/office/drawing/2014/main" id="{100A670C-230D-40F7-BE05-F6D27C7E38F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409" b="-3"/>
          <a:stretch/>
        </p:blipFill>
        <p:spPr>
          <a:xfrm>
            <a:off x="8893317" y="4163599"/>
            <a:ext cx="2468880" cy="1876424"/>
          </a:xfrm>
          <a:prstGeom prst="rect">
            <a:avLst/>
          </a:prstGeom>
        </p:spPr>
      </p:pic>
      <p:pic>
        <p:nvPicPr>
          <p:cNvPr id="4" name="Obrázek 4" descr="Obsah obrázku patro, interiér, závěs, osoba&#10;&#10;Popis se vygeneroval automaticky.">
            <a:extLst>
              <a:ext uri="{FF2B5EF4-FFF2-40B4-BE49-F238E27FC236}">
                <a16:creationId xmlns:a16="http://schemas.microsoft.com/office/drawing/2014/main" id="{30AF8854-2338-4428-9920-053DCBD5091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91" r="5" b="5"/>
          <a:stretch/>
        </p:blipFill>
        <p:spPr>
          <a:xfrm>
            <a:off x="6208587" y="2191866"/>
            <a:ext cx="2468880" cy="1891201"/>
          </a:xfrm>
          <a:prstGeom prst="rect">
            <a:avLst/>
          </a:prstGeom>
        </p:spPr>
      </p:pic>
      <p:pic>
        <p:nvPicPr>
          <p:cNvPr id="6" name="Obrázek 6" descr="Obsah obrázku interiér, osoba, postel, závěs&#10;&#10;Popis se vygeneroval automaticky.">
            <a:extLst>
              <a:ext uri="{FF2B5EF4-FFF2-40B4-BE49-F238E27FC236}">
                <a16:creationId xmlns:a16="http://schemas.microsoft.com/office/drawing/2014/main" id="{2FB4EC0F-38C8-46FC-8428-873DA6E62F9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903" b="6"/>
          <a:stretch/>
        </p:blipFill>
        <p:spPr>
          <a:xfrm>
            <a:off x="6256865" y="4158614"/>
            <a:ext cx="2468880" cy="187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88166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3353309-9F60-40C6-9191-BF7BB61C595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883"/>
          <a:stretch/>
        </p:blipFill>
        <p:spPr>
          <a:xfrm>
            <a:off x="-1" y="10"/>
            <a:ext cx="12192000" cy="6857988"/>
          </a:xfrm>
          <a:prstGeom prst="rect">
            <a:avLst/>
          </a:prstGeom>
        </p:spPr>
      </p:pic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BF9FFE17-DE95-4821-ACC1-B90C954492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3CF76AF-FF72-4430-A772-0584032902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EB59E93C-5144-46A9-BB8D-ACF72AD126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71132" y="2091263"/>
            <a:ext cx="8649738" cy="2590800"/>
          </a:xfrm>
        </p:spPr>
        <p:txBody>
          <a:bodyPr>
            <a:normAutofit/>
          </a:bodyPr>
          <a:lstStyle/>
          <a:p>
            <a:r>
              <a:rPr lang="cs-CZ"/>
              <a:t>OVLIVNĚNÍ SVALŮ PÁNEVNÍHO DNA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7970779-510F-4C43-A600-079A60E1CF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71130" y="4682062"/>
            <a:ext cx="8652788" cy="457201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spcAft>
                <a:spcPts val="600"/>
              </a:spcAft>
            </a:pPr>
            <a:r>
              <a:rPr lang="cs-CZ"/>
              <a:t>TERAPIE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B1C8180-2FDD-4202-8C45-4057CB1AB2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6E86CC6-13EA-4A88-86AD-CF27BF52CC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50180" y="1267730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3F80B441-4F7D-4B40-8A13-FED03A1F3A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941820" y="1267730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70C7FD1A-44B1-4E4C-B0C9-A8103DCCDC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50180" y="1913025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0428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B949D8D-8E17-4DBF-BEA8-13C57BF638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BC6FC45-D4D9-4025-91DA-272D318D37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4393" y="237744"/>
            <a:ext cx="7652977" cy="6382512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A284212-C175-4C82-B112-A5208F70CB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3809" y="393365"/>
            <a:ext cx="7328969" cy="6059273"/>
          </a:xfrm>
          <a:prstGeom prst="rect">
            <a:avLst/>
          </a:prstGeom>
          <a:noFill/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E357DEB2-766D-408D-8A12-246CC06CA3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480957"/>
            <a:ext cx="6443564" cy="1074547"/>
          </a:xfrm>
        </p:spPr>
        <p:txBody>
          <a:bodyPr>
            <a:normAutofit fontScale="90000"/>
          </a:bodyPr>
          <a:lstStyle/>
          <a:p>
            <a:pPr algn="ctr"/>
            <a:r>
              <a:rPr lang="cs-CZ" dirty="0"/>
              <a:t>CVIČENÍ SVALŮ PÁNEVNÍHO DNA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2994ADB-7D00-42D4-B623-DFAF1BA22E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8680" y="1555312"/>
            <a:ext cx="6605200" cy="4779909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just">
              <a:lnSpc>
                <a:spcPct val="110000"/>
              </a:lnSpc>
            </a:pPr>
            <a:r>
              <a:rPr lang="cs-CZ" sz="1600" b="1" dirty="0">
                <a:ea typeface="+mn-lt"/>
                <a:cs typeface="+mn-lt"/>
              </a:rPr>
              <a:t>Leh na boku, pokrčené DKK, svrchní ruka položena na řitní oblasti</a:t>
            </a:r>
            <a:endParaRPr lang="cs-CZ" sz="1600" dirty="0">
              <a:ea typeface="+mn-lt"/>
              <a:cs typeface="+mn-lt"/>
            </a:endParaRPr>
          </a:p>
          <a:p>
            <a:pPr algn="just">
              <a:lnSpc>
                <a:spcPct val="110000"/>
              </a:lnSpc>
              <a:buClr>
                <a:srgbClr val="FFFFFF"/>
              </a:buClr>
            </a:pPr>
            <a:r>
              <a:rPr lang="cs-CZ" sz="1600" dirty="0">
                <a:ea typeface="+mn-lt"/>
                <a:cs typeface="+mn-lt"/>
              </a:rPr>
              <a:t>vtahování konečníku </a:t>
            </a:r>
            <a:r>
              <a:rPr lang="cs-CZ" sz="1600" b="1" dirty="0">
                <a:highlight>
                  <a:srgbClr val="FF0000"/>
                </a:highlight>
                <a:ea typeface="+mn-lt"/>
                <a:cs typeface="+mn-lt"/>
              </a:rPr>
              <a:t>(bez kontrakce hýždí)</a:t>
            </a:r>
            <a:r>
              <a:rPr lang="cs-CZ" sz="1600" dirty="0">
                <a:ea typeface="+mn-lt"/>
                <a:cs typeface="+mn-lt"/>
              </a:rPr>
              <a:t>, vtahování pupku</a:t>
            </a:r>
          </a:p>
          <a:p>
            <a:pPr algn="just">
              <a:lnSpc>
                <a:spcPct val="110000"/>
              </a:lnSpc>
              <a:buClr>
                <a:srgbClr val="FFFFFF"/>
              </a:buClr>
            </a:pPr>
            <a:r>
              <a:rPr lang="cs-CZ" sz="1600" dirty="0">
                <a:ea typeface="+mn-lt"/>
                <a:cs typeface="+mn-lt"/>
              </a:rPr>
              <a:t>vdechování přes odpor (ucpané nosní dírky) – lepší uvědomění</a:t>
            </a:r>
          </a:p>
          <a:p>
            <a:pPr algn="just">
              <a:lnSpc>
                <a:spcPct val="110000"/>
              </a:lnSpc>
              <a:buClr>
                <a:srgbClr val="FFFFFF"/>
              </a:buClr>
            </a:pPr>
            <a:r>
              <a:rPr lang="cs-CZ" sz="1600" dirty="0">
                <a:ea typeface="+mn-lt"/>
                <a:cs typeface="+mn-lt"/>
              </a:rPr>
              <a:t>stejná aktivace vsedě/vstoje/během chůze</a:t>
            </a:r>
          </a:p>
          <a:p>
            <a:pPr algn="just">
              <a:lnSpc>
                <a:spcPct val="110000"/>
              </a:lnSpc>
              <a:buClr>
                <a:srgbClr val="FFFFFF"/>
              </a:buClr>
            </a:pPr>
            <a:r>
              <a:rPr lang="cs-CZ" sz="1600" dirty="0">
                <a:ea typeface="+mn-lt"/>
                <a:cs typeface="+mn-lt"/>
              </a:rPr>
              <a:t>cvik provádět pomalým tempem, aby došlo k relaxaci (</a:t>
            </a:r>
            <a:r>
              <a:rPr lang="cs-CZ" sz="1600" err="1">
                <a:ea typeface="+mn-lt"/>
                <a:cs typeface="+mn-lt"/>
              </a:rPr>
              <a:t>Lewit</a:t>
            </a:r>
            <a:r>
              <a:rPr lang="cs-CZ" sz="1600" dirty="0">
                <a:ea typeface="+mn-lt"/>
                <a:cs typeface="+mn-lt"/>
              </a:rPr>
              <a:t> 2003)</a:t>
            </a:r>
          </a:p>
          <a:p>
            <a:pPr algn="just">
              <a:lnSpc>
                <a:spcPct val="110000"/>
              </a:lnSpc>
              <a:buClr>
                <a:srgbClr val="FFFFFF"/>
              </a:buClr>
            </a:pPr>
            <a:r>
              <a:rPr lang="cs-CZ" sz="1600" dirty="0">
                <a:ea typeface="+mn-lt"/>
                <a:cs typeface="+mn-lt"/>
              </a:rPr>
              <a:t>Pozn.: pokud pacient zvládá, je lepší pro aktivaci jiná poloha než vleže na boku</a:t>
            </a:r>
          </a:p>
          <a:p>
            <a:pPr algn="just">
              <a:lnSpc>
                <a:spcPct val="110000"/>
              </a:lnSpc>
              <a:buClr>
                <a:srgbClr val="FFFFFF"/>
              </a:buClr>
            </a:pPr>
            <a:r>
              <a:rPr lang="cs-CZ" sz="1600" b="1" u="sng" dirty="0">
                <a:ea typeface="+mn-lt"/>
                <a:cs typeface="+mn-lt"/>
              </a:rPr>
              <a:t>Aktivace svalů PD v kombinaci s </a:t>
            </a:r>
            <a:r>
              <a:rPr lang="cs-CZ" sz="1600" b="1" u="sng" err="1">
                <a:ea typeface="+mn-lt"/>
                <a:cs typeface="+mn-lt"/>
              </a:rPr>
              <a:t>elektrostimulací</a:t>
            </a:r>
            <a:r>
              <a:rPr lang="cs-CZ" sz="1600" b="1" u="sng" dirty="0">
                <a:ea typeface="+mn-lt"/>
                <a:cs typeface="+mn-lt"/>
              </a:rPr>
              <a:t>, biofeedbackem </a:t>
            </a:r>
          </a:p>
          <a:p>
            <a:pPr algn="just">
              <a:lnSpc>
                <a:spcPct val="110000"/>
              </a:lnSpc>
              <a:buClr>
                <a:srgbClr val="FFFFFF"/>
              </a:buClr>
            </a:pPr>
            <a:r>
              <a:rPr lang="cs-CZ" sz="1600" b="1" u="sng" dirty="0">
                <a:ea typeface="+mn-lt"/>
                <a:cs typeface="+mn-lt"/>
              </a:rPr>
              <a:t>Koncept </a:t>
            </a:r>
            <a:r>
              <a:rPr lang="cs-CZ" sz="1600" b="1" u="sng" err="1">
                <a:ea typeface="+mn-lt"/>
                <a:cs typeface="+mn-lt"/>
              </a:rPr>
              <a:t>Pelvicore</a:t>
            </a:r>
            <a:endParaRPr lang="cs-CZ" sz="1600" b="1" u="sng">
              <a:ea typeface="+mn-lt"/>
              <a:cs typeface="+mn-lt"/>
            </a:endParaRPr>
          </a:p>
          <a:p>
            <a:pPr lvl="1" algn="just">
              <a:lnSpc>
                <a:spcPct val="110000"/>
              </a:lnSpc>
              <a:buClr>
                <a:srgbClr val="FFFFFF"/>
              </a:buClr>
            </a:pPr>
            <a:r>
              <a:rPr lang="cs-CZ" sz="1500" dirty="0">
                <a:ea typeface="+mn-lt"/>
                <a:cs typeface="+mn-lt"/>
              </a:rPr>
              <a:t>zpracovala norská profesorka a fyzioterapeutka Kari </a:t>
            </a:r>
            <a:r>
              <a:rPr lang="cs-CZ" sz="1500" err="1">
                <a:ea typeface="+mn-lt"/>
                <a:cs typeface="+mn-lt"/>
              </a:rPr>
              <a:t>Bø</a:t>
            </a:r>
            <a:r>
              <a:rPr lang="cs-CZ" sz="1500" dirty="0">
                <a:ea typeface="+mn-lt"/>
                <a:cs typeface="+mn-lt"/>
              </a:rPr>
              <a:t> </a:t>
            </a:r>
          </a:p>
          <a:p>
            <a:pPr lvl="1" algn="just">
              <a:lnSpc>
                <a:spcPct val="110000"/>
              </a:lnSpc>
              <a:buClr>
                <a:srgbClr val="FFFFFF"/>
              </a:buClr>
            </a:pPr>
            <a:r>
              <a:rPr lang="cs-CZ" sz="1500" err="1">
                <a:ea typeface="+mn-lt"/>
                <a:cs typeface="+mn-lt"/>
              </a:rPr>
              <a:t>Bø</a:t>
            </a:r>
            <a:r>
              <a:rPr lang="cs-CZ" sz="1500" dirty="0">
                <a:ea typeface="+mn-lt"/>
                <a:cs typeface="+mn-lt"/>
              </a:rPr>
              <a:t> kombinuje individuální přístup, kde se pacientky naučí správné kontrakci svalů PD, s terapií ve skupinách v šestiměsíčním tréninkovém programu doplněném o domácí cvičení svalů PD </a:t>
            </a:r>
            <a:endParaRPr lang="cs-CZ" sz="150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19EC706-8928-4DFD-8084-35D599EB43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37370" y="0"/>
            <a:ext cx="435463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ázek 4" descr="Obsah obrázku osoba, interiér, oblečení, slipy&#10;&#10;Popis se vygeneroval automaticky.">
            <a:extLst>
              <a:ext uri="{FF2B5EF4-FFF2-40B4-BE49-F238E27FC236}">
                <a16:creationId xmlns:a16="http://schemas.microsoft.com/office/drawing/2014/main" id="{01F4C937-92AD-44C9-892E-743E7CCAEE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16242" y="1013507"/>
            <a:ext cx="3322121" cy="4832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72292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5748865-0F03-4EAE-8C85-DCB70F1995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642593"/>
            <a:ext cx="6603538" cy="1744183"/>
          </a:xfrm>
        </p:spPr>
        <p:txBody>
          <a:bodyPr>
            <a:normAutofit/>
          </a:bodyPr>
          <a:lstStyle/>
          <a:p>
            <a:pPr algn="ctr"/>
            <a:r>
              <a:rPr lang="cs-CZ" dirty="0"/>
              <a:t>AKTIVACE SVALŮ PÁNEVNÍHO DNA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B9CCB85-46B0-43C1-81D9-3901365FE4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8680" y="2386584"/>
            <a:ext cx="6603538" cy="3648456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just"/>
            <a:r>
              <a:rPr lang="cs-CZ" sz="2000" dirty="0">
                <a:ea typeface="+mn-lt"/>
                <a:cs typeface="+mn-lt"/>
              </a:rPr>
              <a:t>Pozice na kolenou, palce nohou se dotýkají, kolena rozevřena, horní část těla skloněna dopředu, čelo na ruce </a:t>
            </a:r>
            <a:endParaRPr lang="cs-CZ" sz="2000" dirty="0"/>
          </a:p>
          <a:p>
            <a:pPr algn="just">
              <a:buClr>
                <a:srgbClr val="262626"/>
              </a:buClr>
            </a:pPr>
            <a:r>
              <a:rPr lang="cs-CZ" sz="2000" dirty="0">
                <a:ea typeface="+mn-lt"/>
                <a:cs typeface="+mn-lt"/>
              </a:rPr>
              <a:t>aktivace PD, výdrž několik sekund a poté uvolnění (10-12krát)</a:t>
            </a:r>
            <a:endParaRPr lang="cs-CZ" sz="2000" dirty="0"/>
          </a:p>
          <a:p>
            <a:pPr algn="just">
              <a:buClr>
                <a:srgbClr val="262626"/>
              </a:buClr>
            </a:pPr>
            <a:r>
              <a:rPr lang="cs-CZ" sz="2000" dirty="0">
                <a:ea typeface="+mn-lt"/>
                <a:cs typeface="+mn-lt"/>
              </a:rPr>
              <a:t>Leh na </a:t>
            </a:r>
            <a:r>
              <a:rPr lang="cs-CZ" sz="2000" dirty="0" err="1">
                <a:ea typeface="+mn-lt"/>
                <a:cs typeface="+mn-lt"/>
              </a:rPr>
              <a:t>Bř</a:t>
            </a:r>
            <a:r>
              <a:rPr lang="cs-CZ" sz="2000" dirty="0">
                <a:ea typeface="+mn-lt"/>
                <a:cs typeface="+mn-lt"/>
              </a:rPr>
              <a:t> s pohodlně vybočenou DK, čelo leží na rukou </a:t>
            </a:r>
            <a:endParaRPr lang="cs-CZ" sz="2000" dirty="0"/>
          </a:p>
          <a:p>
            <a:pPr algn="just">
              <a:buClr>
                <a:srgbClr val="262626"/>
              </a:buClr>
            </a:pPr>
            <a:r>
              <a:rPr lang="cs-CZ" sz="2000" dirty="0">
                <a:ea typeface="+mn-lt"/>
                <a:cs typeface="+mn-lt"/>
              </a:rPr>
              <a:t>aktivace PD, výdrž několik sekund a poté uvolnění (8krát na každou stranu)</a:t>
            </a:r>
            <a:endParaRPr lang="cs-CZ" sz="2000" dirty="0"/>
          </a:p>
          <a:p>
            <a:pPr algn="just">
              <a:buClr>
                <a:srgbClr val="262626"/>
              </a:buClr>
            </a:pPr>
            <a:endParaRPr lang="cs-CZ" sz="2000" dirty="0"/>
          </a:p>
        </p:txBody>
      </p:sp>
      <p:pic>
        <p:nvPicPr>
          <p:cNvPr id="4" name="Obrázek 4" descr="Obsah obrázku osoba&#10;&#10;Popis se vygeneroval automaticky.">
            <a:extLst>
              <a:ext uri="{FF2B5EF4-FFF2-40B4-BE49-F238E27FC236}">
                <a16:creationId xmlns:a16="http://schemas.microsoft.com/office/drawing/2014/main" id="{DD4D34FB-F146-49E9-8E3E-753D895527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581" r="9383"/>
          <a:stretch/>
        </p:blipFill>
        <p:spPr>
          <a:xfrm>
            <a:off x="7903029" y="365759"/>
            <a:ext cx="3917115" cy="3063241"/>
          </a:xfrm>
          <a:prstGeom prst="rect">
            <a:avLst/>
          </a:prstGeom>
        </p:spPr>
      </p:pic>
      <p:pic>
        <p:nvPicPr>
          <p:cNvPr id="5" name="Obrázek 5" descr="Obsah obrázku osoba, interiér&#10;&#10;Popis se vygeneroval automaticky.">
            <a:extLst>
              <a:ext uri="{FF2B5EF4-FFF2-40B4-BE49-F238E27FC236}">
                <a16:creationId xmlns:a16="http://schemas.microsoft.com/office/drawing/2014/main" id="{2831A351-247F-4287-95EB-037B202D844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568" r="1395" b="1"/>
          <a:stretch/>
        </p:blipFill>
        <p:spPr>
          <a:xfrm>
            <a:off x="7903028" y="3429002"/>
            <a:ext cx="3917115" cy="3063239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1EE8F117-D5DC-4AF4-AD72-FB7A93BAA4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</p:spTree>
    <p:extLst>
      <p:ext uri="{BB962C8B-B14F-4D97-AF65-F5344CB8AC3E}">
        <p14:creationId xmlns:p14="http://schemas.microsoft.com/office/powerpoint/2010/main" val="907955427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4">
            <a:extLst>
              <a:ext uri="{FF2B5EF4-FFF2-40B4-BE49-F238E27FC236}">
                <a16:creationId xmlns:a16="http://schemas.microsoft.com/office/drawing/2014/main" id="{70120F84-A866-4D9F-8B1C-9120A013D6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3" name="Rectangle 16">
            <a:extLst>
              <a:ext uri="{FF2B5EF4-FFF2-40B4-BE49-F238E27FC236}">
                <a16:creationId xmlns:a16="http://schemas.microsoft.com/office/drawing/2014/main" id="{252FEFEF-6AC0-46B6-AC09-11FC56196F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0312" y="226665"/>
            <a:ext cx="11722608" cy="6382512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1F16F7FF-0099-47A9-AC6F-B0CC63A8A7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5512" y="408314"/>
            <a:ext cx="9792208" cy="972897"/>
          </a:xfrm>
        </p:spPr>
        <p:txBody>
          <a:bodyPr>
            <a:normAutofit/>
          </a:bodyPr>
          <a:lstStyle/>
          <a:p>
            <a:r>
              <a:rPr lang="cs-CZ"/>
              <a:t>LITERATURA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973A167-7830-4A53-A6EC-1C4CF9C929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5512" y="1715030"/>
            <a:ext cx="10658117" cy="4781771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just">
              <a:lnSpc>
                <a:spcPct val="110000"/>
              </a:lnSpc>
            </a:pPr>
            <a:r>
              <a:rPr lang="cs-CZ" sz="1200">
                <a:ea typeface="+mn-lt"/>
                <a:cs typeface="+mn-lt"/>
              </a:rPr>
              <a:t>BØ, K. </a:t>
            </a:r>
            <a:r>
              <a:rPr lang="cs-CZ" sz="1200" i="1" err="1">
                <a:ea typeface="+mn-lt"/>
                <a:cs typeface="+mn-lt"/>
              </a:rPr>
              <a:t>Pelvic</a:t>
            </a:r>
            <a:r>
              <a:rPr lang="cs-CZ" sz="1200" i="1" dirty="0">
                <a:ea typeface="+mn-lt"/>
                <a:cs typeface="+mn-lt"/>
              </a:rPr>
              <a:t> </a:t>
            </a:r>
            <a:r>
              <a:rPr lang="cs-CZ" sz="1200" i="1" err="1">
                <a:ea typeface="+mn-lt"/>
                <a:cs typeface="+mn-lt"/>
              </a:rPr>
              <a:t>Floor</a:t>
            </a:r>
            <a:r>
              <a:rPr lang="cs-CZ" sz="1200" i="1" dirty="0">
                <a:ea typeface="+mn-lt"/>
                <a:cs typeface="+mn-lt"/>
              </a:rPr>
              <a:t> </a:t>
            </a:r>
            <a:r>
              <a:rPr lang="cs-CZ" sz="1200" i="1" err="1">
                <a:ea typeface="+mn-lt"/>
                <a:cs typeface="+mn-lt"/>
              </a:rPr>
              <a:t>Rehabilitation</a:t>
            </a:r>
            <a:r>
              <a:rPr lang="cs-CZ" sz="1200">
                <a:ea typeface="+mn-lt"/>
                <a:cs typeface="+mn-lt"/>
              </a:rPr>
              <a:t>. In BADLANI, G. H. et al. </a:t>
            </a:r>
            <a:r>
              <a:rPr lang="cs-CZ" sz="1200" err="1">
                <a:ea typeface="+mn-lt"/>
                <a:cs typeface="+mn-lt"/>
              </a:rPr>
              <a:t>Continence</a:t>
            </a:r>
            <a:r>
              <a:rPr lang="cs-CZ" sz="1200">
                <a:ea typeface="+mn-lt"/>
                <a:cs typeface="+mn-lt"/>
              </a:rPr>
              <a:t> - </a:t>
            </a:r>
            <a:r>
              <a:rPr lang="cs-CZ" sz="1200" err="1">
                <a:ea typeface="+mn-lt"/>
                <a:cs typeface="+mn-lt"/>
              </a:rPr>
              <a:t>Current</a:t>
            </a:r>
            <a:r>
              <a:rPr lang="cs-CZ" sz="1200" dirty="0">
                <a:ea typeface="+mn-lt"/>
                <a:cs typeface="+mn-lt"/>
              </a:rPr>
              <a:t> </a:t>
            </a:r>
            <a:r>
              <a:rPr lang="cs-CZ" sz="1200" err="1">
                <a:ea typeface="+mn-lt"/>
                <a:cs typeface="+mn-lt"/>
              </a:rPr>
              <a:t>Concepts</a:t>
            </a:r>
            <a:r>
              <a:rPr lang="cs-CZ" sz="1200">
                <a:ea typeface="+mn-lt"/>
                <a:cs typeface="+mn-lt"/>
              </a:rPr>
              <a:t> and </a:t>
            </a:r>
            <a:r>
              <a:rPr lang="cs-CZ" sz="1200" err="1">
                <a:ea typeface="+mn-lt"/>
                <a:cs typeface="+mn-lt"/>
              </a:rPr>
              <a:t>Treatment</a:t>
            </a:r>
            <a:r>
              <a:rPr lang="cs-CZ" sz="1200" dirty="0">
                <a:ea typeface="+mn-lt"/>
                <a:cs typeface="+mn-lt"/>
              </a:rPr>
              <a:t> </a:t>
            </a:r>
            <a:r>
              <a:rPr lang="cs-CZ" sz="1200" err="1">
                <a:ea typeface="+mn-lt"/>
                <a:cs typeface="+mn-lt"/>
              </a:rPr>
              <a:t>Strategies</a:t>
            </a:r>
            <a:r>
              <a:rPr lang="cs-CZ" sz="1200">
                <a:ea typeface="+mn-lt"/>
                <a:cs typeface="+mn-lt"/>
              </a:rPr>
              <a:t>.</a:t>
            </a:r>
            <a:r>
              <a:rPr lang="cs-CZ" sz="1200" i="1" dirty="0">
                <a:ea typeface="+mn-lt"/>
                <a:cs typeface="+mn-lt"/>
              </a:rPr>
              <a:t> </a:t>
            </a:r>
            <a:r>
              <a:rPr lang="cs-CZ" sz="1200">
                <a:ea typeface="+mn-lt"/>
                <a:cs typeface="+mn-lt"/>
              </a:rPr>
              <a:t>London: </a:t>
            </a:r>
            <a:r>
              <a:rPr lang="cs-CZ" sz="1200" err="1">
                <a:ea typeface="+mn-lt"/>
                <a:cs typeface="+mn-lt"/>
              </a:rPr>
              <a:t>Springer</a:t>
            </a:r>
            <a:r>
              <a:rPr lang="cs-CZ" sz="1200">
                <a:ea typeface="+mn-lt"/>
                <a:cs typeface="+mn-lt"/>
              </a:rPr>
              <a:t>, 2009. 550 s. </a:t>
            </a:r>
            <a:endParaRPr lang="cs-CZ" sz="1200" dirty="0"/>
          </a:p>
          <a:p>
            <a:pPr algn="just">
              <a:lnSpc>
                <a:spcPct val="110000"/>
              </a:lnSpc>
              <a:buClr>
                <a:srgbClr val="262626"/>
              </a:buClr>
            </a:pPr>
            <a:r>
              <a:rPr lang="cs-CZ" sz="1200">
                <a:ea typeface="+mn-lt"/>
                <a:cs typeface="+mn-lt"/>
              </a:rPr>
              <a:t>Halaška, M. et al. (2004). </a:t>
            </a:r>
            <a:r>
              <a:rPr lang="cs-CZ" sz="1200" i="1" err="1">
                <a:ea typeface="+mn-lt"/>
                <a:cs typeface="+mn-lt"/>
              </a:rPr>
              <a:t>Urogynekologie</a:t>
            </a:r>
            <a:r>
              <a:rPr lang="cs-CZ" sz="1200">
                <a:ea typeface="+mn-lt"/>
                <a:cs typeface="+mn-lt"/>
              </a:rPr>
              <a:t>. 1. vyd. Praha: </a:t>
            </a:r>
            <a:r>
              <a:rPr lang="cs-CZ" sz="1200" err="1">
                <a:ea typeface="+mn-lt"/>
                <a:cs typeface="+mn-lt"/>
              </a:rPr>
              <a:t>Galén</a:t>
            </a:r>
            <a:r>
              <a:rPr lang="cs-CZ" sz="1200">
                <a:ea typeface="+mn-lt"/>
                <a:cs typeface="+mn-lt"/>
              </a:rPr>
              <a:t>. 256 s. </a:t>
            </a:r>
            <a:endParaRPr lang="cs-CZ" sz="1200" dirty="0"/>
          </a:p>
          <a:p>
            <a:pPr algn="just">
              <a:lnSpc>
                <a:spcPct val="110000"/>
              </a:lnSpc>
              <a:buClr>
                <a:srgbClr val="262626"/>
              </a:buClr>
            </a:pPr>
            <a:r>
              <a:rPr lang="cs-CZ" sz="1200">
                <a:ea typeface="+mn-lt"/>
                <a:cs typeface="+mn-lt"/>
              </a:rPr>
              <a:t>Lewit, K. (2001). </a:t>
            </a:r>
            <a:r>
              <a:rPr lang="cs-CZ" sz="1200" i="1">
                <a:ea typeface="+mn-lt"/>
                <a:cs typeface="+mn-lt"/>
              </a:rPr>
              <a:t>Rehabilitace u bolestivých poruch pohybové soustavy.</a:t>
            </a:r>
            <a:r>
              <a:rPr lang="cs-CZ" sz="1200">
                <a:ea typeface="+mn-lt"/>
                <a:cs typeface="+mn-lt"/>
              </a:rPr>
              <a:t> Rehabilitace a fyzikální lékařství, roč. 8, č. 1, s. 4-17. </a:t>
            </a:r>
            <a:endParaRPr lang="cs-CZ" sz="1200" dirty="0"/>
          </a:p>
          <a:p>
            <a:pPr algn="just">
              <a:lnSpc>
                <a:spcPct val="110000"/>
              </a:lnSpc>
              <a:buClr>
                <a:srgbClr val="262626"/>
              </a:buClr>
            </a:pPr>
            <a:r>
              <a:rPr lang="cs-CZ" sz="1200">
                <a:ea typeface="+mn-lt"/>
                <a:cs typeface="+mn-lt"/>
              </a:rPr>
              <a:t>Lewit, K. (2003). </a:t>
            </a:r>
            <a:r>
              <a:rPr lang="cs-CZ" sz="1200" i="1">
                <a:ea typeface="+mn-lt"/>
                <a:cs typeface="+mn-lt"/>
              </a:rPr>
              <a:t>Manipulační léčba v </a:t>
            </a:r>
            <a:r>
              <a:rPr lang="cs-CZ" sz="1200" i="1" err="1">
                <a:ea typeface="+mn-lt"/>
                <a:cs typeface="+mn-lt"/>
              </a:rPr>
              <a:t>myoskeletální</a:t>
            </a:r>
            <a:r>
              <a:rPr lang="cs-CZ" sz="1200" i="1">
                <a:ea typeface="+mn-lt"/>
                <a:cs typeface="+mn-lt"/>
              </a:rPr>
              <a:t> medicíně. </a:t>
            </a:r>
            <a:r>
              <a:rPr lang="cs-CZ" sz="1200">
                <a:ea typeface="+mn-lt"/>
                <a:cs typeface="+mn-lt"/>
              </a:rPr>
              <a:t>Praha: Sdělovací technika, spol. s.r.o.</a:t>
            </a:r>
            <a:endParaRPr lang="cs-CZ" sz="1200" dirty="0"/>
          </a:p>
          <a:p>
            <a:pPr algn="just">
              <a:lnSpc>
                <a:spcPct val="110000"/>
              </a:lnSpc>
              <a:buClr>
                <a:srgbClr val="262626"/>
              </a:buClr>
            </a:pPr>
            <a:r>
              <a:rPr lang="cs-CZ" sz="1200">
                <a:ea typeface="+mn-lt"/>
                <a:cs typeface="+mn-lt"/>
              </a:rPr>
              <a:t>Kapandji, I. A. (2007). </a:t>
            </a:r>
            <a:r>
              <a:rPr lang="cs-CZ" sz="1200" i="1" err="1">
                <a:ea typeface="+mn-lt"/>
                <a:cs typeface="+mn-lt"/>
              </a:rPr>
              <a:t>The</a:t>
            </a:r>
            <a:r>
              <a:rPr lang="cs-CZ" sz="1200" i="1" dirty="0">
                <a:ea typeface="+mn-lt"/>
                <a:cs typeface="+mn-lt"/>
              </a:rPr>
              <a:t> </a:t>
            </a:r>
            <a:r>
              <a:rPr lang="cs-CZ" sz="1200" i="1" err="1">
                <a:ea typeface="+mn-lt"/>
                <a:cs typeface="+mn-lt"/>
              </a:rPr>
              <a:t>physiology</a:t>
            </a:r>
            <a:r>
              <a:rPr lang="cs-CZ" sz="1200" i="1" dirty="0">
                <a:ea typeface="+mn-lt"/>
                <a:cs typeface="+mn-lt"/>
              </a:rPr>
              <a:t> </a:t>
            </a:r>
            <a:r>
              <a:rPr lang="cs-CZ" sz="1200" i="1" err="1">
                <a:ea typeface="+mn-lt"/>
                <a:cs typeface="+mn-lt"/>
              </a:rPr>
              <a:t>of</a:t>
            </a:r>
            <a:r>
              <a:rPr lang="cs-CZ" sz="1200" i="1" dirty="0">
                <a:ea typeface="+mn-lt"/>
                <a:cs typeface="+mn-lt"/>
              </a:rPr>
              <a:t> </a:t>
            </a:r>
            <a:r>
              <a:rPr lang="cs-CZ" sz="1200" i="1" err="1">
                <a:ea typeface="+mn-lt"/>
                <a:cs typeface="+mn-lt"/>
              </a:rPr>
              <a:t>the</a:t>
            </a:r>
            <a:r>
              <a:rPr lang="cs-CZ" sz="1200" i="1" dirty="0">
                <a:ea typeface="+mn-lt"/>
                <a:cs typeface="+mn-lt"/>
              </a:rPr>
              <a:t> </a:t>
            </a:r>
            <a:r>
              <a:rPr lang="cs-CZ" sz="1200" i="1" err="1">
                <a:ea typeface="+mn-lt"/>
                <a:cs typeface="+mn-lt"/>
              </a:rPr>
              <a:t>joints</a:t>
            </a:r>
            <a:r>
              <a:rPr lang="cs-CZ" sz="1200" i="1">
                <a:ea typeface="+mn-lt"/>
                <a:cs typeface="+mn-lt"/>
              </a:rPr>
              <a:t>. Vol. 1, </a:t>
            </a:r>
            <a:r>
              <a:rPr lang="cs-CZ" sz="1200" i="1" err="1">
                <a:ea typeface="+mn-lt"/>
                <a:cs typeface="+mn-lt"/>
              </a:rPr>
              <a:t>Upper</a:t>
            </a:r>
            <a:r>
              <a:rPr lang="cs-CZ" sz="1200" i="1">
                <a:ea typeface="+mn-lt"/>
                <a:cs typeface="+mn-lt"/>
              </a:rPr>
              <a:t> limb. </a:t>
            </a:r>
            <a:r>
              <a:rPr lang="cs-CZ" sz="1200">
                <a:ea typeface="+mn-lt"/>
                <a:cs typeface="+mn-lt"/>
              </a:rPr>
              <a:t>Edinburgh : Churchill </a:t>
            </a:r>
            <a:r>
              <a:rPr lang="cs-CZ" sz="1200" err="1">
                <a:ea typeface="+mn-lt"/>
                <a:cs typeface="+mn-lt"/>
              </a:rPr>
              <a:t>Livingstone</a:t>
            </a:r>
            <a:endParaRPr lang="cs-CZ" sz="1200" dirty="0"/>
          </a:p>
          <a:p>
            <a:pPr algn="just">
              <a:lnSpc>
                <a:spcPct val="110000"/>
              </a:lnSpc>
              <a:buClr>
                <a:srgbClr val="262626"/>
              </a:buClr>
            </a:pPr>
            <a:r>
              <a:rPr lang="cs-CZ" sz="1200">
                <a:ea typeface="+mn-lt"/>
                <a:cs typeface="+mn-lt"/>
              </a:rPr>
              <a:t>Kolář, P. (2006). </a:t>
            </a:r>
            <a:r>
              <a:rPr lang="cs-CZ" sz="1200" i="1" err="1">
                <a:ea typeface="+mn-lt"/>
                <a:cs typeface="+mn-lt"/>
              </a:rPr>
              <a:t>Vetrebrogenní</a:t>
            </a:r>
            <a:r>
              <a:rPr lang="cs-CZ" sz="1200" i="1">
                <a:ea typeface="+mn-lt"/>
                <a:cs typeface="+mn-lt"/>
              </a:rPr>
              <a:t> obtíže a stabilizační funkce svalů – diagnostika.</a:t>
            </a:r>
            <a:r>
              <a:rPr lang="cs-CZ" sz="1200">
                <a:ea typeface="+mn-lt"/>
                <a:cs typeface="+mn-lt"/>
              </a:rPr>
              <a:t> Rehabilitace a fyzikální lékařství. č. 4.</a:t>
            </a:r>
            <a:endParaRPr lang="cs-CZ" sz="1200" dirty="0"/>
          </a:p>
          <a:p>
            <a:pPr algn="just">
              <a:lnSpc>
                <a:spcPct val="110000"/>
              </a:lnSpc>
              <a:buClr>
                <a:srgbClr val="262626"/>
              </a:buClr>
            </a:pPr>
            <a:r>
              <a:rPr lang="cs-CZ" sz="1200">
                <a:ea typeface="+mn-lt"/>
                <a:cs typeface="+mn-lt"/>
              </a:rPr>
              <a:t>Kolář, P. (2007). </a:t>
            </a:r>
            <a:r>
              <a:rPr lang="cs-CZ" sz="1200" i="1" err="1">
                <a:ea typeface="+mn-lt"/>
                <a:cs typeface="+mn-lt"/>
              </a:rPr>
              <a:t>Vetrebrogenní</a:t>
            </a:r>
            <a:r>
              <a:rPr lang="cs-CZ" sz="1200" i="1">
                <a:ea typeface="+mn-lt"/>
                <a:cs typeface="+mn-lt"/>
              </a:rPr>
              <a:t> obtíže a stabilizační funkce páteře – terapie.</a:t>
            </a:r>
            <a:r>
              <a:rPr lang="cs-CZ" sz="1200">
                <a:ea typeface="+mn-lt"/>
                <a:cs typeface="+mn-lt"/>
              </a:rPr>
              <a:t> Rehabilitace a fyzikální lékařství. č. 1.</a:t>
            </a:r>
            <a:endParaRPr lang="cs-CZ" sz="1200" dirty="0"/>
          </a:p>
          <a:p>
            <a:pPr algn="just">
              <a:lnSpc>
                <a:spcPct val="110000"/>
              </a:lnSpc>
              <a:buClr>
                <a:srgbClr val="262626"/>
              </a:buClr>
            </a:pPr>
            <a:r>
              <a:rPr lang="cs-CZ" sz="1200">
                <a:ea typeface="+mn-lt"/>
                <a:cs typeface="+mn-lt"/>
              </a:rPr>
              <a:t>Kolář, P. et al. (2009). </a:t>
            </a:r>
            <a:r>
              <a:rPr lang="cs-CZ" sz="1200" i="1">
                <a:ea typeface="+mn-lt"/>
                <a:cs typeface="+mn-lt"/>
              </a:rPr>
              <a:t>Rehabilitace v klinické praxi. </a:t>
            </a:r>
            <a:r>
              <a:rPr lang="cs-CZ" sz="1200">
                <a:ea typeface="+mn-lt"/>
                <a:cs typeface="+mn-lt"/>
              </a:rPr>
              <a:t>Galén, s. 233-251.</a:t>
            </a:r>
            <a:endParaRPr lang="cs-CZ" sz="1200" dirty="0">
              <a:ea typeface="+mn-lt"/>
              <a:cs typeface="+mn-lt"/>
            </a:endParaRPr>
          </a:p>
          <a:p>
            <a:pPr algn="just">
              <a:lnSpc>
                <a:spcPct val="110000"/>
              </a:lnSpc>
              <a:buClr>
                <a:srgbClr val="262626"/>
              </a:buClr>
            </a:pPr>
            <a:r>
              <a:rPr lang="cs-CZ" sz="1200">
                <a:ea typeface="+mn-lt"/>
                <a:cs typeface="+mn-lt"/>
              </a:rPr>
              <a:t>Krhut, J., Holaňová, R., Muroňová, I. (2005) </a:t>
            </a:r>
            <a:r>
              <a:rPr lang="cs-CZ" sz="1200" i="1">
                <a:ea typeface="+mn-lt"/>
                <a:cs typeface="+mn-lt"/>
              </a:rPr>
              <a:t>„Ostravský koncept“ fyzioterapie v léčbě močové inkontinence</a:t>
            </a:r>
            <a:r>
              <a:rPr lang="cs-CZ" sz="1200">
                <a:ea typeface="+mn-lt"/>
                <a:cs typeface="+mn-lt"/>
              </a:rPr>
              <a:t>. Rehabilitace a fyzikální lékařství, roč. 12, č. 3, s. 122-128. </a:t>
            </a:r>
            <a:endParaRPr lang="cs-CZ" sz="1200" dirty="0"/>
          </a:p>
          <a:p>
            <a:pPr algn="just">
              <a:lnSpc>
                <a:spcPct val="110000"/>
              </a:lnSpc>
              <a:buClr>
                <a:srgbClr val="262626"/>
              </a:buClr>
            </a:pPr>
            <a:r>
              <a:rPr lang="cs-CZ" sz="1200">
                <a:ea typeface="+mn-lt"/>
                <a:cs typeface="+mn-lt"/>
              </a:rPr>
              <a:t>Suchomel, T. (2006). </a:t>
            </a:r>
            <a:r>
              <a:rPr lang="cs-CZ" sz="1200" i="1">
                <a:ea typeface="+mn-lt"/>
                <a:cs typeface="+mn-lt"/>
              </a:rPr>
              <a:t>Stabilita v pohybovém systému a hluboký stabilizační systém – podstata a klinická východiska.</a:t>
            </a:r>
            <a:r>
              <a:rPr lang="cs-CZ" sz="1200">
                <a:ea typeface="+mn-lt"/>
                <a:cs typeface="+mn-lt"/>
              </a:rPr>
              <a:t> Rehabilitace a fyzikální lékařství, č. 3, s. 112-124.</a:t>
            </a:r>
            <a:endParaRPr lang="cs-CZ" sz="1200" dirty="0"/>
          </a:p>
          <a:p>
            <a:pPr algn="just">
              <a:lnSpc>
                <a:spcPct val="110000"/>
              </a:lnSpc>
              <a:buClr>
                <a:srgbClr val="262626"/>
              </a:buClr>
            </a:pPr>
            <a:r>
              <a:rPr lang="cs-CZ" sz="1200">
                <a:ea typeface="+mn-lt"/>
                <a:cs typeface="+mn-lt"/>
              </a:rPr>
              <a:t>Suchomel, T., </a:t>
            </a:r>
            <a:r>
              <a:rPr lang="cs-CZ" sz="1200" err="1">
                <a:ea typeface="+mn-lt"/>
                <a:cs typeface="+mn-lt"/>
              </a:rPr>
              <a:t>Lisický</a:t>
            </a:r>
            <a:r>
              <a:rPr lang="cs-CZ" sz="1200">
                <a:ea typeface="+mn-lt"/>
                <a:cs typeface="+mn-lt"/>
              </a:rPr>
              <a:t>, D. (2004).  </a:t>
            </a:r>
            <a:r>
              <a:rPr lang="cs-CZ" sz="1200" i="1">
                <a:ea typeface="+mn-lt"/>
                <a:cs typeface="+mn-lt"/>
              </a:rPr>
              <a:t>Progresivní dynamická stabilizace bederní páteře.</a:t>
            </a:r>
            <a:r>
              <a:rPr lang="cs-CZ" sz="1200">
                <a:ea typeface="+mn-lt"/>
                <a:cs typeface="+mn-lt"/>
              </a:rPr>
              <a:t> Rehabilitace a fyzikální lékařství, 3, 128-136.</a:t>
            </a:r>
            <a:endParaRPr lang="cs-CZ" sz="1200" dirty="0"/>
          </a:p>
          <a:p>
            <a:pPr algn="just">
              <a:lnSpc>
                <a:spcPct val="110000"/>
              </a:lnSpc>
              <a:buClr>
                <a:srgbClr val="262626"/>
              </a:buClr>
            </a:pPr>
            <a:r>
              <a:rPr lang="cs-CZ" sz="1200">
                <a:ea typeface="+mn-lt"/>
                <a:cs typeface="+mn-lt"/>
              </a:rPr>
              <a:t>Travell, J. G., </a:t>
            </a:r>
            <a:r>
              <a:rPr lang="cs-CZ" sz="1200" err="1">
                <a:ea typeface="+mn-lt"/>
                <a:cs typeface="+mn-lt"/>
              </a:rPr>
              <a:t>Simons</a:t>
            </a:r>
            <a:r>
              <a:rPr lang="cs-CZ" sz="1200">
                <a:ea typeface="+mn-lt"/>
                <a:cs typeface="+mn-lt"/>
              </a:rPr>
              <a:t>, D. G. (1999). </a:t>
            </a:r>
            <a:r>
              <a:rPr lang="cs-CZ" sz="1200" i="1" err="1">
                <a:ea typeface="+mn-lt"/>
                <a:cs typeface="+mn-lt"/>
              </a:rPr>
              <a:t>Myofascial</a:t>
            </a:r>
            <a:r>
              <a:rPr lang="cs-CZ" sz="1200" i="1" dirty="0">
                <a:ea typeface="+mn-lt"/>
                <a:cs typeface="+mn-lt"/>
              </a:rPr>
              <a:t> </a:t>
            </a:r>
            <a:r>
              <a:rPr lang="cs-CZ" sz="1200" i="1" err="1">
                <a:ea typeface="+mn-lt"/>
                <a:cs typeface="+mn-lt"/>
              </a:rPr>
              <a:t>Pain</a:t>
            </a:r>
            <a:r>
              <a:rPr lang="cs-CZ" sz="1200" i="1">
                <a:ea typeface="+mn-lt"/>
                <a:cs typeface="+mn-lt"/>
              </a:rPr>
              <a:t> and </a:t>
            </a:r>
            <a:r>
              <a:rPr lang="cs-CZ" sz="1200" i="1" err="1">
                <a:ea typeface="+mn-lt"/>
                <a:cs typeface="+mn-lt"/>
              </a:rPr>
              <a:t>Dysfunction</a:t>
            </a:r>
            <a:r>
              <a:rPr lang="cs-CZ" sz="1200" i="1">
                <a:ea typeface="+mn-lt"/>
                <a:cs typeface="+mn-lt"/>
              </a:rPr>
              <a:t>.</a:t>
            </a:r>
            <a:r>
              <a:rPr lang="cs-CZ" sz="1200" dirty="0">
                <a:ea typeface="+mn-lt"/>
                <a:cs typeface="+mn-lt"/>
              </a:rPr>
              <a:t> </a:t>
            </a:r>
            <a:r>
              <a:rPr lang="cs-CZ" sz="1200" err="1">
                <a:ea typeface="+mn-lt"/>
                <a:cs typeface="+mn-lt"/>
              </a:rPr>
              <a:t>Volume</a:t>
            </a:r>
            <a:r>
              <a:rPr lang="cs-CZ" sz="1200">
                <a:ea typeface="+mn-lt"/>
                <a:cs typeface="+mn-lt"/>
              </a:rPr>
              <a:t> 1. </a:t>
            </a:r>
            <a:r>
              <a:rPr lang="cs-CZ" sz="1200" err="1">
                <a:ea typeface="+mn-lt"/>
                <a:cs typeface="+mn-lt"/>
              </a:rPr>
              <a:t>Upper</a:t>
            </a:r>
            <a:r>
              <a:rPr lang="cs-CZ" sz="1200" dirty="0">
                <a:ea typeface="+mn-lt"/>
                <a:cs typeface="+mn-lt"/>
              </a:rPr>
              <a:t> </a:t>
            </a:r>
            <a:r>
              <a:rPr lang="cs-CZ" sz="1200" err="1">
                <a:ea typeface="+mn-lt"/>
                <a:cs typeface="+mn-lt"/>
              </a:rPr>
              <a:t>Half</a:t>
            </a:r>
            <a:r>
              <a:rPr lang="cs-CZ" sz="1200" dirty="0">
                <a:ea typeface="+mn-lt"/>
                <a:cs typeface="+mn-lt"/>
              </a:rPr>
              <a:t> </a:t>
            </a:r>
            <a:r>
              <a:rPr lang="cs-CZ" sz="1200" err="1">
                <a:ea typeface="+mn-lt"/>
                <a:cs typeface="+mn-lt"/>
              </a:rPr>
              <a:t>of</a:t>
            </a:r>
            <a:r>
              <a:rPr lang="cs-CZ" sz="1200">
                <a:ea typeface="+mn-lt"/>
                <a:cs typeface="+mn-lt"/>
              </a:rPr>
              <a:t> Body. Philadelphia: </a:t>
            </a:r>
            <a:r>
              <a:rPr lang="cs-CZ" sz="1200" err="1">
                <a:ea typeface="+mn-lt"/>
                <a:cs typeface="+mn-lt"/>
              </a:rPr>
              <a:t>Lippincott</a:t>
            </a:r>
            <a:r>
              <a:rPr lang="cs-CZ" sz="1200" dirty="0">
                <a:ea typeface="+mn-lt"/>
                <a:cs typeface="+mn-lt"/>
              </a:rPr>
              <a:t> </a:t>
            </a:r>
            <a:r>
              <a:rPr lang="cs-CZ" sz="1200" err="1">
                <a:ea typeface="+mn-lt"/>
                <a:cs typeface="+mn-lt"/>
              </a:rPr>
              <a:t>Williams</a:t>
            </a:r>
            <a:r>
              <a:rPr lang="cs-CZ" sz="1200">
                <a:ea typeface="+mn-lt"/>
                <a:cs typeface="+mn-lt"/>
              </a:rPr>
              <a:t> &amp; Wilkins.</a:t>
            </a:r>
            <a:endParaRPr lang="cs-CZ" sz="1200" dirty="0"/>
          </a:p>
          <a:p>
            <a:pPr algn="just">
              <a:lnSpc>
                <a:spcPct val="110000"/>
              </a:lnSpc>
              <a:buClr>
                <a:srgbClr val="262626"/>
              </a:buClr>
            </a:pPr>
            <a:r>
              <a:rPr lang="cs-CZ" sz="1200">
                <a:ea typeface="+mn-lt"/>
                <a:cs typeface="+mn-lt"/>
              </a:rPr>
              <a:t>Véle, F. (2006). </a:t>
            </a:r>
            <a:r>
              <a:rPr lang="cs-CZ" sz="1200" i="1">
                <a:ea typeface="+mn-lt"/>
                <a:cs typeface="+mn-lt"/>
              </a:rPr>
              <a:t>Kineziologie</a:t>
            </a:r>
            <a:r>
              <a:rPr lang="cs-CZ" sz="1200">
                <a:ea typeface="+mn-lt"/>
                <a:cs typeface="+mn-lt"/>
              </a:rPr>
              <a:t>. Praha: Triton.</a:t>
            </a:r>
            <a:endParaRPr lang="cs-CZ" sz="1200" dirty="0"/>
          </a:p>
          <a:p>
            <a:pPr algn="just">
              <a:lnSpc>
                <a:spcPct val="110000"/>
              </a:lnSpc>
              <a:buClr>
                <a:srgbClr val="262626"/>
              </a:buClr>
            </a:pPr>
            <a:endParaRPr lang="cs-CZ" sz="1200" dirty="0"/>
          </a:p>
        </p:txBody>
      </p:sp>
    </p:spTree>
    <p:extLst>
      <p:ext uri="{BB962C8B-B14F-4D97-AF65-F5344CB8AC3E}">
        <p14:creationId xmlns:p14="http://schemas.microsoft.com/office/powerpoint/2010/main" val="177107436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40DFDA9-4318-4014-95EB-14E1588505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LITERATURA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72363DC-7BE0-4BE1-9589-6B913C138D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cs-CZ" dirty="0">
                <a:ea typeface="+mn-lt"/>
                <a:cs typeface="+mn-lt"/>
                <a:hlinkClick r:id="rId2"/>
              </a:rPr>
              <a:t>https://docplayer.cz/106137061-Dynamicka-neuromuskularni-stabilizace.html</a:t>
            </a:r>
            <a:endParaRPr lang="cs-CZ" dirty="0">
              <a:ea typeface="+mn-lt"/>
              <a:cs typeface="+mn-lt"/>
            </a:endParaRPr>
          </a:p>
          <a:p>
            <a:pPr>
              <a:buClr>
                <a:srgbClr val="262626"/>
              </a:buClr>
            </a:pPr>
            <a:r>
              <a:rPr lang="cs-CZ" dirty="0">
                <a:ea typeface="+mn-lt"/>
                <a:cs typeface="+mn-lt"/>
                <a:hlinkClick r:id="rId3"/>
              </a:rPr>
              <a:t>https://fyrepo.cz/druhy-terapii/pohybova-terapie/dynamicka-neuromuskularni-stabilizace-dns/</a:t>
            </a:r>
            <a:endParaRPr lang="cs-CZ" dirty="0"/>
          </a:p>
          <a:p>
            <a:pPr>
              <a:buClr>
                <a:srgbClr val="262626"/>
              </a:buClr>
            </a:pPr>
            <a:r>
              <a:rPr lang="cs-CZ" dirty="0">
                <a:ea typeface="+mn-lt"/>
                <a:cs typeface="+mn-lt"/>
                <a:hlinkClick r:id="rId4"/>
              </a:rPr>
              <a:t>https://www.dns-cz.com/terapie</a:t>
            </a:r>
            <a:r>
              <a:rPr lang="cs-CZ" dirty="0">
                <a:ea typeface="+mn-lt"/>
                <a:cs typeface="+mn-lt"/>
              </a:rPr>
              <a:t> </a:t>
            </a:r>
          </a:p>
          <a:p>
            <a:pPr>
              <a:buClr>
                <a:srgbClr val="262626"/>
              </a:buClr>
            </a:pPr>
            <a:r>
              <a:rPr lang="cs-CZ" dirty="0">
                <a:ea typeface="+mn-lt"/>
                <a:cs typeface="+mn-lt"/>
                <a:hlinkClick r:id="rId5"/>
              </a:rPr>
              <a:t>https://fyzioterapie.utvs.cvut.cz/document/show/id/220/</a:t>
            </a:r>
            <a:r>
              <a:rPr lang="cs-CZ" dirty="0">
                <a:ea typeface="+mn-lt"/>
                <a:cs typeface="+mn-lt"/>
              </a:rPr>
              <a:t> </a:t>
            </a:r>
          </a:p>
          <a:p>
            <a:pPr>
              <a:buClr>
                <a:srgbClr val="262626"/>
              </a:buClr>
            </a:pPr>
            <a:r>
              <a:rPr lang="cs-CZ" dirty="0">
                <a:ea typeface="+mn-lt"/>
                <a:cs typeface="+mn-lt"/>
                <a:hlinkClick r:id="rId6"/>
              </a:rPr>
              <a:t>https://www.fyziotom.cz/metoda-dns-prof-pavla-kolare-fn-motol</a:t>
            </a:r>
            <a:r>
              <a:rPr lang="cs-CZ" dirty="0">
                <a:ea typeface="+mn-lt"/>
                <a:cs typeface="+mn-lt"/>
              </a:rPr>
              <a:t> </a:t>
            </a:r>
          </a:p>
          <a:p>
            <a:pPr algn="just">
              <a:lnSpc>
                <a:spcPct val="110000"/>
              </a:lnSpc>
              <a:buClr>
                <a:srgbClr val="262626"/>
              </a:buClr>
            </a:pPr>
            <a:r>
              <a:rPr lang="cs-CZ" dirty="0">
                <a:ea typeface="+mn-lt"/>
                <a:cs typeface="+mn-lt"/>
                <a:hlinkClick r:id="rId7"/>
              </a:rPr>
              <a:t>http://zdravi.centrum.cz/zivotni-styl/2009/6/2/galerie/ziskejte-kontrolu-nad-svym-telem/</a:t>
            </a:r>
            <a:r>
              <a:rPr lang="cs-CZ" dirty="0">
                <a:ea typeface="+mn-lt"/>
                <a:cs typeface="+mn-lt"/>
              </a:rPr>
              <a:t> </a:t>
            </a:r>
            <a:endParaRPr lang="cs-CZ">
              <a:ea typeface="+mn-lt"/>
              <a:cs typeface="+mn-lt"/>
            </a:endParaRPr>
          </a:p>
          <a:p>
            <a:pPr algn="just">
              <a:lnSpc>
                <a:spcPct val="110000"/>
              </a:lnSpc>
              <a:buClr>
                <a:srgbClr val="262626"/>
              </a:buClr>
            </a:pPr>
            <a:r>
              <a:rPr lang="cs-CZ" dirty="0">
                <a:ea typeface="+mn-lt"/>
                <a:cs typeface="+mn-lt"/>
                <a:hlinkClick r:id="rId8"/>
              </a:rPr>
              <a:t>https://www.fyzioterapeut-ostrava.cz/reseni-vasich-potizi/33-dynamicka-neuromuskularni-stabilizace</a:t>
            </a:r>
            <a:endParaRPr lang="cs-CZ">
              <a:ea typeface="+mn-lt"/>
              <a:cs typeface="+mn-lt"/>
            </a:endParaRPr>
          </a:p>
          <a:p>
            <a:pPr>
              <a:buClr>
                <a:srgbClr val="262626"/>
              </a:buClr>
            </a:pPr>
            <a:endParaRPr lang="cs-CZ" dirty="0"/>
          </a:p>
          <a:p>
            <a:pPr>
              <a:buClr>
                <a:srgbClr val="262626"/>
              </a:buClr>
            </a:pPr>
            <a:endParaRPr lang="cs-CZ" dirty="0"/>
          </a:p>
          <a:p>
            <a:pPr>
              <a:buClr>
                <a:srgbClr val="262626"/>
              </a:buClr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85282835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Rectangle 69">
            <a:extLst>
              <a:ext uri="{FF2B5EF4-FFF2-40B4-BE49-F238E27FC236}">
                <a16:creationId xmlns:a16="http://schemas.microsoft.com/office/drawing/2014/main" id="{904DB13E-F722-4ED6-BB00-556651E95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2" name="Rectangle 71">
            <a:extLst>
              <a:ext uri="{FF2B5EF4-FFF2-40B4-BE49-F238E27FC236}">
                <a16:creationId xmlns:a16="http://schemas.microsoft.com/office/drawing/2014/main" id="{1E8D93C5-28EB-42D0-86CE-D804955653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AB1B1E7D-F76D-4744-AF85-239E6998A4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3BB65211-00DB-45B6-A223-033B2D19CB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78" name="Group 77">
            <a:extLst>
              <a:ext uri="{FF2B5EF4-FFF2-40B4-BE49-F238E27FC236}">
                <a16:creationId xmlns:a16="http://schemas.microsoft.com/office/drawing/2014/main" id="{E26428D7-C6F3-473D-A360-A3F5C3E872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14DF524F-3FEF-4236-90C6-820E876A94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2400A003-1BE9-49C2-8E57-DCD9B870FC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83BF0991-F9A1-4282-99DB-92D70239F6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3" name="Rectangle 82">
            <a:extLst>
              <a:ext uri="{FF2B5EF4-FFF2-40B4-BE49-F238E27FC236}">
                <a16:creationId xmlns:a16="http://schemas.microsoft.com/office/drawing/2014/main" id="{EA4E4267-CAF0-4C38-8DC6-CD3B1A9F04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0EE3ACC5-126D-4BA4-8B45-7F0B5B839C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384"/>
            <a:ext cx="12192000" cy="6858000"/>
          </a:xfrm>
          <a:prstGeom prst="rect">
            <a:avLst/>
          </a:prstGeom>
          <a:blipFill dpi="0" rotWithShape="1">
            <a:blip r:embed="rId2">
              <a:alphaModFix amt="40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133350" ty="330200" sx="85000" sy="85000" flip="xy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AB2868F7-FE10-4289-A5BD-90763C7A2F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3866" cy="6858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BD94142C-10EE-487C-A327-404FDF358F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6197" y="643464"/>
            <a:ext cx="4143830" cy="556630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5F7FAC2D-7A74-4939-A917-A1A5AF935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1587" y="806860"/>
            <a:ext cx="3813048" cy="5239512"/>
          </a:xfrm>
          <a:prstGeom prst="rect">
            <a:avLst/>
          </a:prstGeom>
          <a:noFill/>
          <a:ln w="6350" cap="sq" cmpd="sng" algn="ctr">
            <a:solidFill>
              <a:schemeClr val="bg1"/>
            </a:solidFill>
            <a:prstDash val="solid"/>
            <a:miter lim="800000"/>
          </a:ln>
          <a:effectLst/>
        </p:spPr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3051F46-71C8-4617-8534-CB3974EA3D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6493" y="1998494"/>
            <a:ext cx="2978281" cy="386274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83000"/>
              </a:lnSpc>
            </a:pPr>
            <a:r>
              <a:rPr lang="en-US" sz="3000" cap="all" spc="-100">
                <a:solidFill>
                  <a:schemeClr val="bg1"/>
                </a:solidFill>
              </a:rPr>
              <a:t>DĚKUJI ZA POZORNOST!</a:t>
            </a:r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BA53A868-C420-4BAE-9244-EC162AF05C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67992" y="640856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C2686EF3-81CC-419F-96C3-002A758803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882292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F8D93CCA-A85E-4529-A6F0-8BB54D27BC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573932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>
            <a:extLst>
              <a:ext uri="{FF2B5EF4-FFF2-40B4-BE49-F238E27FC236}">
                <a16:creationId xmlns:a16="http://schemas.microsoft.com/office/drawing/2014/main" id="{1ECFA516-C18C-41AE-AFF2-A0D0A59C9E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882292" y="1286150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Obrázek 4" descr="Obsah obrázku exteriér, obloha, voda, pláž&#10;&#10;Popis se vygeneroval automaticky.">
            <a:extLst>
              <a:ext uri="{FF2B5EF4-FFF2-40B4-BE49-F238E27FC236}">
                <a16:creationId xmlns:a16="http://schemas.microsoft.com/office/drawing/2014/main" id="{C67CC444-2FAE-400F-BA62-DEF67D44DDE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857" r="1272"/>
          <a:stretch/>
        </p:blipFill>
        <p:spPr>
          <a:xfrm>
            <a:off x="6566759" y="645106"/>
            <a:ext cx="3761859" cy="5564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91789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70120F84-A866-4D9F-8B1C-9120A013D6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6" name="Rectangle 9">
            <a:extLst>
              <a:ext uri="{FF2B5EF4-FFF2-40B4-BE49-F238E27FC236}">
                <a16:creationId xmlns:a16="http://schemas.microsoft.com/office/drawing/2014/main" id="{252FEFEF-6AC0-46B6-AC09-11FC56196F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0312" y="226665"/>
            <a:ext cx="11722608" cy="6382512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FD6F939C-6106-4E9B-BD9F-E7DAF54BCA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5512" y="535314"/>
            <a:ext cx="9792208" cy="730442"/>
          </a:xfrm>
        </p:spPr>
        <p:txBody>
          <a:bodyPr>
            <a:normAutofit fontScale="90000"/>
          </a:bodyPr>
          <a:lstStyle/>
          <a:p>
            <a:pPr algn="ctr"/>
            <a:r>
              <a:rPr lang="cs-CZ"/>
              <a:t>HLUBOKÝ STABILIZAČNÍ SYSTÉM PÁTEŘE V KLINICKÝCH SOUVISLOSTECH 1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CD2A7C0-5223-4E90-960F-9957EE6D33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5512" y="1715030"/>
            <a:ext cx="10496480" cy="4400771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just">
              <a:lnSpc>
                <a:spcPct val="110000"/>
              </a:lnSpc>
            </a:pPr>
            <a:r>
              <a:rPr lang="cs-CZ">
                <a:ea typeface="+mn-lt"/>
                <a:cs typeface="+mn-lt"/>
              </a:rPr>
              <a:t>Pro fyziologický vývoj páteře a pro její fyziologické zatížení je zásadní </a:t>
            </a:r>
            <a:r>
              <a:rPr lang="cs-CZ" b="1">
                <a:ea typeface="+mn-lt"/>
                <a:cs typeface="+mn-lt"/>
              </a:rPr>
              <a:t>spolupráce mezi ventrální a dorzální muskulaturou</a:t>
            </a:r>
            <a:endParaRPr lang="cs-CZ" dirty="0"/>
          </a:p>
          <a:p>
            <a:pPr algn="just">
              <a:lnSpc>
                <a:spcPct val="110000"/>
              </a:lnSpc>
              <a:buClr>
                <a:srgbClr val="262626"/>
              </a:buClr>
            </a:pPr>
            <a:r>
              <a:rPr lang="cs-CZ" b="1">
                <a:ea typeface="+mn-lt"/>
                <a:cs typeface="+mn-lt"/>
              </a:rPr>
              <a:t>osový orgán, pánev a hrudník</a:t>
            </a:r>
            <a:r>
              <a:rPr lang="cs-CZ">
                <a:ea typeface="+mn-lt"/>
                <a:cs typeface="+mn-lt"/>
              </a:rPr>
              <a:t> vytvářejí pomocí stabilizační funkce svalů pevný bod – rám pro funkci svalů s vlivem na končetiny</a:t>
            </a:r>
            <a:endParaRPr lang="cs-CZ" dirty="0"/>
          </a:p>
          <a:p>
            <a:pPr algn="just">
              <a:lnSpc>
                <a:spcPct val="110000"/>
              </a:lnSpc>
              <a:buClr>
                <a:srgbClr val="262626"/>
              </a:buClr>
            </a:pPr>
            <a:r>
              <a:rPr lang="cs-CZ">
                <a:ea typeface="+mn-lt"/>
                <a:cs typeface="+mn-lt"/>
              </a:rPr>
              <a:t>Z funkčního a anatomického hlediska rozlišujeme úsek:</a:t>
            </a:r>
            <a:endParaRPr lang="cs-CZ" dirty="0"/>
          </a:p>
          <a:p>
            <a:pPr lvl="1" algn="just">
              <a:lnSpc>
                <a:spcPct val="110000"/>
              </a:lnSpc>
              <a:buClr>
                <a:srgbClr val="262626"/>
              </a:buClr>
            </a:pPr>
            <a:r>
              <a:rPr lang="cs-CZ" sz="1400">
                <a:ea typeface="+mn-lt"/>
                <a:cs typeface="+mn-lt"/>
              </a:rPr>
              <a:t>krční a horní hrudní páteře</a:t>
            </a:r>
            <a:endParaRPr lang="cs-CZ" sz="1400" dirty="0"/>
          </a:p>
          <a:p>
            <a:pPr lvl="1" algn="just">
              <a:lnSpc>
                <a:spcPct val="110000"/>
              </a:lnSpc>
              <a:buClr>
                <a:srgbClr val="262626"/>
              </a:buClr>
            </a:pPr>
            <a:r>
              <a:rPr lang="cs-CZ" sz="1400">
                <a:ea typeface="+mn-lt"/>
                <a:cs typeface="+mn-lt"/>
              </a:rPr>
              <a:t>dolní hrudní a bederní páteře</a:t>
            </a:r>
            <a:endParaRPr lang="cs-CZ" sz="1400" dirty="0"/>
          </a:p>
          <a:p>
            <a:pPr algn="just">
              <a:lnSpc>
                <a:spcPct val="110000"/>
              </a:lnSpc>
              <a:buClr>
                <a:srgbClr val="262626"/>
              </a:buClr>
            </a:pPr>
            <a:r>
              <a:rPr lang="cs-CZ" b="1">
                <a:ea typeface="+mn-lt"/>
                <a:cs typeface="+mn-lt"/>
              </a:rPr>
              <a:t>V krční a hrudní oblasti</a:t>
            </a:r>
            <a:r>
              <a:rPr lang="cs-CZ">
                <a:ea typeface="+mn-lt"/>
                <a:cs typeface="+mn-lt"/>
              </a:rPr>
              <a:t> má zásadní význam </a:t>
            </a:r>
            <a:r>
              <a:rPr lang="cs-CZ" b="1">
                <a:ea typeface="+mn-lt"/>
                <a:cs typeface="+mn-lt"/>
              </a:rPr>
              <a:t>souhra: </a:t>
            </a:r>
            <a:endParaRPr lang="cs-CZ" dirty="0">
              <a:ea typeface="+mn-lt"/>
              <a:cs typeface="+mn-lt"/>
            </a:endParaRPr>
          </a:p>
          <a:p>
            <a:pPr lvl="1" algn="just">
              <a:lnSpc>
                <a:spcPct val="110000"/>
              </a:lnSpc>
              <a:buClr>
                <a:srgbClr val="262626"/>
              </a:buClr>
            </a:pPr>
            <a:r>
              <a:rPr lang="cs-CZ" sz="1400" b="1">
                <a:ea typeface="+mn-lt"/>
                <a:cs typeface="+mn-lt"/>
              </a:rPr>
              <a:t>hlubokých extenzorů:</a:t>
            </a:r>
            <a:r>
              <a:rPr lang="cs-CZ" sz="1400">
                <a:ea typeface="+mn-lt"/>
                <a:cs typeface="+mn-lt"/>
              </a:rPr>
              <a:t> m. </a:t>
            </a:r>
            <a:r>
              <a:rPr lang="cs-CZ" sz="1400" err="1">
                <a:ea typeface="+mn-lt"/>
                <a:cs typeface="+mn-lt"/>
              </a:rPr>
              <a:t>semispinalis</a:t>
            </a:r>
            <a:r>
              <a:rPr lang="cs-CZ" sz="1400" dirty="0">
                <a:ea typeface="+mn-lt"/>
                <a:cs typeface="+mn-lt"/>
              </a:rPr>
              <a:t> </a:t>
            </a:r>
            <a:r>
              <a:rPr lang="cs-CZ" sz="1400" err="1">
                <a:ea typeface="+mn-lt"/>
                <a:cs typeface="+mn-lt"/>
              </a:rPr>
              <a:t>capitis</a:t>
            </a:r>
            <a:r>
              <a:rPr lang="cs-CZ" sz="1400">
                <a:ea typeface="+mn-lt"/>
                <a:cs typeface="+mn-lt"/>
              </a:rPr>
              <a:t> et </a:t>
            </a:r>
            <a:r>
              <a:rPr lang="cs-CZ" sz="1400" err="1">
                <a:ea typeface="+mn-lt"/>
                <a:cs typeface="+mn-lt"/>
              </a:rPr>
              <a:t>cervicis</a:t>
            </a:r>
            <a:r>
              <a:rPr lang="cs-CZ" sz="1400">
                <a:ea typeface="+mn-lt"/>
                <a:cs typeface="+mn-lt"/>
              </a:rPr>
              <a:t>, m. </a:t>
            </a:r>
            <a:r>
              <a:rPr lang="cs-CZ" sz="1400" err="1">
                <a:ea typeface="+mn-lt"/>
                <a:cs typeface="+mn-lt"/>
              </a:rPr>
              <a:t>splenius</a:t>
            </a:r>
            <a:r>
              <a:rPr lang="cs-CZ" sz="1400" dirty="0">
                <a:ea typeface="+mn-lt"/>
                <a:cs typeface="+mn-lt"/>
              </a:rPr>
              <a:t> </a:t>
            </a:r>
            <a:r>
              <a:rPr lang="cs-CZ" sz="1400" err="1">
                <a:ea typeface="+mn-lt"/>
                <a:cs typeface="+mn-lt"/>
              </a:rPr>
              <a:t>cervicis</a:t>
            </a:r>
            <a:r>
              <a:rPr lang="cs-CZ" sz="1400">
                <a:ea typeface="+mn-lt"/>
                <a:cs typeface="+mn-lt"/>
              </a:rPr>
              <a:t>, m. </a:t>
            </a:r>
            <a:r>
              <a:rPr lang="cs-CZ" sz="1400" err="1">
                <a:ea typeface="+mn-lt"/>
                <a:cs typeface="+mn-lt"/>
              </a:rPr>
              <a:t>longissimus</a:t>
            </a:r>
            <a:r>
              <a:rPr lang="cs-CZ" sz="1400" dirty="0">
                <a:ea typeface="+mn-lt"/>
                <a:cs typeface="+mn-lt"/>
              </a:rPr>
              <a:t> </a:t>
            </a:r>
            <a:r>
              <a:rPr lang="cs-CZ" sz="1400" err="1">
                <a:ea typeface="+mn-lt"/>
                <a:cs typeface="+mn-lt"/>
              </a:rPr>
              <a:t>capitis</a:t>
            </a:r>
            <a:r>
              <a:rPr lang="cs-CZ" sz="1400">
                <a:ea typeface="+mn-lt"/>
                <a:cs typeface="+mn-lt"/>
              </a:rPr>
              <a:t> et </a:t>
            </a:r>
            <a:r>
              <a:rPr lang="cs-CZ" sz="1400" err="1">
                <a:ea typeface="+mn-lt"/>
                <a:cs typeface="+mn-lt"/>
              </a:rPr>
              <a:t>cervicis</a:t>
            </a:r>
            <a:r>
              <a:rPr lang="cs-CZ" sz="1400" dirty="0">
                <a:ea typeface="+mn-lt"/>
                <a:cs typeface="+mn-lt"/>
              </a:rPr>
              <a:t> </a:t>
            </a:r>
            <a:endParaRPr lang="cs-CZ" sz="1400" dirty="0"/>
          </a:p>
          <a:p>
            <a:pPr lvl="1" algn="just">
              <a:lnSpc>
                <a:spcPct val="110000"/>
              </a:lnSpc>
              <a:buClr>
                <a:srgbClr val="262626"/>
              </a:buClr>
            </a:pPr>
            <a:r>
              <a:rPr lang="cs-CZ" sz="1400" b="1">
                <a:ea typeface="+mn-lt"/>
                <a:cs typeface="+mn-lt"/>
              </a:rPr>
              <a:t>flexorů</a:t>
            </a:r>
            <a:r>
              <a:rPr lang="cs-CZ" sz="1400">
                <a:ea typeface="+mn-lt"/>
                <a:cs typeface="+mn-lt"/>
              </a:rPr>
              <a:t>: m. </a:t>
            </a:r>
            <a:r>
              <a:rPr lang="cs-CZ" sz="1400" err="1">
                <a:ea typeface="+mn-lt"/>
                <a:cs typeface="+mn-lt"/>
              </a:rPr>
              <a:t>longus</a:t>
            </a:r>
            <a:r>
              <a:rPr lang="cs-CZ" sz="1400" dirty="0">
                <a:ea typeface="+mn-lt"/>
                <a:cs typeface="+mn-lt"/>
              </a:rPr>
              <a:t> </a:t>
            </a:r>
            <a:r>
              <a:rPr lang="cs-CZ" sz="1400" err="1">
                <a:ea typeface="+mn-lt"/>
                <a:cs typeface="+mn-lt"/>
              </a:rPr>
              <a:t>colli</a:t>
            </a:r>
            <a:r>
              <a:rPr lang="cs-CZ" sz="1400">
                <a:ea typeface="+mn-lt"/>
                <a:cs typeface="+mn-lt"/>
              </a:rPr>
              <a:t> et </a:t>
            </a:r>
            <a:r>
              <a:rPr lang="cs-CZ" sz="1400" err="1">
                <a:ea typeface="+mn-lt"/>
                <a:cs typeface="+mn-lt"/>
              </a:rPr>
              <a:t>capitis</a:t>
            </a:r>
            <a:endParaRPr lang="cs-CZ" sz="1400" dirty="0"/>
          </a:p>
          <a:p>
            <a:pPr lvl="1" algn="just">
              <a:lnSpc>
                <a:spcPct val="110000"/>
              </a:lnSpc>
              <a:buClr>
                <a:srgbClr val="262626"/>
              </a:buClr>
            </a:pPr>
            <a:r>
              <a:rPr lang="cs-CZ" sz="1400">
                <a:ea typeface="+mn-lt"/>
                <a:cs typeface="+mn-lt"/>
              </a:rPr>
              <a:t>začátky úponů ve střední a horní </a:t>
            </a:r>
            <a:r>
              <a:rPr lang="cs-CZ" sz="1400" err="1">
                <a:ea typeface="+mn-lt"/>
                <a:cs typeface="+mn-lt"/>
              </a:rPr>
              <a:t>Thp</a:t>
            </a:r>
            <a:endParaRPr lang="cs-CZ" sz="1400" dirty="0"/>
          </a:p>
          <a:p>
            <a:pPr algn="just">
              <a:lnSpc>
                <a:spcPct val="110000"/>
              </a:lnSpc>
              <a:buClr>
                <a:srgbClr val="262626"/>
              </a:buClr>
            </a:pPr>
            <a:r>
              <a:rPr lang="cs-CZ" b="1">
                <a:ea typeface="+mn-lt"/>
                <a:cs typeface="+mn-lt"/>
              </a:rPr>
              <a:t>V bederní oblasti</a:t>
            </a:r>
            <a:r>
              <a:rPr lang="cs-CZ">
                <a:ea typeface="+mn-lt"/>
                <a:cs typeface="+mn-lt"/>
              </a:rPr>
              <a:t> má zásadní význam </a:t>
            </a:r>
            <a:r>
              <a:rPr lang="cs-CZ" b="1">
                <a:ea typeface="+mn-lt"/>
                <a:cs typeface="+mn-lt"/>
              </a:rPr>
              <a:t>souhra</a:t>
            </a:r>
            <a:r>
              <a:rPr lang="cs-CZ">
                <a:ea typeface="+mn-lt"/>
                <a:cs typeface="+mn-lt"/>
              </a:rPr>
              <a:t> mezi:</a:t>
            </a:r>
            <a:endParaRPr lang="cs-CZ" dirty="0"/>
          </a:p>
          <a:p>
            <a:pPr lvl="1" algn="just">
              <a:lnSpc>
                <a:spcPct val="110000"/>
              </a:lnSpc>
              <a:buClr>
                <a:srgbClr val="262626"/>
              </a:buClr>
            </a:pPr>
            <a:r>
              <a:rPr lang="cs-CZ" sz="1400" b="1">
                <a:ea typeface="+mn-lt"/>
                <a:cs typeface="+mn-lt"/>
              </a:rPr>
              <a:t>extenzory bederní a dolní hrudní páteře</a:t>
            </a:r>
            <a:endParaRPr lang="cs-CZ" sz="1400" dirty="0"/>
          </a:p>
          <a:p>
            <a:pPr lvl="1" algn="just">
              <a:lnSpc>
                <a:spcPct val="110000"/>
              </a:lnSpc>
              <a:buClr>
                <a:srgbClr val="262626"/>
              </a:buClr>
            </a:pPr>
            <a:r>
              <a:rPr lang="cs-CZ" sz="1400" b="1">
                <a:ea typeface="+mn-lt"/>
                <a:cs typeface="+mn-lt"/>
              </a:rPr>
              <a:t>flexory</a:t>
            </a:r>
            <a:r>
              <a:rPr lang="cs-CZ" sz="1400">
                <a:ea typeface="+mn-lt"/>
                <a:cs typeface="+mn-lt"/>
              </a:rPr>
              <a:t> -  bránice, břišní svaly a pánevní dno</a:t>
            </a:r>
            <a:endParaRPr lang="cs-CZ" sz="1400" dirty="0"/>
          </a:p>
          <a:p>
            <a:pPr algn="just">
              <a:lnSpc>
                <a:spcPct val="110000"/>
              </a:lnSpc>
              <a:buClr>
                <a:srgbClr val="262626"/>
              </a:buClr>
            </a:pPr>
            <a:r>
              <a:rPr lang="cs-CZ">
                <a:ea typeface="+mn-lt"/>
                <a:cs typeface="+mn-lt"/>
              </a:rPr>
              <a:t>tato flekční synergie stabilizuje z přední strany prostřednictvím </a:t>
            </a:r>
            <a:r>
              <a:rPr lang="cs-CZ" b="1">
                <a:ea typeface="+mn-lt"/>
                <a:cs typeface="+mn-lt"/>
              </a:rPr>
              <a:t>nitrobřišního tlaku</a:t>
            </a:r>
            <a:r>
              <a:rPr lang="cs-CZ">
                <a:ea typeface="+mn-lt"/>
                <a:cs typeface="+mn-lt"/>
              </a:rPr>
              <a:t>, je aktivována při jakémkoliv statickém zatížení a doprovází každý cílený pohyb HKK a DKK</a:t>
            </a:r>
            <a:endParaRPr lang="cs-CZ" dirty="0"/>
          </a:p>
          <a:p>
            <a:pPr algn="just">
              <a:lnSpc>
                <a:spcPct val="110000"/>
              </a:lnSpc>
              <a:buClr>
                <a:srgbClr val="262626"/>
              </a:buClr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071495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0EB72A9B-FD82-4F09-BF1E-D39311D3A0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D39B371-6E4E-4070-AB4E-4D788405A5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937DAED-8BFE-4563-BB45-B5E554D70A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/>
        </p:spPr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ED4806F0-4FAB-4F11-9008-7CEE70C2C8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2466975"/>
          </a:xfrm>
        </p:spPr>
        <p:txBody>
          <a:bodyPr>
            <a:normAutofit/>
          </a:bodyPr>
          <a:lstStyle/>
          <a:p>
            <a:pPr algn="ctr"/>
            <a:r>
              <a:rPr lang="cs-CZ" dirty="0"/>
              <a:t>HLUBOKÝ STABILIZAČNÍ SYSTÉM</a:t>
            </a:r>
            <a:r>
              <a:rPr lang="cs-CZ"/>
              <a:t> </a:t>
            </a:r>
            <a:r>
              <a:rPr lang="cs-CZ">
                <a:ea typeface="+mj-lt"/>
                <a:cs typeface="+mj-lt"/>
              </a:rPr>
              <a:t>PÁTEŘE V KLINICKÝCH SOUVISLOSTECH 2</a:t>
            </a:r>
            <a:endParaRPr lang="cs-CZ" i="0">
              <a:ea typeface="+mj-lt"/>
              <a:cs typeface="+mj-lt"/>
            </a:endParaRPr>
          </a:p>
          <a:p>
            <a:pPr algn="ctr"/>
            <a:endParaRPr lang="cs-CZ" dirty="0"/>
          </a:p>
        </p:txBody>
      </p:sp>
      <p:graphicFrame>
        <p:nvGraphicFramePr>
          <p:cNvPr id="16" name="Zástupný obsah 2">
            <a:extLst>
              <a:ext uri="{FF2B5EF4-FFF2-40B4-BE49-F238E27FC236}">
                <a16:creationId xmlns:a16="http://schemas.microsoft.com/office/drawing/2014/main" id="{3928B7C3-E2E2-4C0B-A735-D82BA01D457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98756058"/>
              </p:ext>
            </p:extLst>
          </p:nvPr>
        </p:nvGraphicFramePr>
        <p:xfrm>
          <a:off x="1066800" y="2310063"/>
          <a:ext cx="10058400" cy="37256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64865119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VTI">
  <a:themeElements>
    <a:clrScheme name="AnalogousFromDarkSeedLeftStep">
      <a:dk1>
        <a:srgbClr val="000000"/>
      </a:dk1>
      <a:lt1>
        <a:srgbClr val="FFFFFF"/>
      </a:lt1>
      <a:dk2>
        <a:srgbClr val="3B2421"/>
      </a:dk2>
      <a:lt2>
        <a:srgbClr val="E6E2E8"/>
      </a:lt2>
      <a:accent1>
        <a:srgbClr val="6BB246"/>
      </a:accent1>
      <a:accent2>
        <a:srgbClr val="90AC39"/>
      </a:accent2>
      <a:accent3>
        <a:srgbClr val="B3A046"/>
      </a:accent3>
      <a:accent4>
        <a:srgbClr val="B16B3B"/>
      </a:accent4>
      <a:accent5>
        <a:srgbClr val="C34D4E"/>
      </a:accent5>
      <a:accent6>
        <a:srgbClr val="B13B6E"/>
      </a:accent6>
      <a:hlink>
        <a:srgbClr val="BF533F"/>
      </a:hlink>
      <a:folHlink>
        <a:srgbClr val="7F7F7F"/>
      </a:folHlink>
    </a:clrScheme>
    <a:fontScheme name="Savon">
      <a:majorFont>
        <a:latin typeface="Georgia Pro Cond Black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eorgia Pro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VTI" id="{A72E8C35-66DD-49F8-AF66-813F19B983AE}" vid="{93CCBC76-B7A1-4C3D-93EA-5CE34C4670F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6206</Words>
  <Application>Microsoft Office PowerPoint</Application>
  <PresentationFormat>Widescreen</PresentationFormat>
  <Paragraphs>509</Paragraphs>
  <Slides>78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78</vt:i4>
      </vt:variant>
    </vt:vector>
  </HeadingPairs>
  <TitlesOfParts>
    <vt:vector size="82" baseType="lpstr">
      <vt:lpstr>Garamond</vt:lpstr>
      <vt:lpstr>Georgia Pro</vt:lpstr>
      <vt:lpstr>Georgia Pro Cond Black</vt:lpstr>
      <vt:lpstr>SavonVTI</vt:lpstr>
      <vt:lpstr>DYNAMICKÁ NEUROMUSKULÁRNÍ STABILIZACE</vt:lpstr>
      <vt:lpstr>OSNOVA PREZENTACE</vt:lpstr>
      <vt:lpstr>DYNAMICKÁ NEUROMUSKULÁRNÍ STABILIZACE (DNS) ÚVOD &amp; POSTULÁTY</vt:lpstr>
      <vt:lpstr>INDIKACE METODY DNS</vt:lpstr>
      <vt:lpstr>DNS V KLINICKÝCH SOUVISLOSTECH</vt:lpstr>
      <vt:lpstr>HLUBOKÝ STABILIZAČNÍ SYSTÉM</vt:lpstr>
      <vt:lpstr>HLUBOKÝ STABILIZAČNÍ SYSTÉM ÚVOD</vt:lpstr>
      <vt:lpstr>HLUBOKÝ STABILIZAČNÍ SYSTÉM PÁTEŘE V KLINICKÝCH SOUVISLOSTECH 1</vt:lpstr>
      <vt:lpstr>HLUBOKÝ STABILIZAČNÍ SYSTÉM PÁTEŘE V KLINICKÝCH SOUVISLOSTECH 2 </vt:lpstr>
      <vt:lpstr>Souhra hlubokých extenzorů a flexorů Cpáteře</vt:lpstr>
      <vt:lpstr>STABILIZAČNÍ FUNKCE BRÁNICE 1</vt:lpstr>
      <vt:lpstr>STABILIZAČNÍ FUNKCE BRÁNICE 2</vt:lpstr>
      <vt:lpstr>INSUFICIENCE BRÁNICE 1</vt:lpstr>
      <vt:lpstr>INSUFICIENCE BRÁNICE 2</vt:lpstr>
      <vt:lpstr>KOAKTIVACE  BŘIŠNÍCH SVALŮ, PÁNEVNÍHO DNA &amp; BRÁNICE</vt:lpstr>
      <vt:lpstr>STABILIZAČNÍ FUNKCE PARAVERTEBRÁLNÍHO SYSTÉMU PÁTEŘE</vt:lpstr>
      <vt:lpstr>Svalová souhra mezi autochtonní muskulaturou, bránicí, PD a břišními svaly</vt:lpstr>
      <vt:lpstr>DIAGNOSTIKA HLUBOKÉHO STABILIZAČNÍHO SYSTÉMU</vt:lpstr>
      <vt:lpstr>DNS DIAGNOSTIKA SCHÉMA</vt:lpstr>
      <vt:lpstr>1.) VYŠETŘENÍ DECHOVÉHO STEREOTYPU</vt:lpstr>
      <vt:lpstr>"Pokud je dechový stereotyp nesprávný, pak nemůže být správným žádný jiný pohyb."   Karel Lewit </vt:lpstr>
      <vt:lpstr>BRÁNIČNÍ TEST</vt:lpstr>
      <vt:lpstr>2.) EXTENČNÍ TEST</vt:lpstr>
      <vt:lpstr>3.) TESTY PRO TRUPOVOU STABILIZCI</vt:lpstr>
      <vt:lpstr>Testy pro trupovou stabilizaci </vt:lpstr>
      <vt:lpstr>TEST  FLEXE TRUPU</vt:lpstr>
      <vt:lpstr>TEST EXTENZE V KYČLÍCH</vt:lpstr>
      <vt:lpstr>Test flexe v kyčli vsedě</vt:lpstr>
      <vt:lpstr>TEST FLEXE KYČLE VLEŽE</vt:lpstr>
      <vt:lpstr>TEST NITROBŘIŠNÍHO TLAKU</vt:lpstr>
      <vt:lpstr>TEST UDRŽENÍ TROJFLEXE</vt:lpstr>
      <vt:lpstr>DALŠÍ TESTY</vt:lpstr>
      <vt:lpstr>Využití lékařského tonometru: (Využití i v terapii = dobrý biofeedback) </vt:lpstr>
      <vt:lpstr>4.) VYŠETŘENÍ SVALŮ PD</vt:lpstr>
      <vt:lpstr>TERAPIE HLUBOKÉHO STABILIZAČNÍHO SYSTÉMU</vt:lpstr>
      <vt:lpstr>TERAPIE DLE DNS ÚVOD</vt:lpstr>
      <vt:lpstr>OBECNÉ PRINCIPY NÁCVIKOVÝCH &amp; TERAPEUTICKÝCH TECHNIK</vt:lpstr>
      <vt:lpstr>CÍLE DNS KONCEPTU</vt:lpstr>
      <vt:lpstr>FACILITAČNÍ PRVKY NÁCVIKOVÝCH TECHNIK (FPNT)  SCHÉMA</vt:lpstr>
      <vt:lpstr>FPNT POPIS 1 </vt:lpstr>
      <vt:lpstr>FPNT POPIS 2</vt:lpstr>
      <vt:lpstr>OPTIMALIZACE TRUPOVÉ STABILIZACE SCHÉMA</vt:lpstr>
      <vt:lpstr>1.) Ovlivnění rigidity a dynamiky hrudního koše</vt:lpstr>
      <vt:lpstr>UVOLNĚNÍ LATERÁLNÍ STĚNY HRUDNÍKU</vt:lpstr>
      <vt:lpstr>NÁCVIK LATERÁLNÍHO ROZVÍJENÍ HRUDNÍKU</vt:lpstr>
      <vt:lpstr>2.) OVLIVNĚNÍ NAPŘÍMENÍ PÁTEŘE</vt:lpstr>
      <vt:lpstr>NÁCVIK EXTENZE HRUDNÍ PÁTEŘE</vt:lpstr>
      <vt:lpstr>NÁCVIK EXTENZE HRUDNÍ PÁTEŘE</vt:lpstr>
      <vt:lpstr>3.) NÁCVIK DECHOVÉHO STEREOTYPU &amp; STABILIZAČNÍ FUNKCE BRÁNICE  Brániční dýchání</vt:lpstr>
      <vt:lpstr>ZÁKLADNÍ STABILIZACE</vt:lpstr>
      <vt:lpstr>AKTIVACE M. TRANSVERSUS ABDOMINIS</vt:lpstr>
      <vt:lpstr>Nácvik stabilizační funkce bránice  v součinnosti s břišními svaly 1 </vt:lpstr>
      <vt:lpstr>4.) Nácvik stabilizační funkce bránice  v součinnosti s břišními svaly 2 </vt:lpstr>
      <vt:lpstr>4.) VYUŽITÍ PRINCIPŮ REFLEXNÍ LOKOMOCE</vt:lpstr>
      <vt:lpstr>VYUŽITÍ PRINCIPŮ REFLEXNÍ LOKOMOCE</vt:lpstr>
      <vt:lpstr>REFLEXNÍ ODPOVĚĎ</vt:lpstr>
      <vt:lpstr>5.) Nácvik hluboké posturální stabilizace páteře v modifikovaných polohách &amp; 6.) Cvičení posturální funkce ve vývojových řadách  </vt:lpstr>
      <vt:lpstr>VÝVOJOVÉ ŘADY</vt:lpstr>
      <vt:lpstr>PŘÍKLADY NÁCVIKU 1</vt:lpstr>
      <vt:lpstr>PŘÍKLADY NÁCVIKU 2</vt:lpstr>
      <vt:lpstr>PROJEVY INSUFICIENCE &amp; KOREKCE</vt:lpstr>
      <vt:lpstr>Princip kombinující provokovanou stabilizaci prostřednictvím centrované opory a odporu proti plánované hybnosti lze využít v řadě modifikací.  volba cvičení vyplývá z cíle, kterého chceme dosáhnout a musí být přizpůsobena kondici a funkčním schopnostem pacienta.  souhru stabilizačních svalů páteře postupně vycvičujeme ve vyšších posturálních polohách a poté ji zařazujeme do běžných denních činností. </vt:lpstr>
      <vt:lpstr>PŘÍKLADY NÁCVIKU HSSP</vt:lpstr>
      <vt:lpstr>UDRŽENÍ NEUTRÁLNÍ POLOHY V NÁROČNĚJŠÍCH SITUACÍCH</vt:lpstr>
      <vt:lpstr>Most pánev nad podložkou zvedání DKK nad podložku vychylování z polohy Stoj nohy na šířku pánve  výpady (FLX v koleni 90°) podřepy </vt:lpstr>
      <vt:lpstr>ŠIKMÝ SED</vt:lpstr>
      <vt:lpstr>DIFERENCOVANÝ KLEK </vt:lpstr>
      <vt:lpstr>TRIPOD = TROJNOŽKA</vt:lpstr>
      <vt:lpstr>RYTÍŘ</vt:lpstr>
      <vt:lpstr>MEDVĚD</vt:lpstr>
      <vt:lpstr>HLUBOKÝ DŘEP</vt:lpstr>
      <vt:lpstr>CVIČENÍ NA GYMBALLU</vt:lpstr>
      <vt:lpstr>OVLIVNĚNÍ SVALŮ PÁNEVNÍHO DNA</vt:lpstr>
      <vt:lpstr>CVIČENÍ SVALŮ PÁNEVNÍHO DNA</vt:lpstr>
      <vt:lpstr>AKTIVACE SVALŮ PÁNEVNÍHO DNA</vt:lpstr>
      <vt:lpstr>LITERATURA</vt:lpstr>
      <vt:lpstr>LITERATURA</vt:lpstr>
      <vt:lpstr>DĚKUJI ZA POZORNOST!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/>
  <cp:lastModifiedBy>Marie Krejčová</cp:lastModifiedBy>
  <cp:revision>1965</cp:revision>
  <dcterms:created xsi:type="dcterms:W3CDTF">2021-04-03T08:21:42Z</dcterms:created>
  <dcterms:modified xsi:type="dcterms:W3CDTF">2022-03-17T07:33:27Z</dcterms:modified>
</cp:coreProperties>
</file>