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300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79" r:id="rId12"/>
    <p:sldId id="280" r:id="rId13"/>
    <p:sldId id="281" r:id="rId14"/>
    <p:sldId id="263" r:id="rId15"/>
    <p:sldId id="265" r:id="rId16"/>
    <p:sldId id="266" r:id="rId17"/>
    <p:sldId id="264" r:id="rId18"/>
    <p:sldId id="282" r:id="rId19"/>
    <p:sldId id="283" r:id="rId20"/>
    <p:sldId id="298" r:id="rId21"/>
    <p:sldId id="285" r:id="rId22"/>
    <p:sldId id="288" r:id="rId23"/>
    <p:sldId id="295" r:id="rId24"/>
    <p:sldId id="289" r:id="rId25"/>
    <p:sldId id="290" r:id="rId26"/>
    <p:sldId id="286" r:id="rId27"/>
    <p:sldId id="287" r:id="rId28"/>
    <p:sldId id="291" r:id="rId29"/>
    <p:sldId id="299" r:id="rId30"/>
    <p:sldId id="292" r:id="rId31"/>
    <p:sldId id="293" r:id="rId32"/>
    <p:sldId id="294" r:id="rId33"/>
    <p:sldId id="296" r:id="rId34"/>
    <p:sldId id="284" r:id="rId35"/>
    <p:sldId id="267" r:id="rId36"/>
    <p:sldId id="268" r:id="rId37"/>
    <p:sldId id="269" r:id="rId38"/>
    <p:sldId id="275" r:id="rId39"/>
    <p:sldId id="297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CBC9F-1019-2000-9FF9-2BF4903344DC}" v="601" dt="2021-04-10T16:58:12.591"/>
    <p1510:client id="{3DB8BE9F-10CC-2000-D140-7E16F439117E}" v="169" dt="2021-04-16T07:14:16.657"/>
    <p1510:client id="{885262B7-32E6-8DBF-DAC6-00180C31A8C8}" v="1038" dt="2021-04-08T13:14:16.319"/>
    <p1510:client id="{90B9073C-795C-4EBF-A725-F98D6865F308}" v="61" dt="2021-03-28T19:25:37.620"/>
    <p1510:client id="{9988BA84-3D96-42BD-9597-16DE3F12B588}" v="3903" dt="2021-04-08T21:40:19.176"/>
    <p1510:client id="{E9DCC3C4-9456-A1FE-CE55-D7A441FC8574}" v="1436" dt="2021-04-06T20:58:58.364"/>
    <p1510:client id="{EA5831E0-BB0C-32CE-BC2E-A9652E075DEF}" v="409" dt="2022-01-23T13:11:00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76011-25DA-4778-B848-97259370B4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0C497E-61B2-4A52-957A-CFC6AF10E96C}">
      <dgm:prSet/>
      <dgm:spPr/>
      <dgm:t>
        <a:bodyPr/>
        <a:lstStyle/>
        <a:p>
          <a:pPr rtl="0"/>
          <a:r>
            <a:rPr lang="cs-CZ" b="1" dirty="0"/>
            <a:t>porucha = jakákoli ztráta nebo abnormalita psychické, fyziologické nebo anatomické struktury či funkce</a:t>
          </a:r>
          <a:r>
            <a:rPr lang="cs-CZ" b="1" dirty="0">
              <a:latin typeface="Modern Love"/>
            </a:rPr>
            <a:t> </a:t>
          </a:r>
          <a:endParaRPr lang="en-US" dirty="0"/>
        </a:p>
      </dgm:t>
    </dgm:pt>
    <dgm:pt modelId="{05425309-E83F-4316-A3A6-6D08799BB3FB}" type="parTrans" cxnId="{8CB43785-6BF4-4F69-898E-9FDF04EAB348}">
      <dgm:prSet/>
      <dgm:spPr/>
      <dgm:t>
        <a:bodyPr/>
        <a:lstStyle/>
        <a:p>
          <a:endParaRPr lang="en-US"/>
        </a:p>
      </dgm:t>
    </dgm:pt>
    <dgm:pt modelId="{C3A948E7-B65A-4241-A8BB-1D99918300A3}" type="sibTrans" cxnId="{8CB43785-6BF4-4F69-898E-9FDF04EAB348}">
      <dgm:prSet/>
      <dgm:spPr/>
      <dgm:t>
        <a:bodyPr/>
        <a:lstStyle/>
        <a:p>
          <a:endParaRPr lang="en-US"/>
        </a:p>
      </dgm:t>
    </dgm:pt>
    <dgm:pt modelId="{A0F60AE5-4B84-40B4-B585-3BF4973C3CFE}">
      <dgm:prSet/>
      <dgm:spPr/>
      <dgm:t>
        <a:bodyPr/>
        <a:lstStyle/>
        <a:p>
          <a:pPr rtl="0"/>
          <a:r>
            <a:rPr lang="cs-CZ" b="1" dirty="0"/>
            <a:t>postižení = </a:t>
          </a:r>
          <a:r>
            <a:rPr lang="cs-CZ" b="1" dirty="0">
              <a:latin typeface="Modern Love"/>
            </a:rPr>
            <a:t>jakékoliv </a:t>
          </a:r>
          <a:r>
            <a:rPr lang="cs-CZ" b="1" dirty="0"/>
            <a:t>omezení nebo nedostatek schopnosti (jako důsledek poruchy) jednat či vykonat činnost způsobem nebo v rozsahu považovaném za normální</a:t>
          </a:r>
          <a:r>
            <a:rPr lang="cs-CZ" b="1" dirty="0">
              <a:latin typeface="Modern Love"/>
            </a:rPr>
            <a:t> </a:t>
          </a:r>
          <a:endParaRPr lang="en-US" dirty="0"/>
        </a:p>
      </dgm:t>
    </dgm:pt>
    <dgm:pt modelId="{3FE4ACCC-A666-4138-95C9-4490C28320CE}" type="parTrans" cxnId="{4AF4E06C-1BD0-454A-AC86-F69E5D20CD3F}">
      <dgm:prSet/>
      <dgm:spPr/>
      <dgm:t>
        <a:bodyPr/>
        <a:lstStyle/>
        <a:p>
          <a:endParaRPr lang="en-US"/>
        </a:p>
      </dgm:t>
    </dgm:pt>
    <dgm:pt modelId="{EC5FD1FF-5096-40E7-978B-73A83F6F87A9}" type="sibTrans" cxnId="{4AF4E06C-1BD0-454A-AC86-F69E5D20CD3F}">
      <dgm:prSet/>
      <dgm:spPr/>
      <dgm:t>
        <a:bodyPr/>
        <a:lstStyle/>
        <a:p>
          <a:endParaRPr lang="en-US"/>
        </a:p>
      </dgm:t>
    </dgm:pt>
    <dgm:pt modelId="{6E6D9603-AEA2-4AF6-B680-C10105C35747}">
      <dgm:prSet/>
      <dgm:spPr/>
      <dgm:t>
        <a:bodyPr/>
        <a:lstStyle/>
        <a:p>
          <a:r>
            <a:rPr lang="cs-CZ" b="1" dirty="0"/>
            <a:t>handicap = znevýhodnění určitého jedince, vyplývající z jeho poruchy či postižení, které pak omezuje nebo zabraňuje splnění určité normální role, která se od tohoto jedince očekává </a:t>
          </a:r>
          <a:endParaRPr lang="en-US" dirty="0"/>
        </a:p>
      </dgm:t>
    </dgm:pt>
    <dgm:pt modelId="{18EC1942-F72D-4DFB-9FAA-9896BE987CEC}" type="parTrans" cxnId="{1C1935F7-8CF9-48B2-ADE5-284ACA274B0F}">
      <dgm:prSet/>
      <dgm:spPr/>
      <dgm:t>
        <a:bodyPr/>
        <a:lstStyle/>
        <a:p>
          <a:endParaRPr lang="en-US"/>
        </a:p>
      </dgm:t>
    </dgm:pt>
    <dgm:pt modelId="{C865F15E-B02B-4651-B4FC-732C7CD9F772}" type="sibTrans" cxnId="{1C1935F7-8CF9-48B2-ADE5-284ACA274B0F}">
      <dgm:prSet/>
      <dgm:spPr/>
      <dgm:t>
        <a:bodyPr/>
        <a:lstStyle/>
        <a:p>
          <a:endParaRPr lang="en-US"/>
        </a:p>
      </dgm:t>
    </dgm:pt>
    <dgm:pt modelId="{8F43BC76-B488-4D47-936A-1A5F7EBDC222}" type="pres">
      <dgm:prSet presAssocID="{57276011-25DA-4778-B848-97259370B43E}" presName="linear" presStyleCnt="0">
        <dgm:presLayoutVars>
          <dgm:animLvl val="lvl"/>
          <dgm:resizeHandles val="exact"/>
        </dgm:presLayoutVars>
      </dgm:prSet>
      <dgm:spPr/>
    </dgm:pt>
    <dgm:pt modelId="{6DEFC117-9CBB-4047-AFF1-FAD0EC859C17}" type="pres">
      <dgm:prSet presAssocID="{120C497E-61B2-4A52-957A-CFC6AF10E9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24E08C-8E52-4017-A893-650197F808A1}" type="pres">
      <dgm:prSet presAssocID="{C3A948E7-B65A-4241-A8BB-1D99918300A3}" presName="spacer" presStyleCnt="0"/>
      <dgm:spPr/>
    </dgm:pt>
    <dgm:pt modelId="{5AA90881-4CE9-42B3-B4CB-5DE2EEA765A9}" type="pres">
      <dgm:prSet presAssocID="{A0F60AE5-4B84-40B4-B585-3BF4973C3C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E8F413-7701-4280-9640-0BA26393CE86}" type="pres">
      <dgm:prSet presAssocID="{EC5FD1FF-5096-40E7-978B-73A83F6F87A9}" presName="spacer" presStyleCnt="0"/>
      <dgm:spPr/>
    </dgm:pt>
    <dgm:pt modelId="{31B554E5-4E00-4523-8857-819625EE0C41}" type="pres">
      <dgm:prSet presAssocID="{6E6D9603-AEA2-4AF6-B680-C10105C357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3AEC3C-52ED-44E7-88E0-32998FCE2B0E}" type="presOf" srcId="{120C497E-61B2-4A52-957A-CFC6AF10E96C}" destId="{6DEFC117-9CBB-4047-AFF1-FAD0EC859C17}" srcOrd="0" destOrd="0" presId="urn:microsoft.com/office/officeart/2005/8/layout/vList2"/>
    <dgm:cxn modelId="{E2EE034B-595C-4C7A-8F7A-96646724B4E4}" type="presOf" srcId="{57276011-25DA-4778-B848-97259370B43E}" destId="{8F43BC76-B488-4D47-936A-1A5F7EBDC222}" srcOrd="0" destOrd="0" presId="urn:microsoft.com/office/officeart/2005/8/layout/vList2"/>
    <dgm:cxn modelId="{4AF4E06C-1BD0-454A-AC86-F69E5D20CD3F}" srcId="{57276011-25DA-4778-B848-97259370B43E}" destId="{A0F60AE5-4B84-40B4-B585-3BF4973C3CFE}" srcOrd="1" destOrd="0" parTransId="{3FE4ACCC-A666-4138-95C9-4490C28320CE}" sibTransId="{EC5FD1FF-5096-40E7-978B-73A83F6F87A9}"/>
    <dgm:cxn modelId="{AF7C654E-3D31-4C0C-A08C-C7A2A691229D}" type="presOf" srcId="{6E6D9603-AEA2-4AF6-B680-C10105C35747}" destId="{31B554E5-4E00-4523-8857-819625EE0C41}" srcOrd="0" destOrd="0" presId="urn:microsoft.com/office/officeart/2005/8/layout/vList2"/>
    <dgm:cxn modelId="{8CB43785-6BF4-4F69-898E-9FDF04EAB348}" srcId="{57276011-25DA-4778-B848-97259370B43E}" destId="{120C497E-61B2-4A52-957A-CFC6AF10E96C}" srcOrd="0" destOrd="0" parTransId="{05425309-E83F-4316-A3A6-6D08799BB3FB}" sibTransId="{C3A948E7-B65A-4241-A8BB-1D99918300A3}"/>
    <dgm:cxn modelId="{7C5124A2-5656-429E-BFFF-F17C25330A19}" type="presOf" srcId="{A0F60AE5-4B84-40B4-B585-3BF4973C3CFE}" destId="{5AA90881-4CE9-42B3-B4CB-5DE2EEA765A9}" srcOrd="0" destOrd="0" presId="urn:microsoft.com/office/officeart/2005/8/layout/vList2"/>
    <dgm:cxn modelId="{1C1935F7-8CF9-48B2-ADE5-284ACA274B0F}" srcId="{57276011-25DA-4778-B848-97259370B43E}" destId="{6E6D9603-AEA2-4AF6-B680-C10105C35747}" srcOrd="2" destOrd="0" parTransId="{18EC1942-F72D-4DFB-9FAA-9896BE987CEC}" sibTransId="{C865F15E-B02B-4651-B4FC-732C7CD9F772}"/>
    <dgm:cxn modelId="{7DA8AE87-8EB4-48A2-93CA-50E6EE56181E}" type="presParOf" srcId="{8F43BC76-B488-4D47-936A-1A5F7EBDC222}" destId="{6DEFC117-9CBB-4047-AFF1-FAD0EC859C17}" srcOrd="0" destOrd="0" presId="urn:microsoft.com/office/officeart/2005/8/layout/vList2"/>
    <dgm:cxn modelId="{3141B5EE-9B52-4F50-BCFE-C51037B1E832}" type="presParOf" srcId="{8F43BC76-B488-4D47-936A-1A5F7EBDC222}" destId="{3824E08C-8E52-4017-A893-650197F808A1}" srcOrd="1" destOrd="0" presId="urn:microsoft.com/office/officeart/2005/8/layout/vList2"/>
    <dgm:cxn modelId="{FDAAC4D9-130E-487B-BAA2-483310D00646}" type="presParOf" srcId="{8F43BC76-B488-4D47-936A-1A5F7EBDC222}" destId="{5AA90881-4CE9-42B3-B4CB-5DE2EEA765A9}" srcOrd="2" destOrd="0" presId="urn:microsoft.com/office/officeart/2005/8/layout/vList2"/>
    <dgm:cxn modelId="{328C50CC-19DB-4D08-BE22-E692AC5912B3}" type="presParOf" srcId="{8F43BC76-B488-4D47-936A-1A5F7EBDC222}" destId="{43E8F413-7701-4280-9640-0BA26393CE86}" srcOrd="3" destOrd="0" presId="urn:microsoft.com/office/officeart/2005/8/layout/vList2"/>
    <dgm:cxn modelId="{1DAD9558-1804-40AA-92B7-6922BF49241C}" type="presParOf" srcId="{8F43BC76-B488-4D47-936A-1A5F7EBDC222}" destId="{31B554E5-4E00-4523-8857-819625EE0C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BF9A5-F935-4A6C-92E9-822F99DB6E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8F3037-556F-43FF-BED2-E5AAC4AE073D}">
      <dgm:prSet/>
      <dgm:spPr/>
      <dgm:t>
        <a:bodyPr/>
        <a:lstStyle/>
        <a:p>
          <a:r>
            <a:rPr lang="cs-CZ" b="1"/>
            <a:t>významné snížení kvality života postiženého = náročná životní situace</a:t>
          </a:r>
          <a:endParaRPr lang="en-US"/>
        </a:p>
      </dgm:t>
    </dgm:pt>
    <dgm:pt modelId="{6534DFAA-B76E-44BE-B0F4-A1517C7962E0}" type="parTrans" cxnId="{DE86C685-1C87-485D-88DD-DDA7068357DF}">
      <dgm:prSet/>
      <dgm:spPr/>
      <dgm:t>
        <a:bodyPr/>
        <a:lstStyle/>
        <a:p>
          <a:endParaRPr lang="en-US"/>
        </a:p>
      </dgm:t>
    </dgm:pt>
    <dgm:pt modelId="{5244C2B7-74F0-4EC5-B255-944826364833}" type="sibTrans" cxnId="{DE86C685-1C87-485D-88DD-DDA7068357DF}">
      <dgm:prSet/>
      <dgm:spPr/>
      <dgm:t>
        <a:bodyPr/>
        <a:lstStyle/>
        <a:p>
          <a:endParaRPr lang="en-US"/>
        </a:p>
      </dgm:t>
    </dgm:pt>
    <dgm:pt modelId="{24C201C1-8EE3-4F77-AA60-0D8FD1594890}">
      <dgm:prSet/>
      <dgm:spPr/>
      <dgm:t>
        <a:bodyPr/>
        <a:lstStyle/>
        <a:p>
          <a:r>
            <a:rPr lang="cs-CZ" b="1"/>
            <a:t>klade zvýšené nároky na adaptaci člověka, na jeho volní úsilí a motivaci </a:t>
          </a:r>
          <a:endParaRPr lang="en-US"/>
        </a:p>
      </dgm:t>
    </dgm:pt>
    <dgm:pt modelId="{C8539EB8-B0C8-496B-8E4E-672A9E994F6B}" type="parTrans" cxnId="{84DD032D-842C-4208-8D6B-42EBC9D5FFF4}">
      <dgm:prSet/>
      <dgm:spPr/>
      <dgm:t>
        <a:bodyPr/>
        <a:lstStyle/>
        <a:p>
          <a:endParaRPr lang="en-US"/>
        </a:p>
      </dgm:t>
    </dgm:pt>
    <dgm:pt modelId="{422BDE77-4E9C-41F7-A083-F8FAB5125462}" type="sibTrans" cxnId="{84DD032D-842C-4208-8D6B-42EBC9D5FFF4}">
      <dgm:prSet/>
      <dgm:spPr/>
      <dgm:t>
        <a:bodyPr/>
        <a:lstStyle/>
        <a:p>
          <a:endParaRPr lang="en-US"/>
        </a:p>
      </dgm:t>
    </dgm:pt>
    <dgm:pt modelId="{F13AE4AB-F101-4012-A9BF-A1A2EB9F6A8E}">
      <dgm:prSet/>
      <dgm:spPr/>
      <dgm:t>
        <a:bodyPr/>
        <a:lstStyle/>
        <a:p>
          <a:r>
            <a:rPr lang="cs-CZ" b="1"/>
            <a:t>motivace ke sportu je pro zdravotně postižené důležitější než pro zdravé </a:t>
          </a:r>
          <a:endParaRPr lang="en-US"/>
        </a:p>
      </dgm:t>
    </dgm:pt>
    <dgm:pt modelId="{7EAF883F-BE18-409B-ACC5-E91996B54F48}" type="parTrans" cxnId="{28040E10-FBA0-4F65-8588-93C21C99DF70}">
      <dgm:prSet/>
      <dgm:spPr/>
      <dgm:t>
        <a:bodyPr/>
        <a:lstStyle/>
        <a:p>
          <a:endParaRPr lang="en-US"/>
        </a:p>
      </dgm:t>
    </dgm:pt>
    <dgm:pt modelId="{C284F3A7-7B44-4B29-96A2-225A1D438DE3}" type="sibTrans" cxnId="{28040E10-FBA0-4F65-8588-93C21C99DF70}">
      <dgm:prSet/>
      <dgm:spPr/>
      <dgm:t>
        <a:bodyPr/>
        <a:lstStyle/>
        <a:p>
          <a:endParaRPr lang="en-US"/>
        </a:p>
      </dgm:t>
    </dgm:pt>
    <dgm:pt modelId="{8A3CBEA0-5EB0-4C9A-BFFE-B7E005D8E6B3}">
      <dgm:prSet/>
      <dgm:spPr/>
      <dgm:t>
        <a:bodyPr/>
        <a:lstStyle/>
        <a:p>
          <a:r>
            <a:rPr lang="cs-CZ" b="1" u="sng"/>
            <a:t>1) Motivace pro vstup do pohybových aktivit:</a:t>
          </a:r>
          <a:endParaRPr lang="en-US"/>
        </a:p>
      </dgm:t>
    </dgm:pt>
    <dgm:pt modelId="{9847F02E-1597-4CBE-B0D1-31C1F22C4B0C}" type="parTrans" cxnId="{2D4E5C16-12B5-45DA-8C6D-9D372B42A98A}">
      <dgm:prSet/>
      <dgm:spPr/>
      <dgm:t>
        <a:bodyPr/>
        <a:lstStyle/>
        <a:p>
          <a:endParaRPr lang="en-US"/>
        </a:p>
      </dgm:t>
    </dgm:pt>
    <dgm:pt modelId="{2B5254F9-E047-448B-9405-6FBA0E6F518A}" type="sibTrans" cxnId="{2D4E5C16-12B5-45DA-8C6D-9D372B42A98A}">
      <dgm:prSet/>
      <dgm:spPr/>
      <dgm:t>
        <a:bodyPr/>
        <a:lstStyle/>
        <a:p>
          <a:endParaRPr lang="en-US"/>
        </a:p>
      </dgm:t>
    </dgm:pt>
    <dgm:pt modelId="{7AAD76B5-6332-40E1-9180-CE8E72FD04E7}">
      <dgm:prSet/>
      <dgm:spPr/>
      <dgm:t>
        <a:bodyPr/>
        <a:lstStyle/>
        <a:p>
          <a:r>
            <a:rPr lang="cs-CZ" b="1"/>
            <a:t>85 % setkávání s přáteli</a:t>
          </a:r>
          <a:endParaRPr lang="en-US"/>
        </a:p>
      </dgm:t>
    </dgm:pt>
    <dgm:pt modelId="{B0BD9FB0-918B-4B17-BA39-1F5BD61F9C76}" type="parTrans" cxnId="{7381249D-0B86-4BC4-8FB1-D93307D3F567}">
      <dgm:prSet/>
      <dgm:spPr/>
      <dgm:t>
        <a:bodyPr/>
        <a:lstStyle/>
        <a:p>
          <a:endParaRPr lang="en-US"/>
        </a:p>
      </dgm:t>
    </dgm:pt>
    <dgm:pt modelId="{A2194469-D4B3-45F9-A8C6-A286E5FF9CE4}" type="sibTrans" cxnId="{7381249D-0B86-4BC4-8FB1-D93307D3F567}">
      <dgm:prSet/>
      <dgm:spPr/>
      <dgm:t>
        <a:bodyPr/>
        <a:lstStyle/>
        <a:p>
          <a:endParaRPr lang="en-US"/>
        </a:p>
      </dgm:t>
    </dgm:pt>
    <dgm:pt modelId="{80FF9C53-0818-4095-A58B-16DB46DE4D8D}">
      <dgm:prSet/>
      <dgm:spPr/>
      <dgm:t>
        <a:bodyPr/>
        <a:lstStyle/>
        <a:p>
          <a:r>
            <a:rPr lang="cs-CZ" b="1"/>
            <a:t>55 % radost z pohybu, uspokojení z činnosti, zábava</a:t>
          </a:r>
          <a:endParaRPr lang="en-US"/>
        </a:p>
      </dgm:t>
    </dgm:pt>
    <dgm:pt modelId="{7D5F1418-D938-4756-8331-9DAA486EB1EA}" type="parTrans" cxnId="{4AC99B10-F1F1-480D-89C9-C89C130DE93F}">
      <dgm:prSet/>
      <dgm:spPr/>
      <dgm:t>
        <a:bodyPr/>
        <a:lstStyle/>
        <a:p>
          <a:endParaRPr lang="en-US"/>
        </a:p>
      </dgm:t>
    </dgm:pt>
    <dgm:pt modelId="{4CC0C0B9-553D-4751-BC08-A740E47251EC}" type="sibTrans" cxnId="{4AC99B10-F1F1-480D-89C9-C89C130DE93F}">
      <dgm:prSet/>
      <dgm:spPr/>
      <dgm:t>
        <a:bodyPr/>
        <a:lstStyle/>
        <a:p>
          <a:endParaRPr lang="en-US"/>
        </a:p>
      </dgm:t>
    </dgm:pt>
    <dgm:pt modelId="{020ED753-0B8C-4B8D-9866-61EB99BEBD56}">
      <dgm:prSet/>
      <dgm:spPr/>
      <dgm:t>
        <a:bodyPr/>
        <a:lstStyle/>
        <a:p>
          <a:r>
            <a:rPr lang="cs-CZ" b="1"/>
            <a:t>25 % zlepšení kondice, získání síly</a:t>
          </a:r>
          <a:endParaRPr lang="en-US"/>
        </a:p>
      </dgm:t>
    </dgm:pt>
    <dgm:pt modelId="{4445EE1E-7B64-47FD-9782-0DC3A40FDB08}" type="parTrans" cxnId="{712A08C3-2E8E-4E54-9FA6-1448279EB5A3}">
      <dgm:prSet/>
      <dgm:spPr/>
      <dgm:t>
        <a:bodyPr/>
        <a:lstStyle/>
        <a:p>
          <a:endParaRPr lang="en-US"/>
        </a:p>
      </dgm:t>
    </dgm:pt>
    <dgm:pt modelId="{C7A5288A-636A-4863-9C6A-6C1455A9B17C}" type="sibTrans" cxnId="{712A08C3-2E8E-4E54-9FA6-1448279EB5A3}">
      <dgm:prSet/>
      <dgm:spPr/>
      <dgm:t>
        <a:bodyPr/>
        <a:lstStyle/>
        <a:p>
          <a:endParaRPr lang="en-US"/>
        </a:p>
      </dgm:t>
    </dgm:pt>
    <dgm:pt modelId="{B8B339F0-90AE-49F7-B4ED-082CEBB7C27D}">
      <dgm:prSet/>
      <dgm:spPr/>
      <dgm:t>
        <a:bodyPr/>
        <a:lstStyle/>
        <a:p>
          <a:r>
            <a:rPr lang="cs-CZ" b="1"/>
            <a:t>15 % zlepšení psychiky, odreagování se, získání důvěry</a:t>
          </a:r>
          <a:endParaRPr lang="en-US"/>
        </a:p>
      </dgm:t>
    </dgm:pt>
    <dgm:pt modelId="{B94A3193-0E9A-4A6A-A14D-272C66D141DD}" type="parTrans" cxnId="{F493D849-630B-49DD-9796-56265268EC46}">
      <dgm:prSet/>
      <dgm:spPr/>
      <dgm:t>
        <a:bodyPr/>
        <a:lstStyle/>
        <a:p>
          <a:endParaRPr lang="en-US"/>
        </a:p>
      </dgm:t>
    </dgm:pt>
    <dgm:pt modelId="{644E0C71-DC90-4B34-8E4E-E33AE38F47CB}" type="sibTrans" cxnId="{F493D849-630B-49DD-9796-56265268EC46}">
      <dgm:prSet/>
      <dgm:spPr/>
      <dgm:t>
        <a:bodyPr/>
        <a:lstStyle/>
        <a:p>
          <a:endParaRPr lang="en-US"/>
        </a:p>
      </dgm:t>
    </dgm:pt>
    <dgm:pt modelId="{DB164CEE-6EA1-4242-90C7-DA7BDCF3F3BE}">
      <dgm:prSet/>
      <dgm:spPr/>
      <dgm:t>
        <a:bodyPr/>
        <a:lstStyle/>
        <a:p>
          <a:r>
            <a:rPr lang="cs-CZ" b="1"/>
            <a:t>12 % vyrovnání se s handicapem, ctižádost</a:t>
          </a:r>
          <a:endParaRPr lang="en-US"/>
        </a:p>
      </dgm:t>
    </dgm:pt>
    <dgm:pt modelId="{023B1173-839A-4C94-805A-8842D9263C37}" type="parTrans" cxnId="{71742655-FCE8-47D2-9517-4FD630826893}">
      <dgm:prSet/>
      <dgm:spPr/>
      <dgm:t>
        <a:bodyPr/>
        <a:lstStyle/>
        <a:p>
          <a:endParaRPr lang="en-US"/>
        </a:p>
      </dgm:t>
    </dgm:pt>
    <dgm:pt modelId="{004F365E-F86D-4DFB-953C-6A1E542B12DF}" type="sibTrans" cxnId="{71742655-FCE8-47D2-9517-4FD630826893}">
      <dgm:prSet/>
      <dgm:spPr/>
      <dgm:t>
        <a:bodyPr/>
        <a:lstStyle/>
        <a:p>
          <a:endParaRPr lang="en-US"/>
        </a:p>
      </dgm:t>
    </dgm:pt>
    <dgm:pt modelId="{138C5E81-4F9F-43B0-B2D9-7416F5CDA8D2}">
      <dgm:prSet/>
      <dgm:spPr/>
      <dgm:t>
        <a:bodyPr/>
        <a:lstStyle/>
        <a:p>
          <a:r>
            <a:rPr lang="cs-CZ" b="1"/>
            <a:t>8 % zdraví, životní styl</a:t>
          </a:r>
          <a:endParaRPr lang="en-US"/>
        </a:p>
      </dgm:t>
    </dgm:pt>
    <dgm:pt modelId="{EDB06CDE-138B-4A72-86E2-44EE45BF0D74}" type="parTrans" cxnId="{C1470D97-3B4C-491F-85FC-494AAECF8776}">
      <dgm:prSet/>
      <dgm:spPr/>
      <dgm:t>
        <a:bodyPr/>
        <a:lstStyle/>
        <a:p>
          <a:endParaRPr lang="en-US"/>
        </a:p>
      </dgm:t>
    </dgm:pt>
    <dgm:pt modelId="{76FA3986-314D-4430-9120-C0BEEA3BF21A}" type="sibTrans" cxnId="{C1470D97-3B4C-491F-85FC-494AAECF8776}">
      <dgm:prSet/>
      <dgm:spPr/>
      <dgm:t>
        <a:bodyPr/>
        <a:lstStyle/>
        <a:p>
          <a:endParaRPr lang="en-US"/>
        </a:p>
      </dgm:t>
    </dgm:pt>
    <dgm:pt modelId="{6C52C724-CB93-426E-812D-2E71E2AD736B}">
      <dgm:prSet/>
      <dgm:spPr/>
      <dgm:t>
        <a:bodyPr/>
        <a:lstStyle/>
        <a:p>
          <a:r>
            <a:rPr lang="cs-CZ" b="1"/>
            <a:t>6 % náplň volného času</a:t>
          </a:r>
          <a:endParaRPr lang="en-US"/>
        </a:p>
      </dgm:t>
    </dgm:pt>
    <dgm:pt modelId="{73858DB2-AF41-4B5A-AF57-3D7EDF3431ED}" type="parTrans" cxnId="{8F2CFF30-FB22-4C38-96A1-94403F895DDC}">
      <dgm:prSet/>
      <dgm:spPr/>
      <dgm:t>
        <a:bodyPr/>
        <a:lstStyle/>
        <a:p>
          <a:endParaRPr lang="en-US"/>
        </a:p>
      </dgm:t>
    </dgm:pt>
    <dgm:pt modelId="{6B8C53E7-8208-48C1-B7E7-0DDC84D64E63}" type="sibTrans" cxnId="{8F2CFF30-FB22-4C38-96A1-94403F895DDC}">
      <dgm:prSet/>
      <dgm:spPr/>
      <dgm:t>
        <a:bodyPr/>
        <a:lstStyle/>
        <a:p>
          <a:endParaRPr lang="en-US"/>
        </a:p>
      </dgm:t>
    </dgm:pt>
    <dgm:pt modelId="{FDCFEC25-4C9C-4C84-AC00-F44A80B8FCDE}">
      <dgm:prSet/>
      <dgm:spPr/>
      <dgm:t>
        <a:bodyPr/>
        <a:lstStyle/>
        <a:p>
          <a:r>
            <a:rPr lang="cs-CZ" b="1" u="sng"/>
            <a:t>2) Motivace pro udržení v pohybových aktivitách (adherence) </a:t>
          </a:r>
          <a:endParaRPr lang="en-US"/>
        </a:p>
      </dgm:t>
    </dgm:pt>
    <dgm:pt modelId="{244182C0-858D-4EE5-80BF-9E18EE6E4DC4}" type="parTrans" cxnId="{30931D9F-5989-4CE3-A3B2-FF431786EE13}">
      <dgm:prSet/>
      <dgm:spPr/>
      <dgm:t>
        <a:bodyPr/>
        <a:lstStyle/>
        <a:p>
          <a:endParaRPr lang="en-US"/>
        </a:p>
      </dgm:t>
    </dgm:pt>
    <dgm:pt modelId="{3887DF94-3E39-422E-B07A-B343D181191A}" type="sibTrans" cxnId="{30931D9F-5989-4CE3-A3B2-FF431786EE13}">
      <dgm:prSet/>
      <dgm:spPr/>
      <dgm:t>
        <a:bodyPr/>
        <a:lstStyle/>
        <a:p>
          <a:endParaRPr lang="en-US"/>
        </a:p>
      </dgm:t>
    </dgm:pt>
    <dgm:pt modelId="{A1685ACA-8BA9-41C4-9019-12DB73F7961C}" type="pres">
      <dgm:prSet presAssocID="{462BF9A5-F935-4A6C-92E9-822F99DB6EBD}" presName="linear" presStyleCnt="0">
        <dgm:presLayoutVars>
          <dgm:animLvl val="lvl"/>
          <dgm:resizeHandles val="exact"/>
        </dgm:presLayoutVars>
      </dgm:prSet>
      <dgm:spPr/>
    </dgm:pt>
    <dgm:pt modelId="{D2691E4B-8F93-4C88-B1E4-226ED05435E2}" type="pres">
      <dgm:prSet presAssocID="{9D8F3037-556F-43FF-BED2-E5AAC4AE073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E6A613-9E49-4F98-9DD0-470FAFD26A45}" type="pres">
      <dgm:prSet presAssocID="{5244C2B7-74F0-4EC5-B255-944826364833}" presName="spacer" presStyleCnt="0"/>
      <dgm:spPr/>
    </dgm:pt>
    <dgm:pt modelId="{D4487A56-F6D9-4BB8-9478-883DFF302A53}" type="pres">
      <dgm:prSet presAssocID="{24C201C1-8EE3-4F77-AA60-0D8FD159489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5A2416-717C-4644-8400-251F9AA60D65}" type="pres">
      <dgm:prSet presAssocID="{422BDE77-4E9C-41F7-A083-F8FAB5125462}" presName="spacer" presStyleCnt="0"/>
      <dgm:spPr/>
    </dgm:pt>
    <dgm:pt modelId="{22C7ADD3-1F81-4F79-9594-CAB443B3DAFF}" type="pres">
      <dgm:prSet presAssocID="{F13AE4AB-F101-4012-A9BF-A1A2EB9F6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FB843D-06C2-4004-B1BF-6BB8EA001F05}" type="pres">
      <dgm:prSet presAssocID="{C284F3A7-7B44-4B29-96A2-225A1D438DE3}" presName="spacer" presStyleCnt="0"/>
      <dgm:spPr/>
    </dgm:pt>
    <dgm:pt modelId="{A405064A-9C82-470A-9A92-403F84750875}" type="pres">
      <dgm:prSet presAssocID="{8A3CBEA0-5EB0-4C9A-BFFE-B7E005D8E6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B17316-E967-45AB-A3A2-AE6ADA4C901E}" type="pres">
      <dgm:prSet presAssocID="{8A3CBEA0-5EB0-4C9A-BFFE-B7E005D8E6B3}" presName="childText" presStyleLbl="revTx" presStyleIdx="0" presStyleCnt="1">
        <dgm:presLayoutVars>
          <dgm:bulletEnabled val="1"/>
        </dgm:presLayoutVars>
      </dgm:prSet>
      <dgm:spPr/>
    </dgm:pt>
    <dgm:pt modelId="{78AC9D9F-E9B9-4EAE-B43B-E3C03E5D63FC}" type="pres">
      <dgm:prSet presAssocID="{FDCFEC25-4C9C-4C84-AC00-F44A80B8FC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8040E10-FBA0-4F65-8588-93C21C99DF70}" srcId="{462BF9A5-F935-4A6C-92E9-822F99DB6EBD}" destId="{F13AE4AB-F101-4012-A9BF-A1A2EB9F6A8E}" srcOrd="2" destOrd="0" parTransId="{7EAF883F-BE18-409B-ACC5-E91996B54F48}" sibTransId="{C284F3A7-7B44-4B29-96A2-225A1D438DE3}"/>
    <dgm:cxn modelId="{4AC99B10-F1F1-480D-89C9-C89C130DE93F}" srcId="{8A3CBEA0-5EB0-4C9A-BFFE-B7E005D8E6B3}" destId="{80FF9C53-0818-4095-A58B-16DB46DE4D8D}" srcOrd="1" destOrd="0" parTransId="{7D5F1418-D938-4756-8331-9DAA486EB1EA}" sibTransId="{4CC0C0B9-553D-4751-BC08-A740E47251EC}"/>
    <dgm:cxn modelId="{2D4E5C16-12B5-45DA-8C6D-9D372B42A98A}" srcId="{462BF9A5-F935-4A6C-92E9-822F99DB6EBD}" destId="{8A3CBEA0-5EB0-4C9A-BFFE-B7E005D8E6B3}" srcOrd="3" destOrd="0" parTransId="{9847F02E-1597-4CBE-B0D1-31C1F22C4B0C}" sibTransId="{2B5254F9-E047-448B-9405-6FBA0E6F518A}"/>
    <dgm:cxn modelId="{7F4CC416-60FA-4579-9433-4C07F5614868}" type="presOf" srcId="{FDCFEC25-4C9C-4C84-AC00-F44A80B8FCDE}" destId="{78AC9D9F-E9B9-4EAE-B43B-E3C03E5D63FC}" srcOrd="0" destOrd="0" presId="urn:microsoft.com/office/officeart/2005/8/layout/vList2"/>
    <dgm:cxn modelId="{2557431B-B57E-41CC-93FF-218EC8D424C8}" type="presOf" srcId="{7AAD76B5-6332-40E1-9180-CE8E72FD04E7}" destId="{C0B17316-E967-45AB-A3A2-AE6ADA4C901E}" srcOrd="0" destOrd="0" presId="urn:microsoft.com/office/officeart/2005/8/layout/vList2"/>
    <dgm:cxn modelId="{3A05B627-DFCA-4E76-957F-22992E3AA66F}" type="presOf" srcId="{138C5E81-4F9F-43B0-B2D9-7416F5CDA8D2}" destId="{C0B17316-E967-45AB-A3A2-AE6ADA4C901E}" srcOrd="0" destOrd="5" presId="urn:microsoft.com/office/officeart/2005/8/layout/vList2"/>
    <dgm:cxn modelId="{40D5382B-6B0D-4494-9FB7-6A0E3447EEF2}" type="presOf" srcId="{DB164CEE-6EA1-4242-90C7-DA7BDCF3F3BE}" destId="{C0B17316-E967-45AB-A3A2-AE6ADA4C901E}" srcOrd="0" destOrd="4" presId="urn:microsoft.com/office/officeart/2005/8/layout/vList2"/>
    <dgm:cxn modelId="{84DD032D-842C-4208-8D6B-42EBC9D5FFF4}" srcId="{462BF9A5-F935-4A6C-92E9-822F99DB6EBD}" destId="{24C201C1-8EE3-4F77-AA60-0D8FD1594890}" srcOrd="1" destOrd="0" parTransId="{C8539EB8-B0C8-496B-8E4E-672A9E994F6B}" sibTransId="{422BDE77-4E9C-41F7-A083-F8FAB5125462}"/>
    <dgm:cxn modelId="{8F2CFF30-FB22-4C38-96A1-94403F895DDC}" srcId="{8A3CBEA0-5EB0-4C9A-BFFE-B7E005D8E6B3}" destId="{6C52C724-CB93-426E-812D-2E71E2AD736B}" srcOrd="6" destOrd="0" parTransId="{73858DB2-AF41-4B5A-AF57-3D7EDF3431ED}" sibTransId="{6B8C53E7-8208-48C1-B7E7-0DDC84D64E63}"/>
    <dgm:cxn modelId="{A4E91360-457D-4116-9E6C-534429D3619C}" type="presOf" srcId="{B8B339F0-90AE-49F7-B4ED-082CEBB7C27D}" destId="{C0B17316-E967-45AB-A3A2-AE6ADA4C901E}" srcOrd="0" destOrd="3" presId="urn:microsoft.com/office/officeart/2005/8/layout/vList2"/>
    <dgm:cxn modelId="{E0669567-4925-4E63-86C0-A5335D6552AB}" type="presOf" srcId="{462BF9A5-F935-4A6C-92E9-822F99DB6EBD}" destId="{A1685ACA-8BA9-41C4-9019-12DB73F7961C}" srcOrd="0" destOrd="0" presId="urn:microsoft.com/office/officeart/2005/8/layout/vList2"/>
    <dgm:cxn modelId="{F493D849-630B-49DD-9796-56265268EC46}" srcId="{8A3CBEA0-5EB0-4C9A-BFFE-B7E005D8E6B3}" destId="{B8B339F0-90AE-49F7-B4ED-082CEBB7C27D}" srcOrd="3" destOrd="0" parTransId="{B94A3193-0E9A-4A6A-A14D-272C66D141DD}" sibTransId="{644E0C71-DC90-4B34-8E4E-E33AE38F47CB}"/>
    <dgm:cxn modelId="{5A616B4A-2A68-41BE-B2D7-06B6E434015B}" type="presOf" srcId="{020ED753-0B8C-4B8D-9866-61EB99BEBD56}" destId="{C0B17316-E967-45AB-A3A2-AE6ADA4C901E}" srcOrd="0" destOrd="2" presId="urn:microsoft.com/office/officeart/2005/8/layout/vList2"/>
    <dgm:cxn modelId="{71742655-FCE8-47D2-9517-4FD630826893}" srcId="{8A3CBEA0-5EB0-4C9A-BFFE-B7E005D8E6B3}" destId="{DB164CEE-6EA1-4242-90C7-DA7BDCF3F3BE}" srcOrd="4" destOrd="0" parTransId="{023B1173-839A-4C94-805A-8842D9263C37}" sibTransId="{004F365E-F86D-4DFB-953C-6A1E542B12DF}"/>
    <dgm:cxn modelId="{41A82B82-590C-473D-8951-D3077E156694}" type="presOf" srcId="{24C201C1-8EE3-4F77-AA60-0D8FD1594890}" destId="{D4487A56-F6D9-4BB8-9478-883DFF302A53}" srcOrd="0" destOrd="0" presId="urn:microsoft.com/office/officeart/2005/8/layout/vList2"/>
    <dgm:cxn modelId="{DE86C685-1C87-485D-88DD-DDA7068357DF}" srcId="{462BF9A5-F935-4A6C-92E9-822F99DB6EBD}" destId="{9D8F3037-556F-43FF-BED2-E5AAC4AE073D}" srcOrd="0" destOrd="0" parTransId="{6534DFAA-B76E-44BE-B0F4-A1517C7962E0}" sibTransId="{5244C2B7-74F0-4EC5-B255-944826364833}"/>
    <dgm:cxn modelId="{C1470D97-3B4C-491F-85FC-494AAECF8776}" srcId="{8A3CBEA0-5EB0-4C9A-BFFE-B7E005D8E6B3}" destId="{138C5E81-4F9F-43B0-B2D9-7416F5CDA8D2}" srcOrd="5" destOrd="0" parTransId="{EDB06CDE-138B-4A72-86E2-44EE45BF0D74}" sibTransId="{76FA3986-314D-4430-9120-C0BEEA3BF21A}"/>
    <dgm:cxn modelId="{05CE1498-F3D6-4548-8D50-ACB36C256DB4}" type="presOf" srcId="{8A3CBEA0-5EB0-4C9A-BFFE-B7E005D8E6B3}" destId="{A405064A-9C82-470A-9A92-403F84750875}" srcOrd="0" destOrd="0" presId="urn:microsoft.com/office/officeart/2005/8/layout/vList2"/>
    <dgm:cxn modelId="{7381249D-0B86-4BC4-8FB1-D93307D3F567}" srcId="{8A3CBEA0-5EB0-4C9A-BFFE-B7E005D8E6B3}" destId="{7AAD76B5-6332-40E1-9180-CE8E72FD04E7}" srcOrd="0" destOrd="0" parTransId="{B0BD9FB0-918B-4B17-BA39-1F5BD61F9C76}" sibTransId="{A2194469-D4B3-45F9-A8C6-A286E5FF9CE4}"/>
    <dgm:cxn modelId="{30931D9F-5989-4CE3-A3B2-FF431786EE13}" srcId="{462BF9A5-F935-4A6C-92E9-822F99DB6EBD}" destId="{FDCFEC25-4C9C-4C84-AC00-F44A80B8FCDE}" srcOrd="4" destOrd="0" parTransId="{244182C0-858D-4EE5-80BF-9E18EE6E4DC4}" sibTransId="{3887DF94-3E39-422E-B07A-B343D181191A}"/>
    <dgm:cxn modelId="{DBFD15C0-67C6-4ED5-9681-6C61C952C86E}" type="presOf" srcId="{80FF9C53-0818-4095-A58B-16DB46DE4D8D}" destId="{C0B17316-E967-45AB-A3A2-AE6ADA4C901E}" srcOrd="0" destOrd="1" presId="urn:microsoft.com/office/officeart/2005/8/layout/vList2"/>
    <dgm:cxn modelId="{712A08C3-2E8E-4E54-9FA6-1448279EB5A3}" srcId="{8A3CBEA0-5EB0-4C9A-BFFE-B7E005D8E6B3}" destId="{020ED753-0B8C-4B8D-9866-61EB99BEBD56}" srcOrd="2" destOrd="0" parTransId="{4445EE1E-7B64-47FD-9782-0DC3A40FDB08}" sibTransId="{C7A5288A-636A-4863-9C6A-6C1455A9B17C}"/>
    <dgm:cxn modelId="{8E3F0CC8-094E-47C5-9B27-2DA72D883C60}" type="presOf" srcId="{9D8F3037-556F-43FF-BED2-E5AAC4AE073D}" destId="{D2691E4B-8F93-4C88-B1E4-226ED05435E2}" srcOrd="0" destOrd="0" presId="urn:microsoft.com/office/officeart/2005/8/layout/vList2"/>
    <dgm:cxn modelId="{020027C9-06EF-4198-AB90-23C080C73E46}" type="presOf" srcId="{F13AE4AB-F101-4012-A9BF-A1A2EB9F6A8E}" destId="{22C7ADD3-1F81-4F79-9594-CAB443B3DAFF}" srcOrd="0" destOrd="0" presId="urn:microsoft.com/office/officeart/2005/8/layout/vList2"/>
    <dgm:cxn modelId="{98E879E5-3D0A-47FE-BF9C-199F244C603D}" type="presOf" srcId="{6C52C724-CB93-426E-812D-2E71E2AD736B}" destId="{C0B17316-E967-45AB-A3A2-AE6ADA4C901E}" srcOrd="0" destOrd="6" presId="urn:microsoft.com/office/officeart/2005/8/layout/vList2"/>
    <dgm:cxn modelId="{A59FE0C2-EB42-4BF3-88B3-1A92D499D6FA}" type="presParOf" srcId="{A1685ACA-8BA9-41C4-9019-12DB73F7961C}" destId="{D2691E4B-8F93-4C88-B1E4-226ED05435E2}" srcOrd="0" destOrd="0" presId="urn:microsoft.com/office/officeart/2005/8/layout/vList2"/>
    <dgm:cxn modelId="{5CDAEDAA-B389-4729-BEC2-F71433B464AD}" type="presParOf" srcId="{A1685ACA-8BA9-41C4-9019-12DB73F7961C}" destId="{E4E6A613-9E49-4F98-9DD0-470FAFD26A45}" srcOrd="1" destOrd="0" presId="urn:microsoft.com/office/officeart/2005/8/layout/vList2"/>
    <dgm:cxn modelId="{61788295-2897-4ACF-B002-FC5244E42756}" type="presParOf" srcId="{A1685ACA-8BA9-41C4-9019-12DB73F7961C}" destId="{D4487A56-F6D9-4BB8-9478-883DFF302A53}" srcOrd="2" destOrd="0" presId="urn:microsoft.com/office/officeart/2005/8/layout/vList2"/>
    <dgm:cxn modelId="{E55CC988-6640-4DBD-9157-4AED9F60EB37}" type="presParOf" srcId="{A1685ACA-8BA9-41C4-9019-12DB73F7961C}" destId="{DD5A2416-717C-4644-8400-251F9AA60D65}" srcOrd="3" destOrd="0" presId="urn:microsoft.com/office/officeart/2005/8/layout/vList2"/>
    <dgm:cxn modelId="{1A43EBD4-495C-4085-AD8C-58054D1F471B}" type="presParOf" srcId="{A1685ACA-8BA9-41C4-9019-12DB73F7961C}" destId="{22C7ADD3-1F81-4F79-9594-CAB443B3DAFF}" srcOrd="4" destOrd="0" presId="urn:microsoft.com/office/officeart/2005/8/layout/vList2"/>
    <dgm:cxn modelId="{3ED5F0A3-6F5F-48F7-A103-29B2E436222C}" type="presParOf" srcId="{A1685ACA-8BA9-41C4-9019-12DB73F7961C}" destId="{0CFB843D-06C2-4004-B1BF-6BB8EA001F05}" srcOrd="5" destOrd="0" presId="urn:microsoft.com/office/officeart/2005/8/layout/vList2"/>
    <dgm:cxn modelId="{ABA768F0-621D-4265-8F7B-0C7B4081F8A6}" type="presParOf" srcId="{A1685ACA-8BA9-41C4-9019-12DB73F7961C}" destId="{A405064A-9C82-470A-9A92-403F84750875}" srcOrd="6" destOrd="0" presId="urn:microsoft.com/office/officeart/2005/8/layout/vList2"/>
    <dgm:cxn modelId="{7DD8F5D4-1F5E-4E7C-804D-C11FD287D831}" type="presParOf" srcId="{A1685ACA-8BA9-41C4-9019-12DB73F7961C}" destId="{C0B17316-E967-45AB-A3A2-AE6ADA4C901E}" srcOrd="7" destOrd="0" presId="urn:microsoft.com/office/officeart/2005/8/layout/vList2"/>
    <dgm:cxn modelId="{AD474317-6C20-4370-A200-CBD24D888266}" type="presParOf" srcId="{A1685ACA-8BA9-41C4-9019-12DB73F7961C}" destId="{78AC9D9F-E9B9-4EAE-B43B-E3C03E5D63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10589-A32D-4F9B-BD77-97D3975692D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AA2BE5-E556-4DE0-9779-98F936A0129D}">
      <dgm:prSet/>
      <dgm:spPr/>
      <dgm:t>
        <a:bodyPr/>
        <a:lstStyle/>
        <a:p>
          <a:r>
            <a:rPr lang="cs-CZ" b="1"/>
            <a:t>Ochranně léčebný režim je souhrn praktických opatření, který byl vytvořen na základě poznatků o jednotě organismu a prostředí. Tato opatření pečují o centrální nervovou soustavu nemocného nebo postiženého, šetří ji a posilují v procesu útlumu</a:t>
          </a:r>
          <a:endParaRPr lang="en-US"/>
        </a:p>
      </dgm:t>
    </dgm:pt>
    <dgm:pt modelId="{D05AEAC2-4293-4B50-9DBF-DC4528880C2E}" type="parTrans" cxnId="{1DD14E61-2856-46D8-82A6-413C413A544A}">
      <dgm:prSet/>
      <dgm:spPr/>
      <dgm:t>
        <a:bodyPr/>
        <a:lstStyle/>
        <a:p>
          <a:endParaRPr lang="en-US"/>
        </a:p>
      </dgm:t>
    </dgm:pt>
    <dgm:pt modelId="{7C59DC91-5C83-41C6-9623-928D670B224C}" type="sibTrans" cxnId="{1DD14E61-2856-46D8-82A6-413C413A544A}">
      <dgm:prSet/>
      <dgm:spPr/>
      <dgm:t>
        <a:bodyPr/>
        <a:lstStyle/>
        <a:p>
          <a:endParaRPr lang="en-US"/>
        </a:p>
      </dgm:t>
    </dgm:pt>
    <dgm:pt modelId="{B3B0365F-45E0-4891-AD89-5CCEDC1EBC02}">
      <dgm:prSet/>
      <dgm:spPr/>
      <dgm:t>
        <a:bodyPr/>
        <a:lstStyle/>
        <a:p>
          <a:r>
            <a:rPr lang="cs-CZ" b="1" u="sng"/>
            <a:t>ZÁSADY OCHRANNĚ LÉČEBNÉHO REŽIMU:</a:t>
          </a:r>
          <a:endParaRPr lang="en-US"/>
        </a:p>
      </dgm:t>
    </dgm:pt>
    <dgm:pt modelId="{D2A1F7CA-7400-4326-A983-8479F00DC122}" type="parTrans" cxnId="{E1011321-02D1-4590-9733-FC1D217BC16B}">
      <dgm:prSet/>
      <dgm:spPr/>
      <dgm:t>
        <a:bodyPr/>
        <a:lstStyle/>
        <a:p>
          <a:endParaRPr lang="en-US"/>
        </a:p>
      </dgm:t>
    </dgm:pt>
    <dgm:pt modelId="{280345F2-9418-4F55-B7E3-AD4ED4680CED}" type="sibTrans" cxnId="{E1011321-02D1-4590-9733-FC1D217BC16B}">
      <dgm:prSet/>
      <dgm:spPr/>
      <dgm:t>
        <a:bodyPr/>
        <a:lstStyle/>
        <a:p>
          <a:endParaRPr lang="en-US"/>
        </a:p>
      </dgm:t>
    </dgm:pt>
    <dgm:pt modelId="{30309734-1749-4121-9068-321EB0897836}">
      <dgm:prSet/>
      <dgm:spPr/>
      <dgm:t>
        <a:bodyPr/>
        <a:lstStyle/>
        <a:p>
          <a:r>
            <a:rPr lang="cs-CZ" b="1"/>
            <a:t>laskavý přístup k postiženému </a:t>
          </a:r>
          <a:endParaRPr lang="en-US"/>
        </a:p>
      </dgm:t>
    </dgm:pt>
    <dgm:pt modelId="{AC5CFCD4-9E71-4720-97BE-F73F054040E8}" type="parTrans" cxnId="{18B45D39-5F61-4272-9D70-34665D034D61}">
      <dgm:prSet/>
      <dgm:spPr/>
      <dgm:t>
        <a:bodyPr/>
        <a:lstStyle/>
        <a:p>
          <a:endParaRPr lang="en-US"/>
        </a:p>
      </dgm:t>
    </dgm:pt>
    <dgm:pt modelId="{7DC8E97A-3633-47E3-9350-E82DC5D2EA8B}" type="sibTrans" cxnId="{18B45D39-5F61-4272-9D70-34665D034D61}">
      <dgm:prSet/>
      <dgm:spPr/>
      <dgm:t>
        <a:bodyPr/>
        <a:lstStyle/>
        <a:p>
          <a:endParaRPr lang="en-US"/>
        </a:p>
      </dgm:t>
    </dgm:pt>
    <dgm:pt modelId="{2DC37E47-DECC-43CD-9045-8384EFAFC9C8}">
      <dgm:prSet/>
      <dgm:spPr/>
      <dgm:t>
        <a:bodyPr/>
        <a:lstStyle/>
        <a:p>
          <a:r>
            <a:rPr lang="cs-CZ" b="1"/>
            <a:t>zajištění maximálního možného odpočinku v denním režimu </a:t>
          </a:r>
          <a:endParaRPr lang="en-US"/>
        </a:p>
      </dgm:t>
    </dgm:pt>
    <dgm:pt modelId="{B6202BD1-A184-4532-BA34-20F5350C55C3}" type="parTrans" cxnId="{9A4D6E57-E133-491F-B798-7545CD34352C}">
      <dgm:prSet/>
      <dgm:spPr/>
      <dgm:t>
        <a:bodyPr/>
        <a:lstStyle/>
        <a:p>
          <a:endParaRPr lang="en-US"/>
        </a:p>
      </dgm:t>
    </dgm:pt>
    <dgm:pt modelId="{F48D329B-38D2-4397-86C3-3C96BE16E121}" type="sibTrans" cxnId="{9A4D6E57-E133-491F-B798-7545CD34352C}">
      <dgm:prSet/>
      <dgm:spPr/>
      <dgm:t>
        <a:bodyPr/>
        <a:lstStyle/>
        <a:p>
          <a:endParaRPr lang="en-US"/>
        </a:p>
      </dgm:t>
    </dgm:pt>
    <dgm:pt modelId="{CB071251-0492-46E0-BA24-6794DC1183AC}">
      <dgm:prSet/>
      <dgm:spPr/>
      <dgm:t>
        <a:bodyPr/>
        <a:lstStyle/>
        <a:p>
          <a:r>
            <a:rPr lang="cs-CZ" b="1"/>
            <a:t>odstranění bolesti </a:t>
          </a:r>
          <a:endParaRPr lang="en-US"/>
        </a:p>
      </dgm:t>
    </dgm:pt>
    <dgm:pt modelId="{2A68EEBE-D536-4CA3-9C6E-068ABD474CC8}" type="parTrans" cxnId="{44D4CD51-1DD6-4750-99EB-C340871172B7}">
      <dgm:prSet/>
      <dgm:spPr/>
      <dgm:t>
        <a:bodyPr/>
        <a:lstStyle/>
        <a:p>
          <a:endParaRPr lang="en-US"/>
        </a:p>
      </dgm:t>
    </dgm:pt>
    <dgm:pt modelId="{6C261E9C-B805-4648-B202-F32BBAEB7DE4}" type="sibTrans" cxnId="{44D4CD51-1DD6-4750-99EB-C340871172B7}">
      <dgm:prSet/>
      <dgm:spPr/>
      <dgm:t>
        <a:bodyPr/>
        <a:lstStyle/>
        <a:p>
          <a:endParaRPr lang="en-US"/>
        </a:p>
      </dgm:t>
    </dgm:pt>
    <dgm:pt modelId="{0E4E22D2-14C3-4C10-B6B5-58301CC70AB2}">
      <dgm:prSet/>
      <dgm:spPr/>
      <dgm:t>
        <a:bodyPr/>
        <a:lstStyle/>
        <a:p>
          <a:r>
            <a:rPr lang="cs-CZ" b="1"/>
            <a:t>nevytvářet pohybovou činností novou bolest </a:t>
          </a:r>
          <a:endParaRPr lang="en-US"/>
        </a:p>
      </dgm:t>
    </dgm:pt>
    <dgm:pt modelId="{A7B52B48-F3CA-4CCC-B0BF-AD2E8D965B07}" type="parTrans" cxnId="{EFC97FEB-A927-49DF-893F-EC12886B2CE4}">
      <dgm:prSet/>
      <dgm:spPr/>
      <dgm:t>
        <a:bodyPr/>
        <a:lstStyle/>
        <a:p>
          <a:endParaRPr lang="en-US"/>
        </a:p>
      </dgm:t>
    </dgm:pt>
    <dgm:pt modelId="{C9C34B9B-6CE9-4B6B-9C4C-35454E33BA47}" type="sibTrans" cxnId="{EFC97FEB-A927-49DF-893F-EC12886B2CE4}">
      <dgm:prSet/>
      <dgm:spPr/>
      <dgm:t>
        <a:bodyPr/>
        <a:lstStyle/>
        <a:p>
          <a:endParaRPr lang="en-US"/>
        </a:p>
      </dgm:t>
    </dgm:pt>
    <dgm:pt modelId="{DF5611A8-E9D7-42F0-9432-0768D340D15C}">
      <dgm:prSet/>
      <dgm:spPr/>
      <dgm:t>
        <a:bodyPr/>
        <a:lstStyle/>
        <a:p>
          <a:r>
            <a:rPr lang="cs-CZ" b="1"/>
            <a:t>odstranění všech rušivých elementů z nejbližšího okolí </a:t>
          </a:r>
          <a:endParaRPr lang="en-US"/>
        </a:p>
      </dgm:t>
    </dgm:pt>
    <dgm:pt modelId="{B5DBAB6A-CFEA-4719-9641-33A44439FA33}" type="parTrans" cxnId="{B887D42E-D853-4C66-AD03-F05AF9FFAF8F}">
      <dgm:prSet/>
      <dgm:spPr/>
      <dgm:t>
        <a:bodyPr/>
        <a:lstStyle/>
        <a:p>
          <a:endParaRPr lang="en-US"/>
        </a:p>
      </dgm:t>
    </dgm:pt>
    <dgm:pt modelId="{CC21DB35-39F5-4E83-B550-3F23979F3E37}" type="sibTrans" cxnId="{B887D42E-D853-4C66-AD03-F05AF9FFAF8F}">
      <dgm:prSet/>
      <dgm:spPr/>
      <dgm:t>
        <a:bodyPr/>
        <a:lstStyle/>
        <a:p>
          <a:endParaRPr lang="en-US"/>
        </a:p>
      </dgm:t>
    </dgm:pt>
    <dgm:pt modelId="{A9118BD0-7654-45F1-9D96-D8809A423E33}">
      <dgm:prSet/>
      <dgm:spPr/>
      <dgm:t>
        <a:bodyPr/>
        <a:lstStyle/>
        <a:p>
          <a:r>
            <a:rPr lang="cs-CZ" b="1"/>
            <a:t>úprava prostředí po stránce hygienické a estetické </a:t>
          </a:r>
          <a:endParaRPr lang="en-US"/>
        </a:p>
      </dgm:t>
    </dgm:pt>
    <dgm:pt modelId="{911F2DBE-8997-42B1-8295-302C8251CA22}" type="parTrans" cxnId="{83D7238A-7827-4349-8ED0-1CA0CF66B3E0}">
      <dgm:prSet/>
      <dgm:spPr/>
      <dgm:t>
        <a:bodyPr/>
        <a:lstStyle/>
        <a:p>
          <a:endParaRPr lang="en-US"/>
        </a:p>
      </dgm:t>
    </dgm:pt>
    <dgm:pt modelId="{7DE2814C-D16F-4DDA-89FF-4B3EA54198D8}" type="sibTrans" cxnId="{83D7238A-7827-4349-8ED0-1CA0CF66B3E0}">
      <dgm:prSet/>
      <dgm:spPr/>
      <dgm:t>
        <a:bodyPr/>
        <a:lstStyle/>
        <a:p>
          <a:endParaRPr lang="en-US"/>
        </a:p>
      </dgm:t>
    </dgm:pt>
    <dgm:pt modelId="{35D44D54-5977-46D2-91B2-65449FF3839B}">
      <dgm:prSet/>
      <dgm:spPr/>
      <dgm:t>
        <a:bodyPr/>
        <a:lstStyle/>
        <a:p>
          <a:r>
            <a:rPr lang="cs-CZ" b="1"/>
            <a:t>navázání kontaktu s postiženým a zajištění jeho aktivní účasti při cvičení </a:t>
          </a:r>
          <a:endParaRPr lang="en-US"/>
        </a:p>
      </dgm:t>
    </dgm:pt>
    <dgm:pt modelId="{EAAB2E34-6A8F-4F71-B9D7-9941D6683287}" type="parTrans" cxnId="{EBC4FF84-FC3B-4DD7-B937-50E7CB3ACB71}">
      <dgm:prSet/>
      <dgm:spPr/>
      <dgm:t>
        <a:bodyPr/>
        <a:lstStyle/>
        <a:p>
          <a:endParaRPr lang="en-US"/>
        </a:p>
      </dgm:t>
    </dgm:pt>
    <dgm:pt modelId="{1E05101A-F5EC-4EA0-AE0B-74AFD046664A}" type="sibTrans" cxnId="{EBC4FF84-FC3B-4DD7-B937-50E7CB3ACB71}">
      <dgm:prSet/>
      <dgm:spPr/>
      <dgm:t>
        <a:bodyPr/>
        <a:lstStyle/>
        <a:p>
          <a:endParaRPr lang="en-US"/>
        </a:p>
      </dgm:t>
    </dgm:pt>
    <dgm:pt modelId="{01DF30CB-17D8-4A53-AAA8-4B856BB8B9AA}" type="pres">
      <dgm:prSet presAssocID="{9E710589-A32D-4F9B-BD77-97D3975692DB}" presName="Name0" presStyleCnt="0">
        <dgm:presLayoutVars>
          <dgm:dir/>
          <dgm:animLvl val="lvl"/>
          <dgm:resizeHandles val="exact"/>
        </dgm:presLayoutVars>
      </dgm:prSet>
      <dgm:spPr/>
    </dgm:pt>
    <dgm:pt modelId="{288653D3-9373-42A4-9374-B1FDCE0D1063}" type="pres">
      <dgm:prSet presAssocID="{B3B0365F-45E0-4891-AD89-5CCEDC1EBC02}" presName="boxAndChildren" presStyleCnt="0"/>
      <dgm:spPr/>
    </dgm:pt>
    <dgm:pt modelId="{EDBD4C4D-305F-400C-8EC6-8A9841F2439B}" type="pres">
      <dgm:prSet presAssocID="{B3B0365F-45E0-4891-AD89-5CCEDC1EBC02}" presName="parentTextBox" presStyleLbl="node1" presStyleIdx="0" presStyleCnt="2"/>
      <dgm:spPr/>
    </dgm:pt>
    <dgm:pt modelId="{D994D403-8121-41C3-A072-9E48B14E4706}" type="pres">
      <dgm:prSet presAssocID="{B3B0365F-45E0-4891-AD89-5CCEDC1EBC02}" presName="entireBox" presStyleLbl="node1" presStyleIdx="0" presStyleCnt="2"/>
      <dgm:spPr/>
    </dgm:pt>
    <dgm:pt modelId="{2CD2863A-CC25-4D58-B4E7-2CE1D0564CA3}" type="pres">
      <dgm:prSet presAssocID="{B3B0365F-45E0-4891-AD89-5CCEDC1EBC02}" presName="descendantBox" presStyleCnt="0"/>
      <dgm:spPr/>
    </dgm:pt>
    <dgm:pt modelId="{433BA0AB-D8F7-481A-8F35-58A219523820}" type="pres">
      <dgm:prSet presAssocID="{30309734-1749-4121-9068-321EB0897836}" presName="childTextBox" presStyleLbl="fgAccFollowNode1" presStyleIdx="0" presStyleCnt="7">
        <dgm:presLayoutVars>
          <dgm:bulletEnabled val="1"/>
        </dgm:presLayoutVars>
      </dgm:prSet>
      <dgm:spPr/>
    </dgm:pt>
    <dgm:pt modelId="{DD2684FB-3ED4-4B43-831C-613F49E532DC}" type="pres">
      <dgm:prSet presAssocID="{2DC37E47-DECC-43CD-9045-8384EFAFC9C8}" presName="childTextBox" presStyleLbl="fgAccFollowNode1" presStyleIdx="1" presStyleCnt="7">
        <dgm:presLayoutVars>
          <dgm:bulletEnabled val="1"/>
        </dgm:presLayoutVars>
      </dgm:prSet>
      <dgm:spPr/>
    </dgm:pt>
    <dgm:pt modelId="{122576A8-03C9-4C69-A126-90A57BC68172}" type="pres">
      <dgm:prSet presAssocID="{CB071251-0492-46E0-BA24-6794DC1183AC}" presName="childTextBox" presStyleLbl="fgAccFollowNode1" presStyleIdx="2" presStyleCnt="7">
        <dgm:presLayoutVars>
          <dgm:bulletEnabled val="1"/>
        </dgm:presLayoutVars>
      </dgm:prSet>
      <dgm:spPr/>
    </dgm:pt>
    <dgm:pt modelId="{85E77A72-CCBC-4D14-B4C8-B3D98E464585}" type="pres">
      <dgm:prSet presAssocID="{0E4E22D2-14C3-4C10-B6B5-58301CC70AB2}" presName="childTextBox" presStyleLbl="fgAccFollowNode1" presStyleIdx="3" presStyleCnt="7">
        <dgm:presLayoutVars>
          <dgm:bulletEnabled val="1"/>
        </dgm:presLayoutVars>
      </dgm:prSet>
      <dgm:spPr/>
    </dgm:pt>
    <dgm:pt modelId="{145C8AED-6701-4555-9CDD-858A769E5FD2}" type="pres">
      <dgm:prSet presAssocID="{DF5611A8-E9D7-42F0-9432-0768D340D15C}" presName="childTextBox" presStyleLbl="fgAccFollowNode1" presStyleIdx="4" presStyleCnt="7">
        <dgm:presLayoutVars>
          <dgm:bulletEnabled val="1"/>
        </dgm:presLayoutVars>
      </dgm:prSet>
      <dgm:spPr/>
    </dgm:pt>
    <dgm:pt modelId="{0CFB3D86-4C72-4053-A376-38CC9291548B}" type="pres">
      <dgm:prSet presAssocID="{A9118BD0-7654-45F1-9D96-D8809A423E33}" presName="childTextBox" presStyleLbl="fgAccFollowNode1" presStyleIdx="5" presStyleCnt="7">
        <dgm:presLayoutVars>
          <dgm:bulletEnabled val="1"/>
        </dgm:presLayoutVars>
      </dgm:prSet>
      <dgm:spPr/>
    </dgm:pt>
    <dgm:pt modelId="{3B92CD3D-8D49-4800-8EF0-8218CC4FE4F5}" type="pres">
      <dgm:prSet presAssocID="{35D44D54-5977-46D2-91B2-65449FF3839B}" presName="childTextBox" presStyleLbl="fgAccFollowNode1" presStyleIdx="6" presStyleCnt="7">
        <dgm:presLayoutVars>
          <dgm:bulletEnabled val="1"/>
        </dgm:presLayoutVars>
      </dgm:prSet>
      <dgm:spPr/>
    </dgm:pt>
    <dgm:pt modelId="{B3FED405-7B1A-4588-A734-9BE15DC63FD8}" type="pres">
      <dgm:prSet presAssocID="{7C59DC91-5C83-41C6-9623-928D670B224C}" presName="sp" presStyleCnt="0"/>
      <dgm:spPr/>
    </dgm:pt>
    <dgm:pt modelId="{84D12974-4C75-4319-8DE0-0A86F99ADF23}" type="pres">
      <dgm:prSet presAssocID="{9AAA2BE5-E556-4DE0-9779-98F936A0129D}" presName="arrowAndChildren" presStyleCnt="0"/>
      <dgm:spPr/>
    </dgm:pt>
    <dgm:pt modelId="{0EB86A18-DEEF-44E4-94D6-9D4153E161E8}" type="pres">
      <dgm:prSet presAssocID="{9AAA2BE5-E556-4DE0-9779-98F936A0129D}" presName="parentTextArrow" presStyleLbl="node1" presStyleIdx="1" presStyleCnt="2"/>
      <dgm:spPr/>
    </dgm:pt>
  </dgm:ptLst>
  <dgm:cxnLst>
    <dgm:cxn modelId="{CEE1A500-EDD5-4CB6-927A-B28B53A418C1}" type="presOf" srcId="{A9118BD0-7654-45F1-9D96-D8809A423E33}" destId="{0CFB3D86-4C72-4053-A376-38CC9291548B}" srcOrd="0" destOrd="0" presId="urn:microsoft.com/office/officeart/2005/8/layout/process4"/>
    <dgm:cxn modelId="{DBF3C20E-0487-48D3-8216-85A22B396346}" type="presOf" srcId="{2DC37E47-DECC-43CD-9045-8384EFAFC9C8}" destId="{DD2684FB-3ED4-4B43-831C-613F49E532DC}" srcOrd="0" destOrd="0" presId="urn:microsoft.com/office/officeart/2005/8/layout/process4"/>
    <dgm:cxn modelId="{A077FB14-795B-4827-89E9-62DD38B04413}" type="presOf" srcId="{30309734-1749-4121-9068-321EB0897836}" destId="{433BA0AB-D8F7-481A-8F35-58A219523820}" srcOrd="0" destOrd="0" presId="urn:microsoft.com/office/officeart/2005/8/layout/process4"/>
    <dgm:cxn modelId="{E1011321-02D1-4590-9733-FC1D217BC16B}" srcId="{9E710589-A32D-4F9B-BD77-97D3975692DB}" destId="{B3B0365F-45E0-4891-AD89-5CCEDC1EBC02}" srcOrd="1" destOrd="0" parTransId="{D2A1F7CA-7400-4326-A983-8479F00DC122}" sibTransId="{280345F2-9418-4F55-B7E3-AD4ED4680CED}"/>
    <dgm:cxn modelId="{5EF93729-0146-4095-9488-91AD01473216}" type="presOf" srcId="{0E4E22D2-14C3-4C10-B6B5-58301CC70AB2}" destId="{85E77A72-CCBC-4D14-B4C8-B3D98E464585}" srcOrd="0" destOrd="0" presId="urn:microsoft.com/office/officeart/2005/8/layout/process4"/>
    <dgm:cxn modelId="{59E35A2E-9EA0-4365-A473-6C17B43D54BD}" type="presOf" srcId="{CB071251-0492-46E0-BA24-6794DC1183AC}" destId="{122576A8-03C9-4C69-A126-90A57BC68172}" srcOrd="0" destOrd="0" presId="urn:microsoft.com/office/officeart/2005/8/layout/process4"/>
    <dgm:cxn modelId="{B887D42E-D853-4C66-AD03-F05AF9FFAF8F}" srcId="{B3B0365F-45E0-4891-AD89-5CCEDC1EBC02}" destId="{DF5611A8-E9D7-42F0-9432-0768D340D15C}" srcOrd="4" destOrd="0" parTransId="{B5DBAB6A-CFEA-4719-9641-33A44439FA33}" sibTransId="{CC21DB35-39F5-4E83-B550-3F23979F3E37}"/>
    <dgm:cxn modelId="{7266042F-9287-4860-8AA6-A63C8F665BEE}" type="presOf" srcId="{9AAA2BE5-E556-4DE0-9779-98F936A0129D}" destId="{0EB86A18-DEEF-44E4-94D6-9D4153E161E8}" srcOrd="0" destOrd="0" presId="urn:microsoft.com/office/officeart/2005/8/layout/process4"/>
    <dgm:cxn modelId="{18B45D39-5F61-4272-9D70-34665D034D61}" srcId="{B3B0365F-45E0-4891-AD89-5CCEDC1EBC02}" destId="{30309734-1749-4121-9068-321EB0897836}" srcOrd="0" destOrd="0" parTransId="{AC5CFCD4-9E71-4720-97BE-F73F054040E8}" sibTransId="{7DC8E97A-3633-47E3-9350-E82DC5D2EA8B}"/>
    <dgm:cxn modelId="{2683253B-DA69-4708-8255-31C82BF010AA}" type="presOf" srcId="{35D44D54-5977-46D2-91B2-65449FF3839B}" destId="{3B92CD3D-8D49-4800-8EF0-8218CC4FE4F5}" srcOrd="0" destOrd="0" presId="urn:microsoft.com/office/officeart/2005/8/layout/process4"/>
    <dgm:cxn modelId="{86628060-AABE-451E-882C-A81DDE15DAE9}" type="presOf" srcId="{9E710589-A32D-4F9B-BD77-97D3975692DB}" destId="{01DF30CB-17D8-4A53-AAA8-4B856BB8B9AA}" srcOrd="0" destOrd="0" presId="urn:microsoft.com/office/officeart/2005/8/layout/process4"/>
    <dgm:cxn modelId="{1DD14E61-2856-46D8-82A6-413C413A544A}" srcId="{9E710589-A32D-4F9B-BD77-97D3975692DB}" destId="{9AAA2BE5-E556-4DE0-9779-98F936A0129D}" srcOrd="0" destOrd="0" parTransId="{D05AEAC2-4293-4B50-9DBF-DC4528880C2E}" sibTransId="{7C59DC91-5C83-41C6-9623-928D670B224C}"/>
    <dgm:cxn modelId="{4150DB43-8D2C-4906-9781-52C913A912B8}" type="presOf" srcId="{B3B0365F-45E0-4891-AD89-5CCEDC1EBC02}" destId="{D994D403-8121-41C3-A072-9E48B14E4706}" srcOrd="1" destOrd="0" presId="urn:microsoft.com/office/officeart/2005/8/layout/process4"/>
    <dgm:cxn modelId="{44D4CD51-1DD6-4750-99EB-C340871172B7}" srcId="{B3B0365F-45E0-4891-AD89-5CCEDC1EBC02}" destId="{CB071251-0492-46E0-BA24-6794DC1183AC}" srcOrd="2" destOrd="0" parTransId="{2A68EEBE-D536-4CA3-9C6E-068ABD474CC8}" sibTransId="{6C261E9C-B805-4648-B202-F32BBAEB7DE4}"/>
    <dgm:cxn modelId="{9A4D6E57-E133-491F-B798-7545CD34352C}" srcId="{B3B0365F-45E0-4891-AD89-5CCEDC1EBC02}" destId="{2DC37E47-DECC-43CD-9045-8384EFAFC9C8}" srcOrd="1" destOrd="0" parTransId="{B6202BD1-A184-4532-BA34-20F5350C55C3}" sibTransId="{F48D329B-38D2-4397-86C3-3C96BE16E121}"/>
    <dgm:cxn modelId="{EBC4FF84-FC3B-4DD7-B937-50E7CB3ACB71}" srcId="{B3B0365F-45E0-4891-AD89-5CCEDC1EBC02}" destId="{35D44D54-5977-46D2-91B2-65449FF3839B}" srcOrd="6" destOrd="0" parTransId="{EAAB2E34-6A8F-4F71-B9D7-9941D6683287}" sibTransId="{1E05101A-F5EC-4EA0-AE0B-74AFD046664A}"/>
    <dgm:cxn modelId="{83D7238A-7827-4349-8ED0-1CA0CF66B3E0}" srcId="{B3B0365F-45E0-4891-AD89-5CCEDC1EBC02}" destId="{A9118BD0-7654-45F1-9D96-D8809A423E33}" srcOrd="5" destOrd="0" parTransId="{911F2DBE-8997-42B1-8295-302C8251CA22}" sibTransId="{7DE2814C-D16F-4DDA-89FF-4B3EA54198D8}"/>
    <dgm:cxn modelId="{329A96BC-2FED-4B0F-AE49-9974FDCA506F}" type="presOf" srcId="{DF5611A8-E9D7-42F0-9432-0768D340D15C}" destId="{145C8AED-6701-4555-9CDD-858A769E5FD2}" srcOrd="0" destOrd="0" presId="urn:microsoft.com/office/officeart/2005/8/layout/process4"/>
    <dgm:cxn modelId="{0D7150C4-1BFD-40ED-A16E-CF5F18FDA8BF}" type="presOf" srcId="{B3B0365F-45E0-4891-AD89-5CCEDC1EBC02}" destId="{EDBD4C4D-305F-400C-8EC6-8A9841F2439B}" srcOrd="0" destOrd="0" presId="urn:microsoft.com/office/officeart/2005/8/layout/process4"/>
    <dgm:cxn modelId="{EFC97FEB-A927-49DF-893F-EC12886B2CE4}" srcId="{B3B0365F-45E0-4891-AD89-5CCEDC1EBC02}" destId="{0E4E22D2-14C3-4C10-B6B5-58301CC70AB2}" srcOrd="3" destOrd="0" parTransId="{A7B52B48-F3CA-4CCC-B0BF-AD2E8D965B07}" sibTransId="{C9C34B9B-6CE9-4B6B-9C4C-35454E33BA47}"/>
    <dgm:cxn modelId="{F52280C7-B384-40A0-8D6E-7D67940327C6}" type="presParOf" srcId="{01DF30CB-17D8-4A53-AAA8-4B856BB8B9AA}" destId="{288653D3-9373-42A4-9374-B1FDCE0D1063}" srcOrd="0" destOrd="0" presId="urn:microsoft.com/office/officeart/2005/8/layout/process4"/>
    <dgm:cxn modelId="{B475B3EE-1596-4F33-AFB5-F5D380806DE5}" type="presParOf" srcId="{288653D3-9373-42A4-9374-B1FDCE0D1063}" destId="{EDBD4C4D-305F-400C-8EC6-8A9841F2439B}" srcOrd="0" destOrd="0" presId="urn:microsoft.com/office/officeart/2005/8/layout/process4"/>
    <dgm:cxn modelId="{717F7775-0A1A-44A3-B375-D167F9ABBBA6}" type="presParOf" srcId="{288653D3-9373-42A4-9374-B1FDCE0D1063}" destId="{D994D403-8121-41C3-A072-9E48B14E4706}" srcOrd="1" destOrd="0" presId="urn:microsoft.com/office/officeart/2005/8/layout/process4"/>
    <dgm:cxn modelId="{6C62919C-5725-4809-A18F-EE9D1B659BB9}" type="presParOf" srcId="{288653D3-9373-42A4-9374-B1FDCE0D1063}" destId="{2CD2863A-CC25-4D58-B4E7-2CE1D0564CA3}" srcOrd="2" destOrd="0" presId="urn:microsoft.com/office/officeart/2005/8/layout/process4"/>
    <dgm:cxn modelId="{77317BDB-145E-4E95-ABE4-78D56EF2B0B4}" type="presParOf" srcId="{2CD2863A-CC25-4D58-B4E7-2CE1D0564CA3}" destId="{433BA0AB-D8F7-481A-8F35-58A219523820}" srcOrd="0" destOrd="0" presId="urn:microsoft.com/office/officeart/2005/8/layout/process4"/>
    <dgm:cxn modelId="{075F604D-0932-4332-AABA-B62C91C8843C}" type="presParOf" srcId="{2CD2863A-CC25-4D58-B4E7-2CE1D0564CA3}" destId="{DD2684FB-3ED4-4B43-831C-613F49E532DC}" srcOrd="1" destOrd="0" presId="urn:microsoft.com/office/officeart/2005/8/layout/process4"/>
    <dgm:cxn modelId="{E0DD35F8-F9D6-4741-AB74-3BEDBFCD8B7B}" type="presParOf" srcId="{2CD2863A-CC25-4D58-B4E7-2CE1D0564CA3}" destId="{122576A8-03C9-4C69-A126-90A57BC68172}" srcOrd="2" destOrd="0" presId="urn:microsoft.com/office/officeart/2005/8/layout/process4"/>
    <dgm:cxn modelId="{B41C7824-D714-483D-B954-90F7BCD31DD4}" type="presParOf" srcId="{2CD2863A-CC25-4D58-B4E7-2CE1D0564CA3}" destId="{85E77A72-CCBC-4D14-B4C8-B3D98E464585}" srcOrd="3" destOrd="0" presId="urn:microsoft.com/office/officeart/2005/8/layout/process4"/>
    <dgm:cxn modelId="{D7E226B0-0330-41AB-9897-F0C730045681}" type="presParOf" srcId="{2CD2863A-CC25-4D58-B4E7-2CE1D0564CA3}" destId="{145C8AED-6701-4555-9CDD-858A769E5FD2}" srcOrd="4" destOrd="0" presId="urn:microsoft.com/office/officeart/2005/8/layout/process4"/>
    <dgm:cxn modelId="{F9F74D4D-5988-4CB3-ABD4-FCDDFDC90C8B}" type="presParOf" srcId="{2CD2863A-CC25-4D58-B4E7-2CE1D0564CA3}" destId="{0CFB3D86-4C72-4053-A376-38CC9291548B}" srcOrd="5" destOrd="0" presId="urn:microsoft.com/office/officeart/2005/8/layout/process4"/>
    <dgm:cxn modelId="{79168BA2-FC62-4254-8208-F950FC4C3F3A}" type="presParOf" srcId="{2CD2863A-CC25-4D58-B4E7-2CE1D0564CA3}" destId="{3B92CD3D-8D49-4800-8EF0-8218CC4FE4F5}" srcOrd="6" destOrd="0" presId="urn:microsoft.com/office/officeart/2005/8/layout/process4"/>
    <dgm:cxn modelId="{F00ACBCA-CA37-42E2-88F9-E7C6D8263547}" type="presParOf" srcId="{01DF30CB-17D8-4A53-AAA8-4B856BB8B9AA}" destId="{B3FED405-7B1A-4588-A734-9BE15DC63FD8}" srcOrd="1" destOrd="0" presId="urn:microsoft.com/office/officeart/2005/8/layout/process4"/>
    <dgm:cxn modelId="{F1DFEDCE-6C72-43DB-BFBE-ADC05C5B336F}" type="presParOf" srcId="{01DF30CB-17D8-4A53-AAA8-4B856BB8B9AA}" destId="{84D12974-4C75-4319-8DE0-0A86F99ADF23}" srcOrd="2" destOrd="0" presId="urn:microsoft.com/office/officeart/2005/8/layout/process4"/>
    <dgm:cxn modelId="{454187D7-9BAE-475F-AD50-D2BCE2CABDC0}" type="presParOf" srcId="{84D12974-4C75-4319-8DE0-0A86F99ADF23}" destId="{0EB86A18-DEEF-44E4-94D6-9D4153E161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7A241-4542-49C8-B90B-95998CBA21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19B9D7-9255-4026-970A-AC276C26C896}">
      <dgm:prSet/>
      <dgm:spPr/>
      <dgm:t>
        <a:bodyPr/>
        <a:lstStyle/>
        <a:p>
          <a:r>
            <a:rPr lang="cs-CZ" b="1"/>
            <a:t>= souhrn všech opatření k socializaci, resocializaci postižených osob </a:t>
          </a:r>
          <a:endParaRPr lang="en-US"/>
        </a:p>
      </dgm:t>
    </dgm:pt>
    <dgm:pt modelId="{B4049229-D241-439D-B4DA-A2F9E5C3F85D}" type="parTrans" cxnId="{7DA24FFA-7278-4414-81F2-5E8C91A3D4CA}">
      <dgm:prSet/>
      <dgm:spPr/>
      <dgm:t>
        <a:bodyPr/>
        <a:lstStyle/>
        <a:p>
          <a:endParaRPr lang="en-US"/>
        </a:p>
      </dgm:t>
    </dgm:pt>
    <dgm:pt modelId="{2B095119-0C88-46FA-8EE1-F0EB7B73FF06}" type="sibTrans" cxnId="{7DA24FFA-7278-4414-81F2-5E8C91A3D4CA}">
      <dgm:prSet/>
      <dgm:spPr/>
      <dgm:t>
        <a:bodyPr/>
        <a:lstStyle/>
        <a:p>
          <a:endParaRPr lang="en-US"/>
        </a:p>
      </dgm:t>
    </dgm:pt>
    <dgm:pt modelId="{EF095CE8-8A97-4BF1-B7D7-DEE6D5B9F7BA}">
      <dgm:prSet/>
      <dgm:spPr/>
      <dgm:t>
        <a:bodyPr/>
        <a:lstStyle/>
        <a:p>
          <a:r>
            <a:rPr lang="cs-CZ" b="1"/>
            <a:t>Léčebná rehabilitace – např. fyzioterapie, léčebná TV, ergoterapie apod. </a:t>
          </a:r>
          <a:endParaRPr lang="en-US"/>
        </a:p>
      </dgm:t>
    </dgm:pt>
    <dgm:pt modelId="{15E1AAA5-D4AD-4952-BF17-AB4E62B0CFA7}" type="parTrans" cxnId="{D71E70E5-C133-4E36-A087-460CC0F90EEE}">
      <dgm:prSet/>
      <dgm:spPr/>
      <dgm:t>
        <a:bodyPr/>
        <a:lstStyle/>
        <a:p>
          <a:endParaRPr lang="en-US"/>
        </a:p>
      </dgm:t>
    </dgm:pt>
    <dgm:pt modelId="{38099662-C937-43B0-80E1-1D63898531A6}" type="sibTrans" cxnId="{D71E70E5-C133-4E36-A087-460CC0F90EEE}">
      <dgm:prSet/>
      <dgm:spPr/>
      <dgm:t>
        <a:bodyPr/>
        <a:lstStyle/>
        <a:p>
          <a:endParaRPr lang="en-US"/>
        </a:p>
      </dgm:t>
    </dgm:pt>
    <dgm:pt modelId="{FAAFFC89-78AF-4125-B654-126A9F2BC9DE}">
      <dgm:prSet/>
      <dgm:spPr/>
      <dgm:t>
        <a:bodyPr/>
        <a:lstStyle/>
        <a:p>
          <a:r>
            <a:rPr lang="cs-CZ" b="1"/>
            <a:t>Výchovně vzdělávací rehabilitace – ve speciálních školách a zařízeních pro tělesně postižené </a:t>
          </a:r>
          <a:endParaRPr lang="en-US"/>
        </a:p>
      </dgm:t>
    </dgm:pt>
    <dgm:pt modelId="{E6F344CA-74EC-4704-8E18-D863CEA171D4}" type="parTrans" cxnId="{60286BFE-AF40-40B6-8663-0D8280496680}">
      <dgm:prSet/>
      <dgm:spPr/>
      <dgm:t>
        <a:bodyPr/>
        <a:lstStyle/>
        <a:p>
          <a:endParaRPr lang="en-US"/>
        </a:p>
      </dgm:t>
    </dgm:pt>
    <dgm:pt modelId="{B07A68B5-9B33-4BBF-B226-C962BDB7350C}" type="sibTrans" cxnId="{60286BFE-AF40-40B6-8663-0D8280496680}">
      <dgm:prSet/>
      <dgm:spPr/>
      <dgm:t>
        <a:bodyPr/>
        <a:lstStyle/>
        <a:p>
          <a:endParaRPr lang="en-US"/>
        </a:p>
      </dgm:t>
    </dgm:pt>
    <dgm:pt modelId="{B0D725EE-8C1A-49AB-B91D-D15A0C3A25CF}">
      <dgm:prSet/>
      <dgm:spPr/>
      <dgm:t>
        <a:bodyPr/>
        <a:lstStyle/>
        <a:p>
          <a:r>
            <a:rPr lang="cs-CZ" b="1"/>
            <a:t>Pracovní rehabilitace - výchovně vzdělávací rehabilitace dospělých osob - střediska pro pracovní výcvik, rekvalifikace apod. </a:t>
          </a:r>
          <a:endParaRPr lang="en-US"/>
        </a:p>
      </dgm:t>
    </dgm:pt>
    <dgm:pt modelId="{817BB6DF-0293-4378-BA93-5E7E30D3E174}" type="parTrans" cxnId="{8BC42DD0-34FD-48EE-96F3-AD65610EBD6A}">
      <dgm:prSet/>
      <dgm:spPr/>
      <dgm:t>
        <a:bodyPr/>
        <a:lstStyle/>
        <a:p>
          <a:endParaRPr lang="en-US"/>
        </a:p>
      </dgm:t>
    </dgm:pt>
    <dgm:pt modelId="{7EC8A2AA-E3CF-4211-86E5-7974F73D0591}" type="sibTrans" cxnId="{8BC42DD0-34FD-48EE-96F3-AD65610EBD6A}">
      <dgm:prSet/>
      <dgm:spPr/>
      <dgm:t>
        <a:bodyPr/>
        <a:lstStyle/>
        <a:p>
          <a:endParaRPr lang="en-US"/>
        </a:p>
      </dgm:t>
    </dgm:pt>
    <dgm:pt modelId="{E12C5487-8656-40EF-A1E4-B1CA5B4F1CC6}">
      <dgm:prSet/>
      <dgm:spPr/>
      <dgm:t>
        <a:bodyPr/>
        <a:lstStyle/>
        <a:p>
          <a:r>
            <a:rPr lang="cs-CZ" b="1"/>
            <a:t>Sociální rehabilitace – zajištění pracovního místa, bydlení, doprava, zájmy, společenské organizace </a:t>
          </a:r>
          <a:endParaRPr lang="en-US"/>
        </a:p>
      </dgm:t>
    </dgm:pt>
    <dgm:pt modelId="{F90DD2EF-E5FA-4B2F-B5E5-236DB9EE5680}" type="parTrans" cxnId="{10CFD686-25D2-4AD9-A322-29CECB8986AA}">
      <dgm:prSet/>
      <dgm:spPr/>
      <dgm:t>
        <a:bodyPr/>
        <a:lstStyle/>
        <a:p>
          <a:endParaRPr lang="en-US"/>
        </a:p>
      </dgm:t>
    </dgm:pt>
    <dgm:pt modelId="{4A5E539A-6EA0-48AC-9375-A221825ADEAA}" type="sibTrans" cxnId="{10CFD686-25D2-4AD9-A322-29CECB8986AA}">
      <dgm:prSet/>
      <dgm:spPr/>
      <dgm:t>
        <a:bodyPr/>
        <a:lstStyle/>
        <a:p>
          <a:endParaRPr lang="en-US"/>
        </a:p>
      </dgm:t>
    </dgm:pt>
    <dgm:pt modelId="{9E71E775-7DA2-4B63-9F68-636A9029AFEA}">
      <dgm:prSet/>
      <dgm:spPr/>
      <dgm:t>
        <a:bodyPr/>
        <a:lstStyle/>
        <a:p>
          <a:r>
            <a:rPr lang="cs-CZ" b="1" u="sng"/>
            <a:t>4 základní složky: </a:t>
          </a:r>
          <a:endParaRPr lang="en-US"/>
        </a:p>
      </dgm:t>
    </dgm:pt>
    <dgm:pt modelId="{63448897-8A5A-49F4-BAD7-9D27CA95C6F7}" type="parTrans" cxnId="{FF7F733C-8912-4C49-82A9-40A819D596F0}">
      <dgm:prSet/>
      <dgm:spPr/>
      <dgm:t>
        <a:bodyPr/>
        <a:lstStyle/>
        <a:p>
          <a:endParaRPr lang="en-US"/>
        </a:p>
      </dgm:t>
    </dgm:pt>
    <dgm:pt modelId="{EB7F8DA7-B5EA-4E72-9A37-C36F864174F8}" type="sibTrans" cxnId="{FF7F733C-8912-4C49-82A9-40A819D596F0}">
      <dgm:prSet/>
      <dgm:spPr/>
      <dgm:t>
        <a:bodyPr/>
        <a:lstStyle/>
        <a:p>
          <a:endParaRPr lang="en-US"/>
        </a:p>
      </dgm:t>
    </dgm:pt>
    <dgm:pt modelId="{BF04C186-7CCA-492C-986A-9DCDE21EAE9C}">
      <dgm:prSet/>
      <dgm:spPr/>
      <dgm:t>
        <a:bodyPr/>
        <a:lstStyle/>
        <a:p>
          <a:r>
            <a:rPr lang="cs-CZ" b="1"/>
            <a:t>psychologická péče – psychodiagnostické a psychoterapeutické metody, důraz na psychologické aspekty </a:t>
          </a:r>
          <a:endParaRPr lang="en-US"/>
        </a:p>
      </dgm:t>
    </dgm:pt>
    <dgm:pt modelId="{889C21C8-43D8-49A8-890A-3F01673DCE1B}" type="parTrans" cxnId="{0E29E4BF-E63F-4795-9DAC-33CFC08A24EE}">
      <dgm:prSet/>
      <dgm:spPr/>
      <dgm:t>
        <a:bodyPr/>
        <a:lstStyle/>
        <a:p>
          <a:endParaRPr lang="en-US"/>
        </a:p>
      </dgm:t>
    </dgm:pt>
    <dgm:pt modelId="{840E89F0-5D85-4161-89CA-AFD53533EC5C}" type="sibTrans" cxnId="{0E29E4BF-E63F-4795-9DAC-33CFC08A24EE}">
      <dgm:prSet/>
      <dgm:spPr/>
      <dgm:t>
        <a:bodyPr/>
        <a:lstStyle/>
        <a:p>
          <a:endParaRPr lang="en-US"/>
        </a:p>
      </dgm:t>
    </dgm:pt>
    <dgm:pt modelId="{3D642467-960E-4673-ADB8-47A99DAE2E3A}">
      <dgm:prSet/>
      <dgm:spPr/>
      <dgm:t>
        <a:bodyPr/>
        <a:lstStyle/>
        <a:p>
          <a:r>
            <a:rPr lang="cs-CZ" b="1"/>
            <a:t>technická péče – kompenzační pomůcky, odstraňování bariér, technických zábran apod. </a:t>
          </a:r>
          <a:endParaRPr lang="en-US"/>
        </a:p>
      </dgm:t>
    </dgm:pt>
    <dgm:pt modelId="{703C14AC-3F23-4440-93DD-90289B521B17}" type="parTrans" cxnId="{6815C91C-78A2-45C9-9A0B-4E2EAF08E0D5}">
      <dgm:prSet/>
      <dgm:spPr/>
      <dgm:t>
        <a:bodyPr/>
        <a:lstStyle/>
        <a:p>
          <a:endParaRPr lang="en-US"/>
        </a:p>
      </dgm:t>
    </dgm:pt>
    <dgm:pt modelId="{46B7438C-E7C0-4593-A11A-5967DCEAA90E}" type="sibTrans" cxnId="{6815C91C-78A2-45C9-9A0B-4E2EAF08E0D5}">
      <dgm:prSet/>
      <dgm:spPr/>
      <dgm:t>
        <a:bodyPr/>
        <a:lstStyle/>
        <a:p>
          <a:endParaRPr lang="en-US"/>
        </a:p>
      </dgm:t>
    </dgm:pt>
    <dgm:pt modelId="{2430001C-20C0-414C-9516-4548B0ED87B8}">
      <dgm:prSet/>
      <dgm:spPr/>
      <dgm:t>
        <a:bodyPr/>
        <a:lstStyle/>
        <a:p>
          <a:r>
            <a:rPr lang="cs-CZ" b="1"/>
            <a:t>právnická péče – právní normy a opatření k zajištění lidských práv postižených </a:t>
          </a:r>
          <a:endParaRPr lang="en-US"/>
        </a:p>
      </dgm:t>
    </dgm:pt>
    <dgm:pt modelId="{8406C28F-463C-46F5-ACD0-3B2E6CB40E05}" type="parTrans" cxnId="{E522FB8C-B695-46FC-9D91-0ED5F7C44124}">
      <dgm:prSet/>
      <dgm:spPr/>
      <dgm:t>
        <a:bodyPr/>
        <a:lstStyle/>
        <a:p>
          <a:endParaRPr lang="en-US"/>
        </a:p>
      </dgm:t>
    </dgm:pt>
    <dgm:pt modelId="{D89E5897-606E-499A-B8E9-88DC13ED87B7}" type="sibTrans" cxnId="{E522FB8C-B695-46FC-9D91-0ED5F7C44124}">
      <dgm:prSet/>
      <dgm:spPr/>
      <dgm:t>
        <a:bodyPr/>
        <a:lstStyle/>
        <a:p>
          <a:endParaRPr lang="en-US"/>
        </a:p>
      </dgm:t>
    </dgm:pt>
    <dgm:pt modelId="{9E44A127-9345-4BA4-8AF4-1296E65F00DE}">
      <dgm:prSet/>
      <dgm:spPr/>
      <dgm:t>
        <a:bodyPr/>
        <a:lstStyle/>
        <a:p>
          <a:r>
            <a:rPr lang="cs-CZ" b="1"/>
            <a:t>ekonomická péče – organizace pracovní činnosti osob se ZPS, příprava na zaměstnání apod.</a:t>
          </a:r>
          <a:endParaRPr lang="en-US"/>
        </a:p>
      </dgm:t>
    </dgm:pt>
    <dgm:pt modelId="{414CFA33-9631-4DE8-B751-04F7387F8582}" type="parTrans" cxnId="{787B3306-8AC5-42C0-B40C-1A5C03B9B11D}">
      <dgm:prSet/>
      <dgm:spPr/>
      <dgm:t>
        <a:bodyPr/>
        <a:lstStyle/>
        <a:p>
          <a:endParaRPr lang="en-US"/>
        </a:p>
      </dgm:t>
    </dgm:pt>
    <dgm:pt modelId="{EF55CB69-2A55-4BEC-BAE3-CC8B02B1817F}" type="sibTrans" cxnId="{787B3306-8AC5-42C0-B40C-1A5C03B9B11D}">
      <dgm:prSet/>
      <dgm:spPr/>
      <dgm:t>
        <a:bodyPr/>
        <a:lstStyle/>
        <a:p>
          <a:endParaRPr lang="en-US"/>
        </a:p>
      </dgm:t>
    </dgm:pt>
    <dgm:pt modelId="{44D27F64-D0A0-4A03-A4FC-79D4A5708909}" type="pres">
      <dgm:prSet presAssocID="{C607A241-4542-49C8-B90B-95998CBA216E}" presName="linear" presStyleCnt="0">
        <dgm:presLayoutVars>
          <dgm:animLvl val="lvl"/>
          <dgm:resizeHandles val="exact"/>
        </dgm:presLayoutVars>
      </dgm:prSet>
      <dgm:spPr/>
    </dgm:pt>
    <dgm:pt modelId="{1BEA829E-249C-48EA-A4CF-5F5E05E010FE}" type="pres">
      <dgm:prSet presAssocID="{7219B9D7-9255-4026-970A-AC276C26C89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84B3093-AA81-4500-B518-88B78F239553}" type="pres">
      <dgm:prSet presAssocID="{2B095119-0C88-46FA-8EE1-F0EB7B73FF06}" presName="spacer" presStyleCnt="0"/>
      <dgm:spPr/>
    </dgm:pt>
    <dgm:pt modelId="{E163CDDC-1155-4E2F-B1B9-B96022A0F86C}" type="pres">
      <dgm:prSet presAssocID="{EF095CE8-8A97-4BF1-B7D7-DEE6D5B9F7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6B8DABF-3E52-4751-93A0-8873264DF7E6}" type="pres">
      <dgm:prSet presAssocID="{38099662-C937-43B0-80E1-1D63898531A6}" presName="spacer" presStyleCnt="0"/>
      <dgm:spPr/>
    </dgm:pt>
    <dgm:pt modelId="{535972BA-6B0E-4745-A4CE-0D2743D4FC89}" type="pres">
      <dgm:prSet presAssocID="{FAAFFC89-78AF-4125-B654-126A9F2BC9D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B41C26E-2E99-4D05-8F6C-9BF814DF154F}" type="pres">
      <dgm:prSet presAssocID="{B07A68B5-9B33-4BBF-B226-C962BDB7350C}" presName="spacer" presStyleCnt="0"/>
      <dgm:spPr/>
    </dgm:pt>
    <dgm:pt modelId="{3D9675A5-191A-46A0-8FA3-E95EE116EE9E}" type="pres">
      <dgm:prSet presAssocID="{B0D725EE-8C1A-49AB-B91D-D15A0C3A25C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3B2923-1C92-4657-BFE2-DEB20A2BDD0B}" type="pres">
      <dgm:prSet presAssocID="{7EC8A2AA-E3CF-4211-86E5-7974F73D0591}" presName="spacer" presStyleCnt="0"/>
      <dgm:spPr/>
    </dgm:pt>
    <dgm:pt modelId="{165AF61F-29D0-43B7-86CB-550C80BC0775}" type="pres">
      <dgm:prSet presAssocID="{E12C5487-8656-40EF-A1E4-B1CA5B4F1CC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966DED8-78B3-4A71-9939-8BB6C2AFAB8B}" type="pres">
      <dgm:prSet presAssocID="{4A5E539A-6EA0-48AC-9375-A221825ADEAA}" presName="spacer" presStyleCnt="0"/>
      <dgm:spPr/>
    </dgm:pt>
    <dgm:pt modelId="{D40E6386-51FD-42E7-AE83-F036E656A245}" type="pres">
      <dgm:prSet presAssocID="{9E71E775-7DA2-4B63-9F68-636A9029AFE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0E8640F-8466-4444-AD48-17A4F4CAC9C3}" type="pres">
      <dgm:prSet presAssocID="{9E71E775-7DA2-4B63-9F68-636A9029AF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87B3306-8AC5-42C0-B40C-1A5C03B9B11D}" srcId="{9E71E775-7DA2-4B63-9F68-636A9029AFEA}" destId="{9E44A127-9345-4BA4-8AF4-1296E65F00DE}" srcOrd="3" destOrd="0" parTransId="{414CFA33-9631-4DE8-B751-04F7387F8582}" sibTransId="{EF55CB69-2A55-4BEC-BAE3-CC8B02B1817F}"/>
    <dgm:cxn modelId="{5B96DD0F-9179-41D6-8B92-BAE6AAC5168E}" type="presOf" srcId="{9E71E775-7DA2-4B63-9F68-636A9029AFEA}" destId="{D40E6386-51FD-42E7-AE83-F036E656A245}" srcOrd="0" destOrd="0" presId="urn:microsoft.com/office/officeart/2005/8/layout/vList2"/>
    <dgm:cxn modelId="{C2787211-AB96-4870-BFA4-919922547399}" type="presOf" srcId="{9E44A127-9345-4BA4-8AF4-1296E65F00DE}" destId="{50E8640F-8466-4444-AD48-17A4F4CAC9C3}" srcOrd="0" destOrd="3" presId="urn:microsoft.com/office/officeart/2005/8/layout/vList2"/>
    <dgm:cxn modelId="{6815C91C-78A2-45C9-9A0B-4E2EAF08E0D5}" srcId="{9E71E775-7DA2-4B63-9F68-636A9029AFEA}" destId="{3D642467-960E-4673-ADB8-47A99DAE2E3A}" srcOrd="1" destOrd="0" parTransId="{703C14AC-3F23-4440-93DD-90289B521B17}" sibTransId="{46B7438C-E7C0-4593-A11A-5967DCEAA90E}"/>
    <dgm:cxn modelId="{D66FA720-3FD8-4A82-A16D-D0AE13CBA527}" type="presOf" srcId="{3D642467-960E-4673-ADB8-47A99DAE2E3A}" destId="{50E8640F-8466-4444-AD48-17A4F4CAC9C3}" srcOrd="0" destOrd="1" presId="urn:microsoft.com/office/officeart/2005/8/layout/vList2"/>
    <dgm:cxn modelId="{6791D131-2CA2-432F-A36F-EB9FE6B40D2F}" type="presOf" srcId="{FAAFFC89-78AF-4125-B654-126A9F2BC9DE}" destId="{535972BA-6B0E-4745-A4CE-0D2743D4FC89}" srcOrd="0" destOrd="0" presId="urn:microsoft.com/office/officeart/2005/8/layout/vList2"/>
    <dgm:cxn modelId="{FF7F733C-8912-4C49-82A9-40A819D596F0}" srcId="{C607A241-4542-49C8-B90B-95998CBA216E}" destId="{9E71E775-7DA2-4B63-9F68-636A9029AFEA}" srcOrd="5" destOrd="0" parTransId="{63448897-8A5A-49F4-BAD7-9D27CA95C6F7}" sibTransId="{EB7F8DA7-B5EA-4E72-9A37-C36F864174F8}"/>
    <dgm:cxn modelId="{932BF242-2366-4E45-A92A-45EF8132F8C0}" type="presOf" srcId="{B0D725EE-8C1A-49AB-B91D-D15A0C3A25CF}" destId="{3D9675A5-191A-46A0-8FA3-E95EE116EE9E}" srcOrd="0" destOrd="0" presId="urn:microsoft.com/office/officeart/2005/8/layout/vList2"/>
    <dgm:cxn modelId="{2C854349-6809-4805-984B-2E741A129F0D}" type="presOf" srcId="{E12C5487-8656-40EF-A1E4-B1CA5B4F1CC6}" destId="{165AF61F-29D0-43B7-86CB-550C80BC0775}" srcOrd="0" destOrd="0" presId="urn:microsoft.com/office/officeart/2005/8/layout/vList2"/>
    <dgm:cxn modelId="{D8AA2C83-CD72-4081-9C73-BC0236381D17}" type="presOf" srcId="{C607A241-4542-49C8-B90B-95998CBA216E}" destId="{44D27F64-D0A0-4A03-A4FC-79D4A5708909}" srcOrd="0" destOrd="0" presId="urn:microsoft.com/office/officeart/2005/8/layout/vList2"/>
    <dgm:cxn modelId="{10CFD686-25D2-4AD9-A322-29CECB8986AA}" srcId="{C607A241-4542-49C8-B90B-95998CBA216E}" destId="{E12C5487-8656-40EF-A1E4-B1CA5B4F1CC6}" srcOrd="4" destOrd="0" parTransId="{F90DD2EF-E5FA-4B2F-B5E5-236DB9EE5680}" sibTransId="{4A5E539A-6EA0-48AC-9375-A221825ADEAA}"/>
    <dgm:cxn modelId="{E522FB8C-B695-46FC-9D91-0ED5F7C44124}" srcId="{9E71E775-7DA2-4B63-9F68-636A9029AFEA}" destId="{2430001C-20C0-414C-9516-4548B0ED87B8}" srcOrd="2" destOrd="0" parTransId="{8406C28F-463C-46F5-ACD0-3B2E6CB40E05}" sibTransId="{D89E5897-606E-499A-B8E9-88DC13ED87B7}"/>
    <dgm:cxn modelId="{0E29E4BF-E63F-4795-9DAC-33CFC08A24EE}" srcId="{9E71E775-7DA2-4B63-9F68-636A9029AFEA}" destId="{BF04C186-7CCA-492C-986A-9DCDE21EAE9C}" srcOrd="0" destOrd="0" parTransId="{889C21C8-43D8-49A8-890A-3F01673DCE1B}" sibTransId="{840E89F0-5D85-4161-89CA-AFD53533EC5C}"/>
    <dgm:cxn modelId="{A62413D0-8CC2-4BC3-BBD9-F40821B9F713}" type="presOf" srcId="{BF04C186-7CCA-492C-986A-9DCDE21EAE9C}" destId="{50E8640F-8466-4444-AD48-17A4F4CAC9C3}" srcOrd="0" destOrd="0" presId="urn:microsoft.com/office/officeart/2005/8/layout/vList2"/>
    <dgm:cxn modelId="{8BC42DD0-34FD-48EE-96F3-AD65610EBD6A}" srcId="{C607A241-4542-49C8-B90B-95998CBA216E}" destId="{B0D725EE-8C1A-49AB-B91D-D15A0C3A25CF}" srcOrd="3" destOrd="0" parTransId="{817BB6DF-0293-4378-BA93-5E7E30D3E174}" sibTransId="{7EC8A2AA-E3CF-4211-86E5-7974F73D0591}"/>
    <dgm:cxn modelId="{3E6BB7D2-1ADE-4E23-8695-C5FCF3AFA367}" type="presOf" srcId="{2430001C-20C0-414C-9516-4548B0ED87B8}" destId="{50E8640F-8466-4444-AD48-17A4F4CAC9C3}" srcOrd="0" destOrd="2" presId="urn:microsoft.com/office/officeart/2005/8/layout/vList2"/>
    <dgm:cxn modelId="{8D4DB9DF-7641-4110-BD94-780FF70390D7}" type="presOf" srcId="{EF095CE8-8A97-4BF1-B7D7-DEE6D5B9F7BA}" destId="{E163CDDC-1155-4E2F-B1B9-B96022A0F86C}" srcOrd="0" destOrd="0" presId="urn:microsoft.com/office/officeart/2005/8/layout/vList2"/>
    <dgm:cxn modelId="{D71E70E5-C133-4E36-A087-460CC0F90EEE}" srcId="{C607A241-4542-49C8-B90B-95998CBA216E}" destId="{EF095CE8-8A97-4BF1-B7D7-DEE6D5B9F7BA}" srcOrd="1" destOrd="0" parTransId="{15E1AAA5-D4AD-4952-BF17-AB4E62B0CFA7}" sibTransId="{38099662-C937-43B0-80E1-1D63898531A6}"/>
    <dgm:cxn modelId="{435F37F4-FD70-49AC-A887-1984A4771F20}" type="presOf" srcId="{7219B9D7-9255-4026-970A-AC276C26C896}" destId="{1BEA829E-249C-48EA-A4CF-5F5E05E010FE}" srcOrd="0" destOrd="0" presId="urn:microsoft.com/office/officeart/2005/8/layout/vList2"/>
    <dgm:cxn modelId="{7DA24FFA-7278-4414-81F2-5E8C91A3D4CA}" srcId="{C607A241-4542-49C8-B90B-95998CBA216E}" destId="{7219B9D7-9255-4026-970A-AC276C26C896}" srcOrd="0" destOrd="0" parTransId="{B4049229-D241-439D-B4DA-A2F9E5C3F85D}" sibTransId="{2B095119-0C88-46FA-8EE1-F0EB7B73FF06}"/>
    <dgm:cxn modelId="{60286BFE-AF40-40B6-8663-0D8280496680}" srcId="{C607A241-4542-49C8-B90B-95998CBA216E}" destId="{FAAFFC89-78AF-4125-B654-126A9F2BC9DE}" srcOrd="2" destOrd="0" parTransId="{E6F344CA-74EC-4704-8E18-D863CEA171D4}" sibTransId="{B07A68B5-9B33-4BBF-B226-C962BDB7350C}"/>
    <dgm:cxn modelId="{64732D66-A566-4F34-A96F-12ECE148D44A}" type="presParOf" srcId="{44D27F64-D0A0-4A03-A4FC-79D4A5708909}" destId="{1BEA829E-249C-48EA-A4CF-5F5E05E010FE}" srcOrd="0" destOrd="0" presId="urn:microsoft.com/office/officeart/2005/8/layout/vList2"/>
    <dgm:cxn modelId="{6160E5F9-340C-459B-A640-07A923C9915E}" type="presParOf" srcId="{44D27F64-D0A0-4A03-A4FC-79D4A5708909}" destId="{E84B3093-AA81-4500-B518-88B78F239553}" srcOrd="1" destOrd="0" presId="urn:microsoft.com/office/officeart/2005/8/layout/vList2"/>
    <dgm:cxn modelId="{3D329062-F48A-4B4F-8CBA-C7A8EB7C7A68}" type="presParOf" srcId="{44D27F64-D0A0-4A03-A4FC-79D4A5708909}" destId="{E163CDDC-1155-4E2F-B1B9-B96022A0F86C}" srcOrd="2" destOrd="0" presId="urn:microsoft.com/office/officeart/2005/8/layout/vList2"/>
    <dgm:cxn modelId="{D9C5D0A0-26B5-469D-A14E-C6BA4A950280}" type="presParOf" srcId="{44D27F64-D0A0-4A03-A4FC-79D4A5708909}" destId="{D6B8DABF-3E52-4751-93A0-8873264DF7E6}" srcOrd="3" destOrd="0" presId="urn:microsoft.com/office/officeart/2005/8/layout/vList2"/>
    <dgm:cxn modelId="{23C98658-1D6C-4087-BA61-52C5F7A5AFA8}" type="presParOf" srcId="{44D27F64-D0A0-4A03-A4FC-79D4A5708909}" destId="{535972BA-6B0E-4745-A4CE-0D2743D4FC89}" srcOrd="4" destOrd="0" presId="urn:microsoft.com/office/officeart/2005/8/layout/vList2"/>
    <dgm:cxn modelId="{78244701-0955-4A47-877C-3F0EBC37E8DD}" type="presParOf" srcId="{44D27F64-D0A0-4A03-A4FC-79D4A5708909}" destId="{BB41C26E-2E99-4D05-8F6C-9BF814DF154F}" srcOrd="5" destOrd="0" presId="urn:microsoft.com/office/officeart/2005/8/layout/vList2"/>
    <dgm:cxn modelId="{C6EEAA16-6907-4D5A-ABB5-755C5BE011A8}" type="presParOf" srcId="{44D27F64-D0A0-4A03-A4FC-79D4A5708909}" destId="{3D9675A5-191A-46A0-8FA3-E95EE116EE9E}" srcOrd="6" destOrd="0" presId="urn:microsoft.com/office/officeart/2005/8/layout/vList2"/>
    <dgm:cxn modelId="{1A5BAEDA-775E-46AE-BA22-F30335D72FD1}" type="presParOf" srcId="{44D27F64-D0A0-4A03-A4FC-79D4A5708909}" destId="{E03B2923-1C92-4657-BFE2-DEB20A2BDD0B}" srcOrd="7" destOrd="0" presId="urn:microsoft.com/office/officeart/2005/8/layout/vList2"/>
    <dgm:cxn modelId="{0C11BB21-D491-4036-A276-09FC75D158D6}" type="presParOf" srcId="{44D27F64-D0A0-4A03-A4FC-79D4A5708909}" destId="{165AF61F-29D0-43B7-86CB-550C80BC0775}" srcOrd="8" destOrd="0" presId="urn:microsoft.com/office/officeart/2005/8/layout/vList2"/>
    <dgm:cxn modelId="{761E107E-9E8F-4052-BC50-AE575F6ABBBB}" type="presParOf" srcId="{44D27F64-D0A0-4A03-A4FC-79D4A5708909}" destId="{2966DED8-78B3-4A71-9939-8BB6C2AFAB8B}" srcOrd="9" destOrd="0" presId="urn:microsoft.com/office/officeart/2005/8/layout/vList2"/>
    <dgm:cxn modelId="{0220824E-075A-4ED5-BFD3-23180A5E83BD}" type="presParOf" srcId="{44D27F64-D0A0-4A03-A4FC-79D4A5708909}" destId="{D40E6386-51FD-42E7-AE83-F036E656A245}" srcOrd="10" destOrd="0" presId="urn:microsoft.com/office/officeart/2005/8/layout/vList2"/>
    <dgm:cxn modelId="{729BF210-0989-44C6-A4F9-5FF503036415}" type="presParOf" srcId="{44D27F64-D0A0-4A03-A4FC-79D4A5708909}" destId="{50E8640F-8466-4444-AD48-17A4F4CAC9C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59B58-C697-4BDE-9F8F-9B11EF359BD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FAD16B-EBD8-4B3C-96EA-592B41B545C6}">
      <dgm:prSet/>
      <dgm:spPr/>
      <dgm:t>
        <a:bodyPr/>
        <a:lstStyle/>
        <a:p>
          <a:r>
            <a:rPr lang="cs-CZ" b="1"/>
            <a:t>vždy definován: </a:t>
          </a:r>
          <a:endParaRPr lang="en-US"/>
        </a:p>
      </dgm:t>
    </dgm:pt>
    <dgm:pt modelId="{7FF6D8F9-F036-4591-88CC-0CA0857C209F}" type="parTrans" cxnId="{81A04332-93B9-4923-A29F-0EF87A02D98F}">
      <dgm:prSet/>
      <dgm:spPr/>
      <dgm:t>
        <a:bodyPr/>
        <a:lstStyle/>
        <a:p>
          <a:endParaRPr lang="en-US"/>
        </a:p>
      </dgm:t>
    </dgm:pt>
    <dgm:pt modelId="{E7A6ACFF-1737-4F8A-AECE-EFB44431FD1D}" type="sibTrans" cxnId="{81A04332-93B9-4923-A29F-0EF87A02D98F}">
      <dgm:prSet/>
      <dgm:spPr/>
      <dgm:t>
        <a:bodyPr/>
        <a:lstStyle/>
        <a:p>
          <a:endParaRPr lang="en-US"/>
        </a:p>
      </dgm:t>
    </dgm:pt>
    <dgm:pt modelId="{1F465AB6-13F0-4F5D-869A-4D7B409CCA12}">
      <dgm:prSet/>
      <dgm:spPr/>
      <dgm:t>
        <a:bodyPr/>
        <a:lstStyle/>
        <a:p>
          <a:r>
            <a:rPr lang="cs-CZ" b="1"/>
            <a:t>typ cvičení / zátěže </a:t>
          </a:r>
          <a:endParaRPr lang="en-US"/>
        </a:p>
      </dgm:t>
    </dgm:pt>
    <dgm:pt modelId="{EDF9B3D0-8BF0-4E7A-9ED5-9226EA4BDE65}" type="parTrans" cxnId="{E36052D2-B3E8-4040-9817-285F85F367F2}">
      <dgm:prSet/>
      <dgm:spPr/>
      <dgm:t>
        <a:bodyPr/>
        <a:lstStyle/>
        <a:p>
          <a:endParaRPr lang="en-US"/>
        </a:p>
      </dgm:t>
    </dgm:pt>
    <dgm:pt modelId="{9C341AE1-FAF7-4A5B-A6DB-98F573A278A7}" type="sibTrans" cxnId="{E36052D2-B3E8-4040-9817-285F85F367F2}">
      <dgm:prSet/>
      <dgm:spPr/>
      <dgm:t>
        <a:bodyPr/>
        <a:lstStyle/>
        <a:p>
          <a:endParaRPr lang="en-US"/>
        </a:p>
      </dgm:t>
    </dgm:pt>
    <dgm:pt modelId="{5B123E0A-CA4B-446A-B89B-24E0D7348C04}">
      <dgm:prSet/>
      <dgm:spPr/>
      <dgm:t>
        <a:bodyPr/>
        <a:lstStyle/>
        <a:p>
          <a:r>
            <a:rPr lang="cs-CZ" b="1"/>
            <a:t>intenzita </a:t>
          </a:r>
          <a:endParaRPr lang="en-US"/>
        </a:p>
      </dgm:t>
    </dgm:pt>
    <dgm:pt modelId="{AC3AE073-B936-40D7-9316-4EE01DFA081E}" type="parTrans" cxnId="{A86E70FB-D0AB-4B1A-95E9-27DE2B292730}">
      <dgm:prSet/>
      <dgm:spPr/>
      <dgm:t>
        <a:bodyPr/>
        <a:lstStyle/>
        <a:p>
          <a:endParaRPr lang="en-US"/>
        </a:p>
      </dgm:t>
    </dgm:pt>
    <dgm:pt modelId="{67F26F7E-8ACE-40A3-BED7-9037F24194A9}" type="sibTrans" cxnId="{A86E70FB-D0AB-4B1A-95E9-27DE2B292730}">
      <dgm:prSet/>
      <dgm:spPr/>
      <dgm:t>
        <a:bodyPr/>
        <a:lstStyle/>
        <a:p>
          <a:endParaRPr lang="en-US"/>
        </a:p>
      </dgm:t>
    </dgm:pt>
    <dgm:pt modelId="{6AA26EF0-DDA9-4B37-AE3D-5C623892DD66}">
      <dgm:prSet/>
      <dgm:spPr/>
      <dgm:t>
        <a:bodyPr/>
        <a:lstStyle/>
        <a:p>
          <a:r>
            <a:rPr lang="cs-CZ" b="1"/>
            <a:t>délka trvání </a:t>
          </a:r>
          <a:endParaRPr lang="en-US"/>
        </a:p>
      </dgm:t>
    </dgm:pt>
    <dgm:pt modelId="{ADD55BD2-FEFE-4E19-B227-3F54763802E6}" type="parTrans" cxnId="{EB6CB565-3120-4A8A-A14F-4B79B17BDB0A}">
      <dgm:prSet/>
      <dgm:spPr/>
      <dgm:t>
        <a:bodyPr/>
        <a:lstStyle/>
        <a:p>
          <a:endParaRPr lang="en-US"/>
        </a:p>
      </dgm:t>
    </dgm:pt>
    <dgm:pt modelId="{B6147525-D9E9-4CE7-995E-E9CCC4C90C83}" type="sibTrans" cxnId="{EB6CB565-3120-4A8A-A14F-4B79B17BDB0A}">
      <dgm:prSet/>
      <dgm:spPr/>
      <dgm:t>
        <a:bodyPr/>
        <a:lstStyle/>
        <a:p>
          <a:endParaRPr lang="en-US"/>
        </a:p>
      </dgm:t>
    </dgm:pt>
    <dgm:pt modelId="{7AC25B6B-9A31-474B-859B-8D9EDDFA1A19}">
      <dgm:prSet/>
      <dgm:spPr/>
      <dgm:t>
        <a:bodyPr/>
        <a:lstStyle/>
        <a:p>
          <a:r>
            <a:rPr lang="cs-CZ" b="1"/>
            <a:t>frekvence </a:t>
          </a:r>
          <a:endParaRPr lang="en-US"/>
        </a:p>
      </dgm:t>
    </dgm:pt>
    <dgm:pt modelId="{32EA99B1-0E23-4B06-963E-10E6E0BFB8AC}" type="parTrans" cxnId="{7D9622BF-BB83-4091-B25B-814ED830243B}">
      <dgm:prSet/>
      <dgm:spPr/>
      <dgm:t>
        <a:bodyPr/>
        <a:lstStyle/>
        <a:p>
          <a:endParaRPr lang="en-US"/>
        </a:p>
      </dgm:t>
    </dgm:pt>
    <dgm:pt modelId="{62E55607-B142-4951-8369-CB432D3455D4}" type="sibTrans" cxnId="{7D9622BF-BB83-4091-B25B-814ED830243B}">
      <dgm:prSet/>
      <dgm:spPr/>
      <dgm:t>
        <a:bodyPr/>
        <a:lstStyle/>
        <a:p>
          <a:endParaRPr lang="en-US"/>
        </a:p>
      </dgm:t>
    </dgm:pt>
    <dgm:pt modelId="{EA9879BF-CF04-482B-8687-87B089A3ACE1}">
      <dgm:prSet/>
      <dgm:spPr/>
      <dgm:t>
        <a:bodyPr/>
        <a:lstStyle/>
        <a:p>
          <a:r>
            <a:rPr lang="cs-CZ" b="1"/>
            <a:t>stejné principy jako v tréninku běžné populace : </a:t>
          </a:r>
          <a:endParaRPr lang="en-US"/>
        </a:p>
      </dgm:t>
    </dgm:pt>
    <dgm:pt modelId="{195BFA54-9BA2-46DC-8898-30AA838A71E1}" type="parTrans" cxnId="{68F7F413-7829-40C6-841C-CC15AD11DDAE}">
      <dgm:prSet/>
      <dgm:spPr/>
      <dgm:t>
        <a:bodyPr/>
        <a:lstStyle/>
        <a:p>
          <a:endParaRPr lang="en-US"/>
        </a:p>
      </dgm:t>
    </dgm:pt>
    <dgm:pt modelId="{C15D7EE7-580C-41E1-80CF-78C3E22579AD}" type="sibTrans" cxnId="{68F7F413-7829-40C6-841C-CC15AD11DDAE}">
      <dgm:prSet/>
      <dgm:spPr/>
      <dgm:t>
        <a:bodyPr/>
        <a:lstStyle/>
        <a:p>
          <a:endParaRPr lang="en-US"/>
        </a:p>
      </dgm:t>
    </dgm:pt>
    <dgm:pt modelId="{4D47EA2A-EF12-4BFC-8F34-F8EB78E4301D}">
      <dgm:prSet/>
      <dgm:spPr/>
      <dgm:t>
        <a:bodyPr/>
        <a:lstStyle/>
        <a:p>
          <a:r>
            <a:rPr lang="cs-CZ" b="1"/>
            <a:t>adekvátnost </a:t>
          </a:r>
          <a:endParaRPr lang="en-US"/>
        </a:p>
      </dgm:t>
    </dgm:pt>
    <dgm:pt modelId="{75BC8B79-8B30-437B-8BA8-D207963F83D4}" type="parTrans" cxnId="{1EF5BF40-D65B-4353-B42D-4D76DF8F5B4D}">
      <dgm:prSet/>
      <dgm:spPr/>
      <dgm:t>
        <a:bodyPr/>
        <a:lstStyle/>
        <a:p>
          <a:endParaRPr lang="en-US"/>
        </a:p>
      </dgm:t>
    </dgm:pt>
    <dgm:pt modelId="{36E1F02F-99B1-4525-94BF-A3A51DB05D4E}" type="sibTrans" cxnId="{1EF5BF40-D65B-4353-B42D-4D76DF8F5B4D}">
      <dgm:prSet/>
      <dgm:spPr/>
      <dgm:t>
        <a:bodyPr/>
        <a:lstStyle/>
        <a:p>
          <a:endParaRPr lang="en-US"/>
        </a:p>
      </dgm:t>
    </dgm:pt>
    <dgm:pt modelId="{0550E63C-2367-474E-8200-97EAD9ABB232}">
      <dgm:prSet/>
      <dgm:spPr/>
      <dgm:t>
        <a:bodyPr/>
        <a:lstStyle/>
        <a:p>
          <a:r>
            <a:rPr lang="cs-CZ" b="1"/>
            <a:t>dlouhodobě </a:t>
          </a:r>
          <a:endParaRPr lang="en-US"/>
        </a:p>
      </dgm:t>
    </dgm:pt>
    <dgm:pt modelId="{3559799A-E92B-4513-949E-6F49741F4F6F}" type="parTrans" cxnId="{9163F7CF-51A7-4FBE-91EF-99EBB849C21D}">
      <dgm:prSet/>
      <dgm:spPr/>
      <dgm:t>
        <a:bodyPr/>
        <a:lstStyle/>
        <a:p>
          <a:endParaRPr lang="en-US"/>
        </a:p>
      </dgm:t>
    </dgm:pt>
    <dgm:pt modelId="{05BE944C-1799-4A53-87CE-A222432031C8}" type="sibTrans" cxnId="{9163F7CF-51A7-4FBE-91EF-99EBB849C21D}">
      <dgm:prSet/>
      <dgm:spPr/>
      <dgm:t>
        <a:bodyPr/>
        <a:lstStyle/>
        <a:p>
          <a:endParaRPr lang="en-US"/>
        </a:p>
      </dgm:t>
    </dgm:pt>
    <dgm:pt modelId="{1889088C-B0AE-4890-97EC-8EC31CA95822}">
      <dgm:prSet/>
      <dgm:spPr/>
      <dgm:t>
        <a:bodyPr/>
        <a:lstStyle/>
        <a:p>
          <a:r>
            <a:rPr lang="cs-CZ" b="1"/>
            <a:t>postupnost </a:t>
          </a:r>
          <a:endParaRPr lang="en-US"/>
        </a:p>
      </dgm:t>
    </dgm:pt>
    <dgm:pt modelId="{4D50B0AB-753F-48C3-A170-4855CD73B62D}" type="parTrans" cxnId="{37A628FD-6C60-4382-915B-75191E157291}">
      <dgm:prSet/>
      <dgm:spPr/>
      <dgm:t>
        <a:bodyPr/>
        <a:lstStyle/>
        <a:p>
          <a:endParaRPr lang="en-US"/>
        </a:p>
      </dgm:t>
    </dgm:pt>
    <dgm:pt modelId="{83140EC2-902E-4EC8-828D-F6B6C0E2FB1D}" type="sibTrans" cxnId="{37A628FD-6C60-4382-915B-75191E157291}">
      <dgm:prSet/>
      <dgm:spPr/>
      <dgm:t>
        <a:bodyPr/>
        <a:lstStyle/>
        <a:p>
          <a:endParaRPr lang="en-US"/>
        </a:p>
      </dgm:t>
    </dgm:pt>
    <dgm:pt modelId="{C347A6A6-BAD3-41B7-B4A1-03D7BF88F62D}">
      <dgm:prSet/>
      <dgm:spPr/>
      <dgm:t>
        <a:bodyPr/>
        <a:lstStyle/>
        <a:p>
          <a:r>
            <a:rPr lang="cs-CZ" b="1"/>
            <a:t>všestrannost </a:t>
          </a:r>
          <a:endParaRPr lang="en-US"/>
        </a:p>
      </dgm:t>
    </dgm:pt>
    <dgm:pt modelId="{21D509A7-A03E-4800-BFBE-4550FF3ECF97}" type="parTrans" cxnId="{5CE3E79F-60A8-47A2-9EEC-5579E991DC3F}">
      <dgm:prSet/>
      <dgm:spPr/>
      <dgm:t>
        <a:bodyPr/>
        <a:lstStyle/>
        <a:p>
          <a:endParaRPr lang="en-US"/>
        </a:p>
      </dgm:t>
    </dgm:pt>
    <dgm:pt modelId="{E7D6743A-AD1E-4980-B020-1B5145BC7E27}" type="sibTrans" cxnId="{5CE3E79F-60A8-47A2-9EEC-5579E991DC3F}">
      <dgm:prSet/>
      <dgm:spPr/>
      <dgm:t>
        <a:bodyPr/>
        <a:lstStyle/>
        <a:p>
          <a:endParaRPr lang="en-US"/>
        </a:p>
      </dgm:t>
    </dgm:pt>
    <dgm:pt modelId="{841E5B47-F3D6-49C0-8F46-6A7F558F0358}">
      <dgm:prSet/>
      <dgm:spPr/>
      <dgm:t>
        <a:bodyPr/>
        <a:lstStyle/>
        <a:p>
          <a:r>
            <a:rPr lang="cs-CZ" b="1"/>
            <a:t>ale rozdíly: adaptace, zátěž (často maximální), delší technická příprava, riziko přetížení, většinou provozují více sportů → INDIVIDUÁLNÍ PŘÍSTUP</a:t>
          </a:r>
          <a:endParaRPr lang="en-US"/>
        </a:p>
      </dgm:t>
    </dgm:pt>
    <dgm:pt modelId="{19767E1C-2B81-4E04-AB85-C015D4758499}" type="parTrans" cxnId="{FAEFDF47-C011-4A8B-BDF5-B0A254B1C92C}">
      <dgm:prSet/>
      <dgm:spPr/>
      <dgm:t>
        <a:bodyPr/>
        <a:lstStyle/>
        <a:p>
          <a:endParaRPr lang="en-US"/>
        </a:p>
      </dgm:t>
    </dgm:pt>
    <dgm:pt modelId="{718E7BD9-2317-4A7A-843C-D52FD32F72E8}" type="sibTrans" cxnId="{FAEFDF47-C011-4A8B-BDF5-B0A254B1C92C}">
      <dgm:prSet/>
      <dgm:spPr/>
      <dgm:t>
        <a:bodyPr/>
        <a:lstStyle/>
        <a:p>
          <a:endParaRPr lang="en-US"/>
        </a:p>
      </dgm:t>
    </dgm:pt>
    <dgm:pt modelId="{9796AFE4-E393-4CD7-B4EE-751CA5C9E170}" type="pres">
      <dgm:prSet presAssocID="{7D259B58-C697-4BDE-9F8F-9B11EF359BD8}" presName="Name0" presStyleCnt="0">
        <dgm:presLayoutVars>
          <dgm:dir/>
          <dgm:animLvl val="lvl"/>
          <dgm:resizeHandles val="exact"/>
        </dgm:presLayoutVars>
      </dgm:prSet>
      <dgm:spPr/>
    </dgm:pt>
    <dgm:pt modelId="{54EB894D-7A76-4A13-AEE8-722A2517FECD}" type="pres">
      <dgm:prSet presAssocID="{841E5B47-F3D6-49C0-8F46-6A7F558F0358}" presName="boxAndChildren" presStyleCnt="0"/>
      <dgm:spPr/>
    </dgm:pt>
    <dgm:pt modelId="{B596FF5C-D9B5-42FD-BEBF-2EBA8EEDF6FA}" type="pres">
      <dgm:prSet presAssocID="{841E5B47-F3D6-49C0-8F46-6A7F558F0358}" presName="parentTextBox" presStyleLbl="node1" presStyleIdx="0" presStyleCnt="3"/>
      <dgm:spPr/>
    </dgm:pt>
    <dgm:pt modelId="{25732831-D116-4B9B-8953-7C374E286FEA}" type="pres">
      <dgm:prSet presAssocID="{C15D7EE7-580C-41E1-80CF-78C3E22579AD}" presName="sp" presStyleCnt="0"/>
      <dgm:spPr/>
    </dgm:pt>
    <dgm:pt modelId="{0B1C2833-6352-47D4-854B-C415E88F56FB}" type="pres">
      <dgm:prSet presAssocID="{EA9879BF-CF04-482B-8687-87B089A3ACE1}" presName="arrowAndChildren" presStyleCnt="0"/>
      <dgm:spPr/>
    </dgm:pt>
    <dgm:pt modelId="{0F576F97-9B69-490F-B8D0-6EF472B0F8C5}" type="pres">
      <dgm:prSet presAssocID="{EA9879BF-CF04-482B-8687-87B089A3ACE1}" presName="parentTextArrow" presStyleLbl="node1" presStyleIdx="0" presStyleCnt="3"/>
      <dgm:spPr/>
    </dgm:pt>
    <dgm:pt modelId="{3DC36CC5-D923-4A50-9A23-ECBBD3F81F1D}" type="pres">
      <dgm:prSet presAssocID="{EA9879BF-CF04-482B-8687-87B089A3ACE1}" presName="arrow" presStyleLbl="node1" presStyleIdx="1" presStyleCnt="3"/>
      <dgm:spPr/>
    </dgm:pt>
    <dgm:pt modelId="{A52B7BAD-2286-4A36-8627-08F083E35652}" type="pres">
      <dgm:prSet presAssocID="{EA9879BF-CF04-482B-8687-87B089A3ACE1}" presName="descendantArrow" presStyleCnt="0"/>
      <dgm:spPr/>
    </dgm:pt>
    <dgm:pt modelId="{8ECCF0EC-B9BF-4B72-B875-F31E33C9BD47}" type="pres">
      <dgm:prSet presAssocID="{4D47EA2A-EF12-4BFC-8F34-F8EB78E4301D}" presName="childTextArrow" presStyleLbl="fgAccFollowNode1" presStyleIdx="0" presStyleCnt="8">
        <dgm:presLayoutVars>
          <dgm:bulletEnabled val="1"/>
        </dgm:presLayoutVars>
      </dgm:prSet>
      <dgm:spPr/>
    </dgm:pt>
    <dgm:pt modelId="{A4FD3563-6F99-463B-95F4-6FC7FF3F7D61}" type="pres">
      <dgm:prSet presAssocID="{0550E63C-2367-474E-8200-97EAD9ABB232}" presName="childTextArrow" presStyleLbl="fgAccFollowNode1" presStyleIdx="1" presStyleCnt="8">
        <dgm:presLayoutVars>
          <dgm:bulletEnabled val="1"/>
        </dgm:presLayoutVars>
      </dgm:prSet>
      <dgm:spPr/>
    </dgm:pt>
    <dgm:pt modelId="{8501AAD5-FBA5-4B5A-9657-10187E120BD1}" type="pres">
      <dgm:prSet presAssocID="{1889088C-B0AE-4890-97EC-8EC31CA95822}" presName="childTextArrow" presStyleLbl="fgAccFollowNode1" presStyleIdx="2" presStyleCnt="8">
        <dgm:presLayoutVars>
          <dgm:bulletEnabled val="1"/>
        </dgm:presLayoutVars>
      </dgm:prSet>
      <dgm:spPr/>
    </dgm:pt>
    <dgm:pt modelId="{7A4BDB77-7847-42AB-9E5F-D191B656EC80}" type="pres">
      <dgm:prSet presAssocID="{C347A6A6-BAD3-41B7-B4A1-03D7BF88F62D}" presName="childTextArrow" presStyleLbl="fgAccFollowNode1" presStyleIdx="3" presStyleCnt="8">
        <dgm:presLayoutVars>
          <dgm:bulletEnabled val="1"/>
        </dgm:presLayoutVars>
      </dgm:prSet>
      <dgm:spPr/>
    </dgm:pt>
    <dgm:pt modelId="{B5184BE3-37FA-487F-8705-CB242F111906}" type="pres">
      <dgm:prSet presAssocID="{E7A6ACFF-1737-4F8A-AECE-EFB44431FD1D}" presName="sp" presStyleCnt="0"/>
      <dgm:spPr/>
    </dgm:pt>
    <dgm:pt modelId="{8C0CDA73-0527-43D2-90ED-7A8ED6FC5C69}" type="pres">
      <dgm:prSet presAssocID="{BDFAD16B-EBD8-4B3C-96EA-592B41B545C6}" presName="arrowAndChildren" presStyleCnt="0"/>
      <dgm:spPr/>
    </dgm:pt>
    <dgm:pt modelId="{BBE3B133-5FDF-460B-825A-6D6927A716F7}" type="pres">
      <dgm:prSet presAssocID="{BDFAD16B-EBD8-4B3C-96EA-592B41B545C6}" presName="parentTextArrow" presStyleLbl="node1" presStyleIdx="1" presStyleCnt="3"/>
      <dgm:spPr/>
    </dgm:pt>
    <dgm:pt modelId="{52153D62-6B2D-4A2C-AAD5-9347F076A1ED}" type="pres">
      <dgm:prSet presAssocID="{BDFAD16B-EBD8-4B3C-96EA-592B41B545C6}" presName="arrow" presStyleLbl="node1" presStyleIdx="2" presStyleCnt="3"/>
      <dgm:spPr/>
    </dgm:pt>
    <dgm:pt modelId="{77DF75D8-345A-49D4-86F1-E54B1B33E678}" type="pres">
      <dgm:prSet presAssocID="{BDFAD16B-EBD8-4B3C-96EA-592B41B545C6}" presName="descendantArrow" presStyleCnt="0"/>
      <dgm:spPr/>
    </dgm:pt>
    <dgm:pt modelId="{E3439E93-E878-4FE4-92D9-4708845B013C}" type="pres">
      <dgm:prSet presAssocID="{1F465AB6-13F0-4F5D-869A-4D7B409CCA12}" presName="childTextArrow" presStyleLbl="fgAccFollowNode1" presStyleIdx="4" presStyleCnt="8">
        <dgm:presLayoutVars>
          <dgm:bulletEnabled val="1"/>
        </dgm:presLayoutVars>
      </dgm:prSet>
      <dgm:spPr/>
    </dgm:pt>
    <dgm:pt modelId="{479ABEA2-3B55-4EE4-AAB6-8F20BE210D90}" type="pres">
      <dgm:prSet presAssocID="{5B123E0A-CA4B-446A-B89B-24E0D7348C04}" presName="childTextArrow" presStyleLbl="fgAccFollowNode1" presStyleIdx="5" presStyleCnt="8">
        <dgm:presLayoutVars>
          <dgm:bulletEnabled val="1"/>
        </dgm:presLayoutVars>
      </dgm:prSet>
      <dgm:spPr/>
    </dgm:pt>
    <dgm:pt modelId="{1721B23A-B719-4F87-B0B6-0BA877C87D6A}" type="pres">
      <dgm:prSet presAssocID="{6AA26EF0-DDA9-4B37-AE3D-5C623892DD66}" presName="childTextArrow" presStyleLbl="fgAccFollowNode1" presStyleIdx="6" presStyleCnt="8">
        <dgm:presLayoutVars>
          <dgm:bulletEnabled val="1"/>
        </dgm:presLayoutVars>
      </dgm:prSet>
      <dgm:spPr/>
    </dgm:pt>
    <dgm:pt modelId="{2F566CED-7B44-4D9F-B33A-7402863C2392}" type="pres">
      <dgm:prSet presAssocID="{7AC25B6B-9A31-474B-859B-8D9EDDFA1A19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0FF3270E-4942-4EDD-86A9-FA409B8DC65F}" type="presOf" srcId="{4D47EA2A-EF12-4BFC-8F34-F8EB78E4301D}" destId="{8ECCF0EC-B9BF-4B72-B875-F31E33C9BD47}" srcOrd="0" destOrd="0" presId="urn:microsoft.com/office/officeart/2005/8/layout/process4"/>
    <dgm:cxn modelId="{68F7F413-7829-40C6-841C-CC15AD11DDAE}" srcId="{7D259B58-C697-4BDE-9F8F-9B11EF359BD8}" destId="{EA9879BF-CF04-482B-8687-87B089A3ACE1}" srcOrd="1" destOrd="0" parTransId="{195BFA54-9BA2-46DC-8898-30AA838A71E1}" sibTransId="{C15D7EE7-580C-41E1-80CF-78C3E22579AD}"/>
    <dgm:cxn modelId="{93B1B523-DACC-4637-AE44-893923A7DBB7}" type="presOf" srcId="{BDFAD16B-EBD8-4B3C-96EA-592B41B545C6}" destId="{52153D62-6B2D-4A2C-AAD5-9347F076A1ED}" srcOrd="1" destOrd="0" presId="urn:microsoft.com/office/officeart/2005/8/layout/process4"/>
    <dgm:cxn modelId="{C1C6C426-169A-4388-9B22-451AB8A5196D}" type="presOf" srcId="{C347A6A6-BAD3-41B7-B4A1-03D7BF88F62D}" destId="{7A4BDB77-7847-42AB-9E5F-D191B656EC80}" srcOrd="0" destOrd="0" presId="urn:microsoft.com/office/officeart/2005/8/layout/process4"/>
    <dgm:cxn modelId="{81A04332-93B9-4923-A29F-0EF87A02D98F}" srcId="{7D259B58-C697-4BDE-9F8F-9B11EF359BD8}" destId="{BDFAD16B-EBD8-4B3C-96EA-592B41B545C6}" srcOrd="0" destOrd="0" parTransId="{7FF6D8F9-F036-4591-88CC-0CA0857C209F}" sibTransId="{E7A6ACFF-1737-4F8A-AECE-EFB44431FD1D}"/>
    <dgm:cxn modelId="{1EF5BF40-D65B-4353-B42D-4D76DF8F5B4D}" srcId="{EA9879BF-CF04-482B-8687-87B089A3ACE1}" destId="{4D47EA2A-EF12-4BFC-8F34-F8EB78E4301D}" srcOrd="0" destOrd="0" parTransId="{75BC8B79-8B30-437B-8BA8-D207963F83D4}" sibTransId="{36E1F02F-99B1-4525-94BF-A3A51DB05D4E}"/>
    <dgm:cxn modelId="{EB6CB565-3120-4A8A-A14F-4B79B17BDB0A}" srcId="{BDFAD16B-EBD8-4B3C-96EA-592B41B545C6}" destId="{6AA26EF0-DDA9-4B37-AE3D-5C623892DD66}" srcOrd="2" destOrd="0" parTransId="{ADD55BD2-FEFE-4E19-B227-3F54763802E6}" sibTransId="{B6147525-D9E9-4CE7-995E-E9CCC4C90C83}"/>
    <dgm:cxn modelId="{FAEFDF47-C011-4A8B-BDF5-B0A254B1C92C}" srcId="{7D259B58-C697-4BDE-9F8F-9B11EF359BD8}" destId="{841E5B47-F3D6-49C0-8F46-6A7F558F0358}" srcOrd="2" destOrd="0" parTransId="{19767E1C-2B81-4E04-AB85-C015D4758499}" sibTransId="{718E7BD9-2317-4A7A-843C-D52FD32F72E8}"/>
    <dgm:cxn modelId="{FEF4EF71-0632-473E-9CCC-46C4A121D9E7}" type="presOf" srcId="{BDFAD16B-EBD8-4B3C-96EA-592B41B545C6}" destId="{BBE3B133-5FDF-460B-825A-6D6927A716F7}" srcOrd="0" destOrd="0" presId="urn:microsoft.com/office/officeart/2005/8/layout/process4"/>
    <dgm:cxn modelId="{6F0A7072-8182-425E-B2E6-B6C61F1F3FC3}" type="presOf" srcId="{0550E63C-2367-474E-8200-97EAD9ABB232}" destId="{A4FD3563-6F99-463B-95F4-6FC7FF3F7D61}" srcOrd="0" destOrd="0" presId="urn:microsoft.com/office/officeart/2005/8/layout/process4"/>
    <dgm:cxn modelId="{4E382776-AC4A-47E0-914A-59443B03A737}" type="presOf" srcId="{EA9879BF-CF04-482B-8687-87B089A3ACE1}" destId="{0F576F97-9B69-490F-B8D0-6EF472B0F8C5}" srcOrd="0" destOrd="0" presId="urn:microsoft.com/office/officeart/2005/8/layout/process4"/>
    <dgm:cxn modelId="{16A13D77-6E5E-47E6-BB6C-7BCF2CA298A8}" type="presOf" srcId="{5B123E0A-CA4B-446A-B89B-24E0D7348C04}" destId="{479ABEA2-3B55-4EE4-AAB6-8F20BE210D90}" srcOrd="0" destOrd="0" presId="urn:microsoft.com/office/officeart/2005/8/layout/process4"/>
    <dgm:cxn modelId="{BF41B488-07A5-4602-87A8-B73F8E95A840}" type="presOf" srcId="{6AA26EF0-DDA9-4B37-AE3D-5C623892DD66}" destId="{1721B23A-B719-4F87-B0B6-0BA877C87D6A}" srcOrd="0" destOrd="0" presId="urn:microsoft.com/office/officeart/2005/8/layout/process4"/>
    <dgm:cxn modelId="{FD688689-CB5A-48AD-A290-154DE2921B9C}" type="presOf" srcId="{841E5B47-F3D6-49C0-8F46-6A7F558F0358}" destId="{B596FF5C-D9B5-42FD-BEBF-2EBA8EEDF6FA}" srcOrd="0" destOrd="0" presId="urn:microsoft.com/office/officeart/2005/8/layout/process4"/>
    <dgm:cxn modelId="{1461B789-D45D-480B-8A6B-0F2F75F3F01C}" type="presOf" srcId="{7D259B58-C697-4BDE-9F8F-9B11EF359BD8}" destId="{9796AFE4-E393-4CD7-B4EE-751CA5C9E170}" srcOrd="0" destOrd="0" presId="urn:microsoft.com/office/officeart/2005/8/layout/process4"/>
    <dgm:cxn modelId="{4AFFB58F-7C2A-4A2A-9007-E89F72DAB9F1}" type="presOf" srcId="{1F465AB6-13F0-4F5D-869A-4D7B409CCA12}" destId="{E3439E93-E878-4FE4-92D9-4708845B013C}" srcOrd="0" destOrd="0" presId="urn:microsoft.com/office/officeart/2005/8/layout/process4"/>
    <dgm:cxn modelId="{5CE3E79F-60A8-47A2-9EEC-5579E991DC3F}" srcId="{EA9879BF-CF04-482B-8687-87B089A3ACE1}" destId="{C347A6A6-BAD3-41B7-B4A1-03D7BF88F62D}" srcOrd="3" destOrd="0" parTransId="{21D509A7-A03E-4800-BFBE-4550FF3ECF97}" sibTransId="{E7D6743A-AD1E-4980-B020-1B5145BC7E27}"/>
    <dgm:cxn modelId="{A67BB3A8-F0AB-4426-87CC-5B3F0ACA6221}" type="presOf" srcId="{1889088C-B0AE-4890-97EC-8EC31CA95822}" destId="{8501AAD5-FBA5-4B5A-9657-10187E120BD1}" srcOrd="0" destOrd="0" presId="urn:microsoft.com/office/officeart/2005/8/layout/process4"/>
    <dgm:cxn modelId="{439A13A9-6D0B-4B72-A7C4-51C0C0AA1874}" type="presOf" srcId="{7AC25B6B-9A31-474B-859B-8D9EDDFA1A19}" destId="{2F566CED-7B44-4D9F-B33A-7402863C2392}" srcOrd="0" destOrd="0" presId="urn:microsoft.com/office/officeart/2005/8/layout/process4"/>
    <dgm:cxn modelId="{ED9580AB-7815-4094-91EE-E718A4D4EA3F}" type="presOf" srcId="{EA9879BF-CF04-482B-8687-87B089A3ACE1}" destId="{3DC36CC5-D923-4A50-9A23-ECBBD3F81F1D}" srcOrd="1" destOrd="0" presId="urn:microsoft.com/office/officeart/2005/8/layout/process4"/>
    <dgm:cxn modelId="{7D9622BF-BB83-4091-B25B-814ED830243B}" srcId="{BDFAD16B-EBD8-4B3C-96EA-592B41B545C6}" destId="{7AC25B6B-9A31-474B-859B-8D9EDDFA1A19}" srcOrd="3" destOrd="0" parTransId="{32EA99B1-0E23-4B06-963E-10E6E0BFB8AC}" sibTransId="{62E55607-B142-4951-8369-CB432D3455D4}"/>
    <dgm:cxn modelId="{9163F7CF-51A7-4FBE-91EF-99EBB849C21D}" srcId="{EA9879BF-CF04-482B-8687-87B089A3ACE1}" destId="{0550E63C-2367-474E-8200-97EAD9ABB232}" srcOrd="1" destOrd="0" parTransId="{3559799A-E92B-4513-949E-6F49741F4F6F}" sibTransId="{05BE944C-1799-4A53-87CE-A222432031C8}"/>
    <dgm:cxn modelId="{E36052D2-B3E8-4040-9817-285F85F367F2}" srcId="{BDFAD16B-EBD8-4B3C-96EA-592B41B545C6}" destId="{1F465AB6-13F0-4F5D-869A-4D7B409CCA12}" srcOrd="0" destOrd="0" parTransId="{EDF9B3D0-8BF0-4E7A-9ED5-9226EA4BDE65}" sibTransId="{9C341AE1-FAF7-4A5B-A6DB-98F573A278A7}"/>
    <dgm:cxn modelId="{A86E70FB-D0AB-4B1A-95E9-27DE2B292730}" srcId="{BDFAD16B-EBD8-4B3C-96EA-592B41B545C6}" destId="{5B123E0A-CA4B-446A-B89B-24E0D7348C04}" srcOrd="1" destOrd="0" parTransId="{AC3AE073-B936-40D7-9316-4EE01DFA081E}" sibTransId="{67F26F7E-8ACE-40A3-BED7-9037F24194A9}"/>
    <dgm:cxn modelId="{37A628FD-6C60-4382-915B-75191E157291}" srcId="{EA9879BF-CF04-482B-8687-87B089A3ACE1}" destId="{1889088C-B0AE-4890-97EC-8EC31CA95822}" srcOrd="2" destOrd="0" parTransId="{4D50B0AB-753F-48C3-A170-4855CD73B62D}" sibTransId="{83140EC2-902E-4EC8-828D-F6B6C0E2FB1D}"/>
    <dgm:cxn modelId="{BA2411B0-F4F7-476F-B236-68BD44BDEFA2}" type="presParOf" srcId="{9796AFE4-E393-4CD7-B4EE-751CA5C9E170}" destId="{54EB894D-7A76-4A13-AEE8-722A2517FECD}" srcOrd="0" destOrd="0" presId="urn:microsoft.com/office/officeart/2005/8/layout/process4"/>
    <dgm:cxn modelId="{ED52AA81-62E6-47F5-ACDB-375AE55BA2FC}" type="presParOf" srcId="{54EB894D-7A76-4A13-AEE8-722A2517FECD}" destId="{B596FF5C-D9B5-42FD-BEBF-2EBA8EEDF6FA}" srcOrd="0" destOrd="0" presId="urn:microsoft.com/office/officeart/2005/8/layout/process4"/>
    <dgm:cxn modelId="{D9B2D856-007F-464B-B59A-9714D341F4B9}" type="presParOf" srcId="{9796AFE4-E393-4CD7-B4EE-751CA5C9E170}" destId="{25732831-D116-4B9B-8953-7C374E286FEA}" srcOrd="1" destOrd="0" presId="urn:microsoft.com/office/officeart/2005/8/layout/process4"/>
    <dgm:cxn modelId="{C40A0B97-9F2B-4CDE-8D56-9CBB8C003CAA}" type="presParOf" srcId="{9796AFE4-E393-4CD7-B4EE-751CA5C9E170}" destId="{0B1C2833-6352-47D4-854B-C415E88F56FB}" srcOrd="2" destOrd="0" presId="urn:microsoft.com/office/officeart/2005/8/layout/process4"/>
    <dgm:cxn modelId="{847D0CB9-5172-467D-9ACE-5C7FEC778580}" type="presParOf" srcId="{0B1C2833-6352-47D4-854B-C415E88F56FB}" destId="{0F576F97-9B69-490F-B8D0-6EF472B0F8C5}" srcOrd="0" destOrd="0" presId="urn:microsoft.com/office/officeart/2005/8/layout/process4"/>
    <dgm:cxn modelId="{C6AB71CB-0995-4C07-839E-FBA943A12FCB}" type="presParOf" srcId="{0B1C2833-6352-47D4-854B-C415E88F56FB}" destId="{3DC36CC5-D923-4A50-9A23-ECBBD3F81F1D}" srcOrd="1" destOrd="0" presId="urn:microsoft.com/office/officeart/2005/8/layout/process4"/>
    <dgm:cxn modelId="{22E9D18D-5186-4D1A-BD1E-5B04CDEB74F6}" type="presParOf" srcId="{0B1C2833-6352-47D4-854B-C415E88F56FB}" destId="{A52B7BAD-2286-4A36-8627-08F083E35652}" srcOrd="2" destOrd="0" presId="urn:microsoft.com/office/officeart/2005/8/layout/process4"/>
    <dgm:cxn modelId="{5BC0677A-022B-428F-861C-381F10A51E6F}" type="presParOf" srcId="{A52B7BAD-2286-4A36-8627-08F083E35652}" destId="{8ECCF0EC-B9BF-4B72-B875-F31E33C9BD47}" srcOrd="0" destOrd="0" presId="urn:microsoft.com/office/officeart/2005/8/layout/process4"/>
    <dgm:cxn modelId="{48B0CAA4-D7AA-47E2-8685-6938F4338DC3}" type="presParOf" srcId="{A52B7BAD-2286-4A36-8627-08F083E35652}" destId="{A4FD3563-6F99-463B-95F4-6FC7FF3F7D61}" srcOrd="1" destOrd="0" presId="urn:microsoft.com/office/officeart/2005/8/layout/process4"/>
    <dgm:cxn modelId="{1A73EB69-6527-469C-8D0A-7A368F537636}" type="presParOf" srcId="{A52B7BAD-2286-4A36-8627-08F083E35652}" destId="{8501AAD5-FBA5-4B5A-9657-10187E120BD1}" srcOrd="2" destOrd="0" presId="urn:microsoft.com/office/officeart/2005/8/layout/process4"/>
    <dgm:cxn modelId="{AD07D905-ECED-4078-9707-91AA58057909}" type="presParOf" srcId="{A52B7BAD-2286-4A36-8627-08F083E35652}" destId="{7A4BDB77-7847-42AB-9E5F-D191B656EC80}" srcOrd="3" destOrd="0" presId="urn:microsoft.com/office/officeart/2005/8/layout/process4"/>
    <dgm:cxn modelId="{A943F02D-7B3A-4A4B-8AAC-A0CEAB42FA4D}" type="presParOf" srcId="{9796AFE4-E393-4CD7-B4EE-751CA5C9E170}" destId="{B5184BE3-37FA-487F-8705-CB242F111906}" srcOrd="3" destOrd="0" presId="urn:microsoft.com/office/officeart/2005/8/layout/process4"/>
    <dgm:cxn modelId="{040451FC-FD86-4867-9536-E611CE708925}" type="presParOf" srcId="{9796AFE4-E393-4CD7-B4EE-751CA5C9E170}" destId="{8C0CDA73-0527-43D2-90ED-7A8ED6FC5C69}" srcOrd="4" destOrd="0" presId="urn:microsoft.com/office/officeart/2005/8/layout/process4"/>
    <dgm:cxn modelId="{2E813317-42CA-43F6-B947-5748C6287606}" type="presParOf" srcId="{8C0CDA73-0527-43D2-90ED-7A8ED6FC5C69}" destId="{BBE3B133-5FDF-460B-825A-6D6927A716F7}" srcOrd="0" destOrd="0" presId="urn:microsoft.com/office/officeart/2005/8/layout/process4"/>
    <dgm:cxn modelId="{DBA8DCFE-9FF2-4C09-B1E2-B3D370056FF6}" type="presParOf" srcId="{8C0CDA73-0527-43D2-90ED-7A8ED6FC5C69}" destId="{52153D62-6B2D-4A2C-AAD5-9347F076A1ED}" srcOrd="1" destOrd="0" presId="urn:microsoft.com/office/officeart/2005/8/layout/process4"/>
    <dgm:cxn modelId="{8B4BEE2F-49B3-462A-B959-A89D0BA6881C}" type="presParOf" srcId="{8C0CDA73-0527-43D2-90ED-7A8ED6FC5C69}" destId="{77DF75D8-345A-49D4-86F1-E54B1B33E678}" srcOrd="2" destOrd="0" presId="urn:microsoft.com/office/officeart/2005/8/layout/process4"/>
    <dgm:cxn modelId="{ABB61868-4A15-41A6-95AB-4F11E79089B6}" type="presParOf" srcId="{77DF75D8-345A-49D4-86F1-E54B1B33E678}" destId="{E3439E93-E878-4FE4-92D9-4708845B013C}" srcOrd="0" destOrd="0" presId="urn:microsoft.com/office/officeart/2005/8/layout/process4"/>
    <dgm:cxn modelId="{0240B86E-B3F2-43F1-8405-788FD2B8D52C}" type="presParOf" srcId="{77DF75D8-345A-49D4-86F1-E54B1B33E678}" destId="{479ABEA2-3B55-4EE4-AAB6-8F20BE210D90}" srcOrd="1" destOrd="0" presId="urn:microsoft.com/office/officeart/2005/8/layout/process4"/>
    <dgm:cxn modelId="{092BA001-2679-4DFD-AE91-3FBDB2498182}" type="presParOf" srcId="{77DF75D8-345A-49D4-86F1-E54B1B33E678}" destId="{1721B23A-B719-4F87-B0B6-0BA877C87D6A}" srcOrd="2" destOrd="0" presId="urn:microsoft.com/office/officeart/2005/8/layout/process4"/>
    <dgm:cxn modelId="{EBD97856-53A5-43E1-A8E1-9520C0115BC2}" type="presParOf" srcId="{77DF75D8-345A-49D4-86F1-E54B1B33E678}" destId="{2F566CED-7B44-4D9F-B33A-7402863C239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FC117-9CBB-4047-AFF1-FAD0EC859C17}">
      <dsp:nvSpPr>
        <dsp:cNvPr id="0" name=""/>
        <dsp:cNvSpPr/>
      </dsp:nvSpPr>
      <dsp:spPr>
        <a:xfrm>
          <a:off x="0" y="13691"/>
          <a:ext cx="10515600" cy="13332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porucha = jakákoli ztráta nebo abnormalita psychické, fyziologické nebo anatomické struktury či funkce</a:t>
          </a:r>
          <a:r>
            <a:rPr lang="cs-CZ" sz="2600" b="1" kern="1200" dirty="0">
              <a:latin typeface="Modern Love"/>
            </a:rPr>
            <a:t> </a:t>
          </a:r>
          <a:endParaRPr lang="en-US" sz="2600" kern="1200" dirty="0"/>
        </a:p>
      </dsp:txBody>
      <dsp:txXfrm>
        <a:off x="65084" y="78775"/>
        <a:ext cx="10385432" cy="1203083"/>
      </dsp:txXfrm>
    </dsp:sp>
    <dsp:sp modelId="{5AA90881-4CE9-42B3-B4CB-5DE2EEA765A9}">
      <dsp:nvSpPr>
        <dsp:cNvPr id="0" name=""/>
        <dsp:cNvSpPr/>
      </dsp:nvSpPr>
      <dsp:spPr>
        <a:xfrm>
          <a:off x="0" y="1421822"/>
          <a:ext cx="10515600" cy="13332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postižení = </a:t>
          </a:r>
          <a:r>
            <a:rPr lang="cs-CZ" sz="2600" b="1" kern="1200" dirty="0">
              <a:latin typeface="Modern Love"/>
            </a:rPr>
            <a:t>jakékoliv </a:t>
          </a:r>
          <a:r>
            <a:rPr lang="cs-CZ" sz="2600" b="1" kern="1200" dirty="0"/>
            <a:t>omezení nebo nedostatek schopnosti (jako důsledek poruchy) jednat či vykonat činnost způsobem nebo v rozsahu považovaném za normální</a:t>
          </a:r>
          <a:r>
            <a:rPr lang="cs-CZ" sz="2600" b="1" kern="1200" dirty="0">
              <a:latin typeface="Modern Love"/>
            </a:rPr>
            <a:t> </a:t>
          </a:r>
          <a:endParaRPr lang="en-US" sz="2600" kern="1200" dirty="0"/>
        </a:p>
      </dsp:txBody>
      <dsp:txXfrm>
        <a:off x="65084" y="1486906"/>
        <a:ext cx="10385432" cy="1203083"/>
      </dsp:txXfrm>
    </dsp:sp>
    <dsp:sp modelId="{31B554E5-4E00-4523-8857-819625EE0C41}">
      <dsp:nvSpPr>
        <dsp:cNvPr id="0" name=""/>
        <dsp:cNvSpPr/>
      </dsp:nvSpPr>
      <dsp:spPr>
        <a:xfrm>
          <a:off x="0" y="2829954"/>
          <a:ext cx="10515600" cy="13332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handicap = znevýhodnění určitého jedince, vyplývající z jeho poruchy či postižení, které pak omezuje nebo zabraňuje splnění určité normální role, která se od tohoto jedince očekává </a:t>
          </a:r>
          <a:endParaRPr lang="en-US" sz="2600" kern="1200" dirty="0"/>
        </a:p>
      </dsp:txBody>
      <dsp:txXfrm>
        <a:off x="65084" y="2895038"/>
        <a:ext cx="10385432" cy="120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91E4B-8F93-4C88-B1E4-226ED05435E2}">
      <dsp:nvSpPr>
        <dsp:cNvPr id="0" name=""/>
        <dsp:cNvSpPr/>
      </dsp:nvSpPr>
      <dsp:spPr>
        <a:xfrm>
          <a:off x="0" y="259478"/>
          <a:ext cx="650243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významné snížení kvality života postiženého = náročná životní situace</a:t>
          </a:r>
          <a:endParaRPr lang="en-US" sz="2700" kern="1200"/>
        </a:p>
      </dsp:txBody>
      <dsp:txXfrm>
        <a:off x="31613" y="291091"/>
        <a:ext cx="6439204" cy="584369"/>
      </dsp:txXfrm>
    </dsp:sp>
    <dsp:sp modelId="{D4487A56-F6D9-4BB8-9478-883DFF302A53}">
      <dsp:nvSpPr>
        <dsp:cNvPr id="0" name=""/>
        <dsp:cNvSpPr/>
      </dsp:nvSpPr>
      <dsp:spPr>
        <a:xfrm>
          <a:off x="0" y="984833"/>
          <a:ext cx="650243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klade zvýšené nároky na adaptaci člověka, na jeho volní úsilí a motivaci </a:t>
          </a:r>
          <a:endParaRPr lang="en-US" sz="2700" kern="1200"/>
        </a:p>
      </dsp:txBody>
      <dsp:txXfrm>
        <a:off x="31613" y="1016446"/>
        <a:ext cx="6439204" cy="584369"/>
      </dsp:txXfrm>
    </dsp:sp>
    <dsp:sp modelId="{22C7ADD3-1F81-4F79-9594-CAB443B3DAFF}">
      <dsp:nvSpPr>
        <dsp:cNvPr id="0" name=""/>
        <dsp:cNvSpPr/>
      </dsp:nvSpPr>
      <dsp:spPr>
        <a:xfrm>
          <a:off x="0" y="1710188"/>
          <a:ext cx="650243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motivace ke sportu je pro zdravotně postižené důležitější než pro zdravé </a:t>
          </a:r>
          <a:endParaRPr lang="en-US" sz="2700" kern="1200"/>
        </a:p>
      </dsp:txBody>
      <dsp:txXfrm>
        <a:off x="31613" y="1741801"/>
        <a:ext cx="6439204" cy="584369"/>
      </dsp:txXfrm>
    </dsp:sp>
    <dsp:sp modelId="{A405064A-9C82-470A-9A92-403F84750875}">
      <dsp:nvSpPr>
        <dsp:cNvPr id="0" name=""/>
        <dsp:cNvSpPr/>
      </dsp:nvSpPr>
      <dsp:spPr>
        <a:xfrm>
          <a:off x="0" y="2435543"/>
          <a:ext cx="650243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u="sng" kern="1200"/>
            <a:t>1) Motivace pro vstup do pohybových aktivit:</a:t>
          </a:r>
          <a:endParaRPr lang="en-US" sz="2700" kern="1200"/>
        </a:p>
      </dsp:txBody>
      <dsp:txXfrm>
        <a:off x="31613" y="2467156"/>
        <a:ext cx="6439204" cy="584369"/>
      </dsp:txXfrm>
    </dsp:sp>
    <dsp:sp modelId="{C0B17316-E967-45AB-A3A2-AE6ADA4C901E}">
      <dsp:nvSpPr>
        <dsp:cNvPr id="0" name=""/>
        <dsp:cNvSpPr/>
      </dsp:nvSpPr>
      <dsp:spPr>
        <a:xfrm>
          <a:off x="0" y="3083138"/>
          <a:ext cx="6502430" cy="251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5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85 % setkávání s přáteli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55 % radost z pohybu, uspokojení z činnosti, zábava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25 % zlepšení kondice, získání síly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15 % zlepšení psychiky, odreagování se, získání důvěry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12 % vyrovnání se s handicapem, ctižádost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8 % zdraví, životní styl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b="1" kern="1200"/>
            <a:t>6 % náplň volného času</a:t>
          </a:r>
          <a:endParaRPr lang="en-US" sz="2100" kern="1200"/>
        </a:p>
      </dsp:txBody>
      <dsp:txXfrm>
        <a:off x="0" y="3083138"/>
        <a:ext cx="6502430" cy="2515050"/>
      </dsp:txXfrm>
    </dsp:sp>
    <dsp:sp modelId="{78AC9D9F-E9B9-4EAE-B43B-E3C03E5D63FC}">
      <dsp:nvSpPr>
        <dsp:cNvPr id="0" name=""/>
        <dsp:cNvSpPr/>
      </dsp:nvSpPr>
      <dsp:spPr>
        <a:xfrm>
          <a:off x="0" y="5598188"/>
          <a:ext cx="650243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u="sng" kern="1200"/>
            <a:t>2) Motivace pro udržení v pohybových aktivitách (adherence) </a:t>
          </a:r>
          <a:endParaRPr lang="en-US" sz="2700" kern="1200"/>
        </a:p>
      </dsp:txBody>
      <dsp:txXfrm>
        <a:off x="31613" y="5629801"/>
        <a:ext cx="643920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4D403-8121-41C3-A072-9E48B14E4706}">
      <dsp:nvSpPr>
        <dsp:cNvPr id="0" name=""/>
        <dsp:cNvSpPr/>
      </dsp:nvSpPr>
      <dsp:spPr>
        <a:xfrm>
          <a:off x="0" y="3341354"/>
          <a:ext cx="6900512" cy="2192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u="sng" kern="1200"/>
            <a:t>ZÁSADY OCHRANNĚ LÉČEBNÉHO REŽIMU:</a:t>
          </a:r>
          <a:endParaRPr lang="en-US" sz="3100" kern="1200"/>
        </a:p>
      </dsp:txBody>
      <dsp:txXfrm>
        <a:off x="0" y="3341354"/>
        <a:ext cx="6900512" cy="1183836"/>
      </dsp:txXfrm>
    </dsp:sp>
    <dsp:sp modelId="{433BA0AB-D8F7-481A-8F35-58A219523820}">
      <dsp:nvSpPr>
        <dsp:cNvPr id="0" name=""/>
        <dsp:cNvSpPr/>
      </dsp:nvSpPr>
      <dsp:spPr>
        <a:xfrm>
          <a:off x="842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laskavý přístup k postiženému </a:t>
          </a:r>
          <a:endParaRPr lang="en-US" sz="1400" kern="1200"/>
        </a:p>
      </dsp:txBody>
      <dsp:txXfrm>
        <a:off x="842" y="4481345"/>
        <a:ext cx="985546" cy="1008453"/>
      </dsp:txXfrm>
    </dsp:sp>
    <dsp:sp modelId="{DD2684FB-3ED4-4B43-831C-613F49E532DC}">
      <dsp:nvSpPr>
        <dsp:cNvPr id="0" name=""/>
        <dsp:cNvSpPr/>
      </dsp:nvSpPr>
      <dsp:spPr>
        <a:xfrm>
          <a:off x="986389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561354"/>
            <a:satOff val="5462"/>
            <a:lumOff val="7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61354"/>
              <a:satOff val="5462"/>
              <a:lumOff val="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zajištění maximálního možného odpočinku v denním režimu </a:t>
          </a:r>
          <a:endParaRPr lang="en-US" sz="1400" kern="1200"/>
        </a:p>
      </dsp:txBody>
      <dsp:txXfrm>
        <a:off x="986389" y="4481345"/>
        <a:ext cx="985546" cy="1008453"/>
      </dsp:txXfrm>
    </dsp:sp>
    <dsp:sp modelId="{122576A8-03C9-4C69-A126-90A57BC68172}">
      <dsp:nvSpPr>
        <dsp:cNvPr id="0" name=""/>
        <dsp:cNvSpPr/>
      </dsp:nvSpPr>
      <dsp:spPr>
        <a:xfrm>
          <a:off x="1971935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1122708"/>
            <a:satOff val="10923"/>
            <a:lumOff val="14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22708"/>
              <a:satOff val="10923"/>
              <a:lumOff val="14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odstranění bolesti </a:t>
          </a:r>
          <a:endParaRPr lang="en-US" sz="1400" kern="1200"/>
        </a:p>
      </dsp:txBody>
      <dsp:txXfrm>
        <a:off x="1971935" y="4481345"/>
        <a:ext cx="985546" cy="1008453"/>
      </dsp:txXfrm>
    </dsp:sp>
    <dsp:sp modelId="{85E77A72-CCBC-4D14-B4C8-B3D98E464585}">
      <dsp:nvSpPr>
        <dsp:cNvPr id="0" name=""/>
        <dsp:cNvSpPr/>
      </dsp:nvSpPr>
      <dsp:spPr>
        <a:xfrm>
          <a:off x="2957482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1684061"/>
            <a:satOff val="16385"/>
            <a:lumOff val="22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84061"/>
              <a:satOff val="16385"/>
              <a:lumOff val="2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nevytvářet pohybovou činností novou bolest </a:t>
          </a:r>
          <a:endParaRPr lang="en-US" sz="1400" kern="1200"/>
        </a:p>
      </dsp:txBody>
      <dsp:txXfrm>
        <a:off x="2957482" y="4481345"/>
        <a:ext cx="985546" cy="1008453"/>
      </dsp:txXfrm>
    </dsp:sp>
    <dsp:sp modelId="{145C8AED-6701-4555-9CDD-858A769E5FD2}">
      <dsp:nvSpPr>
        <dsp:cNvPr id="0" name=""/>
        <dsp:cNvSpPr/>
      </dsp:nvSpPr>
      <dsp:spPr>
        <a:xfrm>
          <a:off x="3943029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2245415"/>
            <a:satOff val="21847"/>
            <a:lumOff val="2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45415"/>
              <a:satOff val="21847"/>
              <a:lumOff val="2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odstranění všech rušivých elementů z nejbližšího okolí </a:t>
          </a:r>
          <a:endParaRPr lang="en-US" sz="1400" kern="1200"/>
        </a:p>
      </dsp:txBody>
      <dsp:txXfrm>
        <a:off x="3943029" y="4481345"/>
        <a:ext cx="985546" cy="1008453"/>
      </dsp:txXfrm>
    </dsp:sp>
    <dsp:sp modelId="{0CFB3D86-4C72-4053-A376-38CC9291548B}">
      <dsp:nvSpPr>
        <dsp:cNvPr id="0" name=""/>
        <dsp:cNvSpPr/>
      </dsp:nvSpPr>
      <dsp:spPr>
        <a:xfrm>
          <a:off x="4928576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2806769"/>
            <a:satOff val="27308"/>
            <a:lumOff val="37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06769"/>
              <a:satOff val="27308"/>
              <a:lumOff val="37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úprava prostředí po stránce hygienické a estetické </a:t>
          </a:r>
          <a:endParaRPr lang="en-US" sz="1400" kern="1200"/>
        </a:p>
      </dsp:txBody>
      <dsp:txXfrm>
        <a:off x="4928576" y="4481345"/>
        <a:ext cx="985546" cy="1008453"/>
      </dsp:txXfrm>
    </dsp:sp>
    <dsp:sp modelId="{3B92CD3D-8D49-4800-8EF0-8218CC4FE4F5}">
      <dsp:nvSpPr>
        <dsp:cNvPr id="0" name=""/>
        <dsp:cNvSpPr/>
      </dsp:nvSpPr>
      <dsp:spPr>
        <a:xfrm>
          <a:off x="5914122" y="4481345"/>
          <a:ext cx="985546" cy="1008453"/>
        </a:xfrm>
        <a:prstGeom prst="rect">
          <a:avLst/>
        </a:prstGeom>
        <a:solidFill>
          <a:schemeClr val="accent2">
            <a:tint val="40000"/>
            <a:alpha val="90000"/>
            <a:hueOff val="3368123"/>
            <a:satOff val="32770"/>
            <a:lumOff val="44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8123"/>
              <a:satOff val="32770"/>
              <a:lumOff val="4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navázání kontaktu s postiženým a zajištění jeho aktivní účasti při cvičení </a:t>
          </a:r>
          <a:endParaRPr lang="en-US" sz="1400" kern="1200"/>
        </a:p>
      </dsp:txBody>
      <dsp:txXfrm>
        <a:off x="5914122" y="4481345"/>
        <a:ext cx="985546" cy="1008453"/>
      </dsp:txXfrm>
    </dsp:sp>
    <dsp:sp modelId="{0EB86A18-DEEF-44E4-94D6-9D4153E161E8}">
      <dsp:nvSpPr>
        <dsp:cNvPr id="0" name=""/>
        <dsp:cNvSpPr/>
      </dsp:nvSpPr>
      <dsp:spPr>
        <a:xfrm rot="10800000">
          <a:off x="0" y="2496"/>
          <a:ext cx="6900512" cy="3371742"/>
        </a:xfrm>
        <a:prstGeom prst="upArrowCallout">
          <a:avLst/>
        </a:prstGeom>
        <a:solidFill>
          <a:schemeClr val="accent2">
            <a:hueOff val="3034292"/>
            <a:satOff val="29217"/>
            <a:lumOff val="1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/>
            <a:t>Ochranně léčebný režim je souhrn praktických opatření, který byl vytvořen na základě poznatků o jednotě organismu a prostředí. Tato opatření pečují o centrální nervovou soustavu nemocného nebo postiženého, šetří ji a posilují v procesu útlumu</a:t>
          </a:r>
          <a:endParaRPr lang="en-US" sz="3100" kern="1200"/>
        </a:p>
      </dsp:txBody>
      <dsp:txXfrm rot="10800000">
        <a:off x="0" y="2496"/>
        <a:ext cx="6900512" cy="2190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829E-249C-48EA-A4CF-5F5E05E010FE}">
      <dsp:nvSpPr>
        <dsp:cNvPr id="0" name=""/>
        <dsp:cNvSpPr/>
      </dsp:nvSpPr>
      <dsp:spPr>
        <a:xfrm>
          <a:off x="0" y="79911"/>
          <a:ext cx="1068493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= souhrn všech opatření k socializaci, resocializaci postižených osob </a:t>
          </a:r>
          <a:endParaRPr lang="en-US" sz="2300" kern="1200"/>
        </a:p>
      </dsp:txBody>
      <dsp:txXfrm>
        <a:off x="26930" y="106841"/>
        <a:ext cx="10631073" cy="497795"/>
      </dsp:txXfrm>
    </dsp:sp>
    <dsp:sp modelId="{E163CDDC-1155-4E2F-B1B9-B96022A0F86C}">
      <dsp:nvSpPr>
        <dsp:cNvPr id="0" name=""/>
        <dsp:cNvSpPr/>
      </dsp:nvSpPr>
      <dsp:spPr>
        <a:xfrm>
          <a:off x="0" y="697806"/>
          <a:ext cx="1068493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Léčebná rehabilitace – např. fyzioterapie, léčebná TV, ergoterapie apod. </a:t>
          </a:r>
          <a:endParaRPr lang="en-US" sz="2300" kern="1200"/>
        </a:p>
      </dsp:txBody>
      <dsp:txXfrm>
        <a:off x="26930" y="724736"/>
        <a:ext cx="10631073" cy="497795"/>
      </dsp:txXfrm>
    </dsp:sp>
    <dsp:sp modelId="{535972BA-6B0E-4745-A4CE-0D2743D4FC89}">
      <dsp:nvSpPr>
        <dsp:cNvPr id="0" name=""/>
        <dsp:cNvSpPr/>
      </dsp:nvSpPr>
      <dsp:spPr>
        <a:xfrm>
          <a:off x="0" y="1315701"/>
          <a:ext cx="1068493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Výchovně vzdělávací rehabilitace – ve speciálních školách a zařízeních pro tělesně postižené </a:t>
          </a:r>
          <a:endParaRPr lang="en-US" sz="2300" kern="1200"/>
        </a:p>
      </dsp:txBody>
      <dsp:txXfrm>
        <a:off x="26930" y="1342631"/>
        <a:ext cx="10631073" cy="497795"/>
      </dsp:txXfrm>
    </dsp:sp>
    <dsp:sp modelId="{3D9675A5-191A-46A0-8FA3-E95EE116EE9E}">
      <dsp:nvSpPr>
        <dsp:cNvPr id="0" name=""/>
        <dsp:cNvSpPr/>
      </dsp:nvSpPr>
      <dsp:spPr>
        <a:xfrm>
          <a:off x="0" y="1933596"/>
          <a:ext cx="1068493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Pracovní rehabilitace - výchovně vzdělávací rehabilitace dospělých osob - střediska pro pracovní výcvik, rekvalifikace apod. </a:t>
          </a:r>
          <a:endParaRPr lang="en-US" sz="2300" kern="1200"/>
        </a:p>
      </dsp:txBody>
      <dsp:txXfrm>
        <a:off x="26930" y="1960526"/>
        <a:ext cx="10631073" cy="497795"/>
      </dsp:txXfrm>
    </dsp:sp>
    <dsp:sp modelId="{165AF61F-29D0-43B7-86CB-550C80BC0775}">
      <dsp:nvSpPr>
        <dsp:cNvPr id="0" name=""/>
        <dsp:cNvSpPr/>
      </dsp:nvSpPr>
      <dsp:spPr>
        <a:xfrm>
          <a:off x="0" y="2551492"/>
          <a:ext cx="1068493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Sociální rehabilitace – zajištění pracovního místa, bydlení, doprava, zájmy, společenské organizace </a:t>
          </a:r>
          <a:endParaRPr lang="en-US" sz="2300" kern="1200"/>
        </a:p>
      </dsp:txBody>
      <dsp:txXfrm>
        <a:off x="26930" y="2578422"/>
        <a:ext cx="10631073" cy="497795"/>
      </dsp:txXfrm>
    </dsp:sp>
    <dsp:sp modelId="{D40E6386-51FD-42E7-AE83-F036E656A245}">
      <dsp:nvSpPr>
        <dsp:cNvPr id="0" name=""/>
        <dsp:cNvSpPr/>
      </dsp:nvSpPr>
      <dsp:spPr>
        <a:xfrm>
          <a:off x="0" y="3169387"/>
          <a:ext cx="1068493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u="sng" kern="1200"/>
            <a:t>4 základní složky: </a:t>
          </a:r>
          <a:endParaRPr lang="en-US" sz="2300" kern="1200"/>
        </a:p>
      </dsp:txBody>
      <dsp:txXfrm>
        <a:off x="26930" y="3196317"/>
        <a:ext cx="10631073" cy="497795"/>
      </dsp:txXfrm>
    </dsp:sp>
    <dsp:sp modelId="{50E8640F-8466-4444-AD48-17A4F4CAC9C3}">
      <dsp:nvSpPr>
        <dsp:cNvPr id="0" name=""/>
        <dsp:cNvSpPr/>
      </dsp:nvSpPr>
      <dsp:spPr>
        <a:xfrm>
          <a:off x="0" y="3721042"/>
          <a:ext cx="10684933" cy="121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4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/>
            <a:t>psychologická péče – psychodiagnostické a psychoterapeutické metody, důraz na psychologické aspekty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/>
            <a:t>technická péče – kompenzační pomůcky, odstraňování bariér, technických zábran apod.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/>
            <a:t>právnická péče – právní normy a opatření k zajištění lidských práv postižených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/>
            <a:t>ekonomická péče – organizace pracovní činnosti osob se ZPS, příprava na zaměstnání apod.</a:t>
          </a:r>
          <a:endParaRPr lang="en-US" sz="1800" kern="1200"/>
        </a:p>
      </dsp:txBody>
      <dsp:txXfrm>
        <a:off x="0" y="3721042"/>
        <a:ext cx="10684933" cy="1214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6FF5C-D9B5-42FD-BEBF-2EBA8EEDF6FA}">
      <dsp:nvSpPr>
        <dsp:cNvPr id="0" name=""/>
        <dsp:cNvSpPr/>
      </dsp:nvSpPr>
      <dsp:spPr>
        <a:xfrm>
          <a:off x="0" y="4167346"/>
          <a:ext cx="6900512" cy="136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ale rozdíly: adaptace, zátěž (často maximální), delší technická příprava, riziko přetížení, většinou provozují více sportů → INDIVIDUÁLNÍ PŘÍSTUP</a:t>
          </a:r>
          <a:endParaRPr lang="en-US" sz="2600" kern="1200"/>
        </a:p>
      </dsp:txBody>
      <dsp:txXfrm>
        <a:off x="0" y="4167346"/>
        <a:ext cx="6900512" cy="1367816"/>
      </dsp:txXfrm>
    </dsp:sp>
    <dsp:sp modelId="{3DC36CC5-D923-4A50-9A23-ECBBD3F81F1D}">
      <dsp:nvSpPr>
        <dsp:cNvPr id="0" name=""/>
        <dsp:cNvSpPr/>
      </dsp:nvSpPr>
      <dsp:spPr>
        <a:xfrm rot="10800000">
          <a:off x="0" y="2084162"/>
          <a:ext cx="6900512" cy="2103701"/>
        </a:xfrm>
        <a:prstGeom prst="upArrowCallout">
          <a:avLst/>
        </a:prstGeom>
        <a:solidFill>
          <a:schemeClr val="accent2">
            <a:hueOff val="1517146"/>
            <a:satOff val="14608"/>
            <a:lumOff val="8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stejné principy jako v tréninku běžné populace : </a:t>
          </a:r>
          <a:endParaRPr lang="en-US" sz="2600" kern="1200"/>
        </a:p>
      </dsp:txBody>
      <dsp:txXfrm rot="-10800000">
        <a:off x="0" y="2084162"/>
        <a:ext cx="6900512" cy="738399"/>
      </dsp:txXfrm>
    </dsp:sp>
    <dsp:sp modelId="{8ECCF0EC-B9BF-4B72-B875-F31E33C9BD47}">
      <dsp:nvSpPr>
        <dsp:cNvPr id="0" name=""/>
        <dsp:cNvSpPr/>
      </dsp:nvSpPr>
      <dsp:spPr>
        <a:xfrm>
          <a:off x="0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adekvátnost </a:t>
          </a:r>
          <a:endParaRPr lang="en-US" sz="2100" kern="1200"/>
        </a:p>
      </dsp:txBody>
      <dsp:txXfrm>
        <a:off x="0" y="2822561"/>
        <a:ext cx="1725127" cy="629006"/>
      </dsp:txXfrm>
    </dsp:sp>
    <dsp:sp modelId="{A4FD3563-6F99-463B-95F4-6FC7FF3F7D61}">
      <dsp:nvSpPr>
        <dsp:cNvPr id="0" name=""/>
        <dsp:cNvSpPr/>
      </dsp:nvSpPr>
      <dsp:spPr>
        <a:xfrm>
          <a:off x="1725128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481160"/>
            <a:satOff val="4681"/>
            <a:lumOff val="6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160"/>
              <a:satOff val="4681"/>
              <a:lumOff val="6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dlouhodobě </a:t>
          </a:r>
          <a:endParaRPr lang="en-US" sz="2100" kern="1200"/>
        </a:p>
      </dsp:txBody>
      <dsp:txXfrm>
        <a:off x="1725128" y="2822561"/>
        <a:ext cx="1725127" cy="629006"/>
      </dsp:txXfrm>
    </dsp:sp>
    <dsp:sp modelId="{8501AAD5-FBA5-4B5A-9657-10187E120BD1}">
      <dsp:nvSpPr>
        <dsp:cNvPr id="0" name=""/>
        <dsp:cNvSpPr/>
      </dsp:nvSpPr>
      <dsp:spPr>
        <a:xfrm>
          <a:off x="3450256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962321"/>
            <a:satOff val="9363"/>
            <a:lumOff val="12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2321"/>
              <a:satOff val="9363"/>
              <a:lumOff val="1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postupnost </a:t>
          </a:r>
          <a:endParaRPr lang="en-US" sz="2100" kern="1200"/>
        </a:p>
      </dsp:txBody>
      <dsp:txXfrm>
        <a:off x="3450256" y="2822561"/>
        <a:ext cx="1725127" cy="629006"/>
      </dsp:txXfrm>
    </dsp:sp>
    <dsp:sp modelId="{7A4BDB77-7847-42AB-9E5F-D191B656EC80}">
      <dsp:nvSpPr>
        <dsp:cNvPr id="0" name=""/>
        <dsp:cNvSpPr/>
      </dsp:nvSpPr>
      <dsp:spPr>
        <a:xfrm>
          <a:off x="5175384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1443481"/>
            <a:satOff val="14044"/>
            <a:lumOff val="191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43481"/>
              <a:satOff val="14044"/>
              <a:lumOff val="19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všestrannost </a:t>
          </a:r>
          <a:endParaRPr lang="en-US" sz="2100" kern="1200"/>
        </a:p>
      </dsp:txBody>
      <dsp:txXfrm>
        <a:off x="5175384" y="2822561"/>
        <a:ext cx="1725127" cy="629006"/>
      </dsp:txXfrm>
    </dsp:sp>
    <dsp:sp modelId="{52153D62-6B2D-4A2C-AAD5-9347F076A1ED}">
      <dsp:nvSpPr>
        <dsp:cNvPr id="0" name=""/>
        <dsp:cNvSpPr/>
      </dsp:nvSpPr>
      <dsp:spPr>
        <a:xfrm rot="10800000">
          <a:off x="0" y="978"/>
          <a:ext cx="6900512" cy="2103701"/>
        </a:xfrm>
        <a:prstGeom prst="upArrowCallout">
          <a:avLst/>
        </a:prstGeom>
        <a:solidFill>
          <a:schemeClr val="accent2">
            <a:hueOff val="3034292"/>
            <a:satOff val="29217"/>
            <a:lumOff val="1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vždy definován: </a:t>
          </a:r>
          <a:endParaRPr lang="en-US" sz="2600" kern="1200"/>
        </a:p>
      </dsp:txBody>
      <dsp:txXfrm rot="-10800000">
        <a:off x="0" y="978"/>
        <a:ext cx="6900512" cy="738399"/>
      </dsp:txXfrm>
    </dsp:sp>
    <dsp:sp modelId="{E3439E93-E878-4FE4-92D9-4708845B013C}">
      <dsp:nvSpPr>
        <dsp:cNvPr id="0" name=""/>
        <dsp:cNvSpPr/>
      </dsp:nvSpPr>
      <dsp:spPr>
        <a:xfrm>
          <a:off x="0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1924641"/>
            <a:satOff val="18726"/>
            <a:lumOff val="255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641"/>
              <a:satOff val="18726"/>
              <a:lumOff val="25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typ cvičení / zátěže </a:t>
          </a:r>
          <a:endParaRPr lang="en-US" sz="2100" kern="1200"/>
        </a:p>
      </dsp:txBody>
      <dsp:txXfrm>
        <a:off x="0" y="739377"/>
        <a:ext cx="1725127" cy="629006"/>
      </dsp:txXfrm>
    </dsp:sp>
    <dsp:sp modelId="{479ABEA2-3B55-4EE4-AAB6-8F20BE210D90}">
      <dsp:nvSpPr>
        <dsp:cNvPr id="0" name=""/>
        <dsp:cNvSpPr/>
      </dsp:nvSpPr>
      <dsp:spPr>
        <a:xfrm>
          <a:off x="1725128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2405802"/>
            <a:satOff val="23407"/>
            <a:lumOff val="31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05802"/>
              <a:satOff val="23407"/>
              <a:lumOff val="3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intenzita </a:t>
          </a:r>
          <a:endParaRPr lang="en-US" sz="2100" kern="1200"/>
        </a:p>
      </dsp:txBody>
      <dsp:txXfrm>
        <a:off x="1725128" y="739377"/>
        <a:ext cx="1725127" cy="629006"/>
      </dsp:txXfrm>
    </dsp:sp>
    <dsp:sp modelId="{1721B23A-B719-4F87-B0B6-0BA877C87D6A}">
      <dsp:nvSpPr>
        <dsp:cNvPr id="0" name=""/>
        <dsp:cNvSpPr/>
      </dsp:nvSpPr>
      <dsp:spPr>
        <a:xfrm>
          <a:off x="3450256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2886962"/>
            <a:satOff val="28089"/>
            <a:lumOff val="38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962"/>
              <a:satOff val="28089"/>
              <a:lumOff val="38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délka trvání </a:t>
          </a:r>
          <a:endParaRPr lang="en-US" sz="2100" kern="1200"/>
        </a:p>
      </dsp:txBody>
      <dsp:txXfrm>
        <a:off x="3450256" y="739377"/>
        <a:ext cx="1725127" cy="629006"/>
      </dsp:txXfrm>
    </dsp:sp>
    <dsp:sp modelId="{2F566CED-7B44-4D9F-B33A-7402863C2392}">
      <dsp:nvSpPr>
        <dsp:cNvPr id="0" name=""/>
        <dsp:cNvSpPr/>
      </dsp:nvSpPr>
      <dsp:spPr>
        <a:xfrm>
          <a:off x="5175384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3368123"/>
            <a:satOff val="32770"/>
            <a:lumOff val="44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8123"/>
              <a:satOff val="32770"/>
              <a:lumOff val="4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frekvence </a:t>
          </a:r>
          <a:endParaRPr lang="en-US" sz="2100" kern="1200"/>
        </a:p>
      </dsp:txBody>
      <dsp:txXfrm>
        <a:off x="5175384" y="739377"/>
        <a:ext cx="1725127" cy="62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4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0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w9kavRFbU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w9kavRFbU" TargetMode="External"/><Relationship Id="rId2" Type="http://schemas.openxmlformats.org/officeDocument/2006/relationships/hyperlink" Target="https://cs.wikipedia.org/wiki/Bocc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player.cz/108963200-Testovani-a-pohybovy-rezim-zdravotne-postizenych.html" TargetMode="External"/><Relationship Id="rId4" Type="http://schemas.openxmlformats.org/officeDocument/2006/relationships/hyperlink" Target="https://docplayer.cz/105761956-Telesna-vychova-a-sport-zdravotne-postizenych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stelová barva – design s kapalinou">
            <a:extLst>
              <a:ext uri="{FF2B5EF4-FFF2-40B4-BE49-F238E27FC236}">
                <a16:creationId xmlns:a16="http://schemas.microsoft.com/office/drawing/2014/main" id="{FFC1F5A4-FA2A-406B-A61D-DB79E8350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622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7600">
                <a:solidFill>
                  <a:schemeClr val="bg1"/>
                </a:solidFill>
              </a:rPr>
              <a:t>Fyzioterapie &amp; sport handicapovaných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Mgr. Marie Krejčová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6311F-AD5B-4E8C-9880-03CAFF7E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11372"/>
          </a:xfrm>
        </p:spPr>
        <p:txBody>
          <a:bodyPr>
            <a:normAutofit fontScale="90000"/>
          </a:bodyPr>
          <a:lstStyle/>
          <a:p>
            <a:endParaRPr lang="cs-CZ" sz="6000"/>
          </a:p>
          <a:p>
            <a:r>
              <a:rPr lang="cs-CZ" dirty="0">
                <a:ea typeface="+mj-lt"/>
                <a:cs typeface="+mj-lt"/>
              </a:rPr>
              <a:t>Vývoj přístupu k lidem se zdravotním postižením v ČR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E4564B-6197-472A-ACFA-7C561EC89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SEGREGACE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B6E16-8A17-4FAC-9F8E-71D0A106CF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highlight>
                  <a:srgbClr val="FF0000"/>
                </a:highlight>
                <a:ea typeface="+mn-lt"/>
                <a:cs typeface="+mn-lt"/>
              </a:rPr>
              <a:t>charitativní přístup </a:t>
            </a:r>
          </a:p>
          <a:p>
            <a:r>
              <a:rPr lang="cs-CZ" b="1" dirty="0">
                <a:highlight>
                  <a:srgbClr val="FF0000"/>
                </a:highlight>
                <a:ea typeface="+mn-lt"/>
                <a:cs typeface="+mn-lt"/>
              </a:rPr>
              <a:t>institucionální péče </a:t>
            </a:r>
          </a:p>
          <a:p>
            <a:r>
              <a:rPr lang="cs-CZ" b="1" dirty="0">
                <a:highlight>
                  <a:srgbClr val="FF0000"/>
                </a:highlight>
                <a:ea typeface="+mn-lt"/>
                <a:cs typeface="+mn-lt"/>
              </a:rPr>
              <a:t>architektonické, psychologické a sociální bariéry </a:t>
            </a:r>
            <a:endParaRPr lang="cs-CZ" b="1">
              <a:highlight>
                <a:srgbClr val="FF0000"/>
              </a:highlight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6FC9D3-820F-4C56-A805-31E2A466E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INTEGRACE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D6274F-0A9B-426F-8E43-516AF2604A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změny v legislativě, vzdělávání, zaměstnávání a sociální podpoře </a:t>
            </a:r>
            <a:endParaRPr lang="cs-CZ" b="1" dirty="0">
              <a:highlight>
                <a:srgbClr val="00FFFF"/>
              </a:highlight>
            </a:endParaRP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změny postojů </a:t>
            </a: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zvýšení zájmu veřejnosti a médií </a:t>
            </a: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pomalu se snižují bariéry</a:t>
            </a:r>
            <a:endParaRPr lang="cs-CZ" b="1" dirty="0">
              <a:highlight>
                <a:srgbClr val="00FFFF"/>
              </a:highlight>
            </a:endParaRPr>
          </a:p>
          <a:p>
            <a:endParaRPr lang="cs-CZ" b="1" dirty="0">
              <a:highlight>
                <a:srgbClr val="00FFFF"/>
              </a:highlight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873F484-01CF-46F2-8428-EFF00410E0BE}"/>
              </a:ext>
            </a:extLst>
          </p:cNvPr>
          <p:cNvSpPr/>
          <p:nvPr/>
        </p:nvSpPr>
        <p:spPr>
          <a:xfrm>
            <a:off x="3947097" y="2111533"/>
            <a:ext cx="1346547" cy="824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9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181574-7F4D-4724-AB19-5E656339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800"/>
              <a:t>PSYCHOLOGIE OSOB S TĚLESNÝM POSTIŽENÍM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41275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50B78CCD-E7CD-4817-AFCD-AC3788086C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8595" y="182637"/>
          <a:ext cx="6502430" cy="650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27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ADE30-3457-4E5F-B0E7-B9B05BB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MOTIVACE PRO UDRŽENÍ SE V POHYBOVÝCH AKTIVITÁCH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FFE0A-8988-47F0-AA2C-DA2CFDF1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461"/>
            <a:ext cx="11225408" cy="436261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pozitivní hodnocení (pozor, nepřehánět), je důležité prožít úspěšnost </a:t>
            </a:r>
            <a:endParaRPr lang="cs-CZ" b="1"/>
          </a:p>
          <a:p>
            <a:r>
              <a:rPr lang="cs-CZ" b="1" dirty="0">
                <a:ea typeface="+mn-lt"/>
                <a:cs typeface="+mn-lt"/>
              </a:rPr>
              <a:t>realistický přístup (realistické možnosti, cíle) </a:t>
            </a:r>
          </a:p>
          <a:p>
            <a:r>
              <a:rPr lang="cs-CZ" b="1" dirty="0">
                <a:ea typeface="+mn-lt"/>
                <a:cs typeface="+mn-lt"/>
              </a:rPr>
              <a:t>zkušenost (profesionalita), dobrá metodika </a:t>
            </a:r>
          </a:p>
          <a:p>
            <a:r>
              <a:rPr lang="cs-CZ" b="1" dirty="0">
                <a:ea typeface="+mn-lt"/>
                <a:cs typeface="+mn-lt"/>
              </a:rPr>
              <a:t>krátkodobé a dlouhodobé cíle (pokud mám cíl, mám se pro co snažit) </a:t>
            </a:r>
          </a:p>
          <a:p>
            <a:r>
              <a:rPr lang="cs-CZ" b="1" dirty="0">
                <a:ea typeface="+mn-lt"/>
                <a:cs typeface="+mn-lt"/>
              </a:rPr>
              <a:t>neustálá komunikace, naslouchání (nejen zjišťování potřeb, ale zároveň zpětná vazba typu „zajímáš mě“) </a:t>
            </a:r>
          </a:p>
          <a:p>
            <a:r>
              <a:rPr lang="cs-CZ" b="1" dirty="0">
                <a:ea typeface="+mn-lt"/>
                <a:cs typeface="+mn-lt"/>
              </a:rPr>
              <a:t>nabídka alternativ (ne vše musí být direktivní, předem dané) </a:t>
            </a:r>
          </a:p>
          <a:p>
            <a:r>
              <a:rPr lang="cs-CZ" b="1" dirty="0">
                <a:ea typeface="+mn-lt"/>
                <a:cs typeface="+mn-lt"/>
              </a:rPr>
              <a:t>daná pravidla (bezpečí) </a:t>
            </a:r>
          </a:p>
          <a:p>
            <a:r>
              <a:rPr lang="cs-CZ" b="1" dirty="0">
                <a:ea typeface="+mn-lt"/>
                <a:cs typeface="+mn-lt"/>
              </a:rPr>
              <a:t>prostředí: vstřícné, akceptující, otevřené, uvolněné, příjemné („dobrá parta“) odměny, závody </a:t>
            </a:r>
          </a:p>
          <a:p>
            <a:r>
              <a:rPr lang="cs-CZ" b="1" dirty="0">
                <a:ea typeface="+mn-lt"/>
                <a:cs typeface="+mn-lt"/>
              </a:rPr>
              <a:t>motivace skrze ostatní sportovce ( vždy je větší motivace, pokud je ve skupině někdo lepší)  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9290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D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EE0EF9-0EB1-4C57-B550-7B37EE80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cs-CZ" sz="4100">
                <a:solidFill>
                  <a:schemeClr val="bg1"/>
                </a:solidFill>
              </a:rPr>
              <a:t>OCHRANNĚ LÉČEBNÝ REŽIM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88E17CB3-F12A-489E-838D-E739E27C0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99621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6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8100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31A054-5AC9-4E4C-B812-6C6C049B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>
                <a:ea typeface="+mj-lt"/>
                <a:cs typeface="+mj-lt"/>
              </a:rPr>
              <a:t>Sport zdravotně postižených = aplikované pohybové aktivity (APA)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EEBEC-7D9C-4C75-82AA-9D64D92E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Tělesná výchova i sport mají do určité míry užší pole působnosti, pravděpodobně proto se celosvětově ujímá v oblasti pohybu zdravotně postižených termín </a:t>
            </a:r>
            <a:r>
              <a:rPr lang="cs-CZ" sz="2400" b="1">
                <a:highlight>
                  <a:srgbClr val="FFFF00"/>
                </a:highlight>
                <a:ea typeface="+mn-lt"/>
                <a:cs typeface="+mn-lt"/>
              </a:rPr>
              <a:t>ADAPTED PHYSICAL ACTIVITIES</a:t>
            </a:r>
            <a:r>
              <a:rPr lang="cs-CZ" sz="2400" b="1">
                <a:ea typeface="+mn-lt"/>
                <a:cs typeface="+mn-lt"/>
              </a:rPr>
              <a:t> (v ČR překládané jako Aplikované pohybové / tělesné aktivity) </a:t>
            </a:r>
          </a:p>
          <a:p>
            <a:pPr>
              <a:lnSpc>
                <a:spcPct val="100000"/>
              </a:lnSpc>
            </a:pPr>
            <a:endParaRPr lang="cs-CZ" sz="2400" b="1" u="sng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2400" b="1" u="sng">
                <a:ea typeface="+mn-lt"/>
                <a:cs typeface="+mn-lt"/>
              </a:rPr>
              <a:t>Dvě ze základních definic APA:</a:t>
            </a:r>
            <a:r>
              <a:rPr lang="cs-CZ" sz="2400" b="1">
                <a:ea typeface="+mn-lt"/>
                <a:cs typeface="+mn-lt"/>
              </a:rPr>
              <a:t> </a:t>
            </a:r>
            <a:endParaRPr lang="cs-CZ" sz="2400" b="1"/>
          </a:p>
          <a:p>
            <a:pPr>
              <a:lnSpc>
                <a:spcPct val="100000"/>
              </a:lnSpc>
            </a:pPr>
            <a:r>
              <a:rPr lang="cs-CZ" sz="2400" b="1">
                <a:highlight>
                  <a:srgbClr val="00FFFF"/>
                </a:highlight>
                <a:ea typeface="+mn-lt"/>
                <a:cs typeface="+mn-lt"/>
              </a:rPr>
              <a:t>APA se týká pohybových aktivit a sportu, kde je zvláštní důraz kladen na zájmy a schopnosti jedinců s limitovanými podmínkami, danými postižením, nemocí nebo věkem... (Gudrun </a:t>
            </a:r>
            <a:r>
              <a:rPr lang="cs-CZ" sz="2400" b="1" err="1">
                <a:highlight>
                  <a:srgbClr val="00FFFF"/>
                </a:highlight>
                <a:ea typeface="+mn-lt"/>
                <a:cs typeface="+mn-lt"/>
              </a:rPr>
              <a:t>Doll-Tepper</a:t>
            </a:r>
            <a:r>
              <a:rPr lang="cs-CZ" sz="2400" b="1">
                <a:highlight>
                  <a:srgbClr val="00FFFF"/>
                </a:highlight>
                <a:ea typeface="+mn-lt"/>
                <a:cs typeface="+mn-lt"/>
              </a:rPr>
              <a:t> 1990)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highlight>
                  <a:srgbClr val="C0C0C0"/>
                </a:highlight>
                <a:ea typeface="+mn-lt"/>
                <a:cs typeface="+mn-lt"/>
              </a:rPr>
              <a:t>APA definována jako </a:t>
            </a:r>
            <a:r>
              <a:rPr lang="cs-CZ" sz="2400" b="1" err="1">
                <a:highlight>
                  <a:srgbClr val="C0C0C0"/>
                </a:highlight>
                <a:ea typeface="+mn-lt"/>
                <a:cs typeface="+mn-lt"/>
              </a:rPr>
              <a:t>krosdisciplinární</a:t>
            </a:r>
            <a:r>
              <a:rPr lang="cs-CZ" sz="2400" b="1">
                <a:highlight>
                  <a:srgbClr val="C0C0C0"/>
                </a:highlight>
                <a:ea typeface="+mn-lt"/>
                <a:cs typeface="+mn-lt"/>
              </a:rPr>
              <a:t> teorie a praxe vztahující se k celoživotním aktivitám osob, jejichž jedinečnost funkce, struktury nebo vzhledu vyžaduje profesionální přístup jednak v hodnocení a adaptování ekosystému, a jednak v usnadnění změn důležitých pro rovnocenný přístup pro všechny, integraci, celoživotní wellness, pohybovou úspěšnost, sebeaktualizaci. (</a:t>
            </a:r>
            <a:r>
              <a:rPr lang="cs-CZ" sz="2400" b="1" err="1">
                <a:highlight>
                  <a:srgbClr val="C0C0C0"/>
                </a:highlight>
                <a:ea typeface="+mn-lt"/>
                <a:cs typeface="+mn-lt"/>
              </a:rPr>
              <a:t>Claudine</a:t>
            </a:r>
            <a:r>
              <a:rPr lang="cs-CZ" sz="2400" b="1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cs-CZ" sz="2400" b="1" err="1">
                <a:highlight>
                  <a:srgbClr val="C0C0C0"/>
                </a:highlight>
                <a:ea typeface="+mn-lt"/>
                <a:cs typeface="+mn-lt"/>
              </a:rPr>
              <a:t>Sherill</a:t>
            </a:r>
            <a:r>
              <a:rPr lang="cs-CZ" sz="2400" b="1">
                <a:highlight>
                  <a:srgbClr val="C0C0C0"/>
                </a:highlight>
                <a:ea typeface="+mn-lt"/>
                <a:cs typeface="+mn-lt"/>
              </a:rPr>
              <a:t> 1994)</a:t>
            </a:r>
            <a:endParaRPr lang="cs-CZ" sz="2400" b="1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393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4DACD9"/>
          </a:solidFill>
          <a:ln w="25400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5D6497-4F0A-4C92-887E-7F9907D1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 fontScale="90000"/>
          </a:bodyPr>
          <a:lstStyle/>
          <a:p>
            <a:r>
              <a:rPr lang="cs-CZ" sz="6600">
                <a:solidFill>
                  <a:schemeClr val="bg1"/>
                </a:solidFill>
              </a:rPr>
              <a:t>PROČ JSOU APA DŮLEŽITÉ?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A7D4D-6EDC-476D-B942-E7828E98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52" y="2607733"/>
            <a:ext cx="10108272" cy="328506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>
                <a:ea typeface="+mn-lt"/>
                <a:cs typeface="+mn-lt"/>
              </a:rPr>
              <a:t>každý má právo účastnit se pohybových aktivit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hodnota sportu jako takového (přináší nové kvality do života...)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pohybové aktivity mohou být prospěšné v oblasti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fyziologické 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psychologické 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sociální 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možnost dosažení vrcholové úrovně, profesionalita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algn="r"/>
            <a:r>
              <a:rPr lang="cs-CZ" b="1">
                <a:ea typeface="+mn-lt"/>
                <a:cs typeface="+mn-lt"/>
              </a:rPr>
              <a:t>NEZÁVISLOSTI SOBĚSTAČNOSTI SEBEAKTUALIZACE = kvality života (QOL)</a:t>
            </a:r>
            <a:endParaRPr lang="cs-CZ" b="1">
              <a:solidFill>
                <a:schemeClr val="bg1"/>
              </a:solidFill>
            </a:endParaRPr>
          </a:p>
        </p:txBody>
      </p:sp>
      <p:sp>
        <p:nvSpPr>
          <p:cNvPr id="4" name="Šipka: nahoru 3">
            <a:extLst>
              <a:ext uri="{FF2B5EF4-FFF2-40B4-BE49-F238E27FC236}">
                <a16:creationId xmlns:a16="http://schemas.microsoft.com/office/drawing/2014/main" id="{EE493057-625B-4C63-BD9C-402105F6C872}"/>
              </a:ext>
            </a:extLst>
          </p:cNvPr>
          <p:cNvSpPr/>
          <p:nvPr/>
        </p:nvSpPr>
        <p:spPr>
          <a:xfrm>
            <a:off x="5550972" y="4975274"/>
            <a:ext cx="480164" cy="98120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9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D57E1C-3F49-4AE4-B277-DACE8AE5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100">
                <a:ea typeface="+mj-lt"/>
                <a:cs typeface="+mj-lt"/>
              </a:rPr>
              <a:t>Některé příklady pozitivního působení APA</a:t>
            </a:r>
            <a:endParaRPr lang="cs-CZ" sz="510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41275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293EB-732A-4C37-ADAB-5A618972C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zlepšení vytrvalosti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zvýšení svalové síly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zvýšení kloubní pohyblivosti a rozsahu pohybu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snížení patologicky zvýšeného svalového tonu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zlepšení koordinace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zlepšení motorických schopností včetně kontroly polohy těla a stability trupu (důležité např. u jedinců po poranění míchy, s DMO apod.) 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zlepšení mobility (schopnost pohybu) včetně základních pohybových vzorců jako chůze, pohánění vozíku, úchop, uvolnění a např. prostorové orientace (posledně jmenované důležité zejména u nevidomých) zlepšení psychického stavu a adaptace na změněnou životní situaci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260096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2DBBF-3881-4919-8660-250D3848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APLIKOVANÉ POHYBOVÉ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D12E6-89AF-431C-80A8-553DFCD31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b="1" u="sng">
                <a:ea typeface="+mn-lt"/>
                <a:cs typeface="+mn-lt"/>
              </a:rPr>
              <a:t>Do APA zahrnujeme v podstatě 4 základní oblasti pohybových činností:</a:t>
            </a:r>
            <a:r>
              <a:rPr lang="cs-CZ" b="1" dirty="0">
                <a:ea typeface="+mn-lt"/>
                <a:cs typeface="+mn-lt"/>
              </a:rPr>
              <a:t>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vrcholový sport (mezinárodní úroveň)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závodní sport (klubová úroveň)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rekreační sport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fyzioterapie a pohybové aktivity léčebného a kondičního charakteru </a:t>
            </a:r>
          </a:p>
          <a:p>
            <a:r>
              <a:rPr lang="cs-CZ" b="1">
                <a:highlight>
                  <a:srgbClr val="C0C0C0"/>
                </a:highlight>
                <a:ea typeface="+mn-lt"/>
                <a:cs typeface="+mn-lt"/>
              </a:rPr>
              <a:t>Specifické zdravotní problémy přinášejí různá omezení pro schopnost jedince vykonávat pohybovou aktivitu a jedním z cílů APA je tedy tyto limity překonat a tak zvýšit schopnosti jedince a jeho účast na různých úrovních aktivity v průběhu celého života. </a:t>
            </a:r>
          </a:p>
          <a:p>
            <a:r>
              <a:rPr lang="cs-CZ" b="1">
                <a:highlight>
                  <a:srgbClr val="00FF00"/>
                </a:highlight>
                <a:ea typeface="+mn-lt"/>
                <a:cs typeface="+mn-lt"/>
              </a:rPr>
              <a:t>Aplikovaná tělesná výchova (Adapted Physical Education APE) zahrnuje tělesnou výchovu, která s využitím různých modifikací nabízí vhodnou stimulaci a účast všem dětem s i bez postižení (tedy přímý opak osvobozování z tělesné výchovy). Je součástí APA.</a:t>
            </a:r>
            <a:endParaRPr lang="cs-CZ" b="1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753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61F6F-DDD3-468E-BBA3-D72F279F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</a:t>
            </a:r>
            <a:r>
              <a:rPr lang="cs-CZ" dirty="0">
                <a:ea typeface="+mj-lt"/>
                <a:cs typeface="+mj-lt"/>
              </a:rPr>
              <a:t>roveň TV a sportu u osob s tělesným postižením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66778-32DE-4726-9A16-E5F390CA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818312" cy="46694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Vrcholový sport </a:t>
            </a:r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–</a:t>
            </a:r>
            <a:r>
              <a:rPr lang="cs-CZ" b="1" dirty="0">
                <a:ea typeface="+mn-lt"/>
                <a:cs typeface="+mn-lt"/>
              </a:rPr>
              <a:t> zpravidla na úrovni reprezentace, jehož cílem je individuálně maximální výkon, vyžaduje profesionální, ekonomické, časové a sociální zabezpečení a vysoce odborné individuální vedení. MČR – oddělené sporty, řídí svaz tělesně postižených sportovců, ME, MS, Paralympiády. Klasifikace – medicínská, funkční </a:t>
            </a:r>
            <a:endParaRPr lang="cs-CZ" b="1"/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Výkonnostní sport </a:t>
            </a:r>
            <a:r>
              <a:rPr lang="cs-CZ" b="1" dirty="0">
                <a:ea typeface="+mn-lt"/>
                <a:cs typeface="+mn-lt"/>
              </a:rPr>
              <a:t>– zpravidla organizovaný více či méně pravidelnou přípravou, cílem je výkon přinášející uspokojení, předpokládá možnost sdružování v kluby, optimální materiální a finanční zabezpečení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Rekreační sport </a:t>
            </a:r>
            <a:r>
              <a:rPr lang="cs-CZ" b="1" dirty="0">
                <a:ea typeface="+mn-lt"/>
                <a:cs typeface="+mn-lt"/>
              </a:rPr>
              <a:t>– jako zájmová činnost ve volném čase, hlavním cílem je prožívání. Zpravidla neorganizovaná činnost, využívající ale nabízené možnosti v kruhu přátel, rodiny či individuálně. Základním předpokladem je dostatek informací, dopravní možnosti a využívání stávajících zařízení.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Pohybová činnost rehabilitačního charakteru</a:t>
            </a:r>
            <a:r>
              <a:rPr lang="cs-CZ" b="1" dirty="0">
                <a:ea typeface="+mn-lt"/>
                <a:cs typeface="+mn-lt"/>
              </a:rPr>
              <a:t> – prováděná zejména ze zdravotních důvodů a pro zlepšení fyzické kondice. Patří sem i rehabilitační a regenerační procedury, zvláštní a zdravotní tělesná výchova.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5332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2AA28B-5D4A-4146-B507-6EDD238C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>
                <a:solidFill>
                  <a:srgbClr val="FFFFFF"/>
                </a:solidFill>
              </a:rPr>
              <a:t>Organizace sportu u osob s tělesným postižením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F9B4C-58BC-4E28-96F3-B4845725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214" y="70543"/>
            <a:ext cx="6712345" cy="671691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Mezinárodní paralympijský výbor</a:t>
            </a:r>
            <a:r>
              <a:rPr lang="cs-CZ" sz="1600" b="1" dirty="0">
                <a:ea typeface="+mn-lt"/>
                <a:cs typeface="+mn-lt"/>
              </a:rPr>
              <a:t> – International </a:t>
            </a:r>
            <a:r>
              <a:rPr lang="cs-CZ" sz="1600" b="1" dirty="0" err="1">
                <a:ea typeface="+mn-lt"/>
                <a:cs typeface="+mn-lt"/>
              </a:rPr>
              <a:t>Paralympic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Comitee</a:t>
            </a:r>
            <a:r>
              <a:rPr lang="cs-CZ" sz="1600" b="1" dirty="0">
                <a:ea typeface="+mn-lt"/>
                <a:cs typeface="+mn-lt"/>
              </a:rPr>
              <a:t> – IPC sdružuje tyto mezinárodní federace: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ISOD</a:t>
            </a:r>
            <a:r>
              <a:rPr lang="cs-CZ" sz="1600" b="1" dirty="0">
                <a:ea typeface="+mn-lt"/>
                <a:cs typeface="+mn-lt"/>
              </a:rPr>
              <a:t> – International Sport </a:t>
            </a:r>
            <a:r>
              <a:rPr lang="cs-CZ" sz="1600" b="1" dirty="0" err="1">
                <a:ea typeface="+mn-lt"/>
                <a:cs typeface="+mn-lt"/>
              </a:rPr>
              <a:t>Organization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for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the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Disabled</a:t>
            </a:r>
            <a:r>
              <a:rPr lang="cs-CZ" sz="1600" b="1" dirty="0">
                <a:ea typeface="+mn-lt"/>
                <a:cs typeface="+mn-lt"/>
              </a:rPr>
              <a:t> - tělesně postižení (</a:t>
            </a:r>
            <a:r>
              <a:rPr lang="cs-CZ" sz="1600" b="1" dirty="0" err="1">
                <a:ea typeface="+mn-lt"/>
                <a:cs typeface="+mn-lt"/>
              </a:rPr>
              <a:t>amputáři</a:t>
            </a:r>
            <a:r>
              <a:rPr lang="cs-CZ" sz="1600" b="1" dirty="0">
                <a:ea typeface="+mn-lt"/>
                <a:cs typeface="+mn-lt"/>
              </a:rPr>
              <a:t>), 1964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ISMWSF</a:t>
            </a:r>
            <a:r>
              <a:rPr lang="cs-CZ" sz="1600" b="1" dirty="0">
                <a:ea typeface="+mn-lt"/>
                <a:cs typeface="+mn-lt"/>
              </a:rPr>
              <a:t> – International </a:t>
            </a:r>
            <a:r>
              <a:rPr lang="cs-CZ" sz="1600" b="1" dirty="0" err="1">
                <a:ea typeface="+mn-lt"/>
                <a:cs typeface="+mn-lt"/>
              </a:rPr>
              <a:t>Stoke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Mandeville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Wheelchair</a:t>
            </a:r>
            <a:r>
              <a:rPr lang="cs-CZ" sz="1600" b="1" dirty="0">
                <a:ea typeface="+mn-lt"/>
                <a:cs typeface="+mn-lt"/>
              </a:rPr>
              <a:t> Sport </a:t>
            </a:r>
            <a:r>
              <a:rPr lang="cs-CZ" sz="1600" b="1" dirty="0" err="1">
                <a:ea typeface="+mn-lt"/>
                <a:cs typeface="+mn-lt"/>
              </a:rPr>
              <a:t>Federation</a:t>
            </a:r>
            <a:r>
              <a:rPr lang="cs-CZ" sz="1600" b="1" dirty="0">
                <a:ea typeface="+mn-lt"/>
                <a:cs typeface="+mn-lt"/>
              </a:rPr>
              <a:t> (vozíčkáři)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CP ISRA</a:t>
            </a:r>
            <a:r>
              <a:rPr lang="cs-CZ" sz="1600" b="1" dirty="0">
                <a:ea typeface="+mn-lt"/>
                <a:cs typeface="+mn-lt"/>
              </a:rPr>
              <a:t> – </a:t>
            </a:r>
            <a:r>
              <a:rPr lang="cs-CZ" sz="1600" b="1" dirty="0" err="1">
                <a:ea typeface="+mn-lt"/>
                <a:cs typeface="+mn-lt"/>
              </a:rPr>
              <a:t>Cerebral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Palsy</a:t>
            </a:r>
            <a:r>
              <a:rPr lang="cs-CZ" sz="1600" b="1" dirty="0">
                <a:ea typeface="+mn-lt"/>
                <a:cs typeface="+mn-lt"/>
              </a:rPr>
              <a:t> International Sport and </a:t>
            </a:r>
            <a:r>
              <a:rPr lang="cs-CZ" sz="1600" b="1" dirty="0" err="1">
                <a:ea typeface="+mn-lt"/>
                <a:cs typeface="+mn-lt"/>
              </a:rPr>
              <a:t>Receration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Association</a:t>
            </a:r>
            <a:r>
              <a:rPr lang="cs-CZ" sz="1600" b="1" dirty="0">
                <a:ea typeface="+mn-lt"/>
                <a:cs typeface="+mn-lt"/>
              </a:rPr>
              <a:t> (sportovci s centrálními poruchami hybnosti), 1978 </a:t>
            </a:r>
          </a:p>
          <a:p>
            <a:pPr>
              <a:lnSpc>
                <a:spcPct val="100000"/>
              </a:lnSpc>
            </a:pPr>
            <a:r>
              <a:rPr lang="cs-CZ" sz="1600" b="1" u="sng" dirty="0">
                <a:ea typeface="+mn-lt"/>
                <a:cs typeface="+mn-lt"/>
              </a:rPr>
              <a:t>Další mezinárodní federace: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IWBF</a:t>
            </a:r>
            <a:r>
              <a:rPr lang="cs-CZ" sz="1600" b="1" dirty="0">
                <a:ea typeface="+mn-lt"/>
                <a:cs typeface="+mn-lt"/>
              </a:rPr>
              <a:t> – International </a:t>
            </a:r>
            <a:r>
              <a:rPr lang="cs-CZ" sz="1600" b="1" dirty="0" err="1">
                <a:ea typeface="+mn-lt"/>
                <a:cs typeface="+mn-lt"/>
              </a:rPr>
              <a:t>Wheeelchair</a:t>
            </a:r>
            <a:r>
              <a:rPr lang="cs-CZ" sz="1600" b="1" dirty="0">
                <a:ea typeface="+mn-lt"/>
                <a:cs typeface="+mn-lt"/>
              </a:rPr>
              <a:t> Basketball </a:t>
            </a:r>
            <a:r>
              <a:rPr lang="cs-CZ" sz="1600" b="1" dirty="0" err="1">
                <a:ea typeface="+mn-lt"/>
                <a:cs typeface="+mn-lt"/>
              </a:rPr>
              <a:t>Federation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IWTF</a:t>
            </a:r>
            <a:r>
              <a:rPr lang="cs-CZ" sz="1600" b="1" dirty="0">
                <a:ea typeface="+mn-lt"/>
                <a:cs typeface="+mn-lt"/>
              </a:rPr>
              <a:t> - International </a:t>
            </a:r>
            <a:r>
              <a:rPr lang="cs-CZ" sz="1600" b="1" dirty="0" err="1">
                <a:ea typeface="+mn-lt"/>
                <a:cs typeface="+mn-lt"/>
              </a:rPr>
              <a:t>Wheeelchair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Tennis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Federation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u="sng" dirty="0">
                <a:ea typeface="+mn-lt"/>
                <a:cs typeface="+mn-lt"/>
              </a:rPr>
              <a:t>Dokumenty: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Rada Evropy: Evropská charta sportu: Postižené osoby, Štrasburk, 1987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OSN: Standardní pravidla pro vyrovnání příležitosti pro osoby se zdravotním postižením. OSN, 28.10.1993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Vláda ČR: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Národní plán opatření pro snížení negativních důsledků zdravotních postižení, Usnesení vlády ČR č.993 u 8.9.1993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Opatření k péči orgánu státu o sportovní prezentaci státu. Usnesení č.731 ze 7.6.1993 Hlavní změny státní politiky v tělovýchově a sportu </a:t>
            </a:r>
          </a:p>
          <a:p>
            <a:pPr>
              <a:lnSpc>
                <a:spcPct val="100000"/>
              </a:lnSpc>
            </a:pPr>
            <a:r>
              <a:rPr lang="cs-CZ" sz="1600" b="1" u="sng" dirty="0">
                <a:ea typeface="+mn-lt"/>
                <a:cs typeface="+mn-lt"/>
              </a:rPr>
              <a:t>Soutěže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Letní paralympijské hry </a:t>
            </a:r>
          </a:p>
          <a:p>
            <a:pPr lvl="1">
              <a:lnSpc>
                <a:spcPct val="100000"/>
              </a:lnSpc>
            </a:pPr>
            <a:r>
              <a:rPr lang="cs-CZ" sz="1400" b="1" dirty="0" err="1">
                <a:ea typeface="+mn-lt"/>
                <a:cs typeface="+mn-lt"/>
              </a:rPr>
              <a:t>Zimné</a:t>
            </a:r>
            <a:r>
              <a:rPr lang="cs-CZ" sz="1400" b="1" dirty="0">
                <a:ea typeface="+mn-lt"/>
                <a:cs typeface="+mn-lt"/>
              </a:rPr>
              <a:t> paralympijské hry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Mistrovství světa a Evropy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Soutěže na Národní úrovni </a:t>
            </a:r>
            <a:endParaRPr lang="cs-CZ" sz="1400" b="1"/>
          </a:p>
        </p:txBody>
      </p:sp>
    </p:spTree>
    <p:extLst>
      <p:ext uri="{BB962C8B-B14F-4D97-AF65-F5344CB8AC3E}">
        <p14:creationId xmlns:p14="http://schemas.microsoft.com/office/powerpoint/2010/main" val="110996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8A8A9-52BD-4157-BD0A-89BC95F8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PREZENTACE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8E41C8-A210-4624-8B6D-1BA5DCF3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E1030-9EAB-4AB7-A6E8-3605981F85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 dirty="0"/>
              <a:t>Úvod</a:t>
            </a:r>
          </a:p>
          <a:p>
            <a:r>
              <a:rPr lang="cs-CZ" b="1" dirty="0"/>
              <a:t>Zdravotní postižení &amp; možné způsoby dělení</a:t>
            </a:r>
          </a:p>
          <a:p>
            <a:r>
              <a:rPr lang="cs-CZ" b="1" dirty="0"/>
              <a:t>Definice postižení</a:t>
            </a:r>
          </a:p>
          <a:p>
            <a:r>
              <a:rPr lang="cs-CZ" b="1" dirty="0"/>
              <a:t>Historický vývoj </a:t>
            </a:r>
            <a:r>
              <a:rPr lang="cs-CZ" b="1" dirty="0">
                <a:ea typeface="+mn-lt"/>
                <a:cs typeface="+mn-lt"/>
              </a:rPr>
              <a:t>&amp; data</a:t>
            </a:r>
          </a:p>
          <a:p>
            <a:r>
              <a:rPr lang="cs-CZ" b="1" dirty="0">
                <a:ea typeface="+mn-lt"/>
                <a:cs typeface="+mn-lt"/>
              </a:rPr>
              <a:t>Přístupy &amp; jeho vývoj k handicapovaným</a:t>
            </a:r>
          </a:p>
          <a:p>
            <a:r>
              <a:rPr lang="cs-CZ" b="1" dirty="0">
                <a:ea typeface="+mn-lt"/>
                <a:cs typeface="+mn-lt"/>
              </a:rPr>
              <a:t>Psychologie</a:t>
            </a:r>
          </a:p>
          <a:p>
            <a:r>
              <a:rPr lang="cs-CZ" b="1" dirty="0">
                <a:ea typeface="+mn-lt"/>
                <a:cs typeface="+mn-lt"/>
              </a:rPr>
              <a:t>Motivace pro udržení se v pohybových aktivitách</a:t>
            </a:r>
          </a:p>
          <a:p>
            <a:r>
              <a:rPr lang="cs-CZ" b="1" dirty="0">
                <a:ea typeface="+mn-lt"/>
                <a:cs typeface="+mn-lt"/>
              </a:rPr>
              <a:t>Ochranně léčebný režim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688AB8-1A5F-4B89-BEEB-E78AB5AD6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141394-5FAB-4DFD-8AE5-6FA0CFF8AB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 dirty="0"/>
              <a:t>Aplikované pohybové aktivity</a:t>
            </a:r>
          </a:p>
          <a:p>
            <a:r>
              <a:rPr lang="cs-CZ" b="1" dirty="0"/>
              <a:t>Úroveň TV </a:t>
            </a:r>
            <a:r>
              <a:rPr lang="cs-CZ" b="1" dirty="0">
                <a:ea typeface="+mn-lt"/>
                <a:cs typeface="+mn-lt"/>
              </a:rPr>
              <a:t>&amp; sportu u handicapovaných</a:t>
            </a:r>
          </a:p>
          <a:p>
            <a:r>
              <a:rPr lang="cs-CZ" b="1" dirty="0">
                <a:ea typeface="+mn-lt"/>
                <a:cs typeface="+mn-lt"/>
              </a:rPr>
              <a:t>Organizace sportu u handicapovaných</a:t>
            </a:r>
          </a:p>
          <a:p>
            <a:r>
              <a:rPr lang="cs-CZ" b="1" dirty="0">
                <a:ea typeface="+mn-lt"/>
                <a:cs typeface="+mn-lt"/>
              </a:rPr>
              <a:t>Příklady APA: u </a:t>
            </a:r>
            <a:r>
              <a:rPr lang="cs-CZ" b="1" dirty="0" err="1">
                <a:ea typeface="+mn-lt"/>
                <a:cs typeface="+mn-lt"/>
              </a:rPr>
              <a:t>amputářů</a:t>
            </a:r>
            <a:r>
              <a:rPr lang="cs-CZ" b="1" dirty="0">
                <a:ea typeface="+mn-lt"/>
                <a:cs typeface="+mn-lt"/>
              </a:rPr>
              <a:t>, jedinců s míšní lézí &amp; centrálních poruch</a:t>
            </a:r>
          </a:p>
          <a:p>
            <a:r>
              <a:rPr lang="cs-CZ" b="1" dirty="0">
                <a:ea typeface="+mn-lt"/>
                <a:cs typeface="+mn-lt"/>
              </a:rPr>
              <a:t>Komplexní rehabilitační péče</a:t>
            </a:r>
          </a:p>
          <a:p>
            <a:r>
              <a:rPr lang="cs-CZ" b="1" dirty="0">
                <a:ea typeface="+mn-lt"/>
                <a:cs typeface="+mn-lt"/>
              </a:rPr>
              <a:t>Pohybový režim</a:t>
            </a:r>
          </a:p>
          <a:p>
            <a:r>
              <a:rPr lang="cs-CZ" b="1" dirty="0">
                <a:ea typeface="+mn-lt"/>
                <a:cs typeface="+mn-lt"/>
              </a:rPr>
              <a:t>Základní formy pohybového režimu</a:t>
            </a:r>
          </a:p>
          <a:p>
            <a:r>
              <a:rPr lang="cs-CZ" b="1" dirty="0">
                <a:ea typeface="+mn-lt"/>
                <a:cs typeface="+mn-lt"/>
              </a:rPr>
              <a:t>Cvičební program</a:t>
            </a:r>
          </a:p>
        </p:txBody>
      </p:sp>
      <p:pic>
        <p:nvPicPr>
          <p:cNvPr id="8" name="Obrázek 8" descr="Ledovce">
            <a:extLst>
              <a:ext uri="{FF2B5EF4-FFF2-40B4-BE49-F238E27FC236}">
                <a16:creationId xmlns:a16="http://schemas.microsoft.com/office/drawing/2014/main" id="{138B223C-CEFB-4DDA-A47E-C137E7AB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17" y="1576370"/>
            <a:ext cx="10511365" cy="10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4DACD9"/>
          </a:solidFill>
          <a:ln w="57150">
            <a:solidFill>
              <a:srgbClr val="4DACD9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CCAD0F-687C-478F-A6F7-D4D0DA8B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33678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 err="1">
                <a:solidFill>
                  <a:srgbClr val="FFFFFF"/>
                </a:solidFill>
              </a:rPr>
              <a:t>Příklady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sportů</a:t>
            </a:r>
            <a:r>
              <a:rPr lang="en-US" sz="8000" dirty="0">
                <a:solidFill>
                  <a:srgbClr val="FFFFFF"/>
                </a:solidFill>
              </a:rPr>
              <a:t> u </a:t>
            </a:r>
            <a:r>
              <a:rPr lang="en-US" sz="8000" dirty="0" err="1">
                <a:solidFill>
                  <a:srgbClr val="FFFFFF"/>
                </a:solidFill>
              </a:rPr>
              <a:t>handicapovných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jedinců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8100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2D7C4-23CE-4547-87BB-DDB85B3B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358"/>
            <a:ext cx="10755682" cy="615755"/>
          </a:xfrm>
        </p:spPr>
        <p:txBody>
          <a:bodyPr>
            <a:normAutofit fontScale="90000"/>
          </a:bodyPr>
          <a:lstStyle/>
          <a:p>
            <a:r>
              <a:rPr lang="cs-CZ" sz="6600" dirty="0"/>
              <a:t>Sporty jedinců s amputacemi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1D952-03FC-45DD-BD48-FCDDDE73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015"/>
            <a:ext cx="11277600" cy="58385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 dirty="0">
                <a:ea typeface="+mn-lt"/>
                <a:cs typeface="+mn-lt"/>
              </a:rPr>
              <a:t>Baseball - amputovaní nad kolenem mohou hrát jakoukoliv pozici, amputace nad kolenem (většinou chytač, nadhazovač, 1.meta)</a:t>
            </a:r>
          </a:p>
          <a:p>
            <a:r>
              <a:rPr lang="cs-CZ" sz="1600" b="1" dirty="0">
                <a:ea typeface="+mn-lt"/>
                <a:cs typeface="+mn-lt"/>
              </a:rPr>
              <a:t>Cyklistika – s protézou i bez, klipsny, může se použít protetická pata na pedál </a:t>
            </a:r>
          </a:p>
          <a:p>
            <a:r>
              <a:rPr lang="cs-CZ" sz="1600" b="1" dirty="0">
                <a:ea typeface="+mn-lt"/>
                <a:cs typeface="+mn-lt"/>
              </a:rPr>
              <a:t>Kajaky </a:t>
            </a:r>
          </a:p>
          <a:p>
            <a:r>
              <a:rPr lang="cs-CZ" sz="1600" b="1" dirty="0">
                <a:ea typeface="+mn-lt"/>
                <a:cs typeface="+mn-lt"/>
              </a:rPr>
              <a:t>Kanoistika – nižší sedátko - lepší stabilita, může být opěrátko. Jeden z mála sportů, kde postižený může být rovnocenným soupeřem ostatním. Amputovaní mají výhodu lehčího těla – větší rychlost </a:t>
            </a:r>
          </a:p>
          <a:p>
            <a:r>
              <a:rPr lang="cs-CZ" sz="1600" b="1" dirty="0">
                <a:ea typeface="+mn-lt"/>
                <a:cs typeface="+mn-lt"/>
              </a:rPr>
              <a:t>Fotbal – </a:t>
            </a:r>
            <a:r>
              <a:rPr lang="cs-CZ" sz="1600" b="1" dirty="0" err="1">
                <a:ea typeface="+mn-lt"/>
                <a:cs typeface="+mn-lt"/>
              </a:rPr>
              <a:t>wheelchair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football</a:t>
            </a:r>
            <a:r>
              <a:rPr lang="cs-CZ" sz="1600" b="1" dirty="0">
                <a:ea typeface="+mn-lt"/>
                <a:cs typeface="+mn-lt"/>
              </a:rPr>
              <a:t> - </a:t>
            </a:r>
            <a:r>
              <a:rPr lang="cs-CZ" sz="1600" b="1" dirty="0" err="1">
                <a:ea typeface="+mn-lt"/>
                <a:cs typeface="+mn-lt"/>
              </a:rPr>
              <a:t>crutch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soccer</a:t>
            </a:r>
            <a:r>
              <a:rPr lang="cs-CZ" sz="1600" b="1" dirty="0">
                <a:ea typeface="+mn-lt"/>
                <a:cs typeface="+mn-lt"/>
              </a:rPr>
              <a:t> – je hrán amputovanými i zdravými – užívá se jedné nohy a páru berlí. Neužívá se protéz, úder do míče holí je přestupek. Neamputovaní hráči užívají berlí, zvolí si nezatěžovanou nohu, kterou nesmí během hry vyměnit. Brankář (obvykle s amputací paže) hraje 1 paží a oběma nohama. Brankář s amputací obou paží užívá jen nohou k zastavení míče. Neamputovaný brankář má jednu ruku pod tričkem </a:t>
            </a:r>
          </a:p>
          <a:p>
            <a:r>
              <a:rPr lang="cs-CZ" sz="1600" b="1" dirty="0" err="1">
                <a:ea typeface="+mn-lt"/>
                <a:cs typeface="+mn-lt"/>
              </a:rPr>
              <a:t>Sitting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voleyball</a:t>
            </a:r>
            <a:r>
              <a:rPr lang="cs-CZ" sz="1600" b="1" dirty="0">
                <a:ea typeface="+mn-lt"/>
                <a:cs typeface="+mn-lt"/>
              </a:rPr>
              <a:t>; Basketball vozíčkářů </a:t>
            </a:r>
          </a:p>
          <a:p>
            <a:r>
              <a:rPr lang="cs-CZ" sz="1600" b="1" dirty="0">
                <a:ea typeface="+mn-lt"/>
                <a:cs typeface="+mn-lt"/>
              </a:rPr>
              <a:t>Běhy – speciální protézy grafitové jádro pro překonání otřesů. Styl – 1 krok </a:t>
            </a:r>
            <a:r>
              <a:rPr lang="cs-CZ" sz="1600" b="1" dirty="0" err="1">
                <a:ea typeface="+mn-lt"/>
                <a:cs typeface="+mn-lt"/>
              </a:rPr>
              <a:t>protézovanou</a:t>
            </a:r>
            <a:r>
              <a:rPr lang="cs-CZ" sz="1600" b="1" dirty="0">
                <a:ea typeface="+mn-lt"/>
                <a:cs typeface="+mn-lt"/>
              </a:rPr>
              <a:t> nohou a 2 kroky zdravou nohou, nebo berle, skok, skok, berle, skok, skok </a:t>
            </a:r>
          </a:p>
          <a:p>
            <a:r>
              <a:rPr lang="cs-CZ" sz="1600" b="1" dirty="0">
                <a:ea typeface="+mn-lt"/>
                <a:cs typeface="+mn-lt"/>
              </a:rPr>
              <a:t>Golf – zhoršená rovnováha a rytmus, problém rotace nohy </a:t>
            </a:r>
          </a:p>
          <a:p>
            <a:r>
              <a:rPr lang="cs-CZ" sz="1600" b="1" dirty="0">
                <a:ea typeface="+mn-lt"/>
                <a:cs typeface="+mn-lt"/>
              </a:rPr>
              <a:t>Turistika; Jezdectví </a:t>
            </a:r>
          </a:p>
          <a:p>
            <a:r>
              <a:rPr lang="cs-CZ" sz="1600" b="1" dirty="0">
                <a:ea typeface="+mn-lt"/>
                <a:cs typeface="+mn-lt"/>
              </a:rPr>
              <a:t>Bruslení, hokej – speciální protézy pro bruslení, </a:t>
            </a:r>
            <a:r>
              <a:rPr lang="cs-CZ" sz="1600" b="1" dirty="0" err="1">
                <a:ea typeface="+mn-lt"/>
                <a:cs typeface="+mn-lt"/>
              </a:rPr>
              <a:t>skating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cage</a:t>
            </a:r>
            <a:r>
              <a:rPr lang="cs-CZ" sz="1600" b="1" dirty="0">
                <a:ea typeface="+mn-lt"/>
                <a:cs typeface="+mn-lt"/>
              </a:rPr>
              <a:t> (vozíčky) – pro bruslení bez protéz </a:t>
            </a:r>
          </a:p>
          <a:p>
            <a:r>
              <a:rPr lang="cs-CZ" sz="1600" b="1" dirty="0">
                <a:ea typeface="+mn-lt"/>
                <a:cs typeface="+mn-lt"/>
              </a:rPr>
              <a:t>Lyžování – </a:t>
            </a:r>
            <a:r>
              <a:rPr lang="cs-CZ" sz="1600" b="1" dirty="0" err="1">
                <a:ea typeface="+mn-lt"/>
                <a:cs typeface="+mn-lt"/>
              </a:rPr>
              <a:t>monoski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r>
              <a:rPr lang="cs-CZ" sz="1600" b="1" dirty="0">
                <a:ea typeface="+mn-lt"/>
                <a:cs typeface="+mn-lt"/>
              </a:rPr>
              <a:t>Kolečkové brusle, skateboardy </a:t>
            </a:r>
          </a:p>
          <a:p>
            <a:r>
              <a:rPr lang="cs-CZ" sz="1600" b="1" dirty="0">
                <a:ea typeface="+mn-lt"/>
                <a:cs typeface="+mn-lt"/>
              </a:rPr>
              <a:t>Plavání – HK – prsa, znak, DK – kraul, znak. Znak je obvykle nejjednodušší, kraul a prsa mohou být únavné. Možné je i plavání na boku (nezávodní styl) </a:t>
            </a:r>
            <a:endParaRPr lang="cs-CZ" sz="1600" b="1"/>
          </a:p>
        </p:txBody>
      </p:sp>
    </p:spTree>
    <p:extLst>
      <p:ext uri="{BB962C8B-B14F-4D97-AF65-F5344CB8AC3E}">
        <p14:creationId xmlns:p14="http://schemas.microsoft.com/office/powerpoint/2010/main" val="232689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2850B-F0A5-4A37-A175-C6DD3264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KOMPLIKACE VE SPORTU U MÍŠNÍ LÉZE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B204E-127E-4EE6-B7F0-E0A21453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8431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Výši míšní léze odpovídá i funkční zdatnost organismu. Neochrnuté svaly, především na HKK a zčásti i na trupu, fungují zcela normálně a naopak jsou díky pravidelnému pohybu na vozíku hypertrofické, zvláště pak vlivem sportovního tréninku. </a:t>
            </a:r>
          </a:p>
          <a:p>
            <a:r>
              <a:rPr lang="cs-CZ" b="1" dirty="0">
                <a:ea typeface="+mn-lt"/>
                <a:cs typeface="+mn-lt"/>
              </a:rPr>
              <a:t>ALE! Při zatěžování HKK týmž výkonem nastává asi o padesát procent větší zatížení srdce než při zatěžování DKK. </a:t>
            </a:r>
          </a:p>
          <a:p>
            <a:r>
              <a:rPr lang="cs-CZ" b="1" dirty="0">
                <a:ea typeface="+mn-lt"/>
                <a:cs typeface="+mn-lt"/>
              </a:rPr>
              <a:t>Častá částečná až úplná inkontinence → nutno brát ohled při dlouhodobých sportovních výkonech</a:t>
            </a:r>
          </a:p>
          <a:p>
            <a:r>
              <a:rPr lang="cs-CZ" b="1" dirty="0">
                <a:ea typeface="+mn-lt"/>
                <a:cs typeface="+mn-lt"/>
              </a:rPr>
              <a:t>tendence k zácpě → sportovní zátěž ji může zvýraznit či naopak vést k </a:t>
            </a:r>
            <a:r>
              <a:rPr lang="cs-CZ" b="1" dirty="0" err="1">
                <a:ea typeface="+mn-lt"/>
                <a:cs typeface="+mn-lt"/>
              </a:rPr>
              <a:t>mimovolnímu</a:t>
            </a:r>
            <a:r>
              <a:rPr lang="cs-CZ" b="1" dirty="0">
                <a:ea typeface="+mn-lt"/>
                <a:cs typeface="+mn-lt"/>
              </a:rPr>
              <a:t> uvolnění stolice </a:t>
            </a:r>
          </a:p>
          <a:p>
            <a:r>
              <a:rPr lang="cs-CZ" b="1" dirty="0">
                <a:ea typeface="+mn-lt"/>
                <a:cs typeface="+mn-lt"/>
              </a:rPr>
              <a:t>Velké riziko vzniku proleženin (</a:t>
            </a:r>
            <a:r>
              <a:rPr lang="cs-CZ" b="1" dirty="0" err="1">
                <a:ea typeface="+mn-lt"/>
                <a:cs typeface="+mn-lt"/>
              </a:rPr>
              <a:t>decubitů</a:t>
            </a:r>
            <a:r>
              <a:rPr lang="cs-CZ" b="1" dirty="0">
                <a:ea typeface="+mn-lt"/>
                <a:cs typeface="+mn-lt"/>
              </a:rPr>
              <a:t>), zejména v oblasti sedacích hrbolů a křížové kosti</a:t>
            </a:r>
          </a:p>
          <a:p>
            <a:r>
              <a:rPr lang="cs-CZ" b="1" dirty="0">
                <a:ea typeface="+mn-lt"/>
                <a:cs typeface="+mn-lt"/>
              </a:rPr>
              <a:t>DKK: spontánně či různými podněty snadno </a:t>
            </a:r>
            <a:r>
              <a:rPr lang="cs-CZ" b="1" dirty="0" err="1">
                <a:ea typeface="+mn-lt"/>
                <a:cs typeface="+mn-lt"/>
              </a:rPr>
              <a:t>vyprovokovatelné</a:t>
            </a:r>
            <a:r>
              <a:rPr lang="cs-CZ" b="1" dirty="0">
                <a:ea typeface="+mn-lt"/>
                <a:cs typeface="+mn-lt"/>
              </a:rPr>
              <a:t> svalové spasmy + případné zvýšené napětí velkého počtu svalů může vyvolat až mimovolní pohyb končetin → postižený sportovec může ztratit rovnováhu </a:t>
            </a:r>
          </a:p>
          <a:p>
            <a:r>
              <a:rPr lang="cs-CZ" b="1" dirty="0">
                <a:ea typeface="+mn-lt"/>
                <a:cs typeface="+mn-lt"/>
              </a:rPr>
              <a:t>Sportovní výsledky záleží na: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vlastní zdatnosti = míra funkčního postižení a míry případných zdravotních komplikací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technickém vybavení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typu vozíku: běžný vozík nelze použít pro hry (například basketbal) ani pro atletické jízdy → užívají se vozíky speciální konstrukce (takzvané „formule“). Jsou odlehčené s minimálním zatížením předních malých kol, zadní kola jsou kvůli stabilitě odkloněna dovnitř a mají malé hnací kruhy.  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106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5F795C-FFE7-4273-986E-155E1E82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SPORTOVNÍ VOZÍKY</a:t>
            </a:r>
          </a:p>
        </p:txBody>
      </p:sp>
      <p:pic>
        <p:nvPicPr>
          <p:cNvPr id="4" name="Obrázek 4" descr="Obsah obrázku osoba, silnice, exteriér, kolo&#10;&#10;Popis se vygeneroval automaticky.">
            <a:extLst>
              <a:ext uri="{FF2B5EF4-FFF2-40B4-BE49-F238E27FC236}">
                <a16:creationId xmlns:a16="http://schemas.microsoft.com/office/drawing/2014/main" id="{42EDC337-C5B1-4062-BA39-E1F2AA000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0" r="10247" b="-3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6" name="Obrázek 6" descr="Obsah obrázku silnice, exteriér, osoba, kolo&#10;&#10;Popis se vygeneroval automaticky.">
            <a:extLst>
              <a:ext uri="{FF2B5EF4-FFF2-40B4-BE49-F238E27FC236}">
                <a16:creationId xmlns:a16="http://schemas.microsoft.com/office/drawing/2014/main" id="{3EAF241A-B079-40BC-86F3-5D9EBBF1C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2" r="14005" b="-3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5" name="Obrázek 5" descr="Obsah obrázku osoba, interiér, patro, skupina&#10;&#10;Popis se vygeneroval automaticky.">
            <a:extLst>
              <a:ext uri="{FF2B5EF4-FFF2-40B4-BE49-F238E27FC236}">
                <a16:creationId xmlns:a16="http://schemas.microsoft.com/office/drawing/2014/main" id="{3E2EED8C-F352-4F16-AECD-DE01D1132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9" r="44732" b="1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243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EC14F9-CD21-48A4-80FA-21673176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Cíle TV &amp; sportu vozíčkářů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BCD8D-E76D-485C-8805-DC1750F2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803"/>
            <a:ext cx="10515600" cy="45087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rozvíjení základních pohybových schopností a dovedností: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obratnosti, síly, vytrvalosti, udržení rovnováhy, prostorové orientace, rychlosti reakce, bravurní zvládnutí jízdy na vozíku ve smyslu „vozíku jako součásti těla“, manuální zručnosti, hygienických návyků </a:t>
            </a:r>
          </a:p>
          <a:p>
            <a:r>
              <a:rPr lang="cs-CZ" b="1" dirty="0">
                <a:ea typeface="+mn-lt"/>
                <a:cs typeface="+mn-lt"/>
              </a:rPr>
              <a:t>osvojení žádoucích regeneračních a kompenzačních metod, </a:t>
            </a:r>
            <a:r>
              <a:rPr lang="cs-CZ" b="1" dirty="0" err="1">
                <a:ea typeface="+mn-lt"/>
                <a:cs typeface="+mn-lt"/>
              </a:rPr>
              <a:t>psychorelaxační</a:t>
            </a:r>
            <a:r>
              <a:rPr lang="cs-CZ" b="1" dirty="0">
                <a:ea typeface="+mn-lt"/>
                <a:cs typeface="+mn-lt"/>
              </a:rPr>
              <a:t> techniky, automasáž, kompenzační cvičení, posilování, strečink formování psychických vlastností, volního úsilí, schopnost koncentrace, zvládání emocí, adaptace a kooperace, vyrovnávání se s konfliktními situacemi, kompenzace pocitů méněcennosti </a:t>
            </a:r>
          </a:p>
          <a:p>
            <a:r>
              <a:rPr lang="cs-CZ" b="1" dirty="0">
                <a:ea typeface="+mn-lt"/>
                <a:cs typeface="+mn-lt"/>
              </a:rPr>
              <a:t>překonávání sociálních bariér, přijetí sociálních rolí, navazování kontaktů uvnitř subpopulace zdravotně postižených, společenské kontakty zdravých a postižených, pozitivní příklad pro dosud nesportující vozíčkáře, možnost výměny zkušeností a informací, propagace dosažených výsledků, sportovní diváctví </a:t>
            </a:r>
          </a:p>
          <a:p>
            <a:r>
              <a:rPr lang="cs-CZ" b="1" dirty="0">
                <a:ea typeface="+mn-lt"/>
                <a:cs typeface="+mn-lt"/>
              </a:rPr>
              <a:t>Prevence hypokineze, nevhodné životosprávy (pití alkoholu, kouření či ignorování racionální výživy), časté </a:t>
            </a:r>
            <a:r>
              <a:rPr lang="cs-CZ" b="1" dirty="0" err="1">
                <a:ea typeface="+mn-lt"/>
                <a:cs typeface="+mn-lt"/>
              </a:rPr>
              <a:t>neurotizace</a:t>
            </a:r>
            <a:r>
              <a:rPr lang="cs-CZ" b="1" dirty="0">
                <a:ea typeface="+mn-lt"/>
                <a:cs typeface="+mn-lt"/>
              </a:rPr>
              <a:t>, snížení vlivu </a:t>
            </a:r>
            <a:r>
              <a:rPr lang="cs-CZ" b="1" dirty="0" err="1">
                <a:ea typeface="+mn-lt"/>
                <a:cs typeface="+mn-lt"/>
              </a:rPr>
              <a:t>stresogenních</a:t>
            </a:r>
            <a:r>
              <a:rPr lang="cs-CZ" b="1" dirty="0">
                <a:ea typeface="+mn-lt"/>
                <a:cs typeface="+mn-lt"/>
              </a:rPr>
              <a:t> faktorů...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072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56CF40-E392-4C49-8FF6-D2C1983F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300" b="1" dirty="0">
                <a:solidFill>
                  <a:schemeClr val="bg1"/>
                </a:solidFill>
              </a:rPr>
              <a:t>Vliv TV</a:t>
            </a:r>
            <a:r>
              <a:rPr lang="cs-CZ" sz="4300" b="1" dirty="0">
                <a:solidFill>
                  <a:schemeClr val="bg1"/>
                </a:solidFill>
                <a:ea typeface="+mj-lt"/>
                <a:cs typeface="+mj-lt"/>
              </a:rPr>
              <a:t> &amp; sportu na vozíčkáře</a:t>
            </a:r>
            <a:endParaRPr lang="cs-CZ" sz="4300" b="1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FA88E-B0CB-42A8-A09D-A557B2E0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983"/>
            <a:ext cx="11139054" cy="45253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Svaly rukou a paží jsou ve srovnání se svaly DKK nedostatečně vybaveny kapacitně pro lokomoci celého těla → i mírný pohyb na vozíku je nutno hodnotit jako značnou fyzickou zátěž, která vyvolává únavu.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U netrénovaných: nadměrná kardiopulmonální zátěž může omezovat či brzdit rehabilitační účinky nebo dokonce být rizikovým faktorem pro vozíčkáře, kteří trpí insuficiencí srdce či plic.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vozíčkáři mají omezenou schopnost oxygenace a použití síly HKK → snížená svalová a kardiopulmonální zdatnost = výsledek života na vozíku (tedy sedavého životního způsobu)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trénink horních končetin nepřináší odpovídající užitek a přitom je pro oběhový a dýchací systém zatěžující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Další faktory: velká míra statické práce, nepříznivé histochemické poměry svalů HKK: celkově větší poměr </a:t>
            </a:r>
            <a:r>
              <a:rPr lang="cs-CZ" sz="1800" b="1" dirty="0" err="1">
                <a:ea typeface="+mn-lt"/>
                <a:cs typeface="+mn-lt"/>
              </a:rPr>
              <a:t>fázických</a:t>
            </a:r>
            <a:r>
              <a:rPr lang="cs-CZ" sz="1800" b="1" dirty="0">
                <a:ea typeface="+mn-lt"/>
                <a:cs typeface="+mn-lt"/>
              </a:rPr>
              <a:t> vláken ( = svalů vyžadují více energie k dané práci) → rychleji se unaví ve srovnání se svalstvem DKK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společenská integrace a socializace: </a:t>
            </a:r>
          </a:p>
          <a:p>
            <a:pPr lvl="1"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tělovýchovné aktivity pozitivně ovlivňují plnohodnotné zapojení do společnosti, posilují rodinnou soudržnost a významně rozšiřují zónu sociálních kontaktů</a:t>
            </a:r>
          </a:p>
          <a:p>
            <a:pPr lvl="1"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vhodná kompenzace pro pocity méněcennosti a životní zbytečnosti, poruchy seberealizace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společná participace zdravých a postižených: praxe školní TV, kde vozíčkáři nejsou osvobozováni či nějakým způsobem zvýhodňováni nebo diskriminováni ve srovnání se zdravými spolužáky. V rámci hodin TV a činnosti sportovních kroužků společně cvičí a sportují zdraví a postižení.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Rozdíl: zdraví sportovci: vliv rodiny výrazně patrný X rodina u vozíčkáře nehraje významnou roli, tu představují učitelé TV, rehabilitační pracovníci (fyzioterapeuti, ergoterapeuti) a sportovní terapeuti v rehabilitačních ústavech </a:t>
            </a:r>
            <a:endParaRPr lang="cs-CZ" sz="1800" b="1"/>
          </a:p>
        </p:txBody>
      </p:sp>
    </p:spTree>
    <p:extLst>
      <p:ext uri="{BB962C8B-B14F-4D97-AF65-F5344CB8AC3E}">
        <p14:creationId xmlns:p14="http://schemas.microsoft.com/office/powerpoint/2010/main" val="416140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5DB67-26A6-4253-BA42-BB9E4E84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TĚLESNĚ POSTIŽENÝCH NA VOZÍKU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32BE6-D7B9-46E9-B217-E61990E1C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974888" cy="480519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Kvadruplegie C4-C5</a:t>
            </a:r>
            <a:r>
              <a:rPr lang="cs-CZ" b="1" dirty="0">
                <a:ea typeface="+mn-lt"/>
                <a:cs typeface="+mn-lt"/>
              </a:rPr>
              <a:t> – brániční dýchání, úplná centrální plegie HK i DK, úplná závislost na okolí, elektrický vozík pro postižené nezbytný, ovládání automobilu nemožné </a:t>
            </a:r>
            <a:endParaRPr lang="cs-CZ"/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Kvadruplegie C6 – C7</a:t>
            </a:r>
            <a:r>
              <a:rPr lang="cs-CZ" b="1" dirty="0">
                <a:ea typeface="+mn-lt"/>
                <a:cs typeface="+mn-lt"/>
              </a:rPr>
              <a:t> – brániční dýchání, periferní či smíšená paréze HK, nesoběstačnost těžkého stupně, vozík nezbytný, kompenzační pomůcky pro ruce nezbytné, ovládání automobilu eventuelně možné.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Kvadruplegie C8 – Th1 </a:t>
            </a:r>
            <a:r>
              <a:rPr lang="cs-CZ" b="1" dirty="0">
                <a:ea typeface="+mn-lt"/>
                <a:cs typeface="+mn-lt"/>
              </a:rPr>
              <a:t>– brániční dýchání, periferní či smíšená paréza HK, nesoběstačnost středního až lehkého stupně, vozík nezbytný, řízení automobilu možné při ovládání rukama a automatické spojce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Th2 – Th5</a:t>
            </a:r>
            <a:r>
              <a:rPr lang="cs-CZ" b="1" dirty="0">
                <a:ea typeface="+mn-lt"/>
                <a:cs typeface="+mn-lt"/>
              </a:rPr>
              <a:t> – zmenšený dechový objem, úplná nezávislost ve všech denních činnostech, vozík nezbytný, chůze přísunem s aparáty na DK, řízení automobilu možné při ovládání rukama.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Th6 – Th10</a:t>
            </a:r>
            <a:r>
              <a:rPr lang="cs-CZ" b="1" dirty="0">
                <a:ea typeface="+mn-lt"/>
                <a:cs typeface="+mn-lt"/>
              </a:rPr>
              <a:t> – úplná nezávislost, vozík nezbytný, chůze švihem možná s aparáty na DK a francouzskými berlemi, řízení automobilu možné při ovládání rukama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Th11 – L3 </a:t>
            </a:r>
            <a:r>
              <a:rPr lang="cs-CZ" b="1" dirty="0">
                <a:ea typeface="+mn-lt"/>
                <a:cs typeface="+mn-lt"/>
              </a:rPr>
              <a:t>- úplná nezávislost, chůze švihem a čtyřdobá chůze možná při použití aparátů a berlí, vozík nezbytný, řízení automobilu možné při ovládání rukama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L4 – S2</a:t>
            </a:r>
            <a:r>
              <a:rPr lang="cs-CZ" b="1" dirty="0">
                <a:ea typeface="+mn-lt"/>
                <a:cs typeface="+mn-lt"/>
              </a:rPr>
              <a:t> - úplná nezávislost doma i mimo dům, vozík není nutný, chůze se dvěma berlemi možná, řízení automobilu možné při ovládání rukama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15851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F780F-306E-4E40-BFAE-5BFE7C75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281618"/>
            <a:ext cx="12603270" cy="13464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800" dirty="0">
                <a:ea typeface="+mj-lt"/>
                <a:cs typeface="+mj-lt"/>
              </a:rPr>
              <a:t>Klasifikace míšních poranění ISMGF (International </a:t>
            </a:r>
            <a:r>
              <a:rPr lang="cs-CZ" sz="3800" dirty="0" err="1">
                <a:ea typeface="+mj-lt"/>
                <a:cs typeface="+mj-lt"/>
              </a:rPr>
              <a:t>Stoke</a:t>
            </a:r>
            <a:r>
              <a:rPr lang="cs-CZ" sz="3800" dirty="0">
                <a:ea typeface="+mj-lt"/>
                <a:cs typeface="+mj-lt"/>
              </a:rPr>
              <a:t> </a:t>
            </a:r>
            <a:r>
              <a:rPr lang="cs-CZ" sz="3800" dirty="0" err="1">
                <a:ea typeface="+mj-lt"/>
                <a:cs typeface="+mj-lt"/>
              </a:rPr>
              <a:t>Mandeville</a:t>
            </a:r>
            <a:r>
              <a:rPr lang="cs-CZ" sz="3800" dirty="0">
                <a:ea typeface="+mj-lt"/>
                <a:cs typeface="+mj-lt"/>
              </a:rPr>
              <a:t> </a:t>
            </a:r>
            <a:r>
              <a:rPr lang="cs-CZ" sz="3800" dirty="0" err="1">
                <a:ea typeface="+mj-lt"/>
                <a:cs typeface="+mj-lt"/>
              </a:rPr>
              <a:t>Games</a:t>
            </a:r>
            <a:r>
              <a:rPr lang="cs-CZ" sz="3800" dirty="0">
                <a:ea typeface="+mj-lt"/>
                <a:cs typeface="+mj-lt"/>
              </a:rPr>
              <a:t> </a:t>
            </a:r>
            <a:r>
              <a:rPr lang="cs-CZ" sz="3800" dirty="0" err="1">
                <a:ea typeface="+mj-lt"/>
                <a:cs typeface="+mj-lt"/>
              </a:rPr>
              <a:t>Federation</a:t>
            </a:r>
            <a:r>
              <a:rPr lang="cs-CZ" sz="3800" dirty="0">
                <a:ea typeface="+mj-lt"/>
                <a:cs typeface="+mj-lt"/>
              </a:rPr>
              <a:t>) </a:t>
            </a:r>
            <a:endParaRPr lang="cs-CZ" sz="380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C0AF9FC-91E2-45BA-8B95-3B8AFBAE0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855283"/>
              </p:ext>
            </p:extLst>
          </p:nvPr>
        </p:nvGraphicFramePr>
        <p:xfrm>
          <a:off x="838200" y="2711690"/>
          <a:ext cx="1051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7269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24851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43680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753462"/>
                    </a:ext>
                  </a:extLst>
                </a:gridCol>
              </a:tblGrid>
              <a:tr h="363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sz="1800" b="1" i="0" u="none" strike="noStrike" noProof="0" dirty="0">
                        <a:latin typeface="The Ha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1" i="0" u="none" strike="noStrike" noProof="0" dirty="0">
                          <a:latin typeface="The Hand"/>
                        </a:rPr>
                        <a:t>TŘÍDA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noProof="0" dirty="0">
                          <a:latin typeface="The Hand"/>
                        </a:rPr>
                        <a:t>VÝŠKA LÉZE (SEGMENT)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noProof="0" dirty="0">
                          <a:latin typeface="The Hand"/>
                        </a:rPr>
                        <a:t>PROVOZOVÁNÍ SPORTU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750987"/>
                  </a:ext>
                </a:extLst>
              </a:tr>
              <a:tr h="363029">
                <a:tc rowSpan="3">
                  <a:txBody>
                    <a:bodyPr/>
                    <a:lstStyle/>
                    <a:p>
                      <a:r>
                        <a:rPr lang="cs-CZ" b="1" dirty="0"/>
                        <a:t>KVADRUPLEGICI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C4-C5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b="1" dirty="0"/>
                        <a:t>Jen velmi omezeně, např. boccia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3609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C6-C7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39910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C8-Th1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794210"/>
                  </a:ext>
                </a:extLst>
              </a:tr>
              <a:tr h="363029">
                <a:tc rowSpan="6">
                  <a:txBody>
                    <a:bodyPr/>
                    <a:lstStyle/>
                    <a:p>
                      <a:r>
                        <a:rPr lang="cs-CZ" b="1" dirty="0"/>
                        <a:t>PARAPLEGICI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Th2-Th5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cs-CZ" b="1" dirty="0"/>
                        <a:t>MOŽNÉ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45367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Th6-Th10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50427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Th11-L3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31795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L4-S2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47383"/>
                  </a:ext>
                </a:extLst>
              </a:tr>
              <a:tr h="3630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L3-L4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7494"/>
                  </a:ext>
                </a:extLst>
              </a:tr>
              <a:tr h="3630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L5-S5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61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68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FB3AC-009C-449B-95D9-CF088C07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APA u centrální </a:t>
            </a:r>
            <a:r>
              <a:rPr lang="cs-CZ" dirty="0" err="1"/>
              <a:t>pchch</a:t>
            </a:r>
            <a:r>
              <a:rPr lang="cs-CZ" dirty="0"/>
              <a:t> hybnosti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7776F-59C0-4B18-9304-5E858B23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4133"/>
            <a:ext cx="11104418" cy="3399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 dirty="0">
                <a:ea typeface="+mn-lt"/>
                <a:cs typeface="+mn-lt"/>
              </a:rPr>
              <a:t>Mozková obrna je postižení mozku, které je neprogresivní a způsobuje variabilní poruchy koordinace, svalového tonu a svalové síly </a:t>
            </a:r>
            <a:endParaRPr lang="cs-CZ" b="1"/>
          </a:p>
          <a:p>
            <a:pPr algn="just"/>
            <a:r>
              <a:rPr lang="cs-CZ" b="1" dirty="0">
                <a:ea typeface="+mn-lt"/>
                <a:cs typeface="+mn-lt"/>
              </a:rPr>
              <a:t>Diagnózou kvalifikovaných účastníků musí být </a:t>
            </a:r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neprogresivní poškození mozku s pohybovou dysfunkcí , </a:t>
            </a:r>
            <a:r>
              <a:rPr lang="cs-CZ" b="1" dirty="0">
                <a:ea typeface="+mn-lt"/>
                <a:cs typeface="+mn-lt"/>
              </a:rPr>
              <a:t>např. DMO, traumatické poranění mozku, CMP... </a:t>
            </a:r>
          </a:p>
          <a:p>
            <a:pPr algn="just"/>
            <a:r>
              <a:rPr lang="cs-CZ" b="1" dirty="0">
                <a:ea typeface="+mn-lt"/>
                <a:cs typeface="+mn-lt"/>
              </a:rPr>
              <a:t>Tyto jedince sjednocuje CP ISRA – </a:t>
            </a:r>
            <a:r>
              <a:rPr lang="cs-CZ" b="1" dirty="0" err="1">
                <a:ea typeface="+mn-lt"/>
                <a:cs typeface="+mn-lt"/>
              </a:rPr>
              <a:t>Cerebral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Palsy</a:t>
            </a:r>
            <a:r>
              <a:rPr lang="cs-CZ" b="1" dirty="0">
                <a:ea typeface="+mn-lt"/>
                <a:cs typeface="+mn-lt"/>
              </a:rPr>
              <a:t> International Sport and </a:t>
            </a:r>
            <a:r>
              <a:rPr lang="cs-CZ" b="1" dirty="0" err="1">
                <a:ea typeface="+mn-lt"/>
                <a:cs typeface="+mn-lt"/>
              </a:rPr>
              <a:t>Receration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Association</a:t>
            </a:r>
            <a:r>
              <a:rPr lang="cs-CZ" b="1" dirty="0">
                <a:ea typeface="+mn-lt"/>
                <a:cs typeface="+mn-lt"/>
              </a:rPr>
              <a:t> (sportovci s centrálními poruchami hybnosti) 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03394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4DACD9"/>
          </a:solidFill>
          <a:ln w="25400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F72FD-1F74-4343-A2B5-D20939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100" dirty="0">
                <a:solidFill>
                  <a:schemeClr val="bg1"/>
                </a:solidFill>
              </a:rPr>
              <a:t>Klasifikace u centrálních poruch hybnosti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A08C7-16E9-46E6-AF99-3C369E3D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Účel: poskytnout všem sportovcům spravedlivý výchozí bod pro soutěžení a předcházet, aby bylo sportovcům zabráněno v dosažení úspěchu pouze kvůli neurologickému postižení.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Cíl: zajistit, aby rozhodující faktor sportovního výkonu závisel na tréninku, úrovni dovedností a sportovních zkušeností spíše než na neurologických schopnostech. Hodnotí neurologické funkce sportovce ve vztahu k jeho sportovní disciplíně způsobem, který mu umožní soupeřit s jedinci s podobným postižením. </a:t>
            </a:r>
            <a:endParaRPr lang="cs-CZ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6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508ED3-6C4E-4A33-A177-2AF97E07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rgbClr val="FFFFFF"/>
                </a:solidFill>
              </a:rPr>
              <a:t>ÚVOD</a:t>
            </a:r>
            <a:endParaRPr lang="cs-CZ" sz="66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D841D-4F55-4A07-AD94-DC8C06C1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cs-CZ" b="1" dirty="0">
                <a:ea typeface="+mn-lt"/>
                <a:cs typeface="+mn-lt"/>
              </a:rPr>
              <a:t> Pohyb je základní vlastností živé hmoty. Zatímco pro zdravého člověka je tělesná aktivita spíše denní potřebou, pro zdravotně postiženého může být aktivní pohybová činnost dokonce každodenní nutností v pravidelném režimu jejich života. Navíc, lidé se zdravotním postižením potřebují a také mají rádi pohyb a potažmo sportovní aktivity stejně jako ostatní lidé. To v určitém smyslu vyjadřuje i následující citát od jedné z největších osobností sportu zdravotně postižených. Také připomíná, že pohybová aktivita může mít pro člověka se zdravotním postižením velký význam z hlediska rehabilitačního. </a:t>
            </a:r>
            <a:endParaRPr lang="cs-CZ" b="1"/>
          </a:p>
          <a:p>
            <a:pPr marL="0" indent="0" algn="ctr">
              <a:buNone/>
            </a:pPr>
            <a:r>
              <a:rPr lang="cs-CZ" b="1" i="1" dirty="0">
                <a:ea typeface="+mn-lt"/>
                <a:cs typeface="+mn-lt"/>
              </a:rPr>
              <a:t>"Široce pojato, cíle sportu jsou vyjádřením principů, které platí pro postižené i pro nepostižené osoby. K tomu navíc přistupuje obrovská terapeutická hodnota sportu a jeho nezastupitelná role v procesu fyzické, psychické a sociální rehabilitace postižených." </a:t>
            </a:r>
            <a:endParaRPr lang="cs-CZ" i="1"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cs-CZ" b="1" dirty="0">
                <a:ea typeface="+mn-lt"/>
                <a:cs typeface="+mn-lt"/>
              </a:rPr>
              <a:t>Sir Ludwig </a:t>
            </a:r>
            <a:r>
              <a:rPr lang="cs-CZ" b="1" dirty="0" err="1">
                <a:ea typeface="+mn-lt"/>
                <a:cs typeface="+mn-lt"/>
              </a:rPr>
              <a:t>Guttmann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0904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7993FA-482D-40A2-BD7B-EBB6AE1CA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7D236-00AC-47A5-AC0F-A01B073F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464" y="643467"/>
            <a:ext cx="3447288" cy="5571066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b="1" dirty="0">
                <a:solidFill>
                  <a:srgbClr val="4DACD9"/>
                </a:solidFill>
              </a:rPr>
              <a:t>KLASIFIKAČNÍ TŘÍDY U CENTRÁLNÍCH PORUCH HYBNOSTI (8)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E8634F-51AB-499B-BC73-009FB46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84987" cy="6858000"/>
          </a:xfrm>
          <a:custGeom>
            <a:avLst/>
            <a:gdLst>
              <a:gd name="connsiteX0" fmla="*/ 0 w 7384987"/>
              <a:gd name="connsiteY0" fmla="*/ 0 h 6858000"/>
              <a:gd name="connsiteX1" fmla="*/ 7366172 w 7384987"/>
              <a:gd name="connsiteY1" fmla="*/ 0 h 6858000"/>
              <a:gd name="connsiteX2" fmla="*/ 7359733 w 7384987"/>
              <a:gd name="connsiteY2" fmla="*/ 160754 h 6858000"/>
              <a:gd name="connsiteX3" fmla="*/ 7363789 w 7384987"/>
              <a:gd name="connsiteY3" fmla="*/ 350870 h 6858000"/>
              <a:gd name="connsiteX4" fmla="*/ 7364804 w 7384987"/>
              <a:gd name="connsiteY4" fmla="*/ 738248 h 6858000"/>
              <a:gd name="connsiteX5" fmla="*/ 7363917 w 7384987"/>
              <a:gd name="connsiteY5" fmla="*/ 1051329 h 6858000"/>
              <a:gd name="connsiteX6" fmla="*/ 7369069 w 7384987"/>
              <a:gd name="connsiteY6" fmla="*/ 1216617 h 6858000"/>
              <a:gd name="connsiteX7" fmla="*/ 7370433 w 7384987"/>
              <a:gd name="connsiteY7" fmla="*/ 1216617 h 6858000"/>
              <a:gd name="connsiteX8" fmla="*/ 7370810 w 7384987"/>
              <a:gd name="connsiteY8" fmla="*/ 1241159 h 6858000"/>
              <a:gd name="connsiteX9" fmla="*/ 7368946 w 7384987"/>
              <a:gd name="connsiteY9" fmla="*/ 1298998 h 6858000"/>
              <a:gd name="connsiteX10" fmla="*/ 7368583 w 7384987"/>
              <a:gd name="connsiteY10" fmla="*/ 1314450 h 6858000"/>
              <a:gd name="connsiteX11" fmla="*/ 7368448 w 7384987"/>
              <a:gd name="connsiteY11" fmla="*/ 1314450 h 6858000"/>
              <a:gd name="connsiteX12" fmla="*/ 7364030 w 7384987"/>
              <a:gd name="connsiteY12" fmla="*/ 1451529 h 6858000"/>
              <a:gd name="connsiteX13" fmla="*/ 7372921 w 7384987"/>
              <a:gd name="connsiteY13" fmla="*/ 1777349 h 6858000"/>
              <a:gd name="connsiteX14" fmla="*/ 7360218 w 7384987"/>
              <a:gd name="connsiteY14" fmla="*/ 2237181 h 6858000"/>
              <a:gd name="connsiteX15" fmla="*/ 7363394 w 7384987"/>
              <a:gd name="connsiteY15" fmla="*/ 2901271 h 6858000"/>
              <a:gd name="connsiteX16" fmla="*/ 7384987 w 7384987"/>
              <a:gd name="connsiteY16" fmla="*/ 3385366 h 6858000"/>
              <a:gd name="connsiteX17" fmla="*/ 7362505 w 7384987"/>
              <a:gd name="connsiteY17" fmla="*/ 3749928 h 6858000"/>
              <a:gd name="connsiteX18" fmla="*/ 7361488 w 7384987"/>
              <a:gd name="connsiteY18" fmla="*/ 4167080 h 6858000"/>
              <a:gd name="connsiteX19" fmla="*/ 7366315 w 7384987"/>
              <a:gd name="connsiteY19" fmla="*/ 4538757 h 6858000"/>
              <a:gd name="connsiteX20" fmla="*/ 7373684 w 7384987"/>
              <a:gd name="connsiteY20" fmla="*/ 4950193 h 6858000"/>
              <a:gd name="connsiteX21" fmla="*/ 7356280 w 7384987"/>
              <a:gd name="connsiteY21" fmla="*/ 5366074 h 6858000"/>
              <a:gd name="connsiteX22" fmla="*/ 7356280 w 7384987"/>
              <a:gd name="connsiteY22" fmla="*/ 5739911 h 6858000"/>
              <a:gd name="connsiteX23" fmla="*/ 7376478 w 7384987"/>
              <a:gd name="connsiteY23" fmla="*/ 6321306 h 6858000"/>
              <a:gd name="connsiteX24" fmla="*/ 7367793 w 7384987"/>
              <a:gd name="connsiteY24" fmla="*/ 6858000 h 6858000"/>
              <a:gd name="connsiteX25" fmla="*/ 0 w 7384987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4987" h="6858000">
                <a:moveTo>
                  <a:pt x="0" y="0"/>
                </a:moveTo>
                <a:lnTo>
                  <a:pt x="7366172" y="0"/>
                </a:lnTo>
                <a:lnTo>
                  <a:pt x="7359733" y="160754"/>
                </a:lnTo>
                <a:cubicBezTo>
                  <a:pt x="7359139" y="224139"/>
                  <a:pt x="7360491" y="287545"/>
                  <a:pt x="7363789" y="350870"/>
                </a:cubicBezTo>
                <a:cubicBezTo>
                  <a:pt x="7372315" y="479826"/>
                  <a:pt x="7372646" y="609245"/>
                  <a:pt x="7364804" y="738248"/>
                </a:cubicBezTo>
                <a:cubicBezTo>
                  <a:pt x="7358232" y="842483"/>
                  <a:pt x="7357929" y="947053"/>
                  <a:pt x="7363917" y="1051329"/>
                </a:cubicBezTo>
                <a:lnTo>
                  <a:pt x="7369069" y="1216617"/>
                </a:lnTo>
                <a:lnTo>
                  <a:pt x="7370433" y="1216617"/>
                </a:lnTo>
                <a:lnTo>
                  <a:pt x="7370810" y="1241159"/>
                </a:lnTo>
                <a:lnTo>
                  <a:pt x="7368946" y="1298998"/>
                </a:lnTo>
                <a:lnTo>
                  <a:pt x="7368583" y="1314450"/>
                </a:lnTo>
                <a:lnTo>
                  <a:pt x="7368448" y="1314450"/>
                </a:lnTo>
                <a:lnTo>
                  <a:pt x="7364030" y="1451529"/>
                </a:lnTo>
                <a:cubicBezTo>
                  <a:pt x="7358313" y="1560263"/>
                  <a:pt x="7366950" y="1668870"/>
                  <a:pt x="7372921" y="1777349"/>
                </a:cubicBezTo>
                <a:cubicBezTo>
                  <a:pt x="7381432" y="1931051"/>
                  <a:pt x="7371270" y="2084116"/>
                  <a:pt x="7360218" y="2237181"/>
                </a:cubicBezTo>
                <a:cubicBezTo>
                  <a:pt x="7344975" y="2458587"/>
                  <a:pt x="7353486" y="2679992"/>
                  <a:pt x="7363394" y="2901271"/>
                </a:cubicBezTo>
                <a:cubicBezTo>
                  <a:pt x="7370635" y="3062594"/>
                  <a:pt x="7383210" y="3223789"/>
                  <a:pt x="7384987" y="3385366"/>
                </a:cubicBezTo>
                <a:cubicBezTo>
                  <a:pt x="7385051" y="3507234"/>
                  <a:pt x="7377544" y="3628988"/>
                  <a:pt x="7362505" y="3749928"/>
                </a:cubicBezTo>
                <a:cubicBezTo>
                  <a:pt x="7346880" y="3888895"/>
                  <a:pt x="7353613" y="4027988"/>
                  <a:pt x="7361488" y="4167080"/>
                </a:cubicBezTo>
                <a:cubicBezTo>
                  <a:pt x="7368348" y="4290930"/>
                  <a:pt x="7368729" y="4414907"/>
                  <a:pt x="7366315" y="4538757"/>
                </a:cubicBezTo>
                <a:cubicBezTo>
                  <a:pt x="7363648" y="4676072"/>
                  <a:pt x="7364283" y="4813259"/>
                  <a:pt x="7373684" y="4950193"/>
                </a:cubicBezTo>
                <a:cubicBezTo>
                  <a:pt x="7384416" y="5089018"/>
                  <a:pt x="7378574" y="5228633"/>
                  <a:pt x="7356280" y="5366074"/>
                </a:cubicBezTo>
                <a:cubicBezTo>
                  <a:pt x="7335448" y="5490178"/>
                  <a:pt x="7341165" y="5615552"/>
                  <a:pt x="7356280" y="5739911"/>
                </a:cubicBezTo>
                <a:cubicBezTo>
                  <a:pt x="7379526" y="5933243"/>
                  <a:pt x="7379526" y="6127211"/>
                  <a:pt x="7376478" y="6321306"/>
                </a:cubicBezTo>
                <a:lnTo>
                  <a:pt x="736779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D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7EB05-B351-4595-9599-D59B57AC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30" y="112377"/>
            <a:ext cx="7058151" cy="6563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CP1 - sportovci s tímto postižením se nemohou pohybovat pomocí mechanického vozíku a užívají vozík elektrický. Mají výrazně postiženou hybnost HKK, DKK a trupu. </a:t>
            </a:r>
            <a:endParaRPr lang="cs-CZ"/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CP2 – sportovci s velkým omezením hybnosti trupu, HKK i DKK, kteří jsou schopni ovládat mechanický vozík 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CP3 – sportovci s omezenou hybností trupu, kteří se pohybují pomocí mechanických vozíků převážně silou HKK 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CP4 – sportovci s dobrou hybností, ale s omezenou koordinací pohybu HKK a trupu, kteří špatně udržují rovnováhu </a:t>
            </a:r>
            <a:endParaRPr lang="cs-CZ" sz="2200" b="1">
              <a:solidFill>
                <a:schemeClr val="bg1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CP5 – sportovci mají problémy s dynamickou rovnováhou. Potřebují oporu při chůzi. 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CP6 – sportovci mají problémy s dynamickou rovnováhou (převážně postiženi atetózou). Lepší funkce DKK než u CP5, ale zpravidla problémy s kontrolou HKK.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CP7 – sportovci s hemiplegickými postiženími. V dominantní polovině těla mají sportovci dobré funkční schopnosti.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CP8 - sportovci s minimálním postižením. Projevují se u nich viditelné, přestože drobné nedostatky v koordinaci. Obvykle nemají problémy s rovnováhou.</a:t>
            </a:r>
            <a:endParaRPr lang="cs-CZ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6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BB14A-248B-4407-858C-901945B6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365125"/>
            <a:ext cx="11727871" cy="89838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OMEZENÍ VE SPORTU U LIDÍ S DMO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9D4CC-0D87-48B4-87E0-1B763C13F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213566"/>
            <a:ext cx="11843327" cy="552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vlastní paréza</a:t>
            </a:r>
          </a:p>
          <a:p>
            <a:r>
              <a:rPr lang="cs-CZ" b="1" dirty="0">
                <a:ea typeface="+mn-lt"/>
                <a:cs typeface="+mn-lt"/>
              </a:rPr>
              <a:t>spasticita některých nebo všech končetin</a:t>
            </a:r>
          </a:p>
          <a:p>
            <a:r>
              <a:rPr lang="cs-CZ" b="1" dirty="0">
                <a:ea typeface="+mn-lt"/>
                <a:cs typeface="+mn-lt"/>
              </a:rPr>
              <a:t>mimovolní pohyby</a:t>
            </a:r>
          </a:p>
          <a:p>
            <a:r>
              <a:rPr lang="cs-CZ" b="1" dirty="0">
                <a:ea typeface="+mn-lt"/>
                <a:cs typeface="+mn-lt"/>
              </a:rPr>
              <a:t>Volní pohyby bývají často pomalé a neobratné</a:t>
            </a:r>
          </a:p>
          <a:p>
            <a:r>
              <a:rPr lang="cs-CZ" b="1" dirty="0">
                <a:ea typeface="+mn-lt"/>
                <a:cs typeface="+mn-lt"/>
              </a:rPr>
              <a:t>přidružená postižení: epilepsie, mentální deficit, porucha sluchu</a:t>
            </a:r>
          </a:p>
          <a:p>
            <a:r>
              <a:rPr lang="cs-CZ" b="1" dirty="0">
                <a:ea typeface="+mn-lt"/>
                <a:cs typeface="+mn-lt"/>
              </a:rPr>
              <a:t>u jedinců postižených DMO je zapotřebí pro dosažení určitého sportovního výkonu vydat podstatně větší množství energie i duševního úsilí, než je tomu u člověka nepostiženého </a:t>
            </a:r>
          </a:p>
          <a:p>
            <a:r>
              <a:rPr lang="cs-CZ" b="1" u="sng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Soutěží se:</a:t>
            </a:r>
            <a:endParaRPr lang="cs-CZ" b="1" u="sng">
              <a:solidFill>
                <a:srgbClr val="FFC000"/>
              </a:solidFill>
              <a:highlight>
                <a:srgbClr val="008080"/>
              </a:highlight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v individuálních sportech: lukostřelba, bowling, cyklistika, atletika, jezdectví, plavání, střelba a vzpírání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ve sportovních hrách: fotbal, házená, stolní tenis a boccia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02989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8100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E427A2-A42D-47A0-8DF2-D63E35F5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/>
              <a:t>BOCCIA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B764-39E1-4C6A-A89C-3066273B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37850" cy="44212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sportovní disciplína pro sportovce z řad jedinců s DMO, traumatickým poškozením mozku či po mozkové mrtvici, případně i pro jiná postižení s těžkými pohybovými dysfunkcemi končetin</a:t>
            </a:r>
            <a:endParaRPr lang="cs-CZ" sz="1800"/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určena pro nejvíce postižené třídy (C1 a C2) dle klasifikace CPOSRA</a:t>
            </a:r>
            <a:endParaRPr lang="cs-CZ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modifikace klasické hry Boccia, která původně vznikla z římských zábav v Itálii, stejně jako ve Francii (</a:t>
            </a:r>
            <a:r>
              <a:rPr lang="cs-CZ" sz="1800" b="1" err="1">
                <a:ea typeface="+mn-lt"/>
                <a:cs typeface="+mn-lt"/>
              </a:rPr>
              <a:t>boules</a:t>
            </a:r>
            <a:r>
              <a:rPr lang="cs-CZ" sz="1800" b="1">
                <a:ea typeface="+mn-lt"/>
                <a:cs typeface="+mn-lt"/>
              </a:rPr>
              <a:t> a </a:t>
            </a:r>
            <a:r>
              <a:rPr lang="cs-CZ" sz="1800" b="1" err="1">
                <a:ea typeface="+mn-lt"/>
                <a:cs typeface="+mn-lt"/>
              </a:rPr>
              <a:t>petanque</a:t>
            </a:r>
            <a:r>
              <a:rPr lang="cs-CZ" sz="1800" b="1">
                <a:ea typeface="+mn-lt"/>
                <a:cs typeface="+mn-lt"/>
              </a:rPr>
              <a:t>) a v Anglii (</a:t>
            </a:r>
            <a:r>
              <a:rPr lang="cs-CZ" sz="1800" b="1" err="1">
                <a:ea typeface="+mn-lt"/>
                <a:cs typeface="+mn-lt"/>
              </a:rPr>
              <a:t>lawn</a:t>
            </a:r>
            <a:r>
              <a:rPr lang="cs-CZ" sz="1800" b="1">
                <a:ea typeface="+mn-lt"/>
                <a:cs typeface="+mn-lt"/>
              </a:rPr>
              <a:t> bowling)</a:t>
            </a:r>
            <a:endParaRPr lang="cs-CZ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soutěžní disciplína Boccia je součástí Speciálních Olympiád pro sportovce s mentálním postižením</a:t>
            </a:r>
            <a:endParaRPr lang="cs-CZ" sz="1800"/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1984 Boccia se stává paralympijským sportem s jasně danými pravidly</a:t>
            </a:r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Boccia je jedním ze tří paralympijských sportů, jež nemají protějšek v programu letních olympijských her</a:t>
            </a:r>
          </a:p>
          <a:p>
            <a:pPr>
              <a:lnSpc>
                <a:spcPct val="100000"/>
              </a:lnSpc>
            </a:pPr>
            <a:r>
              <a:rPr lang="cs-CZ" sz="1800" b="1" u="sng">
                <a:highlight>
                  <a:srgbClr val="008080"/>
                </a:highlight>
                <a:ea typeface="+mn-lt"/>
                <a:cs typeface="+mn-lt"/>
              </a:rPr>
              <a:t>PRAVIDLA HRY:</a:t>
            </a:r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Hráči mají k dispozici dobře uchopitelné kožené míčky červené a modré barvy, podle nichž jsou rozděleni v družstvech. </a:t>
            </a:r>
            <a:endParaRPr lang="cs-CZ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Důležitou roli hraje bílý míček, tzv. „Jack“, jeho vhozením do pole určený hráč zahajuje hru, ostatní se pak postupně snaží dostat míčky své barvy co nejblíže k Jacku. </a:t>
            </a:r>
            <a:endParaRPr lang="cs-CZ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800" b="1">
                <a:ea typeface="+mn-lt"/>
                <a:cs typeface="+mn-lt"/>
              </a:rPr>
              <a:t>Vyhrává ten, jehož míčky jsou u Jacka v početní převaze. Boccii je možné hrát v tříčlenných družstvech, párech i jednotlivcích.</a:t>
            </a:r>
            <a:endParaRPr lang="cs-CZ" sz="1800"/>
          </a:p>
          <a:p>
            <a:pPr marL="0" indent="0">
              <a:lnSpc>
                <a:spcPct val="100000"/>
              </a:lnSpc>
              <a:buNone/>
            </a:pPr>
            <a:endParaRPr lang="cs-CZ" sz="1800" b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cs-CZ" sz="1800" b="1"/>
          </a:p>
          <a:p>
            <a:pPr>
              <a:lnSpc>
                <a:spcPct val="100000"/>
              </a:lnSpc>
            </a:pPr>
            <a:endParaRPr lang="cs-CZ" sz="1800" b="1"/>
          </a:p>
        </p:txBody>
      </p:sp>
    </p:spTree>
    <p:extLst>
      <p:ext uri="{BB962C8B-B14F-4D97-AF65-F5344CB8AC3E}">
        <p14:creationId xmlns:p14="http://schemas.microsoft.com/office/powerpoint/2010/main" val="2651042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AB0E6-3F3B-4872-8317-024C1E0E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BOCCIA VIDEO PRAVIDLA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35D6000B-9161-49EF-8492-DD52B45220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340769"/>
            <a:ext cx="5715000" cy="4144817"/>
          </a:xfrm>
        </p:spPr>
      </p:pic>
    </p:spTree>
    <p:extLst>
      <p:ext uri="{BB962C8B-B14F-4D97-AF65-F5344CB8AC3E}">
        <p14:creationId xmlns:p14="http://schemas.microsoft.com/office/powerpoint/2010/main" val="896565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59A47F-8322-495F-8131-D07E60C5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KOMPLEXNÍ RHB PÉČE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2E4BACD7-1697-4A20-84B0-B55CF03D2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730231"/>
              </p:ext>
            </p:extLst>
          </p:nvPr>
        </p:nvGraphicFramePr>
        <p:xfrm>
          <a:off x="838200" y="1542954"/>
          <a:ext cx="10684933" cy="501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113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BFCB-57EB-48FE-A86D-13017BB2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POHYBOVÝ REŽIM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8440C-BE0A-478E-A812-503F69DE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035145" cy="47022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  <a:highlight>
                  <a:srgbClr val="C0C0C0"/>
                </a:highlight>
                <a:ea typeface="+mn-lt"/>
                <a:cs typeface="+mn-lt"/>
              </a:rPr>
              <a:t>Pohybový režim = souhrn pohybových aktivit v určitém časovém období (pravidelně provozovaných) </a:t>
            </a:r>
            <a:endParaRPr lang="cs-CZ" b="1">
              <a:solidFill>
                <a:srgbClr val="7030A0"/>
              </a:solidFill>
              <a:highlight>
                <a:srgbClr val="C0C0C0"/>
              </a:highlight>
            </a:endParaRPr>
          </a:p>
          <a:p>
            <a:r>
              <a:rPr lang="cs-CZ" b="1" dirty="0">
                <a:ea typeface="+mn-lt"/>
                <a:cs typeface="+mn-lt"/>
              </a:rPr>
              <a:t>vzhledem k času: denní režim / týdenní režim.. atd. </a:t>
            </a:r>
          </a:p>
          <a:p>
            <a:r>
              <a:rPr lang="cs-CZ" b="1" dirty="0">
                <a:ea typeface="+mn-lt"/>
                <a:cs typeface="+mn-lt"/>
              </a:rPr>
              <a:t>závisí na: věku, pohlaví, druhu a stupni postižení, motivaci jedince, aktuálním stavu, úrovni zdatnosti a schopnostech</a:t>
            </a:r>
          </a:p>
          <a:p>
            <a:endParaRPr lang="cs-CZ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Specifické cíle pohybového režimu</a:t>
            </a:r>
            <a:r>
              <a:rPr lang="cs-CZ" b="1" dirty="0">
                <a:ea typeface="+mn-lt"/>
                <a:cs typeface="+mn-lt"/>
              </a:rPr>
              <a:t>: </a:t>
            </a:r>
          </a:p>
          <a:p>
            <a:r>
              <a:rPr lang="cs-CZ" dirty="0"/>
              <a:t>↑</a:t>
            </a:r>
            <a:r>
              <a:rPr lang="cs-CZ" b="1" dirty="0">
                <a:ea typeface="+mn-lt"/>
                <a:cs typeface="+mn-lt"/>
              </a:rPr>
              <a:t>zdatnosti, prevence kardiovaskulárních chorob a obezity </a:t>
            </a:r>
            <a:endParaRPr lang="cs-CZ" b="1">
              <a:ea typeface="+mn-lt"/>
              <a:cs typeface="+mn-lt"/>
            </a:endParaRPr>
          </a:p>
          <a:p>
            <a:r>
              <a:rPr lang="cs-CZ" dirty="0"/>
              <a:t>↑ </a:t>
            </a:r>
            <a:r>
              <a:rPr lang="cs-CZ" b="1" dirty="0">
                <a:ea typeface="+mn-lt"/>
                <a:cs typeface="+mn-lt"/>
              </a:rPr>
              <a:t>rozsahu pohyblivosti, </a:t>
            </a:r>
            <a:r>
              <a:rPr lang="cs-CZ" dirty="0"/>
              <a:t>↓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spasticity </a:t>
            </a:r>
            <a:endParaRPr lang="cs-CZ" dirty="0"/>
          </a:p>
          <a:p>
            <a:r>
              <a:rPr lang="cs-CZ" dirty="0"/>
              <a:t>↑ </a:t>
            </a:r>
            <a:r>
              <a:rPr lang="cs-CZ" b="1" dirty="0">
                <a:ea typeface="+mn-lt"/>
                <a:cs typeface="+mn-lt"/>
              </a:rPr>
              <a:t>svalové síly, koordinace, stability </a:t>
            </a:r>
          </a:p>
          <a:p>
            <a:r>
              <a:rPr lang="cs-CZ" b="1" dirty="0">
                <a:ea typeface="+mn-lt"/>
                <a:cs typeface="+mn-lt"/>
              </a:rPr>
              <a:t>rozvoj základních / speciálních dovedností, techniky jízdy na vozíku atd. </a:t>
            </a:r>
            <a:endParaRPr lang="cs-CZ" b="1">
              <a:ea typeface="+mn-lt"/>
              <a:cs typeface="+mn-lt"/>
            </a:endParaRPr>
          </a:p>
          <a:p>
            <a:r>
              <a:rPr lang="cs-CZ" dirty="0"/>
              <a:t>↑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ADL (</a:t>
            </a:r>
            <a:r>
              <a:rPr lang="cs-CZ" b="1" dirty="0" err="1">
                <a:ea typeface="+mn-lt"/>
                <a:cs typeface="+mn-lt"/>
              </a:rPr>
              <a:t>activities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of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daily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living</a:t>
            </a:r>
            <a:r>
              <a:rPr lang="cs-CZ" b="1" dirty="0">
                <a:ea typeface="+mn-lt"/>
                <a:cs typeface="+mn-lt"/>
              </a:rPr>
              <a:t>) = nezávislosti </a:t>
            </a:r>
          </a:p>
          <a:p>
            <a:r>
              <a:rPr lang="cs-CZ" b="1" dirty="0">
                <a:ea typeface="+mn-lt"/>
                <a:cs typeface="+mn-lt"/>
              </a:rPr>
              <a:t>ovlivnění psychického stavu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52703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55D708-33B0-4640-9774-B58608F7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800" dirty="0">
                <a:solidFill>
                  <a:schemeClr val="bg1"/>
                </a:solidFill>
              </a:rPr>
              <a:t>ZÁKLADNÍ FORMY POHYBOVÉHO REŽIMU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C00818-61FC-4E71-92A9-92BA1B70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335"/>
            <a:ext cx="10942781" cy="430599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habituální aktivity (ADL): sebeobsluha, doprava… 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domácí cvičení 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rehabilitační cvičení </a:t>
            </a:r>
          </a:p>
          <a:p>
            <a:r>
              <a:rPr lang="cs-CZ" b="1" dirty="0">
                <a:ea typeface="+mn-lt"/>
                <a:cs typeface="+mn-lt"/>
              </a:rPr>
              <a:t>vlastní cvičební program: </a:t>
            </a:r>
            <a:endParaRPr lang="cs-CZ" b="1"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kondiční 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specializovaný trénink (sportovně-specifický) </a:t>
            </a:r>
          </a:p>
          <a:p>
            <a:r>
              <a:rPr lang="cs-CZ" b="1" u="sng" dirty="0">
                <a:highlight>
                  <a:srgbClr val="FF0000"/>
                </a:highlight>
                <a:ea typeface="+mn-lt"/>
                <a:cs typeface="+mn-lt"/>
              </a:rPr>
              <a:t>Důležité připomínky: </a:t>
            </a:r>
            <a:endParaRPr lang="cs-CZ" b="1">
              <a:highlight>
                <a:srgbClr val="FF0000"/>
              </a:highlight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vždy vzhledem k aktuálnímu zdravotnímu stavu </a:t>
            </a:r>
          </a:p>
          <a:p>
            <a:r>
              <a:rPr lang="cs-CZ" b="1" dirty="0">
                <a:ea typeface="+mn-lt"/>
                <a:cs typeface="+mn-lt"/>
              </a:rPr>
              <a:t>pozor na rizika, bezpečnost a kontraindikace </a:t>
            </a:r>
          </a:p>
          <a:p>
            <a:r>
              <a:rPr lang="cs-CZ" b="1" dirty="0">
                <a:ea typeface="+mn-lt"/>
                <a:cs typeface="+mn-lt"/>
              </a:rPr>
              <a:t>? intenzita, brzká únava, důležitost adekvátního zahřátí a zklidnění, vliv počasí atd.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1441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F6A700-DB76-4B35-BFA4-4F03F6C4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600"/>
              <a:t>CVIČEBNÍ PROGRAM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4925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F7006AF7-4120-4458-83F1-6DB500DC5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493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333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9F6F15-B6A4-4CBA-B974-450C3405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800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9A34C-CBBD-4FCD-AAE9-EBB33481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https://cs.wikipedia.org/wiki/Boccia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https://www.youtube.com/watch?v=rKw9kavRFbU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https://docplayer.cz/105761956-Telesna-vychova-a-sport-zdravotne-postizenych.html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5"/>
              </a:rPr>
              <a:t>https://docplayer.cz/108963200-Testovani-a-pohybovy-rezim-zdravotne-postizenych.html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</a:rPr>
              <a:t>Daďová</a:t>
            </a:r>
            <a:r>
              <a:rPr lang="cs-CZ" dirty="0">
                <a:ea typeface="+mn-lt"/>
                <a:cs typeface="+mn-lt"/>
              </a:rPr>
              <a:t>, K. (?). Tělesná výchova a sport zdravotně postižených. FTVS UK, Praha.</a:t>
            </a:r>
            <a:endParaRPr lang="cs-CZ" dirty="0"/>
          </a:p>
          <a:p>
            <a:r>
              <a:rPr lang="cs-CZ" dirty="0" err="1"/>
              <a:t>Daďová</a:t>
            </a:r>
            <a:r>
              <a:rPr lang="cs-CZ" dirty="0"/>
              <a:t>, K. (?). Testování a pohybový režim zdravotně postižených. FTVS UK, Praha.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2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ázek 4" descr="Obsah obrázku osoba, oranžová, ruka&#10;&#10;Popis se vygeneroval automaticky.">
            <a:extLst>
              <a:ext uri="{FF2B5EF4-FFF2-40B4-BE49-F238E27FC236}">
                <a16:creationId xmlns:a16="http://schemas.microsoft.com/office/drawing/2014/main" id="{4A165DA7-9E36-48DC-A1C2-5AB986475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DB9476-F01A-491C-89CF-0964511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6" y="3915533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Děkuji za pozornost!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36718-0C93-43DA-B593-5F90F89D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34" y="135481"/>
            <a:ext cx="11736886" cy="866276"/>
          </a:xfrm>
        </p:spPr>
        <p:txBody>
          <a:bodyPr>
            <a:normAutofit fontScale="90000"/>
          </a:bodyPr>
          <a:lstStyle/>
          <a:p>
            <a:r>
              <a:rPr lang="cs-CZ" dirty="0">
                <a:ea typeface="+mj-lt"/>
                <a:cs typeface="+mj-lt"/>
              </a:rPr>
              <a:t>Zdravotní postižení a možné způsoby dělení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84271D-DB92-44E9-AA19-405A170B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97" y="1176528"/>
            <a:ext cx="12036663" cy="10744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dle odhadů je v Evropě cca 10% jedinců se zdravotním postižením.</a:t>
            </a:r>
          </a:p>
          <a:p>
            <a:pPr algn="ctr"/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...Ale jen cca 3% osob se zdravotním postižením provozují sport!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2BCB5-A6A0-4415-BA0C-1F71B8843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7495978" cy="389070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dirty="0">
                <a:highlight>
                  <a:srgbClr val="0000FF"/>
                </a:highlight>
              </a:rPr>
              <a:t>Tělesné </a:t>
            </a:r>
          </a:p>
          <a:p>
            <a:r>
              <a:rPr lang="cs-CZ" b="1" dirty="0">
                <a:highlight>
                  <a:srgbClr val="0000FF"/>
                </a:highlight>
              </a:rPr>
              <a:t>Senzorické</a:t>
            </a:r>
          </a:p>
          <a:p>
            <a:r>
              <a:rPr lang="cs-CZ" b="1" dirty="0">
                <a:highlight>
                  <a:srgbClr val="0000FF"/>
                </a:highlight>
              </a:rPr>
              <a:t>Mentální </a:t>
            </a:r>
          </a:p>
          <a:p>
            <a:r>
              <a:rPr lang="cs-CZ" b="1" dirty="0">
                <a:highlight>
                  <a:srgbClr val="0000FF"/>
                </a:highlight>
              </a:rPr>
              <a:t>Kombinované</a:t>
            </a:r>
          </a:p>
          <a:p>
            <a:endParaRPr lang="cs-CZ" dirty="0"/>
          </a:p>
          <a:p>
            <a:pPr algn="r"/>
            <a:r>
              <a:rPr lang="cs-CZ" b="1" dirty="0"/>
              <a:t>Dočasné </a:t>
            </a:r>
          </a:p>
          <a:p>
            <a:pPr algn="r"/>
            <a:r>
              <a:rPr lang="cs-CZ" b="1" dirty="0"/>
              <a:t>Trvalé 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199F00-D367-46A0-AB19-88D49BA81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13762" y="3942692"/>
            <a:ext cx="2187381" cy="115794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ighlight>
                  <a:srgbClr val="FF0000"/>
                </a:highlight>
              </a:rPr>
              <a:t>Viditelné</a:t>
            </a:r>
          </a:p>
          <a:p>
            <a:r>
              <a:rPr lang="cs-CZ" dirty="0">
                <a:highlight>
                  <a:srgbClr val="FF0000"/>
                </a:highlight>
              </a:rPr>
              <a:t>Skryté 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41B7F6-05BB-425D-A49C-6CF9F7758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858" y="2665122"/>
            <a:ext cx="6258338" cy="40994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cs-CZ" b="1" dirty="0">
                <a:highlight>
                  <a:srgbClr val="00FFFF"/>
                </a:highlight>
              </a:rPr>
              <a:t>Mírné</a:t>
            </a:r>
          </a:p>
          <a:p>
            <a:pPr algn="ctr"/>
            <a:r>
              <a:rPr lang="cs-CZ" b="1" dirty="0">
                <a:highlight>
                  <a:srgbClr val="00FFFF"/>
                </a:highlight>
              </a:rPr>
              <a:t>Střední</a:t>
            </a:r>
          </a:p>
          <a:p>
            <a:pPr algn="ctr"/>
            <a:r>
              <a:rPr lang="cs-CZ" b="1" dirty="0">
                <a:highlight>
                  <a:srgbClr val="00FFFF"/>
                </a:highlight>
              </a:rPr>
              <a:t>těžké</a:t>
            </a:r>
          </a:p>
          <a:p>
            <a:endParaRPr lang="cs-CZ" dirty="0"/>
          </a:p>
          <a:p>
            <a:r>
              <a:rPr lang="cs-CZ" b="1" dirty="0">
                <a:highlight>
                  <a:srgbClr val="FF00FF"/>
                </a:highlight>
              </a:rPr>
              <a:t>Vrozené </a:t>
            </a:r>
            <a:r>
              <a:rPr lang="cs-CZ" b="1" dirty="0">
                <a:highlight>
                  <a:srgbClr val="FF00FF"/>
                </a:highlight>
                <a:ea typeface="+mn-lt"/>
                <a:cs typeface="+mn-lt"/>
              </a:rPr>
              <a:t>&amp; získané</a:t>
            </a:r>
            <a:endParaRPr lang="cs-CZ" b="1" dirty="0">
              <a:highlight>
                <a:srgbClr val="FF00FF"/>
              </a:highlight>
            </a:endParaRPr>
          </a:p>
          <a:p>
            <a:endParaRPr lang="cs-CZ" dirty="0"/>
          </a:p>
          <a:p>
            <a:pPr algn="r"/>
            <a:r>
              <a:rPr lang="cs-CZ" b="1" dirty="0" err="1">
                <a:highlight>
                  <a:srgbClr val="FFFF00"/>
                </a:highlight>
              </a:rPr>
              <a:t>Senzorimotorické</a:t>
            </a:r>
            <a:endParaRPr lang="cs-CZ" b="1" dirty="0">
              <a:highlight>
                <a:srgbClr val="FFFF00"/>
              </a:highlight>
            </a:endParaRPr>
          </a:p>
          <a:p>
            <a:pPr algn="r"/>
            <a:r>
              <a:rPr lang="cs-CZ" b="1" dirty="0">
                <a:highlight>
                  <a:srgbClr val="FFFF00"/>
                </a:highlight>
              </a:rPr>
              <a:t>Psychosociální</a:t>
            </a:r>
          </a:p>
          <a:p>
            <a:pPr algn="r"/>
            <a:r>
              <a:rPr lang="cs-CZ" b="1" dirty="0">
                <a:highlight>
                  <a:srgbClr val="FFFF00"/>
                </a:highlight>
              </a:rPr>
              <a:t>Vnitřní </a:t>
            </a:r>
          </a:p>
        </p:txBody>
      </p:sp>
    </p:spTree>
    <p:extLst>
      <p:ext uri="{BB962C8B-B14F-4D97-AF65-F5344CB8AC3E}">
        <p14:creationId xmlns:p14="http://schemas.microsoft.com/office/powerpoint/2010/main" val="61468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891FF5-9359-4D07-9B77-286879CD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b="1">
                <a:ea typeface="+mj-lt"/>
                <a:cs typeface="+mj-lt"/>
              </a:rPr>
              <a:t>Co je vůbec postižení?</a:t>
            </a:r>
            <a:endParaRPr lang="cs-CZ" sz="7200" b="1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3B7ACF63-620E-47B4-AF76-433F186E1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37909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98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09657A-4B01-4791-8AE7-B8F78A8A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8" y="192454"/>
            <a:ext cx="11990162" cy="14002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HISTORICKÝ VÝVOJ TĚLESNÝCH CVIČENÍ U NÁS PRO HANDICAPOVANÉ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F710F-579D-4203-A351-38E516F2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61" y="2805994"/>
            <a:ext cx="11528119" cy="3851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J. E. Purkyně a I. </a:t>
            </a:r>
            <a:r>
              <a:rPr lang="cs-CZ" b="1" dirty="0" err="1">
                <a:ea typeface="+mn-lt"/>
                <a:cs typeface="+mn-lt"/>
              </a:rPr>
              <a:t>Kodym</a:t>
            </a:r>
            <a:r>
              <a:rPr lang="cs-CZ" b="1" dirty="0">
                <a:ea typeface="+mn-lt"/>
                <a:cs typeface="+mn-lt"/>
              </a:rPr>
              <a:t>: nadčasové "desatero" a "Úvod do tělovědy"</a:t>
            </a:r>
          </a:p>
          <a:p>
            <a:r>
              <a:rPr lang="cs-CZ" b="1" dirty="0">
                <a:ea typeface="+mn-lt"/>
                <a:cs typeface="+mn-lt"/>
              </a:rPr>
              <a:t>léčitelný a vodoléčebný tělocvik propagovali </a:t>
            </a:r>
            <a:r>
              <a:rPr lang="cs-CZ" b="1" dirty="0" err="1">
                <a:ea typeface="+mn-lt"/>
                <a:cs typeface="+mn-lt"/>
              </a:rPr>
              <a:t>Spott</a:t>
            </a:r>
            <a:r>
              <a:rPr lang="cs-CZ" b="1" dirty="0">
                <a:ea typeface="+mn-lt"/>
                <a:cs typeface="+mn-lt"/>
              </a:rPr>
              <a:t>, Hirsch a Kučera</a:t>
            </a:r>
          </a:p>
          <a:p>
            <a:r>
              <a:rPr lang="cs-CZ" b="1" dirty="0">
                <a:ea typeface="+mn-lt"/>
                <a:cs typeface="+mn-lt"/>
              </a:rPr>
              <a:t>1908 založen "Spolek pro léčbu a výchovu mrzáků v Praze" pod vedením P. Jedličky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Ten r. 1913 vybudoval ústav, který slouží dodnes. Tehdy byl tento ústav základem rehabilitace. </a:t>
            </a:r>
          </a:p>
          <a:p>
            <a:r>
              <a:rPr lang="cs-CZ" b="1" dirty="0">
                <a:ea typeface="+mn-lt"/>
                <a:cs typeface="+mn-lt"/>
              </a:rPr>
              <a:t>léčebná TV se začíná praktikovat ambulantně v některých nemocnicích (ortoped. odd.) v Brně, B. </a:t>
            </a:r>
            <a:r>
              <a:rPr lang="cs-CZ" b="1" dirty="0" err="1">
                <a:ea typeface="+mn-lt"/>
                <a:cs typeface="+mn-lt"/>
              </a:rPr>
              <a:t>Štiavnici</a:t>
            </a:r>
            <a:r>
              <a:rPr lang="cs-CZ" b="1" dirty="0">
                <a:ea typeface="+mn-lt"/>
                <a:cs typeface="+mn-lt"/>
              </a:rPr>
              <a:t>. </a:t>
            </a:r>
          </a:p>
          <a:p>
            <a:r>
              <a:rPr lang="cs-CZ" b="1" dirty="0">
                <a:ea typeface="+mn-lt"/>
                <a:cs typeface="+mn-lt"/>
              </a:rPr>
              <a:t>1938 byl založen Státní rehabilitační ústav v Kladrubech, později v J. Lázních, Chuchelné, V. Losinách, Vráži, Železnici, Hrabyni atd.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8587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1E9846-B4F0-4454-9FCC-C0DF10D6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 b="1">
                <a:solidFill>
                  <a:srgbClr val="FFFFFF"/>
                </a:solidFill>
              </a:rPr>
              <a:t>VÝVOJ TĚLESNÝCH CVIČENÍ VE 20. STOLETÍ PRO HANDICAPOVANÉ</a:t>
            </a:r>
            <a:endParaRPr lang="cs-CZ" sz="26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E6046-7F6C-4695-855F-38CFE0BBE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Specializované ústavy a vyspělá metodika v Německu, Austrálii a Skandinávii: idea vracení z cesty "</a:t>
            </a:r>
            <a:r>
              <a:rPr lang="cs-CZ" b="1" dirty="0" err="1">
                <a:ea typeface="+mn-lt"/>
                <a:cs typeface="+mn-lt"/>
              </a:rPr>
              <a:t>invalidizace</a:t>
            </a:r>
            <a:r>
              <a:rPr lang="cs-CZ" b="1" dirty="0">
                <a:ea typeface="+mn-lt"/>
                <a:cs typeface="+mn-lt"/>
              </a:rPr>
              <a:t>" směrem k samostatnému životu</a:t>
            </a:r>
          </a:p>
          <a:p>
            <a:r>
              <a:rPr lang="cs-CZ" b="1" dirty="0">
                <a:ea typeface="+mn-lt"/>
                <a:cs typeface="+mn-lt"/>
              </a:rPr>
              <a:t>USA: vznikají Školy pro </a:t>
            </a:r>
            <a:r>
              <a:rPr lang="cs-CZ" b="1" dirty="0" err="1">
                <a:ea typeface="+mn-lt"/>
                <a:cs typeface="+mn-lt"/>
              </a:rPr>
              <a:t>reedukci</a:t>
            </a:r>
            <a:r>
              <a:rPr lang="cs-CZ" b="1" dirty="0">
                <a:ea typeface="+mn-lt"/>
                <a:cs typeface="+mn-lt"/>
              </a:rPr>
              <a:t> a rehabilitaci válečných invalidů (v r. 1918 senát přijal první legislativní úpravu)</a:t>
            </a:r>
          </a:p>
          <a:p>
            <a:r>
              <a:rPr lang="cs-CZ" b="1" dirty="0">
                <a:ea typeface="+mn-lt"/>
                <a:cs typeface="+mn-lt"/>
              </a:rPr>
              <a:t>Výrazný rozvoj po druhé světové válce (západ). </a:t>
            </a:r>
          </a:p>
          <a:p>
            <a:r>
              <a:rPr lang="cs-CZ" b="1" dirty="0">
                <a:ea typeface="+mn-lt"/>
                <a:cs typeface="+mn-lt"/>
              </a:rPr>
              <a:t>české země: rozvoj až v 70. Letech: rehabilitačně se začíná využívat sportu a sportovních soutěží jako metody znovunabývání zdraví a psychické rovnováhy. 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52745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03703-E946-486D-A17F-939F5B7F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DŮLEŽITÁ HISTORICKÁ DATA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0A652-703D-456A-A147-C4F1E3C31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1948 – Kladrubské hry (stolní tenis, plavání, vybrané atletické disciplíny, vzpírání, šachy, kuželky) 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1960 – I. mezinárodní hry pro postižené Řím </a:t>
            </a:r>
          </a:p>
          <a:p>
            <a:r>
              <a:rPr lang="cs-CZ" b="1" dirty="0">
                <a:ea typeface="+mn-lt"/>
                <a:cs typeface="+mn-lt"/>
              </a:rPr>
              <a:t>1961 –nově vytvořena komise tělesně postižených sportovců byla začleněna do tzv. sekce defektních sportovců při ČSTV </a:t>
            </a:r>
          </a:p>
          <a:p>
            <a:r>
              <a:rPr lang="cs-CZ" b="1" dirty="0">
                <a:ea typeface="+mn-lt"/>
                <a:cs typeface="+mn-lt"/>
              </a:rPr>
              <a:t>1961 – z komise tělesně postižených sportovců se stal Svaz tělesně postižených sportovců </a:t>
            </a:r>
          </a:p>
          <a:p>
            <a:r>
              <a:rPr lang="cs-CZ" b="1" dirty="0">
                <a:ea typeface="+mn-lt"/>
                <a:cs typeface="+mn-lt"/>
              </a:rPr>
              <a:t>1963 – mezinárodní organizace TP sportovců - ISOD </a:t>
            </a:r>
          </a:p>
          <a:p>
            <a:r>
              <a:rPr lang="cs-CZ" b="1" dirty="0">
                <a:ea typeface="+mn-lt"/>
                <a:cs typeface="+mn-lt"/>
              </a:rPr>
              <a:t>1976 – II. letní paralympijské hry, Toronto </a:t>
            </a:r>
          </a:p>
          <a:p>
            <a:r>
              <a:rPr lang="cs-CZ" b="1" dirty="0">
                <a:ea typeface="+mn-lt"/>
                <a:cs typeface="+mn-lt"/>
              </a:rPr>
              <a:t>1976 – I. zimní paralympijské hry tělesně a zrakově postižených sportovců ve švédském městečku </a:t>
            </a:r>
            <a:r>
              <a:rPr lang="cs-CZ" b="1" dirty="0" err="1">
                <a:ea typeface="+mn-lt"/>
                <a:cs typeface="+mn-lt"/>
              </a:rPr>
              <a:t>Örnsköldsvik</a:t>
            </a:r>
            <a:endParaRPr lang="cs-CZ" b="1" dirty="0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1978 – mezinárodní organizace spastiků (</a:t>
            </a:r>
            <a:r>
              <a:rPr lang="cs-CZ" b="1" dirty="0" err="1">
                <a:ea typeface="+mn-lt"/>
                <a:cs typeface="+mn-lt"/>
              </a:rPr>
              <a:t>cerebral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palsy</a:t>
            </a:r>
            <a:r>
              <a:rPr lang="cs-CZ" b="1" dirty="0">
                <a:ea typeface="+mn-lt"/>
                <a:cs typeface="+mn-lt"/>
              </a:rPr>
              <a:t>) </a:t>
            </a:r>
          </a:p>
          <a:p>
            <a:r>
              <a:rPr lang="cs-CZ" b="1" dirty="0">
                <a:ea typeface="+mn-lt"/>
                <a:cs typeface="+mn-lt"/>
              </a:rPr>
              <a:t>1980 – III. letní paralympijské hry, Nizozemí </a:t>
            </a:r>
          </a:p>
          <a:p>
            <a:r>
              <a:rPr lang="cs-CZ" b="1" dirty="0">
                <a:ea typeface="+mn-lt"/>
                <a:cs typeface="+mn-lt"/>
              </a:rPr>
              <a:t>1990 – Český svaz tělesně postižených sportovců je sdružený v Unii zdravotně postižených sportovců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823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9CD5A2-0249-45FD-9E9B-9B403451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>
                <a:ea typeface="+mj-lt"/>
                <a:cs typeface="+mj-lt"/>
              </a:rPr>
              <a:t>Přístupy k LIDEM s postižením</a:t>
            </a:r>
            <a:endParaRPr lang="cs-CZ" sz="41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8100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83F18-4B4D-4794-B4E8-8A676DC1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b="1">
                <a:ea typeface="+mn-lt"/>
                <a:cs typeface="+mn-lt"/>
              </a:rPr>
              <a:t>Nejčastější přístupy: </a:t>
            </a:r>
          </a:p>
          <a:p>
            <a:pPr>
              <a:lnSpc>
                <a:spcPct val="100000"/>
              </a:lnSpc>
            </a:pPr>
            <a:r>
              <a:rPr lang="cs-CZ" sz="2000" b="1">
                <a:highlight>
                  <a:srgbClr val="00FFFF"/>
                </a:highlight>
                <a:ea typeface="+mn-lt"/>
                <a:cs typeface="+mn-lt"/>
              </a:rPr>
              <a:t>lítost - strach - předsudky - nezájem - </a:t>
            </a:r>
            <a:r>
              <a:rPr lang="cs-CZ" sz="2000" b="1" err="1">
                <a:highlight>
                  <a:srgbClr val="00FFFF"/>
                </a:highlight>
                <a:ea typeface="+mn-lt"/>
                <a:cs typeface="+mn-lt"/>
              </a:rPr>
              <a:t>protektivita</a:t>
            </a:r>
            <a:r>
              <a:rPr lang="cs-CZ" sz="2000" b="1">
                <a:highlight>
                  <a:srgbClr val="00FFFF"/>
                </a:highlight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2000" b="1">
                <a:ea typeface="+mn-lt"/>
                <a:cs typeface="+mn-lt"/>
              </a:rPr>
              <a:t>terminologie odráží přístup...→  </a:t>
            </a:r>
            <a:r>
              <a:rPr lang="cs-CZ" sz="2000" b="1" err="1">
                <a:ea typeface="+mn-lt"/>
                <a:cs typeface="+mn-lt"/>
              </a:rPr>
              <a:t>DISability</a:t>
            </a:r>
            <a:r>
              <a:rPr lang="cs-CZ" sz="2000" b="1">
                <a:ea typeface="+mn-lt"/>
                <a:cs typeface="+mn-lt"/>
              </a:rPr>
              <a:t> nebo </a:t>
            </a:r>
            <a:r>
              <a:rPr lang="cs-CZ" sz="2000" b="1" err="1">
                <a:ea typeface="+mn-lt"/>
                <a:cs typeface="+mn-lt"/>
              </a:rPr>
              <a:t>disABILITY</a:t>
            </a:r>
            <a:r>
              <a:rPr lang="cs-CZ" sz="2000" b="1">
                <a:ea typeface="+mn-lt"/>
                <a:cs typeface="+mn-lt"/>
              </a:rPr>
              <a:t>?</a:t>
            </a:r>
          </a:p>
          <a:p>
            <a:pPr>
              <a:lnSpc>
                <a:spcPct val="100000"/>
              </a:lnSpc>
            </a:pPr>
            <a:endParaRPr lang="cs-CZ" sz="2000" b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2000" b="1">
                <a:ea typeface="+mn-lt"/>
                <a:cs typeface="+mn-lt"/>
              </a:rPr>
              <a:t>...PŘIJMOUT REALITU POSTIŽENÍ A POMOCI VYTVOŘIT PODMÍNKY A PŘÍLEŽITOSTI ŽÍT NORMÁLNÍ ŽIVOT včetně sportování...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>
                <a:ea typeface="+mn-lt"/>
                <a:cs typeface="+mn-lt"/>
              </a:rPr>
              <a:t>vždy to tak ale nebylo...</a:t>
            </a:r>
            <a:endParaRPr lang="cs-CZ" sz="2000" b="1"/>
          </a:p>
        </p:txBody>
      </p:sp>
      <p:pic>
        <p:nvPicPr>
          <p:cNvPr id="12" name="Picture 11" descr="Světlo na invalidním vozíku">
            <a:extLst>
              <a:ext uri="{FF2B5EF4-FFF2-40B4-BE49-F238E27FC236}">
                <a16:creationId xmlns:a16="http://schemas.microsoft.com/office/drawing/2014/main" id="{B6EC3922-BA28-409E-A465-4C2EDC9CC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5" r="7570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106949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8E4E2"/>
      </a:lt2>
      <a:accent1>
        <a:srgbClr val="4DACD9"/>
      </a:accent1>
      <a:accent2>
        <a:srgbClr val="55AFA6"/>
      </a:accent2>
      <a:accent3>
        <a:srgbClr val="7A95E3"/>
      </a:accent3>
      <a:accent4>
        <a:srgbClr val="955CDC"/>
      </a:accent4>
      <a:accent5>
        <a:srgbClr val="D47AE3"/>
      </a:accent5>
      <a:accent6>
        <a:srgbClr val="DC5CB9"/>
      </a:accent6>
      <a:hlink>
        <a:srgbClr val="A8765E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SketchyVTI</vt:lpstr>
      <vt:lpstr>Fyzioterapie &amp; sport handicapovaných</vt:lpstr>
      <vt:lpstr>OSNOVA PREZENTACE</vt:lpstr>
      <vt:lpstr>ÚVOD</vt:lpstr>
      <vt:lpstr>Zdravotní postižení a možné způsoby dělení</vt:lpstr>
      <vt:lpstr>Co je vůbec postižení?</vt:lpstr>
      <vt:lpstr>HISTORICKÝ VÝVOJ TĚLESNÝCH CVIČENÍ U NÁS PRO HANDICAPOVANÉ</vt:lpstr>
      <vt:lpstr>VÝVOJ TĚLESNÝCH CVIČENÍ VE 20. STOLETÍ PRO HANDICAPOVANÉ</vt:lpstr>
      <vt:lpstr>DŮLEŽITÁ HISTORICKÁ DATA</vt:lpstr>
      <vt:lpstr>Přístupy k LIDEM s postižením</vt:lpstr>
      <vt:lpstr> Vývoj přístupu k lidem se zdravotním postižením v ČR</vt:lpstr>
      <vt:lpstr>PSYCHOLOGIE OSOB S TĚLESNÝM POSTIŽENÍM</vt:lpstr>
      <vt:lpstr>MOTIVACE PRO UDRŽENÍ SE V POHYBOVÝCH AKTIVITÁCH</vt:lpstr>
      <vt:lpstr>OCHRANNĚ LÉČEBNÝ REŽIM</vt:lpstr>
      <vt:lpstr>Sport zdravotně postižených = aplikované pohybové aktivity (APA)</vt:lpstr>
      <vt:lpstr>PROČ JSOU APA DŮLEŽITÉ?</vt:lpstr>
      <vt:lpstr>Některé příklady pozitivního působení APA</vt:lpstr>
      <vt:lpstr>APLIKOVANÉ POHYBOVÉ AKTIVITY</vt:lpstr>
      <vt:lpstr>Úroveň TV a sportu u osob s tělesným postižením </vt:lpstr>
      <vt:lpstr>Organizace sportu u osob s tělesným postižením </vt:lpstr>
      <vt:lpstr>Příklady sportů u handicapovných jedinců</vt:lpstr>
      <vt:lpstr>Sporty jedinců s amputacemi</vt:lpstr>
      <vt:lpstr>KOMPLIKACE VE SPORTU U MÍŠNÍ LÉZE</vt:lpstr>
      <vt:lpstr>SPORTOVNÍ VOZÍKY</vt:lpstr>
      <vt:lpstr>Cíle TV &amp; sportu vozíčkářů</vt:lpstr>
      <vt:lpstr>Vliv TV &amp; sportu na vozíčkáře</vt:lpstr>
      <vt:lpstr>KLASIFIKACE TĚLESNĚ POSTIŽENÝCH NA VOZÍKU</vt:lpstr>
      <vt:lpstr>Klasifikace míšních poranění ISMGF (International Stoke Mandeville Games Federation) </vt:lpstr>
      <vt:lpstr>APA u centrální pchch hybnosti</vt:lpstr>
      <vt:lpstr>Klasifikace u centrálních poruch hybnosti</vt:lpstr>
      <vt:lpstr>KLASIFIKAČNÍ TŘÍDY U CENTRÁLNÍCH PORUCH HYBNOSTI (8)</vt:lpstr>
      <vt:lpstr>OMEZENÍ VE SPORTU U LIDÍ S DMO</vt:lpstr>
      <vt:lpstr>BOCCIA</vt:lpstr>
      <vt:lpstr>BOCCIA VIDEO PRAVIDLA</vt:lpstr>
      <vt:lpstr>KOMPLEXNÍ RHB PÉČE</vt:lpstr>
      <vt:lpstr>POHYBOVÝ REŽIM</vt:lpstr>
      <vt:lpstr>ZÁKLADNÍ FORMY POHYBOVÉHO REŽIMU</vt:lpstr>
      <vt:lpstr>CVIČEBNÍ PROGRAM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1253</cp:revision>
  <dcterms:created xsi:type="dcterms:W3CDTF">2021-03-28T19:10:10Z</dcterms:created>
  <dcterms:modified xsi:type="dcterms:W3CDTF">2022-01-23T13:13:17Z</dcterms:modified>
</cp:coreProperties>
</file>