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5"/>
  </p:handoutMasterIdLst>
  <p:sldIdLst>
    <p:sldId id="256" r:id="rId2"/>
    <p:sldId id="321" r:id="rId3"/>
    <p:sldId id="323" r:id="rId4"/>
    <p:sldId id="307" r:id="rId5"/>
    <p:sldId id="310" r:id="rId6"/>
    <p:sldId id="314" r:id="rId7"/>
    <p:sldId id="311" r:id="rId8"/>
    <p:sldId id="334" r:id="rId9"/>
    <p:sldId id="335" r:id="rId10"/>
    <p:sldId id="315" r:id="rId11"/>
    <p:sldId id="316" r:id="rId12"/>
    <p:sldId id="318" r:id="rId13"/>
    <p:sldId id="332" r:id="rId14"/>
    <p:sldId id="317" r:id="rId15"/>
    <p:sldId id="320" r:id="rId16"/>
    <p:sldId id="259" r:id="rId17"/>
    <p:sldId id="324" r:id="rId18"/>
    <p:sldId id="325" r:id="rId19"/>
    <p:sldId id="328" r:id="rId20"/>
    <p:sldId id="329" r:id="rId21"/>
    <p:sldId id="330" r:id="rId22"/>
    <p:sldId id="327" r:id="rId23"/>
    <p:sldId id="331" r:id="rId24"/>
    <p:sldId id="333" r:id="rId25"/>
    <p:sldId id="270" r:id="rId26"/>
    <p:sldId id="264" r:id="rId27"/>
    <p:sldId id="258" r:id="rId28"/>
    <p:sldId id="266" r:id="rId29"/>
    <p:sldId id="300" r:id="rId30"/>
    <p:sldId id="301" r:id="rId31"/>
    <p:sldId id="302" r:id="rId32"/>
    <p:sldId id="303" r:id="rId33"/>
    <p:sldId id="299" r:id="rId34"/>
    <p:sldId id="265" r:id="rId35"/>
    <p:sldId id="267" r:id="rId36"/>
    <p:sldId id="278" r:id="rId37"/>
    <p:sldId id="284" r:id="rId38"/>
    <p:sldId id="279" r:id="rId39"/>
    <p:sldId id="262" r:id="rId40"/>
    <p:sldId id="277" r:id="rId41"/>
    <p:sldId id="280" r:id="rId42"/>
    <p:sldId id="297" r:id="rId43"/>
    <p:sldId id="291" r:id="rId44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F047-988B-4539-876B-91BA578C57D2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BA61-7D4E-45BC-9E03-ACBD7EDF03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8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C716A-B888-457B-B3E2-9CAF4377B907}" type="datetimeFigureOut">
              <a:rPr lang="cs-CZ" smtClean="0"/>
              <a:pPr/>
              <a:t>15. 3. 2022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9EAD10-0175-4A7E-A202-44470CCEA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vk.fss.muni.cz/ikapsy/uploads/Kvalitativni-analyza-textu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Kvalitativní výzkum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oc. Mgr</a:t>
            </a:r>
            <a:r>
              <a:rPr lang="cs-CZ" dirty="0" smtClean="0"/>
              <a:t>. Kateřina </a:t>
            </a:r>
            <a:r>
              <a:rPr lang="cs-CZ" dirty="0" err="1" smtClean="0"/>
              <a:t>Lojdová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lojdova</a:t>
            </a:r>
            <a:r>
              <a:rPr lang="cs-CZ" dirty="0" smtClean="0"/>
              <a:t>@</a:t>
            </a:r>
            <a:r>
              <a:rPr lang="cs-CZ" dirty="0" err="1" smtClean="0"/>
              <a:t>ped.muni.cz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785" y="1268760"/>
            <a:ext cx="7467600" cy="1143000"/>
          </a:xfrm>
        </p:spPr>
        <p:txBody>
          <a:bodyPr/>
          <a:lstStyle/>
          <a:p>
            <a:r>
              <a:rPr lang="cs-CZ" b="1" dirty="0"/>
              <a:t>Biografická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547" y="2584201"/>
            <a:ext cx="7467600" cy="4873752"/>
          </a:xfrm>
        </p:spPr>
        <p:txBody>
          <a:bodyPr/>
          <a:lstStyle/>
          <a:p>
            <a:r>
              <a:rPr lang="cs-CZ" dirty="0"/>
              <a:t> se zaměřuje na jednotlivce, zaznamenává a zpracovává jeho životní dráhu a jeho životní zkušenosti. </a:t>
            </a:r>
            <a:r>
              <a:rPr lang="cs-CZ" dirty="0" smtClean="0"/>
              <a:t>Nejčastější metodou </a:t>
            </a:r>
            <a:r>
              <a:rPr lang="cs-CZ" dirty="0"/>
              <a:t>sběru dat je rozhovor nebo analýza </a:t>
            </a:r>
            <a:r>
              <a:rPr lang="cs-CZ" dirty="0" smtClean="0"/>
              <a:t>dokumentů </a:t>
            </a:r>
            <a:r>
              <a:rPr lang="cs-CZ" dirty="0"/>
              <a:t>(dopisů, deníků, knih atd.).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85" y="292662"/>
            <a:ext cx="831566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Etnografie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</a:t>
            </a:r>
            <a:r>
              <a:rPr lang="cs-CZ" dirty="0"/>
              <a:t>způsob popisu skupiny nebo kultury. Zahrnuje terénní výzkum, který je dlouhodobý a předpokládá navázání důvěrného vztahu se zkoumanou skupinou. Etnografický výzkum má volnější strukturu: výzkumník se pohybuje v terénu a zaznamenává maximum informací, které průběžně zpracovává. Typickými </a:t>
            </a:r>
            <a:r>
              <a:rPr lang="cs-CZ" dirty="0" smtClean="0"/>
              <a:t>metodami sběru dat jsou </a:t>
            </a:r>
            <a:r>
              <a:rPr lang="cs-CZ" dirty="0"/>
              <a:t>zúčastněné pozorování, nestrukturované rozhovory, studium artefaktů. </a:t>
            </a:r>
          </a:p>
        </p:txBody>
      </p:sp>
    </p:spTree>
    <p:extLst>
      <p:ext uri="{BB962C8B-B14F-4D97-AF65-F5344CB8AC3E}">
        <p14:creationId xmlns:p14="http://schemas.microsoft.com/office/powerpoint/2010/main" val="627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Zakotvená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</a:t>
            </a:r>
            <a:r>
              <a:rPr lang="cs-CZ" dirty="0" smtClean="0"/>
              <a:t>strategie </a:t>
            </a:r>
            <a:r>
              <a:rPr lang="cs-CZ" dirty="0"/>
              <a:t>budování teorie přímo z analýzy dat. Typickou výzkumnou technikou je rozhovor. Počet respondentů není předem dán, vytváření vzorku pokračuje až k teoretické saturaci. Pro analýzu dat se používá závazná sada po sobě jdoucích kódovacích a analytických </a:t>
            </a:r>
            <a:r>
              <a:rPr lang="cs-CZ" dirty="0" smtClean="0"/>
              <a:t>procedur: otevřené – axiální – selektivní kódování. </a:t>
            </a:r>
            <a:r>
              <a:rPr lang="cs-CZ" dirty="0"/>
              <a:t>Výsledkem je vytvoření teorie, která má platnost hypotéz. </a:t>
            </a:r>
          </a:p>
        </p:txBody>
      </p:sp>
    </p:spTree>
    <p:extLst>
      <p:ext uri="{BB962C8B-B14F-4D97-AF65-F5344CB8AC3E}">
        <p14:creationId xmlns:p14="http://schemas.microsoft.com/office/powerpoint/2010/main" val="37441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1352" t="16653" r="22720" b="13029"/>
          <a:stretch/>
        </p:blipFill>
        <p:spPr>
          <a:xfrm>
            <a:off x="433280" y="274637"/>
            <a:ext cx="7883136" cy="55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Případová studie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usiluje </a:t>
            </a:r>
            <a:r>
              <a:rPr lang="cs-CZ" dirty="0"/>
              <a:t>o prozkoumání jednoho případu prostřednictvím detailního, hloubkového a </a:t>
            </a:r>
            <a:r>
              <a:rPr lang="cs-CZ" dirty="0" err="1"/>
              <a:t>mnohozdrojového</a:t>
            </a:r>
            <a:r>
              <a:rPr lang="cs-CZ" dirty="0"/>
              <a:t> sběru informací. Nejde o čistě kvalitativní design. Nejčastějšími </a:t>
            </a:r>
            <a:r>
              <a:rPr lang="cs-CZ" dirty="0" smtClean="0"/>
              <a:t>výzkumnými </a:t>
            </a:r>
            <a:r>
              <a:rPr lang="cs-CZ" dirty="0"/>
              <a:t>technikami jsou pozorování, rozhovory, dotazníky, studium dokumentů atd. </a:t>
            </a:r>
          </a:p>
        </p:txBody>
      </p:sp>
    </p:spTree>
    <p:extLst>
      <p:ext uri="{BB962C8B-B14F-4D97-AF65-F5344CB8AC3E}">
        <p14:creationId xmlns:p14="http://schemas.microsoft.com/office/powerpoint/2010/main" val="10915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designy: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http://www.opvk.fss.muni.cz/ikapsy/uploads/Kvalitativni-analyza-textu.pdf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5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výzkumná otázka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Výzkumná otázka v kvantitativním x kvalitativním výzkumu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i="1" dirty="0"/>
              <a:t>„Jak </a:t>
            </a:r>
            <a:r>
              <a:rPr lang="cs-CZ" i="1" dirty="0" smtClean="0"/>
              <a:t>doktorští studenti vnímají </a:t>
            </a:r>
            <a:r>
              <a:rPr lang="cs-CZ" i="1" dirty="0"/>
              <a:t>svoji </a:t>
            </a:r>
            <a:r>
              <a:rPr lang="cs-CZ" i="1" dirty="0" smtClean="0"/>
              <a:t>roli </a:t>
            </a:r>
            <a:r>
              <a:rPr lang="cs-CZ" i="1" dirty="0" smtClean="0"/>
              <a:t>na fakultě?“</a:t>
            </a:r>
            <a:endParaRPr lang="cs-CZ" i="1" dirty="0" smtClean="0"/>
          </a:p>
          <a:p>
            <a:r>
              <a:rPr lang="cs-CZ" i="1" dirty="0" smtClean="0"/>
              <a:t>Jaké činnosti </a:t>
            </a:r>
            <a:r>
              <a:rPr lang="cs-CZ" i="1" dirty="0" smtClean="0"/>
              <a:t>doktorští studenti vykonávají</a:t>
            </a:r>
            <a:r>
              <a:rPr lang="cs-CZ" i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sběru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Pozorování (s videozáznamem)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trukturované 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estrukturované</a:t>
            </a:r>
          </a:p>
          <a:p>
            <a:pPr lvl="1"/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Dotazník/anketa s otevřenými otázkami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Analýza produktů (deník, příprava na výuku, fotografie)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/>
              <a:t>Rozhovor </a:t>
            </a:r>
          </a:p>
        </p:txBody>
      </p:sp>
    </p:spTree>
    <p:extLst>
      <p:ext uri="{BB962C8B-B14F-4D97-AF65-F5344CB8AC3E}">
        <p14:creationId xmlns:p14="http://schemas.microsoft.com/office/powerpoint/2010/main" val="19052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rozhovory ve dvojicích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TÉMA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OBECNÁ </a:t>
            </a:r>
            <a:r>
              <a:rPr lang="cs-CZ" dirty="0"/>
              <a:t>VÝZKUMNÁ OTÁZKA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SPECIFICKÉ </a:t>
            </a:r>
            <a:r>
              <a:rPr lang="cs-CZ" dirty="0"/>
              <a:t>VÝZKUMNÉ OTÁZKY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OTÁZKY </a:t>
            </a:r>
            <a:r>
              <a:rPr lang="cs-CZ" dirty="0"/>
              <a:t>DO </a:t>
            </a:r>
            <a:r>
              <a:rPr lang="cs-CZ" dirty="0" smtClean="0"/>
              <a:t>ROZHOVORU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2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3A6CA1-C548-43BD-AE78-368E19B1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správného vedení rozhovoru – krok za krokem (I)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65314DE-41AF-4DA2-9AAF-D87B5644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718324"/>
            <a:ext cx="7598569" cy="2736850"/>
          </a:xfrm>
        </p:spPr>
        <p:txBody>
          <a:bodyPr>
            <a:normAutofit/>
          </a:bodyPr>
          <a:lstStyle/>
          <a:p>
            <a:r>
              <a:rPr lang="cs-CZ" sz="1800" dirty="0"/>
              <a:t>Dobře zvolte místo, kde bude rozhovor probíhat – mělo by být klidné a příjemné pro vás i informanta</a:t>
            </a:r>
            <a:r>
              <a:rPr lang="en-GB" sz="1800" dirty="0"/>
              <a:t>/</a:t>
            </a:r>
            <a:r>
              <a:rPr lang="cs-CZ" sz="1800" dirty="0"/>
              <a:t>informantku</a:t>
            </a:r>
          </a:p>
          <a:p>
            <a:endParaRPr lang="cs-CZ" sz="1800" dirty="0"/>
          </a:p>
          <a:p>
            <a:r>
              <a:rPr lang="cs-CZ" sz="1800" dirty="0"/>
              <a:t>Vezměte si s sebou nahrávací zařízení (raději dvě, kdyby se jedno vybilo, nebo náhradní baterie) a vytištěný scénář rozhovoru</a:t>
            </a:r>
          </a:p>
          <a:p>
            <a:endParaRPr lang="cs-CZ" sz="1800" dirty="0"/>
          </a:p>
          <a:p>
            <a:r>
              <a:rPr lang="cs-CZ" sz="1800" dirty="0"/>
              <a:t>Připravte si informovaný souhlas ve dvou kopiích – jeden si vezmete a druhý necháte informantovi</a:t>
            </a:r>
            <a:r>
              <a:rPr lang="en-GB" sz="1800" dirty="0"/>
              <a:t>/</a:t>
            </a:r>
            <a:r>
              <a:rPr lang="cs-CZ" sz="1800" dirty="0"/>
              <a:t>informantce</a:t>
            </a:r>
          </a:p>
          <a:p>
            <a:endParaRPr lang="cs-CZ" sz="1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3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Harmononogram</a:t>
            </a:r>
            <a:r>
              <a:rPr lang="cs-CZ" dirty="0" smtClean="0"/>
              <a:t> </a:t>
            </a:r>
            <a:r>
              <a:rPr lang="cs-CZ" dirty="0" smtClean="0"/>
              <a:t>setkání a vyučující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17. </a:t>
            </a:r>
            <a:r>
              <a:rPr lang="cs-CZ" b="1" dirty="0"/>
              <a:t>3</a:t>
            </a:r>
            <a:r>
              <a:rPr lang="cs-CZ" b="1" dirty="0" smtClean="0"/>
              <a:t>. 2022 (</a:t>
            </a:r>
            <a:r>
              <a:rPr lang="cs-CZ" b="1" dirty="0"/>
              <a:t>1</a:t>
            </a:r>
            <a:r>
              <a:rPr lang="pt-BR" b="1" dirty="0" smtClean="0"/>
              <a:t>5:00-18:20),</a:t>
            </a:r>
            <a:r>
              <a:rPr lang="cs-CZ" b="1" dirty="0" smtClean="0"/>
              <a:t> doc. Kateřina Lojdová:</a:t>
            </a:r>
          </a:p>
          <a:p>
            <a:pPr marL="0" indent="0">
              <a:buNone/>
            </a:pPr>
            <a:r>
              <a:rPr lang="cs-CZ" dirty="0" smtClean="0"/>
              <a:t>kvalitativní </a:t>
            </a:r>
            <a:r>
              <a:rPr lang="cs-CZ" dirty="0" smtClean="0"/>
              <a:t>výzkum, designy kvalitativního výzkumu, výzkumná otázka a metody sběru </a:t>
            </a:r>
            <a:r>
              <a:rPr lang="cs-CZ" dirty="0" smtClean="0"/>
              <a:t>dat, metody </a:t>
            </a:r>
            <a:r>
              <a:rPr lang="cs-CZ" dirty="0" smtClean="0"/>
              <a:t>analýzy dat, otevřené </a:t>
            </a:r>
            <a:r>
              <a:rPr lang="cs-CZ" dirty="0" smtClean="0"/>
              <a:t>kódování</a:t>
            </a:r>
          </a:p>
          <a:p>
            <a:pPr marL="0" indent="0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pt-BR" b="1" dirty="0"/>
              <a:t>7.4. (15:00-18:20) </a:t>
            </a:r>
            <a:r>
              <a:rPr lang="cs-CZ" b="1" dirty="0" smtClean="0"/>
              <a:t>PhDr</a:t>
            </a:r>
            <a:r>
              <a:rPr lang="cs-CZ" b="1" dirty="0"/>
              <a:t>. Ing. Petr </a:t>
            </a:r>
            <a:r>
              <a:rPr lang="cs-CZ" b="1" dirty="0" smtClean="0"/>
              <a:t>Soukup, Ph.D</a:t>
            </a:r>
            <a:r>
              <a:rPr lang="cs-CZ" b="1" dirty="0"/>
              <a:t>.:</a:t>
            </a:r>
            <a:r>
              <a:rPr lang="cs-CZ" dirty="0"/>
              <a:t> Téma skupinové diskuse (o metodě obecně, popsat úskalí moderování, postupy zpracování výsledků a na reálném projektu ukázat použití včetně možných výstupů</a:t>
            </a:r>
            <a:r>
              <a:rPr lang="cs-CZ" dirty="0" smtClean="0"/>
              <a:t>)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pt-BR" b="1" dirty="0"/>
              <a:t>5.5. (</a:t>
            </a:r>
            <a:r>
              <a:rPr lang="pt-BR" b="1" dirty="0" smtClean="0"/>
              <a:t>8:00-11:20)</a:t>
            </a:r>
            <a:r>
              <a:rPr lang="cs-CZ" b="1" dirty="0" smtClean="0"/>
              <a:t> Mgr</a:t>
            </a:r>
            <a:r>
              <a:rPr lang="cs-CZ" b="1" dirty="0"/>
              <a:t>. Jitka </a:t>
            </a:r>
            <a:r>
              <a:rPr lang="cs-CZ" b="1" dirty="0" err="1" smtClean="0"/>
              <a:t>Wirthová</a:t>
            </a:r>
            <a:r>
              <a:rPr lang="cs-CZ" b="1" dirty="0" smtClean="0"/>
              <a:t>: </a:t>
            </a:r>
            <a:r>
              <a:rPr lang="cs-CZ" dirty="0" smtClean="0"/>
              <a:t>další postupy v kvalitativním 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7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98C739-5ADF-43B7-89CF-30010BC2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správného vedení rozhovoru – krok za krokem (II)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348C991-C76A-478C-A428-11520B141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500" dirty="0"/>
              <a:t>Informujte informanta</a:t>
            </a:r>
            <a:r>
              <a:rPr lang="en-GB" sz="1500" dirty="0"/>
              <a:t>/</a:t>
            </a:r>
            <a:r>
              <a:rPr lang="cs-CZ" sz="1500" dirty="0"/>
              <a:t>ku o cíli rozhovoru (např. je součástí </a:t>
            </a:r>
            <a:r>
              <a:rPr lang="cs-CZ" sz="1500" dirty="0" smtClean="0"/>
              <a:t>disertační </a:t>
            </a:r>
            <a:r>
              <a:rPr lang="cs-CZ" sz="1500" dirty="0"/>
              <a:t>práce nebo výzkumu XY)  </a:t>
            </a:r>
          </a:p>
          <a:p>
            <a:endParaRPr lang="cs-CZ" sz="1500" dirty="0"/>
          </a:p>
          <a:p>
            <a:r>
              <a:rPr lang="cs-CZ" sz="1500" dirty="0"/>
              <a:t>Nechte informanta</a:t>
            </a:r>
            <a:r>
              <a:rPr lang="en-GB" sz="1500" dirty="0"/>
              <a:t>/</a:t>
            </a:r>
            <a:r>
              <a:rPr lang="cs-CZ" sz="1500" dirty="0"/>
              <a:t>ku podepsat informovaný souhlas ještě před začátkem rozhovoru</a:t>
            </a:r>
          </a:p>
          <a:p>
            <a:endParaRPr lang="cs-CZ" sz="1500" dirty="0"/>
          </a:p>
          <a:p>
            <a:r>
              <a:rPr lang="cs-CZ" sz="1500" dirty="0"/>
              <a:t>Dobře zvažte pořadí otázek – začněte zahřívacími (</a:t>
            </a:r>
            <a:r>
              <a:rPr lang="cs-CZ" sz="1500" dirty="0" err="1"/>
              <a:t>ice</a:t>
            </a:r>
            <a:r>
              <a:rPr lang="cs-CZ" sz="1500" dirty="0"/>
              <a:t> </a:t>
            </a:r>
            <a:r>
              <a:rPr lang="cs-CZ" sz="1500" dirty="0" err="1"/>
              <a:t>breakery</a:t>
            </a:r>
            <a:r>
              <a:rPr lang="cs-CZ" sz="1500" dirty="0"/>
              <a:t>), osobní otázky klaďte až později, demografické (např. otázky na věk, rodinný či socioekonomický status) nechte až na konec </a:t>
            </a:r>
          </a:p>
          <a:p>
            <a:endParaRPr lang="cs-CZ" sz="1500" dirty="0"/>
          </a:p>
          <a:p>
            <a:r>
              <a:rPr lang="cs-CZ" sz="1500" dirty="0"/>
              <a:t>Všímejte si neverbální komunikace </a:t>
            </a:r>
          </a:p>
          <a:p>
            <a:endParaRPr lang="cs-CZ" sz="1500" dirty="0"/>
          </a:p>
          <a:p>
            <a:r>
              <a:rPr lang="cs-CZ" sz="1500" dirty="0"/>
              <a:t>Usilujte o pozitivní atmosféru – ujišťujte informanta</a:t>
            </a:r>
            <a:r>
              <a:rPr lang="en-GB" sz="1500" dirty="0"/>
              <a:t>/</a:t>
            </a:r>
            <a:r>
              <a:rPr lang="cs-CZ" sz="1500" dirty="0"/>
              <a:t>ku o tom, že jste se toho hodně dozvěděli a že je to pro vás přínosné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9282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A61427-768C-48D3-BE4E-D5E7DB2B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chyby při vedení rozhovoru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AED55BB-18EF-4F52-B6A0-2F022C27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5740" indent="-192024">
              <a:defRPr/>
            </a:pPr>
            <a:r>
              <a:rPr lang="cs-CZ" sz="1500" dirty="0"/>
              <a:t>vyvarovat se sugestivních otázek - např. </a:t>
            </a:r>
            <a:r>
              <a:rPr lang="cs-CZ" sz="1500" i="1" dirty="0" smtClean="0"/>
              <a:t>Jsou u vás na pracovišti kolegiální vztahy? </a:t>
            </a:r>
            <a:r>
              <a:rPr lang="cs-CZ" sz="1500" i="1" dirty="0"/>
              <a:t>– </a:t>
            </a:r>
            <a:r>
              <a:rPr lang="cs-CZ" sz="1500" dirty="0"/>
              <a:t>v</a:t>
            </a:r>
            <a:r>
              <a:rPr lang="cs-CZ" sz="1500" i="1" dirty="0"/>
              <a:t> </a:t>
            </a:r>
            <a:r>
              <a:rPr lang="cs-CZ" sz="1500" dirty="0"/>
              <a:t>případě, že o tom informant</a:t>
            </a:r>
            <a:r>
              <a:rPr lang="en-GB" sz="1500" dirty="0"/>
              <a:t>/</a:t>
            </a:r>
            <a:r>
              <a:rPr lang="cs-CZ" sz="1500" dirty="0" err="1"/>
              <a:t>ka</a:t>
            </a:r>
            <a:r>
              <a:rPr lang="cs-CZ" sz="1500" dirty="0"/>
              <a:t> nezačali hovořit sami</a:t>
            </a:r>
            <a:r>
              <a:rPr lang="cs-CZ" sz="1500" i="1" dirty="0"/>
              <a:t> </a:t>
            </a:r>
          </a:p>
          <a:p>
            <a:pPr marL="205740" indent="-192024">
              <a:defRPr/>
            </a:pPr>
            <a:endParaRPr lang="cs-CZ" sz="1500" dirty="0"/>
          </a:p>
          <a:p>
            <a:pPr marL="205740" indent="-192024">
              <a:defRPr/>
            </a:pPr>
            <a:r>
              <a:rPr lang="cs-CZ" sz="1500" dirty="0"/>
              <a:t>neklást více otázek zároveň</a:t>
            </a:r>
          </a:p>
          <a:p>
            <a:pPr marL="205740" indent="-192024">
              <a:defRPr/>
            </a:pPr>
            <a:endParaRPr lang="cs-CZ" sz="1500" dirty="0"/>
          </a:p>
          <a:p>
            <a:pPr marL="205740" indent="-192024">
              <a:defRPr/>
            </a:pPr>
            <a:r>
              <a:rPr lang="cs-CZ" sz="1500" dirty="0"/>
              <a:t>formulovat otázky srozumitelně, tj. běžným jazykem (nepoužívejte odborné pojmy)</a:t>
            </a:r>
          </a:p>
          <a:p>
            <a:pPr marL="205740" indent="-192024">
              <a:defRPr/>
            </a:pPr>
            <a:endParaRPr lang="cs-CZ" sz="1500" dirty="0"/>
          </a:p>
          <a:p>
            <a:pPr marL="205740" indent="-192024">
              <a:defRPr/>
            </a:pPr>
            <a:r>
              <a:rPr lang="cs-CZ" sz="1500" dirty="0"/>
              <a:t>doptávat se na zdánlivě samozřejmé jevy, abychom detailně zachytili významy, které s nimi informant</a:t>
            </a:r>
            <a:r>
              <a:rPr lang="en-GB" sz="1500" dirty="0"/>
              <a:t>/</a:t>
            </a:r>
            <a:r>
              <a:rPr lang="cs-CZ" sz="1500" dirty="0" err="1"/>
              <a:t>ka</a:t>
            </a:r>
            <a:r>
              <a:rPr lang="cs-CZ" sz="1500" dirty="0"/>
              <a:t> spojuje (např. </a:t>
            </a:r>
            <a:r>
              <a:rPr lang="cs-CZ" sz="1500" i="1" dirty="0"/>
              <a:t>Co myslíte tím, </a:t>
            </a:r>
            <a:r>
              <a:rPr lang="cs-CZ" sz="1500" i="1" dirty="0" smtClean="0"/>
              <a:t>že u vás nejsou kolegiální vztahy</a:t>
            </a:r>
            <a:r>
              <a:rPr lang="cs-CZ" sz="1500" dirty="0" smtClean="0"/>
              <a:t>? </a:t>
            </a:r>
            <a:r>
              <a:rPr lang="cs-CZ" sz="1500" dirty="0"/>
              <a:t>– v případě, že o tom informant</a:t>
            </a:r>
            <a:r>
              <a:rPr lang="en-GB" sz="1500" dirty="0"/>
              <a:t>/</a:t>
            </a:r>
            <a:r>
              <a:rPr lang="cs-CZ" sz="1500" dirty="0" err="1"/>
              <a:t>ka</a:t>
            </a:r>
            <a:r>
              <a:rPr lang="cs-CZ" sz="1500" dirty="0"/>
              <a:t> začali hovořit sami)</a:t>
            </a:r>
          </a:p>
          <a:p>
            <a:pPr marL="205740" indent="-192024">
              <a:defRPr/>
            </a:pPr>
            <a:endParaRPr lang="cs-CZ" sz="1500" i="1" dirty="0"/>
          </a:p>
          <a:p>
            <a:pPr marL="205740" indent="-192024">
              <a:defRPr/>
            </a:pPr>
            <a:r>
              <a:rPr lang="cs-CZ" sz="1500" dirty="0"/>
              <a:t>Neskákat do řeči</a:t>
            </a:r>
          </a:p>
        </p:txBody>
      </p:sp>
    </p:spTree>
    <p:extLst>
      <p:ext uri="{BB962C8B-B14F-4D97-AF65-F5344CB8AC3E}">
        <p14:creationId xmlns:p14="http://schemas.microsoft.com/office/powerpoint/2010/main" val="36576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76CB7B-FD3D-4EC7-B52A-4DF5B4C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7598569" cy="1092200"/>
          </a:xfrm>
        </p:spPr>
        <p:txBody>
          <a:bodyPr/>
          <a:lstStyle/>
          <a:p>
            <a:r>
              <a:rPr lang="cs-CZ" dirty="0"/>
              <a:t>Otázky k reflexi po rozhovoru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FC6D894-7D51-4D22-BB36-88CD0329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24856"/>
            <a:ext cx="7462470" cy="2611225"/>
          </a:xfrm>
        </p:spPr>
        <p:txBody>
          <a:bodyPr>
            <a:noAutofit/>
          </a:bodyPr>
          <a:lstStyle/>
          <a:p>
            <a:r>
              <a:rPr lang="cs-CZ" dirty="0"/>
              <a:t>Jak jste se cítili v roli tazatele</a:t>
            </a:r>
            <a:r>
              <a:rPr lang="en-GB" dirty="0"/>
              <a:t>/</a:t>
            </a:r>
            <a:r>
              <a:rPr lang="cs-CZ" dirty="0"/>
              <a:t>tazatelky?</a:t>
            </a:r>
          </a:p>
          <a:p>
            <a:endParaRPr lang="cs-CZ" dirty="0"/>
          </a:p>
          <a:p>
            <a:r>
              <a:rPr lang="cs-CZ" dirty="0"/>
              <a:t>Dozvěděli jste se z odpovědí informanta</a:t>
            </a:r>
            <a:r>
              <a:rPr lang="en-GB" dirty="0"/>
              <a:t>/</a:t>
            </a:r>
            <a:r>
              <a:rPr lang="cs-CZ" dirty="0" err="1"/>
              <a:t>ky</a:t>
            </a:r>
            <a:r>
              <a:rPr lang="cs-CZ" dirty="0"/>
              <a:t> něco zajímavého</a:t>
            </a:r>
            <a:r>
              <a:rPr lang="en-GB" dirty="0"/>
              <a:t>/</a:t>
            </a:r>
            <a:r>
              <a:rPr lang="cs-CZ" dirty="0"/>
              <a:t>podstatného z hlediska vaší výzkumné otázky? </a:t>
            </a:r>
          </a:p>
          <a:p>
            <a:endParaRPr lang="cs-CZ" dirty="0"/>
          </a:p>
          <a:p>
            <a:r>
              <a:rPr lang="cs-CZ" dirty="0"/>
              <a:t>Jak jste se cítili v roli informanta</a:t>
            </a:r>
            <a:r>
              <a:rPr lang="en-GB" dirty="0"/>
              <a:t>/</a:t>
            </a:r>
            <a:r>
              <a:rPr lang="cs-CZ" dirty="0" err="1"/>
              <a:t>ky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Jakým způsobem kolega</a:t>
            </a:r>
            <a:r>
              <a:rPr lang="en-GB" dirty="0"/>
              <a:t>/</a:t>
            </a:r>
            <a:r>
              <a:rPr lang="en-GB" dirty="0" err="1"/>
              <a:t>koleg</a:t>
            </a:r>
            <a:r>
              <a:rPr lang="cs-CZ" dirty="0"/>
              <a:t>y</a:t>
            </a:r>
            <a:r>
              <a:rPr lang="en-GB" dirty="0"/>
              <a:t>n</a:t>
            </a:r>
            <a:r>
              <a:rPr lang="cs-CZ" dirty="0"/>
              <a:t>ě v roli tazatele</a:t>
            </a:r>
            <a:r>
              <a:rPr lang="en-GB" dirty="0"/>
              <a:t>/</a:t>
            </a:r>
            <a:r>
              <a:rPr lang="cs-CZ" dirty="0" err="1"/>
              <a:t>ky</a:t>
            </a:r>
            <a:r>
              <a:rPr lang="cs-CZ" dirty="0"/>
              <a:t> otázky kladl</a:t>
            </a:r>
            <a:r>
              <a:rPr lang="en-GB" dirty="0"/>
              <a:t>/</a:t>
            </a:r>
            <a:r>
              <a:rPr lang="cs-CZ" dirty="0"/>
              <a:t>a? </a:t>
            </a:r>
          </a:p>
          <a:p>
            <a:endParaRPr lang="cs-CZ" dirty="0"/>
          </a:p>
          <a:p>
            <a:r>
              <a:rPr lang="cs-CZ" dirty="0"/>
              <a:t>Jaká byla verbální i neverbální komunikace kolegy</a:t>
            </a:r>
            <a:r>
              <a:rPr lang="en-GB" dirty="0"/>
              <a:t>/</a:t>
            </a:r>
            <a:r>
              <a:rPr lang="cs-CZ" dirty="0"/>
              <a:t>kolegyně?</a:t>
            </a:r>
          </a:p>
          <a:p>
            <a:endParaRPr lang="cs-CZ" dirty="0"/>
          </a:p>
          <a:p>
            <a:r>
              <a:rPr lang="cs-CZ" dirty="0"/>
              <a:t>Jaká byla atmosféra během rozhovoru? </a:t>
            </a:r>
          </a:p>
        </p:txBody>
      </p:sp>
    </p:spTree>
    <p:extLst>
      <p:ext uri="{BB962C8B-B14F-4D97-AF65-F5344CB8AC3E}">
        <p14:creationId xmlns:p14="http://schemas.microsoft.com/office/powerpoint/2010/main" val="40854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7E6AA5-6B32-4118-B040-732ACBA2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Přepis rozhovoru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D5AE3E4-AE2A-4E74-A8F9-7F37D6280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Rozhovor můžete přepisovat pomocí softwarových programů – </a:t>
            </a:r>
            <a:r>
              <a:rPr lang="cs-CZ" dirty="0" smtClean="0"/>
              <a:t>např. </a:t>
            </a:r>
            <a:r>
              <a:rPr lang="cs-CZ" dirty="0" err="1" smtClean="0"/>
              <a:t>oTranscribe</a:t>
            </a:r>
            <a:endParaRPr lang="cs-CZ" dirty="0"/>
          </a:p>
          <a:p>
            <a:endParaRPr lang="cs-CZ" dirty="0"/>
          </a:p>
          <a:p>
            <a:r>
              <a:rPr lang="cs-CZ" dirty="0"/>
              <a:t>Použijte přitom základní transkripční pravidla</a:t>
            </a:r>
          </a:p>
          <a:p>
            <a:endParaRPr lang="cs-CZ" dirty="0"/>
          </a:p>
          <a:p>
            <a:r>
              <a:rPr lang="cs-CZ" dirty="0"/>
              <a:t>Přepis si po sobě přečtěte a opravte překlepy a chyby</a:t>
            </a:r>
          </a:p>
          <a:p>
            <a:endParaRPr lang="cs-CZ" dirty="0"/>
          </a:p>
          <a:p>
            <a:r>
              <a:rPr lang="cs-CZ" dirty="0"/>
              <a:t>Jedná se o časově náročnou činnost, vyhraďte si dost času</a:t>
            </a:r>
          </a:p>
        </p:txBody>
      </p:sp>
    </p:spTree>
    <p:extLst>
      <p:ext uri="{BB962C8B-B14F-4D97-AF65-F5344CB8AC3E}">
        <p14:creationId xmlns:p14="http://schemas.microsoft.com/office/powerpoint/2010/main" val="15831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Analýza </a:t>
            </a:r>
            <a:r>
              <a:rPr lang="cs-CZ" sz="3600" dirty="0"/>
              <a:t>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0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v kvalitativním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Jaké podoby mají data v kvalitativním výzkumu?</a:t>
            </a:r>
          </a:p>
          <a:p>
            <a:pPr>
              <a:buNone/>
            </a:pPr>
            <a:r>
              <a:rPr lang="cs-CZ" dirty="0" smtClean="0"/>
              <a:t> 	Verbální a vizuální. Verbální data získáváme především prostřednictvím rozhovorů, vyprávění, písemných artefaktů; vizuální data získáváme prostřednictvím pozorování, fotografií, videonahrávek.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Co jsou hloubková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je analýza?</a:t>
            </a:r>
          </a:p>
          <a:p>
            <a:pPr algn="just"/>
            <a:r>
              <a:rPr lang="cs-CZ" dirty="0" smtClean="0"/>
              <a:t>Kvalitativní analýza dat je uměním zpracovat data smysluplným způsobem a nalézt odpověď na položenou výzkumnou otázku (</a:t>
            </a:r>
            <a:r>
              <a:rPr lang="cs-CZ" dirty="0" err="1" smtClean="0"/>
              <a:t>Hendl</a:t>
            </a:r>
            <a:r>
              <a:rPr lang="cs-CZ" dirty="0" smtClean="0"/>
              <a:t>, 2012)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Induktivní postup: otevřené kódování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algn="just"/>
            <a:r>
              <a:rPr lang="cs-CZ" dirty="0"/>
              <a:t>Otevřené kódování je technika, která byla vyvinuta v rámci analytického aparátu zakotvené </a:t>
            </a:r>
            <a:r>
              <a:rPr lang="cs-CZ" dirty="0" smtClean="0"/>
              <a:t>teorie.</a:t>
            </a:r>
          </a:p>
          <a:p>
            <a:pPr algn="just"/>
            <a:r>
              <a:rPr lang="cs-CZ" dirty="0" smtClean="0"/>
              <a:t>Kódování </a:t>
            </a:r>
            <a:r>
              <a:rPr lang="cs-CZ" dirty="0"/>
              <a:t>obecně představuje operace, pomocí nichž jsou údaje rozebrány, konceptualizovány a složeny novým způsobem. </a:t>
            </a:r>
            <a:endParaRPr lang="cs-CZ" dirty="0" smtClean="0"/>
          </a:p>
          <a:p>
            <a:pPr algn="just"/>
            <a:r>
              <a:rPr lang="cs-CZ" dirty="0" smtClean="0"/>
              <a:t>Při </a:t>
            </a:r>
            <a:r>
              <a:rPr lang="cs-CZ" dirty="0"/>
              <a:t>otevřeném kódování je text jako sekvence rozbit na jednotky, těmto jednotkám jsou přidělena jména a s takto nově pojmenovanými (označenými) fragmenty textu potom výzkumník dále pracuje.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kódování realizovat technicky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Metoda papír tužka</a:t>
            </a:r>
          </a:p>
          <a:p>
            <a:pPr marL="514350" indent="-514350">
              <a:buAutoNum type="arabicParenR"/>
            </a:pPr>
            <a:r>
              <a:rPr lang="cs-CZ" dirty="0" smtClean="0"/>
              <a:t>Ve </a:t>
            </a:r>
            <a:r>
              <a:rPr lang="cs-CZ" dirty="0" err="1" smtClean="0"/>
              <a:t>wordu</a:t>
            </a:r>
            <a:endParaRPr lang="cs-CZ" dirty="0" smtClean="0"/>
          </a:p>
          <a:p>
            <a:pPr marL="514350" indent="-514350">
              <a:buAutoNum type="arabicParenR"/>
            </a:pPr>
            <a:r>
              <a:rPr lang="cs-CZ" dirty="0" smtClean="0"/>
              <a:t>V softwaru k tomu určeném (</a:t>
            </a:r>
            <a:r>
              <a:rPr lang="cs-CZ" dirty="0" err="1" smtClean="0"/>
              <a:t>Atlas.ti</a:t>
            </a:r>
            <a:r>
              <a:rPr lang="cs-CZ" dirty="0" smtClean="0"/>
              <a:t>; MAX QDA)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kódování realizovat technicky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oftware pro kvalitativní analýzu dat je nástrojem, stejně jako tužka a papír</a:t>
            </a:r>
          </a:p>
          <a:p>
            <a:r>
              <a:rPr lang="cs-CZ" dirty="0"/>
              <a:t>k</a:t>
            </a:r>
            <a:r>
              <a:rPr lang="cs-CZ" dirty="0" smtClean="0"/>
              <a:t>ódování se odehrává „v hlavě“, abychom tento proces usnadnili, volíme vhodný nástroj</a:t>
            </a:r>
          </a:p>
          <a:p>
            <a:r>
              <a:rPr lang="cs-CZ" dirty="0"/>
              <a:t>s</a:t>
            </a:r>
            <a:r>
              <a:rPr lang="cs-CZ" dirty="0" smtClean="0"/>
              <a:t>oftware i papír-tužka mohou kódování usnadňovat i komplikovat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výzkumných projektů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77655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kódovat „v ruce“?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okud naše myšlení podporuje podtrhávání, zvýrazňování, stříhání a </a:t>
            </a:r>
            <a:r>
              <a:rPr lang="cs-CZ" dirty="0" err="1" smtClean="0"/>
              <a:t>přeskládávání</a:t>
            </a:r>
            <a:r>
              <a:rPr lang="cs-CZ" dirty="0" smtClean="0"/>
              <a:t> papírů ve fyzickém prostoru</a:t>
            </a:r>
          </a:p>
          <a:p>
            <a:r>
              <a:rPr lang="cs-CZ" dirty="0"/>
              <a:t>p</a:t>
            </a:r>
            <a:r>
              <a:rPr lang="cs-CZ" dirty="0" smtClean="0"/>
              <a:t>okud máme data verbálního charakteru, případně statická vizuální data</a:t>
            </a:r>
          </a:p>
          <a:p>
            <a:r>
              <a:rPr lang="cs-CZ" dirty="0"/>
              <a:t>p</a:t>
            </a:r>
            <a:r>
              <a:rPr lang="cs-CZ" dirty="0" smtClean="0"/>
              <a:t>okud máme menší množství dat</a:t>
            </a:r>
          </a:p>
          <a:p>
            <a:r>
              <a:rPr lang="cs-CZ" dirty="0"/>
              <a:t>p</a:t>
            </a:r>
            <a:r>
              <a:rPr lang="cs-CZ" dirty="0" smtClean="0"/>
              <a:t>okud potřebujeme kódovat kdykoliv a kdekoliv (dopravní prostředky, lokality bez elektřiny atd.)</a:t>
            </a:r>
          </a:p>
          <a:p>
            <a:r>
              <a:rPr lang="cs-CZ" dirty="0"/>
              <a:t>p</a:t>
            </a:r>
            <a:r>
              <a:rPr lang="cs-CZ" dirty="0" smtClean="0"/>
              <a:t>okud dokážeme organizovat a archivovat tištěné dokumenty</a:t>
            </a:r>
          </a:p>
          <a:p>
            <a:r>
              <a:rPr lang="cs-CZ" dirty="0"/>
              <a:t>p</a:t>
            </a:r>
            <a:r>
              <a:rPr lang="cs-CZ" dirty="0" smtClean="0"/>
              <a:t>okud nepovažujeme kódování v ruce za zastaralé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0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Kódování v ruce – využití prostoru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0589" t="35714" r="37831" b="26720"/>
          <a:stretch/>
        </p:blipFill>
        <p:spPr bwMode="auto">
          <a:xfrm>
            <a:off x="683568" y="1417638"/>
            <a:ext cx="7488832" cy="5323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67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kódovat v Atlasu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okud máme k dispozici plnou verzi programu</a:t>
            </a:r>
          </a:p>
          <a:p>
            <a:r>
              <a:rPr lang="cs-CZ" dirty="0"/>
              <a:t>p</a:t>
            </a:r>
            <a:r>
              <a:rPr lang="cs-CZ" dirty="0" smtClean="0"/>
              <a:t>okud máme větší množství dat</a:t>
            </a:r>
          </a:p>
          <a:p>
            <a:r>
              <a:rPr lang="cs-CZ" dirty="0"/>
              <a:t>p</a:t>
            </a:r>
            <a:r>
              <a:rPr lang="cs-CZ" dirty="0" smtClean="0"/>
              <a:t>okud využíváme kategoriální systém</a:t>
            </a:r>
          </a:p>
          <a:p>
            <a:r>
              <a:rPr lang="cs-CZ" dirty="0"/>
              <a:t>p</a:t>
            </a:r>
            <a:r>
              <a:rPr lang="cs-CZ" dirty="0" smtClean="0"/>
              <a:t>okud chceme využít funkce, které program nabízí:</a:t>
            </a:r>
          </a:p>
          <a:p>
            <a:pPr lvl="1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ýběr kódů ze seznamu</a:t>
            </a:r>
          </a:p>
          <a:p>
            <a:pPr lvl="1">
              <a:buFontTx/>
              <a:buChar char="-"/>
            </a:pPr>
            <a:r>
              <a:rPr lang="cs-CZ" dirty="0" smtClean="0"/>
              <a:t>řazení </a:t>
            </a:r>
            <a:r>
              <a:rPr lang="cs-CZ" dirty="0"/>
              <a:t>kódů, </a:t>
            </a:r>
            <a:r>
              <a:rPr lang="cs-CZ" dirty="0" smtClean="0"/>
              <a:t>lokalizace kódů, frekvence kódů</a:t>
            </a:r>
          </a:p>
          <a:p>
            <a:pPr lvl="1">
              <a:buFontTx/>
              <a:buChar char="-"/>
            </a:pPr>
            <a:r>
              <a:rPr lang="cs-CZ" dirty="0" smtClean="0"/>
              <a:t>vyhledávání úryvků</a:t>
            </a:r>
          </a:p>
          <a:p>
            <a:pPr lvl="1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měna kódů a kódovaných úseků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smtClean="0"/>
              <a:t>navazování komentářů a mem na data</a:t>
            </a:r>
          </a:p>
          <a:p>
            <a:pPr lvl="1">
              <a:buFontTx/>
              <a:buChar char="-"/>
            </a:pPr>
            <a:r>
              <a:rPr lang="cs-CZ" dirty="0" smtClean="0"/>
              <a:t>kategorizace kódů</a:t>
            </a:r>
          </a:p>
          <a:p>
            <a:pPr lvl="1">
              <a:buFontTx/>
              <a:buChar char="-"/>
            </a:pPr>
            <a:r>
              <a:rPr lang="cs-CZ" dirty="0" smtClean="0"/>
              <a:t>síťová schémata</a:t>
            </a:r>
          </a:p>
          <a:p>
            <a:pPr lvl="1">
              <a:buFontTx/>
              <a:buChar char="-"/>
            </a:pPr>
            <a:r>
              <a:rPr lang="cs-CZ" dirty="0"/>
              <a:t>t</a:t>
            </a:r>
            <a:r>
              <a:rPr lang="cs-CZ" dirty="0" smtClean="0"/>
              <a:t>isk a archivace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4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Atlas.Ti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http://atlasti.com/free-trial-version/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8843" y="1417638"/>
            <a:ext cx="909344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kódování:</a:t>
            </a:r>
            <a:br>
              <a:rPr lang="cs-CZ" dirty="0" smtClean="0"/>
            </a:br>
            <a:r>
              <a:rPr lang="cs-CZ" dirty="0" smtClean="0"/>
              <a:t>Návodné otázky ke kódování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pl-PL" dirty="0"/>
              <a:t>Co? Co je tématem promluvy? </a:t>
            </a:r>
            <a:r>
              <a:rPr lang="pt-BR" dirty="0" smtClean="0"/>
              <a:t>O </a:t>
            </a:r>
            <a:r>
              <a:rPr lang="pt-BR" dirty="0"/>
              <a:t>jakém fenoménu se vypovídá? </a:t>
            </a:r>
            <a:r>
              <a:rPr lang="cs-CZ" dirty="0" smtClean="0">
                <a:solidFill>
                  <a:srgbClr val="FF0000"/>
                </a:solidFill>
              </a:rPr>
              <a:t>O čem to je?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cs-CZ" dirty="0"/>
              <a:t>Kdo? O koho jde? V jakých rolích vystupují? </a:t>
            </a:r>
          </a:p>
          <a:p>
            <a:r>
              <a:rPr lang="cs-CZ" dirty="0"/>
              <a:t>Jak? Které vlastnosti jevu jsou zmiňované nebo naopak zamlčované? </a:t>
            </a:r>
          </a:p>
          <a:p>
            <a:r>
              <a:rPr lang="pl-PL" dirty="0"/>
              <a:t>Kdy? Jak dlouho? Jaký je čas a trvání? </a:t>
            </a:r>
          </a:p>
          <a:p>
            <a:r>
              <a:rPr lang="pl-PL" dirty="0"/>
              <a:t>Kde? V jakém prostoru je dění lokalizováno? </a:t>
            </a:r>
          </a:p>
          <a:p>
            <a:r>
              <a:rPr lang="pl-PL" dirty="0"/>
              <a:t>Jak moc? Jak silně? Jaká je intenzita jevů? </a:t>
            </a:r>
          </a:p>
          <a:p>
            <a:r>
              <a:rPr lang="cs-CZ" dirty="0"/>
              <a:t>Proč? Jaké jsou příčiny? </a:t>
            </a:r>
          </a:p>
          <a:p>
            <a:r>
              <a:rPr lang="cs-CZ" dirty="0"/>
              <a:t>Kvůli čemu? S jakým záměrem aktéři jednají? </a:t>
            </a:r>
          </a:p>
          <a:p>
            <a:r>
              <a:rPr lang="cs-CZ" dirty="0"/>
              <a:t>Pomocí čeho? Jaké jsou strategie k dosažení cíle? 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kódování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7429552" cy="5114972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 smtClean="0"/>
              <a:t>In </a:t>
            </a:r>
            <a:r>
              <a:rPr lang="cs-CZ" u="sng" dirty="0" err="1" smtClean="0"/>
              <a:t>vivo</a:t>
            </a:r>
            <a:r>
              <a:rPr lang="cs-CZ" u="sng" dirty="0" smtClean="0"/>
              <a:t> kódy</a:t>
            </a:r>
            <a:endParaRPr lang="cs-CZ" dirty="0" smtClean="0"/>
          </a:p>
          <a:p>
            <a:pPr>
              <a:buNone/>
            </a:pPr>
            <a:r>
              <a:rPr lang="cs-CZ" sz="2600" i="1" dirty="0" smtClean="0"/>
              <a:t>„Máme </a:t>
            </a:r>
            <a:r>
              <a:rPr lang="cs-CZ" sz="2600" i="1" dirty="0" err="1" smtClean="0"/>
              <a:t>napsanej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nějakej</a:t>
            </a:r>
            <a:r>
              <a:rPr lang="cs-CZ" sz="2600" i="1" dirty="0" smtClean="0"/>
              <a:t> ŠVP. My ho jedeme v prvních, </a:t>
            </a:r>
            <a:r>
              <a:rPr lang="cs-CZ" sz="2600" i="1" dirty="0" err="1" smtClean="0"/>
              <a:t>šestejch</a:t>
            </a:r>
            <a:r>
              <a:rPr lang="cs-CZ" sz="2600" i="1" dirty="0" smtClean="0"/>
              <a:t> třídách, ostatní jakoby dobíhají. Ale když začínám chemii v osmičce, tak ignoruji současný osnovy a myslím, že bych si to před inspekcí obhájil, a už jedu podle toho, co máme napsaný, a narážím na to, když jsem to psal, tak člověk byl v nějakým rozpoložení, nějak jsme to tvořili s partou lidí dohromady, mysleli jsme si, že to bude fungovat. V praxi se zjišťuje, že je to ze 30%-40% špatně, je to třeba předělat, přepracovávat. Takže souběžně s tím měním ty kritéria, je s tím hrozně moc práce. Je to </a:t>
            </a:r>
            <a:r>
              <a:rPr lang="cs-CZ" sz="2600" i="1" dirty="0" err="1" smtClean="0"/>
              <a:t>takovej</a:t>
            </a:r>
            <a:r>
              <a:rPr lang="cs-CZ" sz="2600" i="1" dirty="0" smtClean="0"/>
              <a:t> </a:t>
            </a:r>
            <a:r>
              <a:rPr lang="cs-CZ" sz="2600" b="1" i="1" dirty="0" smtClean="0"/>
              <a:t>pokus omyl.</a:t>
            </a:r>
            <a:r>
              <a:rPr lang="cs-CZ" sz="2600" i="1" dirty="0" smtClean="0"/>
              <a:t>“ </a:t>
            </a:r>
            <a:r>
              <a:rPr lang="cs-CZ" sz="2600" dirty="0" smtClean="0"/>
              <a:t>(učitel Petr)</a:t>
            </a:r>
          </a:p>
          <a:p>
            <a:pPr>
              <a:buNone/>
            </a:pPr>
            <a:endParaRPr lang="cs-CZ" sz="2600" dirty="0" smtClean="0"/>
          </a:p>
          <a:p>
            <a:pPr>
              <a:buNone/>
            </a:pPr>
            <a:r>
              <a:rPr lang="cs-CZ" sz="2600" i="1" dirty="0" smtClean="0"/>
              <a:t>„</a:t>
            </a:r>
            <a:r>
              <a:rPr lang="cs-CZ" sz="2600" i="1" dirty="0" err="1" smtClean="0"/>
              <a:t>hrajou</a:t>
            </a:r>
            <a:r>
              <a:rPr lang="cs-CZ" sz="2600" i="1" dirty="0" smtClean="0"/>
              <a:t>  </a:t>
            </a:r>
            <a:r>
              <a:rPr lang="cs-CZ" sz="2600" i="1" dirty="0" err="1" smtClean="0"/>
              <a:t>svalama</a:t>
            </a:r>
            <a:r>
              <a:rPr lang="cs-CZ" sz="2600" i="1" dirty="0" smtClean="0"/>
              <a:t>“ </a:t>
            </a:r>
            <a:r>
              <a:rPr lang="cs-CZ" sz="2600" dirty="0" smtClean="0"/>
              <a:t>(Standa)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kódování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/>
              <a:t>Deskriptivní kódy</a:t>
            </a:r>
          </a:p>
          <a:p>
            <a:r>
              <a:rPr lang="cs-CZ" dirty="0" smtClean="0"/>
              <a:t>Jedná se o kódy s nízkou mírou  indukce, které slouží spíše k organizaci dat a pojmenování identifikačních charakteristik. </a:t>
            </a:r>
          </a:p>
          <a:p>
            <a:r>
              <a:rPr lang="cs-CZ" dirty="0" smtClean="0"/>
              <a:t>Například: „Toto je moje politická orientace“ </a:t>
            </a:r>
            <a:r>
              <a:rPr lang="cs-CZ" i="1" dirty="0" smtClean="0"/>
              <a:t>politická orientace </a:t>
            </a:r>
            <a:endParaRPr lang="cs-CZ" dirty="0" smtClean="0"/>
          </a:p>
          <a:p>
            <a:r>
              <a:rPr lang="cs-CZ" dirty="0" smtClean="0"/>
              <a:t>Dle </a:t>
            </a:r>
            <a:r>
              <a:rPr lang="cs-CZ" dirty="0" err="1" smtClean="0"/>
              <a:t>Švaříčka</a:t>
            </a:r>
            <a:r>
              <a:rPr lang="cs-CZ" dirty="0" smtClean="0"/>
              <a:t> a </a:t>
            </a:r>
            <a:r>
              <a:rPr lang="cs-CZ" dirty="0" err="1" smtClean="0"/>
              <a:t>Šeďové</a:t>
            </a:r>
            <a:r>
              <a:rPr lang="cs-CZ" dirty="0" smtClean="0"/>
              <a:t> (2007) je to typ kódů  zatížený vysokou neproduktivností. Výzkumník nejde hlouběji pod povrch sdělení. </a:t>
            </a:r>
          </a:p>
          <a:p>
            <a:r>
              <a:rPr lang="cs-CZ" dirty="0" smtClean="0"/>
              <a:t>Jaká </a:t>
            </a:r>
            <a:r>
              <a:rPr lang="cs-CZ" i="1" dirty="0" smtClean="0"/>
              <a:t>politická orientace?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Deskriptivní kódy nejsou podstatou analýzy</a:t>
            </a:r>
            <a:endParaRPr lang="cs-CZ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97849"/>
            <a:ext cx="7467600" cy="367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kódování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 </a:t>
            </a:r>
            <a:r>
              <a:rPr lang="cs-CZ" u="sng" dirty="0" smtClean="0"/>
              <a:t>induktivní kódy</a:t>
            </a:r>
          </a:p>
          <a:p>
            <a:pPr>
              <a:buNone/>
            </a:pPr>
            <a:r>
              <a:rPr lang="cs-CZ" dirty="0" smtClean="0"/>
              <a:t>Induktivní kódy výrok jen nereprodukují, nýbrž mu přidělují „přidanou hodnotu“. K tvoření takových kódů pomáhají otázky: Co?, Kdo? Proč? Jak? Kde? Kdy? Pomocí čeho?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Příklady</a:t>
            </a:r>
          </a:p>
          <a:p>
            <a:pPr>
              <a:buNone/>
            </a:pPr>
            <a:r>
              <a:rPr lang="cs-CZ" dirty="0" smtClean="0"/>
              <a:t>„A prostě tím pádem jsem to roznesl vlastně do </a:t>
            </a:r>
          </a:p>
          <a:p>
            <a:pPr>
              <a:buNone/>
            </a:pPr>
            <a:r>
              <a:rPr lang="cs-CZ" dirty="0" smtClean="0"/>
              <a:t>našeho okolí“ (Petr)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Já jako hlásná trouba </a:t>
            </a:r>
          </a:p>
          <a:p>
            <a:pPr>
              <a:buNone/>
            </a:pPr>
            <a:r>
              <a:rPr lang="pl-PL" dirty="0" smtClean="0"/>
              <a:t>„Když můžu, tak na ten problém upozorním.“ (Standa)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Zviditelňovatel problémů </a:t>
            </a:r>
          </a:p>
          <a:p>
            <a:pPr>
              <a:buNone/>
            </a:pPr>
            <a:r>
              <a:rPr lang="pl-PL" dirty="0" smtClean="0"/>
              <a:t>„Na tom táboře jsme se dohodli, že do školy </a:t>
            </a:r>
          </a:p>
          <a:p>
            <a:pPr>
              <a:buNone/>
            </a:pPr>
            <a:r>
              <a:rPr lang="pl-PL" dirty="0" smtClean="0"/>
              <a:t>půjdeme jako skinheadi“ (Franta)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Vyjednaná identita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 kódování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Reprodukce versus interpretace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„Školu jsem nedodělal, </a:t>
            </a:r>
            <a:r>
              <a:rPr lang="cs-CZ" dirty="0" err="1" smtClean="0"/>
              <a:t>výučňák</a:t>
            </a:r>
            <a:r>
              <a:rPr lang="cs-CZ" dirty="0" smtClean="0"/>
              <a:t> nemám. Ale naši zato nemůžou.“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„Než jsem nastoupil, tak tady žádný management nefungoval.“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X </a:t>
            </a:r>
            <a:r>
              <a:rPr lang="cs-CZ" b="1" dirty="0" err="1" smtClean="0"/>
              <a:t>Nadinterpretace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když v datech vidíme i to, co v nich není</a:t>
            </a:r>
          </a:p>
          <a:p>
            <a:pPr>
              <a:buFontTx/>
              <a:buChar char="-"/>
            </a:pPr>
            <a:r>
              <a:rPr lang="cs-CZ" dirty="0" smtClean="0"/>
              <a:t>v kódování jde o vystižení toho, co se objevuje v datech, nikoliv toho, co si myslíme my sami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Dosavadní zkušenosti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se poznají kvalitativní data?</a:t>
            </a:r>
          </a:p>
          <a:p>
            <a:r>
              <a:rPr lang="cs-CZ" dirty="0" smtClean="0"/>
              <a:t>Jaké </a:t>
            </a:r>
            <a:r>
              <a:rPr lang="cs-CZ" dirty="0"/>
              <a:t>jsou zdroje dat v kvalitativním výzkumu</a:t>
            </a:r>
            <a:r>
              <a:rPr lang="cs-CZ" dirty="0" smtClean="0"/>
              <a:t>?</a:t>
            </a:r>
          </a:p>
          <a:p>
            <a:r>
              <a:rPr lang="cs-CZ" dirty="0"/>
              <a:t>Co „umí a co neumí“ kvalitativní výzkum?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5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kódování ke kategorizaci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Kategorizace je procesem seskupování pojmů, které se zdají příslušet stejnému jevu (Strauss &amp; Corbinová, 1999).</a:t>
            </a:r>
          </a:p>
          <a:p>
            <a:r>
              <a:rPr lang="cs-CZ" dirty="0" smtClean="0"/>
              <a:t>Kolik kategorií?</a:t>
            </a:r>
          </a:p>
          <a:p>
            <a:r>
              <a:rPr lang="cs-CZ" dirty="0" smtClean="0"/>
              <a:t>Co pak s nimi?</a:t>
            </a:r>
          </a:p>
          <a:p>
            <a:pPr>
              <a:buNone/>
            </a:pPr>
            <a:r>
              <a:rPr lang="cs-CZ" dirty="0" smtClean="0"/>
              <a:t>	technika vyložení karet</a:t>
            </a:r>
            <a:endParaRPr lang="cs-CZ" dirty="0"/>
          </a:p>
        </p:txBody>
      </p:sp>
      <p:pic>
        <p:nvPicPr>
          <p:cNvPr id="1026" name="Picture 2" descr="http://nd01.jxs.cz/162/178/8e2e7b95ab_46411573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2616225" cy="29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kategorií k teorii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cs-CZ" dirty="0" smtClean="0"/>
          </a:p>
          <a:p>
            <a:pPr algn="just"/>
            <a:r>
              <a:rPr lang="cs-CZ" b="1" dirty="0" smtClean="0"/>
              <a:t>Kostra analytického příběhu</a:t>
            </a:r>
            <a:r>
              <a:rPr lang="cs-CZ" dirty="0" smtClean="0"/>
              <a:t>: jednoduchý popis kategorií a vztahů mezi nimi. Účelem kostry je formulovat klíčová tvrzení, na která výzkumník přišel a to tak, aby byla soustředěna kolem ústředního jevu, který byl zkoumán. Jde obvykle o několik poměrně strohých oznamovacích vět. Kostru lze také zobrazit graficky v podobě schématu.</a:t>
            </a:r>
          </a:p>
          <a:p>
            <a:pPr algn="just"/>
            <a:r>
              <a:rPr lang="cs-CZ" dirty="0" smtClean="0"/>
              <a:t>Kvalitativní výzkum může sloužit k prohloubení dosavadní teorie nebo k vytvoření teorie nové.</a:t>
            </a:r>
          </a:p>
          <a:p>
            <a:pPr algn="just"/>
            <a:r>
              <a:rPr lang="cs-CZ" dirty="0" smtClean="0"/>
              <a:t>V kvalitativním výzkumu vzniká teorie, která popisuje v termínech vědy to, o čem </a:t>
            </a:r>
            <a:r>
              <a:rPr lang="cs-CZ" dirty="0" err="1" smtClean="0"/>
              <a:t>informanti</a:t>
            </a:r>
            <a:r>
              <a:rPr lang="cs-CZ" dirty="0" smtClean="0"/>
              <a:t> hovoří svým jazykem.</a:t>
            </a:r>
          </a:p>
          <a:p>
            <a:pPr algn="just"/>
            <a:r>
              <a:rPr lang="cs-CZ" dirty="0" smtClean="0"/>
              <a:t>Vytváříme vlastní sociální konstrukci reality, která je ovlivněna podobou dosavadního vědění výzkumníka.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 se naučit dělat kvalitativní výzkum?</a:t>
            </a:r>
          </a:p>
          <a:p>
            <a:pPr>
              <a:buNone/>
            </a:pPr>
            <a:r>
              <a:rPr lang="cs-CZ" dirty="0" smtClean="0"/>
              <a:t>	Čtěte!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214422"/>
          </a:xfrm>
        </p:spPr>
        <p:txBody>
          <a:bodyPr/>
          <a:lstStyle/>
          <a:p>
            <a:r>
              <a:rPr lang="cs-CZ" dirty="0" smtClean="0"/>
              <a:t>Kde se dočíst více</a:t>
            </a:r>
            <a:endParaRPr lang="cs-CZ" dirty="0"/>
          </a:p>
        </p:txBody>
      </p:sp>
      <p:pic>
        <p:nvPicPr>
          <p:cNvPr id="2050" name="Picture 2" descr="http://image.srovname.cz/cz/500/1350721/jan-hendl-kvalitativni-vyzk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219" y="2364611"/>
            <a:ext cx="2152827" cy="3000396"/>
          </a:xfrm>
          <a:prstGeom prst="rect">
            <a:avLst/>
          </a:prstGeom>
          <a:noFill/>
        </p:spPr>
      </p:pic>
      <p:pic>
        <p:nvPicPr>
          <p:cNvPr id="2052" name="Picture 4" descr="http://knihomol.phil.muni.cz/files/pic431/bib431820-book09012622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245" y="2357430"/>
            <a:ext cx="2127386" cy="2990855"/>
          </a:xfrm>
          <a:prstGeom prst="rect">
            <a:avLst/>
          </a:prstGeom>
          <a:noFill/>
        </p:spPr>
      </p:pic>
      <p:pic>
        <p:nvPicPr>
          <p:cNvPr id="2054" name="Picture 6" descr="http://knihy.abz.cz/imgs/products/img_227855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886" y="2357430"/>
            <a:ext cx="2143108" cy="298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kvalitativního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Nenumerický</a:t>
            </a:r>
          </a:p>
          <a:p>
            <a:r>
              <a:rPr lang="cs-CZ" dirty="0" smtClean="0"/>
              <a:t>Naturalistický </a:t>
            </a:r>
          </a:p>
          <a:p>
            <a:r>
              <a:rPr lang="cs-CZ" dirty="0"/>
              <a:t>Perspektiva </a:t>
            </a:r>
            <a:r>
              <a:rPr lang="cs-CZ" dirty="0" smtClean="0"/>
              <a:t>aktérů</a:t>
            </a:r>
          </a:p>
          <a:p>
            <a:r>
              <a:rPr lang="cs-CZ" dirty="0" smtClean="0"/>
              <a:t>Bez hypotéz</a:t>
            </a:r>
          </a:p>
          <a:p>
            <a:r>
              <a:rPr lang="cs-CZ" dirty="0" smtClean="0"/>
              <a:t>Kvalitativní data</a:t>
            </a:r>
          </a:p>
          <a:p>
            <a:r>
              <a:rPr lang="cs-CZ" dirty="0" smtClean="0"/>
              <a:t>Velikost vzorku</a:t>
            </a:r>
          </a:p>
          <a:p>
            <a:r>
              <a:rPr lang="cs-CZ" dirty="0" smtClean="0"/>
              <a:t>Zobecnění?</a:t>
            </a:r>
          </a:p>
          <a:p>
            <a:r>
              <a:rPr lang="cs-CZ" dirty="0" smtClean="0"/>
              <a:t>Cirkulární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261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versus kvalitativní výzkum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435769" y="2493169"/>
          <a:ext cx="8272464" cy="2819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57488"/>
                <a:gridCol w="2757488"/>
                <a:gridCol w="2757488"/>
              </a:tblGrid>
              <a:tr h="27813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Kvantitativní výzkum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Kvalitativní výzkum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Vztah výzkumníka k subjektu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Vztah teorie a výzkumu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Data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Logika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Množství případů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Informace o případu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Generalizace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Reliabilita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Validita</a:t>
                      </a:r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87995" marR="87995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KV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zastřešující </a:t>
            </a:r>
            <a:r>
              <a:rPr lang="cs-CZ" dirty="0"/>
              <a:t>termín pro celou řadu výzkumných přístupů a strategií zaměřených na rozkrytí toho, jak lidé chápou, prožívají, interpretují a vytvářejí sociální realitu. Jde o nenumerické šetření, pracuje se s kvalitativními daty (nejčastěji verbálními), která jsou získávána prostřednictvím kvalitativních výzkumných technik</a:t>
            </a:r>
            <a:r>
              <a:rPr lang="cs-CZ" dirty="0" smtClean="0"/>
              <a:t>.</a:t>
            </a:r>
          </a:p>
          <a:p>
            <a:r>
              <a:rPr lang="cs-CZ" dirty="0"/>
              <a:t>v</a:t>
            </a:r>
            <a:r>
              <a:rPr lang="cs-CZ" dirty="0" smtClean="0"/>
              <a:t>ýhody a nevýhody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4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výzkumných problémů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zkušenosti s </a:t>
            </a:r>
            <a:r>
              <a:rPr lang="cs-CZ" dirty="0"/>
              <a:t>určitým jevem či </a:t>
            </a:r>
            <a:r>
              <a:rPr lang="cs-CZ" dirty="0" smtClean="0"/>
              <a:t>situací, např.:</a:t>
            </a:r>
          </a:p>
          <a:p>
            <a:pPr lvl="1"/>
            <a:r>
              <a:rPr lang="cs-CZ" b="1" dirty="0" smtClean="0"/>
              <a:t>formování </a:t>
            </a:r>
            <a:r>
              <a:rPr lang="cs-CZ" b="1" dirty="0"/>
              <a:t>či změna vztahu účastníků </a:t>
            </a:r>
            <a:r>
              <a:rPr lang="cs-CZ" b="1" dirty="0" smtClean="0"/>
              <a:t>kurzu </a:t>
            </a:r>
            <a:r>
              <a:rPr lang="cs-CZ" b="1" dirty="0"/>
              <a:t>cykloturistiky </a:t>
            </a:r>
            <a:r>
              <a:rPr lang="cs-CZ" b="1" dirty="0" smtClean="0"/>
              <a:t>k cykloturistice</a:t>
            </a:r>
          </a:p>
          <a:p>
            <a:pPr lvl="1"/>
            <a:r>
              <a:rPr lang="cs-CZ" b="1" dirty="0"/>
              <a:t>v</a:t>
            </a:r>
            <a:r>
              <a:rPr lang="cs-CZ" b="1" dirty="0" smtClean="0"/>
              <a:t>ztah </a:t>
            </a:r>
            <a:r>
              <a:rPr lang="cs-CZ" b="1" dirty="0"/>
              <a:t>osob se sluchovým postižením ke sportu</a:t>
            </a:r>
          </a:p>
          <a:p>
            <a:pPr lvl="1"/>
            <a:r>
              <a:rPr lang="cs-CZ" b="1" dirty="0"/>
              <a:t>v</a:t>
            </a:r>
            <a:r>
              <a:rPr lang="cs-CZ" b="1" dirty="0" smtClean="0"/>
              <a:t>ůdcovství </a:t>
            </a:r>
            <a:r>
              <a:rPr lang="cs-CZ" b="1" dirty="0"/>
              <a:t>a jeho uplatnění ve sportovních </a:t>
            </a:r>
            <a:r>
              <a:rPr lang="cs-CZ" b="1" dirty="0" smtClean="0"/>
              <a:t>organizacích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ocializace do sportovní organizace</a:t>
            </a: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1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metod KV v </a:t>
            </a:r>
            <a:r>
              <a:rPr lang="cs-CZ" dirty="0" err="1"/>
              <a:t>kinantropologii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i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Qualitative Research in Sport, Exercise and Health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1006</TotalTime>
  <Words>1645</Words>
  <Application>Microsoft Office PowerPoint</Application>
  <PresentationFormat>Předvádění na obrazovce (4:3)</PresentationFormat>
  <Paragraphs>238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Calibri</vt:lpstr>
      <vt:lpstr>Century Schoolbook</vt:lpstr>
      <vt:lpstr>Wingdings</vt:lpstr>
      <vt:lpstr>Wingdings 2</vt:lpstr>
      <vt:lpstr>Arkýř</vt:lpstr>
      <vt:lpstr>Kvalitativní výzkum</vt:lpstr>
      <vt:lpstr>Harmononogram setkání a vyučující</vt:lpstr>
      <vt:lpstr>Představení výzkumných projektů</vt:lpstr>
      <vt:lpstr>Dosavadní zkušenosti </vt:lpstr>
      <vt:lpstr>Charakteristika kvalitativního výzkumu</vt:lpstr>
      <vt:lpstr>Kvantitativní versus kvalitativní výzkum</vt:lpstr>
      <vt:lpstr>Definice KV</vt:lpstr>
      <vt:lpstr>Příklady výzkumných problémů</vt:lpstr>
      <vt:lpstr>Příklady metod KV v kinantropologii </vt:lpstr>
      <vt:lpstr>Biografická studie</vt:lpstr>
      <vt:lpstr>Etnografie </vt:lpstr>
      <vt:lpstr>Zakotvená teorie</vt:lpstr>
      <vt:lpstr>Prezentace aplikace PowerPoint</vt:lpstr>
      <vt:lpstr>Případová studie </vt:lpstr>
      <vt:lpstr>Další designy:</vt:lpstr>
      <vt:lpstr>výzkumná otázka</vt:lpstr>
      <vt:lpstr>Metody sběru dat</vt:lpstr>
      <vt:lpstr>Cvičení: rozhovory ve dvojicích</vt:lpstr>
      <vt:lpstr>Principy správného vedení rozhovoru – krok za krokem (I)</vt:lpstr>
      <vt:lpstr>Principy správného vedení rozhovoru – krok za krokem (II)</vt:lpstr>
      <vt:lpstr>Časté chyby při vedení rozhovoru</vt:lpstr>
      <vt:lpstr>Otázky k reflexi po rozhovoru</vt:lpstr>
      <vt:lpstr>Přepis rozhovoru</vt:lpstr>
      <vt:lpstr>Analýza dat</vt:lpstr>
      <vt:lpstr>Data v kvalitativním výzkumu</vt:lpstr>
      <vt:lpstr>Analýza dat</vt:lpstr>
      <vt:lpstr>Induktivní postup: otevřené kódování</vt:lpstr>
      <vt:lpstr>Jak kódování realizovat technicky</vt:lpstr>
      <vt:lpstr>Jak kódování realizovat technicky</vt:lpstr>
      <vt:lpstr>Kdy kódovat „v ruce“?</vt:lpstr>
      <vt:lpstr>Kódování v ruce – využití prostoru</vt:lpstr>
      <vt:lpstr>Kdy kódovat v Atlasu</vt:lpstr>
      <vt:lpstr>Atlas.Ti http://atlasti.com/free-trial-version/</vt:lpstr>
      <vt:lpstr>Podstata kódování: Návodné otázky ke kódování</vt:lpstr>
      <vt:lpstr>Příklady kódování </vt:lpstr>
      <vt:lpstr>Příklady kódování </vt:lpstr>
      <vt:lpstr>Deskriptivní kódy nejsou podstatou analýzy</vt:lpstr>
      <vt:lpstr>Příklady kódování </vt:lpstr>
      <vt:lpstr>Problémy v kódování</vt:lpstr>
      <vt:lpstr>Od kódování ke kategorizaci</vt:lpstr>
      <vt:lpstr>Od kategorií k teorii</vt:lpstr>
      <vt:lpstr>Shrnutí</vt:lpstr>
      <vt:lpstr>Kde se dočíst více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dat v kvalitativním výzkumu</dc:title>
  <dc:creator>lektor</dc:creator>
  <cp:lastModifiedBy>lektor</cp:lastModifiedBy>
  <cp:revision>87</cp:revision>
  <dcterms:created xsi:type="dcterms:W3CDTF">2014-02-20T15:54:45Z</dcterms:created>
  <dcterms:modified xsi:type="dcterms:W3CDTF">2022-03-15T18:45:43Z</dcterms:modified>
</cp:coreProperties>
</file>