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7" r:id="rId6"/>
    <p:sldId id="260" r:id="rId7"/>
    <p:sldId id="261" r:id="rId8"/>
    <p:sldId id="258" r:id="rId9"/>
    <p:sldId id="262" r:id="rId10"/>
    <p:sldId id="259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2" r:id="rId20"/>
    <p:sldId id="271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008C78"/>
    <a:srgbClr val="46C8F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66" d="100"/>
          <a:sy n="66" d="100"/>
        </p:scale>
        <p:origin x="84" y="9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55DC671-29B6-435A-8E2C-26F7185255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2028018" cy="1066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432" y="6062548"/>
            <a:ext cx="1104535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432" y="6062548"/>
            <a:ext cx="1104535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4113" y="6052211"/>
            <a:ext cx="1126668" cy="593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653" y="2019299"/>
            <a:ext cx="5372593" cy="2825663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5AC8AF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5AC8A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E13F3EFE-424C-40CD-8513-DF1D97B548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6" name="Zástupný symbol pro číslo snímku 2">
            <a:extLst>
              <a:ext uri="{FF2B5EF4-FFF2-40B4-BE49-F238E27FC236}">
                <a16:creationId xmlns:a16="http://schemas.microsoft.com/office/drawing/2014/main" id="{E4398499-D4E6-44B8-B7A9-5370CEABDF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230C7-8AD0-4B16-A1ED-C2492D440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BEFF8F-EB7F-49FE-AE9D-0CDCA86CD0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EF73A0E-1F41-4784-94B2-2CB35C8A8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9FB108-EC6C-44CB-9BE2-ED4D37E91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8ADE-9B73-4346-88B6-30E172EB5EAF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3BFE047-9CAA-4D73-8899-35BFC6997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39851D7-4C69-4EF6-B1E6-F8C239698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C735-CDEA-42E8-BF51-757FE5B1C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068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6822BF-B86F-411C-9877-783BC4250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B25488-F7D0-483E-9731-988DDF27B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701D66-5AAA-4E17-BB5D-BAABCA8DB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8ADE-9B73-4346-88B6-30E172EB5EAF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B74B5B-879A-46EC-8583-68DD98559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EAB229-6F11-45E1-835F-F997D36AC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C735-CDEA-42E8-BF51-757FE5B1C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15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432" y="6062548"/>
            <a:ext cx="1104535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2015124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432" y="6062548"/>
            <a:ext cx="1104535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432" y="6062548"/>
            <a:ext cx="1104535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432" y="6062548"/>
            <a:ext cx="1104535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432" y="6062548"/>
            <a:ext cx="1104535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432" y="6062548"/>
            <a:ext cx="1104535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432" y="6062548"/>
            <a:ext cx="1104535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  <p:sldLayoutId id="2147483696" r:id="rId16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6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F53913-2473-4D6E-8EF5-7FA03CB871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E022 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2B8507-105F-4F6B-99F4-1610C2C592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BBF73E-4ADF-413B-B422-0151EA1B6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Basis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training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E9B0F74-93BF-4C6C-B319-0C88E91D9D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Strength</a:t>
            </a:r>
            <a:r>
              <a:rPr lang="cs-CZ" dirty="0"/>
              <a:t> </a:t>
            </a:r>
            <a:r>
              <a:rPr lang="cs-CZ" dirty="0" err="1"/>
              <a:t>Training</a:t>
            </a:r>
            <a:r>
              <a:rPr lang="cs-CZ" dirty="0"/>
              <a:t> and </a:t>
            </a:r>
            <a:r>
              <a:rPr lang="cs-CZ" dirty="0" err="1"/>
              <a:t>Conditioning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78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CAAF57-BB98-408C-8A21-A57857FF9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Specificity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Adaptation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2FD952-0811-41F7-9A4A-65982DDE7EA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 err="1"/>
              <a:t>Neuromuscular</a:t>
            </a:r>
            <a:r>
              <a:rPr lang="cs-CZ" i="1" dirty="0"/>
              <a:t> - </a:t>
            </a:r>
            <a:r>
              <a:rPr lang="en-US" dirty="0"/>
              <a:t>motor unit firing rate (rate coding), </a:t>
            </a:r>
            <a:r>
              <a:rPr lang="cs-CZ" dirty="0" err="1"/>
              <a:t>muscle</a:t>
            </a:r>
            <a:r>
              <a:rPr lang="cs-CZ" dirty="0"/>
              <a:t> </a:t>
            </a:r>
            <a:r>
              <a:rPr lang="cs-CZ" dirty="0" err="1"/>
              <a:t>hypertrophy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 err="1"/>
              <a:t>Metabolic</a:t>
            </a:r>
            <a:r>
              <a:rPr lang="cs-CZ" dirty="0"/>
              <a:t> – </a:t>
            </a:r>
            <a:r>
              <a:rPr lang="cs-CZ" dirty="0" err="1"/>
              <a:t>ATP+PCr</a:t>
            </a:r>
            <a:r>
              <a:rPr lang="cs-CZ" dirty="0"/>
              <a:t>, </a:t>
            </a:r>
            <a:r>
              <a:rPr lang="cs-CZ" dirty="0" err="1"/>
              <a:t>lactid</a:t>
            </a:r>
            <a:r>
              <a:rPr lang="cs-CZ" dirty="0"/>
              <a:t> acid, </a:t>
            </a:r>
            <a:r>
              <a:rPr lang="cs-CZ" dirty="0" err="1"/>
              <a:t>glycolitic</a:t>
            </a:r>
            <a:r>
              <a:rPr lang="cs-CZ" dirty="0"/>
              <a:t> systém, </a:t>
            </a:r>
            <a:r>
              <a:rPr lang="cs-CZ" dirty="0" err="1"/>
              <a:t>oxidative</a:t>
            </a:r>
            <a:r>
              <a:rPr lang="cs-CZ" dirty="0"/>
              <a:t> systém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 err="1"/>
              <a:t>Cardirespiratory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stroke</a:t>
            </a:r>
            <a:r>
              <a:rPr lang="cs-CZ" dirty="0"/>
              <a:t> </a:t>
            </a:r>
            <a:r>
              <a:rPr lang="cs-CZ" dirty="0" err="1"/>
              <a:t>volume</a:t>
            </a:r>
            <a:r>
              <a:rPr lang="cs-CZ" dirty="0"/>
              <a:t>, VO</a:t>
            </a:r>
            <a:r>
              <a:rPr lang="cs-CZ" baseline="-25000" dirty="0"/>
              <a:t>2</a:t>
            </a:r>
            <a:r>
              <a:rPr lang="cs-CZ" dirty="0"/>
              <a:t>max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7991351-4422-4066-8750-2136AF8FEB0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/>
              <a:t>Preadaptation</a:t>
            </a:r>
            <a:endParaRPr lang="cs-CZ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/>
              <a:t>Compensation</a:t>
            </a:r>
            <a:endParaRPr lang="cs-CZ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/>
              <a:t>Stable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precompetitive</a:t>
            </a:r>
            <a:r>
              <a:rPr lang="cs-CZ" sz="2400" dirty="0"/>
              <a:t> </a:t>
            </a:r>
            <a:r>
              <a:rPr lang="cs-CZ" sz="2400" dirty="0" err="1"/>
              <a:t>adapt</a:t>
            </a:r>
            <a:r>
              <a:rPr lang="cs-CZ" sz="24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/>
              <a:t>State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readiness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competition</a:t>
            </a:r>
            <a:endParaRPr lang="cs-CZ" sz="2400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44657DE-2919-4B3D-BC05-D374CFB3D6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9696" y="3994857"/>
            <a:ext cx="6652304" cy="2836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916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866B53-41AC-4930-85B9-AD9AA74F297A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Immediate</a:t>
            </a:r>
            <a:r>
              <a:rPr lang="cs-CZ" dirty="0"/>
              <a:t> 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Delayed</a:t>
            </a:r>
            <a:r>
              <a:rPr lang="cs-CZ" dirty="0"/>
              <a:t> 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Cummulative</a:t>
            </a:r>
            <a:r>
              <a:rPr lang="cs-CZ" dirty="0"/>
              <a:t> 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EA50060-187D-4B04-A792-3C98C6D3D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Training</a:t>
            </a:r>
            <a:r>
              <a:rPr lang="cs-CZ" dirty="0"/>
              <a:t> </a:t>
            </a:r>
            <a:r>
              <a:rPr lang="cs-CZ" dirty="0" err="1"/>
              <a:t>effect</a:t>
            </a:r>
            <a:endParaRPr lang="cs-CZ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10BB72F6-8F29-4CEB-A62D-2B1AAF8F08BA}"/>
              </a:ext>
            </a:extLst>
          </p:cNvPr>
          <p:cNvPicPr>
            <a:picLocks noGrp="1" noChangeAspect="1"/>
          </p:cNvPicPr>
          <p:nvPr>
            <p:ph idx="28"/>
          </p:nvPr>
        </p:nvPicPr>
        <p:blipFill>
          <a:blip r:embed="rId2"/>
          <a:stretch>
            <a:fillRect/>
          </a:stretch>
        </p:blipFill>
        <p:spPr>
          <a:xfrm>
            <a:off x="3987347" y="1687189"/>
            <a:ext cx="7870824" cy="398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765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E2A70CA-F1C9-48AA-8FC6-6CEA7AC505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3CA3ED5E-D63A-4929-81A4-963BF106B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Supercompensation</a:t>
            </a:r>
            <a:r>
              <a:rPr lang="cs-CZ" dirty="0"/>
              <a:t> </a:t>
            </a:r>
            <a:r>
              <a:rPr lang="cs-CZ" dirty="0" err="1"/>
              <a:t>Cycle</a:t>
            </a:r>
            <a:r>
              <a:rPr lang="cs-CZ" dirty="0"/>
              <a:t> and </a:t>
            </a:r>
            <a:r>
              <a:rPr lang="cs-CZ" dirty="0" err="1"/>
              <a:t>Adaptation</a:t>
            </a:r>
            <a:endParaRPr lang="cs-CZ" dirty="0"/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6377D8D0-36C0-4581-9378-57EDE43BE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Supercompensation</a:t>
            </a:r>
          </a:p>
          <a:p>
            <a:pPr>
              <a:lnSpc>
                <a:spcPct val="100000"/>
              </a:lnSpc>
            </a:pPr>
            <a:r>
              <a:rPr lang="en-US" dirty="0"/>
              <a:t>General adaptation syndrome</a:t>
            </a:r>
          </a:p>
          <a:p>
            <a:pPr>
              <a:lnSpc>
                <a:spcPct val="100000"/>
              </a:lnSpc>
            </a:pPr>
            <a:r>
              <a:rPr lang="en-US" dirty="0"/>
              <a:t>Progressive overloading</a:t>
            </a:r>
          </a:p>
          <a:p>
            <a:pPr>
              <a:lnSpc>
                <a:spcPct val="100000"/>
              </a:lnSpc>
            </a:pPr>
            <a:r>
              <a:rPr lang="en-US" dirty="0" err="1"/>
              <a:t>Microcycles</a:t>
            </a:r>
            <a:r>
              <a:rPr lang="en-US" dirty="0"/>
              <a:t>, sequenced training, periodization</a:t>
            </a:r>
          </a:p>
          <a:p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4125305-CAF2-4752-922E-1075525BCB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270" y="3429000"/>
            <a:ext cx="6741459" cy="3080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142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1494EF7E-BC2A-4E38-9B58-1F7508CE2F13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r>
              <a:rPr lang="cs-CZ" dirty="0" err="1"/>
              <a:t>Four</a:t>
            </a:r>
            <a:r>
              <a:rPr lang="cs-CZ" dirty="0"/>
              <a:t> </a:t>
            </a:r>
            <a:r>
              <a:rPr lang="cs-CZ" dirty="0" err="1"/>
              <a:t>phases</a:t>
            </a:r>
            <a:r>
              <a:rPr lang="cs-CZ" dirty="0"/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#</a:t>
            </a:r>
            <a:r>
              <a:rPr lang="en-US" dirty="0"/>
              <a:t>1: 1 to 2 hours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#</a:t>
            </a:r>
            <a:r>
              <a:rPr lang="en-US" dirty="0"/>
              <a:t>2: 24 to 48 hours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#</a:t>
            </a:r>
            <a:r>
              <a:rPr lang="en-US" dirty="0"/>
              <a:t>3: 36 to 72 hours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#</a:t>
            </a:r>
            <a:r>
              <a:rPr lang="en-US" dirty="0"/>
              <a:t>4: 3 to 7 days</a:t>
            </a: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EBE8AED-E525-4720-9054-903DC7A568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pic>
        <p:nvPicPr>
          <p:cNvPr id="10" name="Zástupný symbol pro obsah 9">
            <a:extLst>
              <a:ext uri="{FF2B5EF4-FFF2-40B4-BE49-F238E27FC236}">
                <a16:creationId xmlns:a16="http://schemas.microsoft.com/office/drawing/2014/main" id="{94088AB3-27F1-429F-866B-76D13EF9A23A}"/>
              </a:ext>
            </a:extLst>
          </p:cNvPr>
          <p:cNvPicPr>
            <a:picLocks noGrp="1" noChangeAspect="1"/>
          </p:cNvPicPr>
          <p:nvPr>
            <p:ph idx="28"/>
          </p:nvPr>
        </p:nvPicPr>
        <p:blipFill>
          <a:blip r:embed="rId2"/>
          <a:stretch>
            <a:fillRect/>
          </a:stretch>
        </p:blipFill>
        <p:spPr>
          <a:xfrm>
            <a:off x="4680000" y="1067199"/>
            <a:ext cx="7292091" cy="5657157"/>
          </a:xfrm>
          <a:prstGeom prst="rect">
            <a:avLst/>
          </a:prstGeom>
        </p:spPr>
      </p:pic>
      <p:sp>
        <p:nvSpPr>
          <p:cNvPr id="6" name="Nadpis 5">
            <a:extLst>
              <a:ext uri="{FF2B5EF4-FFF2-40B4-BE49-F238E27FC236}">
                <a16:creationId xmlns:a16="http://schemas.microsoft.com/office/drawing/2014/main" id="{9B602045-8DF9-42D7-B02E-0EF583E11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Phases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Sepercompesantion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183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11F022A-2C97-4A62-87F9-C850FC146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2AF721C5-F70A-4331-8318-20749C57161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825625"/>
            <a:ext cx="5181600" cy="2494116"/>
          </a:xfrm>
          <a:prstGeom prst="rect">
            <a:avLst/>
          </a:prstGeom>
        </p:spPr>
      </p:pic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8B10B3C7-94AE-4718-A95D-7E7750F20BF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723530" y="543324"/>
            <a:ext cx="4975411" cy="5953398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BE59BBF8-FED2-4919-84C6-A68A0CA41C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4454678"/>
            <a:ext cx="5181600" cy="205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234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561C76-6390-4714-A4D7-084064A05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Sources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Energy</a:t>
            </a:r>
            <a:r>
              <a:rPr lang="cs-CZ" dirty="0"/>
              <a:t>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56A4F4-3F90-4BF8-9FF8-DAFAD4946CE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Anaerobic</a:t>
            </a:r>
            <a:r>
              <a:rPr lang="cs-CZ" dirty="0"/>
              <a:t> </a:t>
            </a:r>
            <a:r>
              <a:rPr lang="cs-CZ" dirty="0" err="1"/>
              <a:t>phosphagen</a:t>
            </a:r>
            <a:r>
              <a:rPr lang="cs-CZ" dirty="0"/>
              <a:t> systém (ATP-</a:t>
            </a:r>
            <a:r>
              <a:rPr lang="cs-CZ" dirty="0" err="1"/>
              <a:t>CPr</a:t>
            </a:r>
            <a:r>
              <a:rPr lang="cs-CZ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err="1"/>
              <a:t>Anaerobic</a:t>
            </a:r>
            <a:r>
              <a:rPr lang="cs-CZ" dirty="0"/>
              <a:t> </a:t>
            </a:r>
            <a:r>
              <a:rPr lang="cs-CZ" dirty="0" err="1"/>
              <a:t>glycolitic</a:t>
            </a:r>
            <a:r>
              <a:rPr lang="cs-CZ" dirty="0"/>
              <a:t> systém (La)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Aerobic </a:t>
            </a:r>
            <a:r>
              <a:rPr lang="cs-CZ" dirty="0" err="1"/>
              <a:t>oxidative</a:t>
            </a:r>
            <a:r>
              <a:rPr lang="cs-CZ" dirty="0"/>
              <a:t> systém (O</a:t>
            </a:r>
            <a:r>
              <a:rPr lang="cs-CZ" baseline="-25000" dirty="0"/>
              <a:t>2</a:t>
            </a:r>
            <a:r>
              <a:rPr lang="cs-CZ" dirty="0"/>
              <a:t>)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87277B01-5B38-4468-A9F0-38D304F5920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2" y="531563"/>
            <a:ext cx="5765240" cy="6270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752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506691-0853-4B18-AF40-8D94DAECCD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2EC735-CDEA-42E8-BF51-757FE5B1C574}" type="slidenum">
              <a:rPr lang="cs-CZ" smtClean="0"/>
              <a:t>16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941A4CFF-AE27-4568-9444-54C810854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err="1"/>
              <a:t>Ralation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and (</a:t>
            </a:r>
            <a:r>
              <a:rPr lang="cs-CZ" dirty="0" err="1"/>
              <a:t>an</a:t>
            </a:r>
            <a:r>
              <a:rPr lang="cs-CZ" dirty="0"/>
              <a:t>)aerobic </a:t>
            </a:r>
            <a:r>
              <a:rPr lang="cs-CZ" dirty="0" err="1"/>
              <a:t>energy</a:t>
            </a:r>
            <a:r>
              <a:rPr lang="cs-CZ" dirty="0"/>
              <a:t> </a:t>
            </a:r>
            <a:r>
              <a:rPr lang="cs-CZ" dirty="0" err="1"/>
              <a:t>supply</a:t>
            </a:r>
            <a:endParaRPr lang="cs-CZ" dirty="0"/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C6BA60C9-7946-4B24-BB26-6AC203F515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8397" y="1692275"/>
            <a:ext cx="6816793" cy="414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726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58A309-71E1-42D9-9FFF-2673759E55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2EC735-CDEA-42E8-BF51-757FE5B1C574}" type="slidenum">
              <a:rPr lang="cs-CZ" smtClean="0"/>
              <a:t>17</a:t>
            </a:fld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4C9EB0F-6121-4D60-BF45-517FA5C9A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Energy</a:t>
            </a:r>
            <a:r>
              <a:rPr lang="cs-CZ" dirty="0"/>
              <a:t> </a:t>
            </a:r>
            <a:r>
              <a:rPr lang="cs-CZ" dirty="0" err="1"/>
              <a:t>sources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competitive</a:t>
            </a:r>
            <a:r>
              <a:rPr lang="cs-CZ" dirty="0"/>
              <a:t> sport</a:t>
            </a:r>
          </a:p>
        </p:txBody>
      </p:sp>
      <p:pic>
        <p:nvPicPr>
          <p:cNvPr id="8" name="Zástupný obsah 9">
            <a:extLst>
              <a:ext uri="{FF2B5EF4-FFF2-40B4-BE49-F238E27FC236}">
                <a16:creationId xmlns:a16="http://schemas.microsoft.com/office/drawing/2014/main" id="{6ADC3773-951A-4E60-AD58-11DDC3BA40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8994"/>
          <a:stretch/>
        </p:blipFill>
        <p:spPr>
          <a:xfrm rot="5400000">
            <a:off x="3590500" y="-1684437"/>
            <a:ext cx="4652199" cy="1075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661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E37084-74FE-403E-A33B-9B25299C54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A4F228-41AF-439D-AD4D-F10BB2913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Scope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training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26294FC-4220-473A-ACA7-1347132F6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Biomotor</a:t>
            </a:r>
            <a:r>
              <a:rPr lang="cs-CZ" dirty="0"/>
              <a:t> </a:t>
            </a:r>
            <a:r>
              <a:rPr lang="cs-CZ" dirty="0" err="1"/>
              <a:t>ability</a:t>
            </a:r>
            <a:endParaRPr lang="cs-CZ" dirty="0"/>
          </a:p>
          <a:p>
            <a:r>
              <a:rPr lang="cs-CZ" dirty="0"/>
              <a:t>(</a:t>
            </a:r>
            <a:r>
              <a:rPr lang="cs-CZ" dirty="0" err="1"/>
              <a:t>bioenergetics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1704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4C6CB4A-10D0-4737-9BAA-157865F8DC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F9C48B-227D-4853-8D9A-2C5A4359A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Objectives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Training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67359B-A3AB-47F3-A901-11B1B2CD7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Multilateral</a:t>
            </a:r>
            <a:r>
              <a:rPr lang="cs-CZ" dirty="0"/>
              <a:t> </a:t>
            </a:r>
            <a:r>
              <a:rPr lang="cs-CZ" dirty="0" err="1"/>
              <a:t>physical</a:t>
            </a:r>
            <a:r>
              <a:rPr lang="cs-CZ" dirty="0"/>
              <a:t> </a:t>
            </a:r>
            <a:r>
              <a:rPr lang="cs-CZ" dirty="0" err="1"/>
              <a:t>development</a:t>
            </a:r>
            <a:endParaRPr lang="cs-CZ" dirty="0"/>
          </a:p>
          <a:p>
            <a:r>
              <a:rPr lang="cs-CZ" dirty="0"/>
              <a:t>Sport-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physical</a:t>
            </a:r>
            <a:r>
              <a:rPr lang="cs-CZ" dirty="0"/>
              <a:t> </a:t>
            </a:r>
            <a:r>
              <a:rPr lang="cs-CZ" dirty="0" err="1"/>
              <a:t>development</a:t>
            </a:r>
            <a:endParaRPr lang="cs-CZ" dirty="0"/>
          </a:p>
          <a:p>
            <a:pPr lvl="1"/>
            <a:r>
              <a:rPr lang="en-US" dirty="0"/>
              <a:t>Blending of key aspects (power, muscle endurance, …)</a:t>
            </a:r>
          </a:p>
          <a:p>
            <a:r>
              <a:rPr lang="cs-CZ" dirty="0" err="1"/>
              <a:t>Technical</a:t>
            </a:r>
            <a:r>
              <a:rPr lang="cs-CZ" dirty="0"/>
              <a:t> </a:t>
            </a:r>
            <a:r>
              <a:rPr lang="cs-CZ" dirty="0" err="1"/>
              <a:t>skills</a:t>
            </a:r>
            <a:endParaRPr lang="cs-CZ" dirty="0"/>
          </a:p>
          <a:p>
            <a:r>
              <a:rPr lang="cs-CZ" dirty="0" err="1"/>
              <a:t>Tactical</a:t>
            </a:r>
            <a:r>
              <a:rPr lang="cs-CZ" dirty="0"/>
              <a:t> </a:t>
            </a:r>
            <a:r>
              <a:rPr lang="cs-CZ" dirty="0" err="1"/>
              <a:t>abilities</a:t>
            </a:r>
            <a:endParaRPr lang="cs-CZ" dirty="0"/>
          </a:p>
          <a:p>
            <a:r>
              <a:rPr lang="en-GB" dirty="0"/>
              <a:t>Psychological factors</a:t>
            </a:r>
          </a:p>
          <a:p>
            <a:r>
              <a:rPr lang="en-GB" dirty="0"/>
              <a:t>Health maintenance </a:t>
            </a:r>
          </a:p>
          <a:p>
            <a:r>
              <a:rPr lang="en-GB" dirty="0"/>
              <a:t>Injury resistance</a:t>
            </a:r>
            <a:endParaRPr lang="cs-CZ" dirty="0"/>
          </a:p>
          <a:p>
            <a:r>
              <a:rPr lang="cs-CZ" dirty="0" err="1"/>
              <a:t>Theoretical</a:t>
            </a:r>
            <a:r>
              <a:rPr lang="cs-CZ" dirty="0"/>
              <a:t> </a:t>
            </a:r>
            <a:r>
              <a:rPr lang="cs-CZ" dirty="0" err="1"/>
              <a:t>knowlage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953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C59994-699E-4900-A477-7C501543CD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EAE658-C145-426E-A277-1F2F93FA7B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159681D-20EF-409E-BDE6-AF7411EC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Auxiliary</a:t>
            </a:r>
            <a:r>
              <a:rPr lang="cs-CZ" dirty="0"/>
              <a:t> </a:t>
            </a:r>
            <a:r>
              <a:rPr lang="cs-CZ" dirty="0" err="1"/>
              <a:t>sciences</a:t>
            </a:r>
            <a:endParaRPr lang="cs-CZ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215B4F75-5EEA-4BD2-9CA7-5A117ADBD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0877" y="1917626"/>
            <a:ext cx="9611833" cy="368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082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CC87BDB-CEDE-4E7E-B55E-83AD662FBFC5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Cyclic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Acyclic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Acyclid</a:t>
            </a:r>
            <a:r>
              <a:rPr lang="en-US" dirty="0"/>
              <a:t> combined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CBCB5B-5F8B-4C5D-907F-2B5C2DF26C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6512C5-7A44-4011-B9ED-5BB48D8BE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Classification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Skill</a:t>
            </a:r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77AA4AA6-0FC1-46BE-9AC8-F358A00D017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9FF91D22-990E-416A-8322-C22174F71D0A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r>
              <a:rPr lang="cs-CZ" dirty="0" err="1"/>
              <a:t>Rowing</a:t>
            </a:r>
            <a:endParaRPr lang="cs-CZ" dirty="0"/>
          </a:p>
          <a:p>
            <a:r>
              <a:rPr lang="cs-CZ" dirty="0" err="1"/>
              <a:t>Fencing</a:t>
            </a:r>
            <a:endParaRPr lang="cs-CZ" dirty="0"/>
          </a:p>
          <a:p>
            <a:r>
              <a:rPr lang="cs-CZ" dirty="0" err="1"/>
              <a:t>High</a:t>
            </a:r>
            <a:r>
              <a:rPr lang="cs-CZ" dirty="0"/>
              <a:t> </a:t>
            </a:r>
            <a:r>
              <a:rPr lang="cs-CZ" dirty="0" err="1"/>
              <a:t>jump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132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CB8E33-CE0D-4A2C-9F31-EF94C8E335F6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r>
              <a:rPr lang="cs-CZ" dirty="0" err="1"/>
              <a:t>Bondarchuck</a:t>
            </a:r>
            <a:r>
              <a:rPr lang="cs-CZ" dirty="0"/>
              <a:t>:</a:t>
            </a:r>
          </a:p>
          <a:p>
            <a:pPr marL="971550" indent="-514350">
              <a:buFont typeface="+mj-lt"/>
              <a:buAutoNum type="arabicPeriod"/>
            </a:pPr>
            <a:r>
              <a:rPr lang="en-US" i="1" dirty="0"/>
              <a:t>Uncovering the system’s forming factors</a:t>
            </a:r>
            <a:endParaRPr lang="cs-CZ" i="1" dirty="0"/>
          </a:p>
          <a:p>
            <a:pPr marL="971550" indent="-514350">
              <a:buFont typeface="+mj-lt"/>
              <a:buAutoNum type="arabicPeriod"/>
            </a:pPr>
            <a:r>
              <a:rPr lang="cs-CZ" i="1" dirty="0" err="1"/>
              <a:t>Determining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system’s</a:t>
            </a:r>
            <a:r>
              <a:rPr lang="cs-CZ" i="1" dirty="0"/>
              <a:t> </a:t>
            </a:r>
            <a:r>
              <a:rPr lang="cs-CZ" i="1" dirty="0" err="1"/>
              <a:t>structure</a:t>
            </a:r>
            <a:endParaRPr lang="cs-CZ" i="1" dirty="0"/>
          </a:p>
          <a:p>
            <a:pPr marL="971550" indent="-514350">
              <a:buFont typeface="+mj-lt"/>
              <a:buAutoNum type="arabicPeriod"/>
            </a:pPr>
            <a:r>
              <a:rPr lang="en-US" i="1" dirty="0"/>
              <a:t>Validating the efficacy of the system</a:t>
            </a: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B550DE5-F1DB-4FDF-BD1C-2EF1C4673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Training</a:t>
            </a:r>
            <a:endParaRPr 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EC8DB6BA-5B79-4C5D-8A54-7D44D6F34B75}"/>
              </a:ext>
            </a:extLst>
          </p:cNvPr>
          <p:cNvPicPr>
            <a:picLocks noGrp="1" noChangeAspect="1"/>
          </p:cNvPicPr>
          <p:nvPr>
            <p:ph idx="28"/>
          </p:nvPr>
        </p:nvPicPr>
        <p:blipFill rotWithShape="1">
          <a:blip r:embed="rId2"/>
          <a:srcRect l="12310" t="22709" r="29142" b="20740"/>
          <a:stretch/>
        </p:blipFill>
        <p:spPr>
          <a:xfrm>
            <a:off x="6096000" y="1695074"/>
            <a:ext cx="5837994" cy="317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527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371B038-FE2A-4E11-9EB4-B0660E3749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6C8DAF2-8AC7-4A76-A02A-B234AFFF6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Factors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affect</a:t>
            </a:r>
            <a:r>
              <a:rPr lang="cs-CZ" dirty="0"/>
              <a:t> </a:t>
            </a:r>
            <a:r>
              <a:rPr lang="cs-CZ" dirty="0" err="1"/>
              <a:t>training</a:t>
            </a:r>
            <a:r>
              <a:rPr lang="cs-CZ" dirty="0"/>
              <a:t> </a:t>
            </a:r>
            <a:r>
              <a:rPr lang="cs-CZ" dirty="0" err="1"/>
              <a:t>quality</a:t>
            </a:r>
            <a:r>
              <a:rPr lang="cs-CZ" dirty="0"/>
              <a:t>	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6FC8C108-53C1-4847-9C26-4EEBE73BBD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6709" y="1692275"/>
            <a:ext cx="7460170" cy="414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100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C2F9F91-D932-41B9-8987-EE78FD341A6C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pPr marL="586350" indent="-514350">
              <a:buFont typeface="+mj-lt"/>
              <a:buAutoNum type="alphaUcPeriod"/>
            </a:pPr>
            <a:r>
              <a:rPr lang="cs-CZ" dirty="0" err="1"/>
              <a:t>Fatigue</a:t>
            </a:r>
            <a:r>
              <a:rPr lang="cs-CZ" dirty="0"/>
              <a:t>, </a:t>
            </a:r>
            <a:r>
              <a:rPr lang="cs-CZ" dirty="0" err="1"/>
              <a:t>overreaching</a:t>
            </a:r>
            <a:r>
              <a:rPr lang="cs-CZ" dirty="0"/>
              <a:t>, </a:t>
            </a:r>
            <a:r>
              <a:rPr lang="cs-CZ" dirty="0" err="1"/>
              <a:t>overtraining</a:t>
            </a:r>
            <a:endParaRPr lang="cs-CZ" dirty="0"/>
          </a:p>
          <a:p>
            <a:pPr marL="586350" indent="-514350">
              <a:buFont typeface="+mj-lt"/>
              <a:buAutoNum type="alphaUcPeriod"/>
            </a:pPr>
            <a:r>
              <a:rPr lang="cs-CZ" dirty="0" err="1"/>
              <a:t>Increasing</a:t>
            </a:r>
            <a:r>
              <a:rPr lang="cs-CZ" dirty="0"/>
              <a:t> stimulus (</a:t>
            </a:r>
            <a:r>
              <a:rPr lang="cs-CZ" dirty="0" err="1"/>
              <a:t>load</a:t>
            </a:r>
            <a:r>
              <a:rPr lang="cs-CZ" dirty="0"/>
              <a:t>) ➞ </a:t>
            </a:r>
            <a:r>
              <a:rPr lang="cs-CZ" dirty="0" err="1"/>
              <a:t>Adaptation</a:t>
            </a:r>
            <a:r>
              <a:rPr lang="cs-CZ" dirty="0"/>
              <a:t> ➞ Performance </a:t>
            </a:r>
            <a:r>
              <a:rPr lang="cs-CZ" dirty="0" err="1"/>
              <a:t>improvement</a:t>
            </a:r>
            <a:endParaRPr lang="cs-CZ" dirty="0"/>
          </a:p>
          <a:p>
            <a:pPr marL="586350" indent="-514350">
              <a:buFont typeface="+mj-lt"/>
              <a:buAutoNum type="alphaUcPeriod"/>
            </a:pPr>
            <a:r>
              <a:rPr lang="en-US" dirty="0"/>
              <a:t>Lack of stimulus ➞ Plateau ➞ Lack of improvement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DBFB8C-1BC0-4711-A56E-AA6C9CCE6E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3358DCB-10E4-4C18-8487-042E83D41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Adaptation</a:t>
            </a:r>
            <a:endParaRPr lang="cs-CZ" dirty="0"/>
          </a:p>
        </p:txBody>
      </p:sp>
      <p:pic>
        <p:nvPicPr>
          <p:cNvPr id="12" name="Zástupný obsah 5">
            <a:extLst>
              <a:ext uri="{FF2B5EF4-FFF2-40B4-BE49-F238E27FC236}">
                <a16:creationId xmlns:a16="http://schemas.microsoft.com/office/drawing/2014/main" id="{7B53DA79-3F28-454C-BE00-24E3A12C8678}"/>
              </a:ext>
            </a:extLst>
          </p:cNvPr>
          <p:cNvPicPr>
            <a:picLocks noGrp="1" noChangeAspect="1"/>
          </p:cNvPicPr>
          <p:nvPr>
            <p:ph idx="28"/>
          </p:nvPr>
        </p:nvPicPr>
        <p:blipFill rotWithShape="1">
          <a:blip r:embed="rId2"/>
          <a:srcRect l="17750" t="16148" r="38666" b="23019"/>
          <a:stretch/>
        </p:blipFill>
        <p:spPr>
          <a:xfrm>
            <a:off x="5937550" y="507176"/>
            <a:ext cx="6254450" cy="491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650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A67C1A4-7C8F-4DC1-9727-12FD639854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1BDC58F3-B9E7-4314-8E07-02D00814D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 </a:t>
            </a:r>
            <a:r>
              <a:rPr lang="cs-CZ" dirty="0" err="1"/>
              <a:t>load</a:t>
            </a:r>
            <a:r>
              <a:rPr lang="cs-CZ" dirty="0"/>
              <a:t> </a:t>
            </a:r>
            <a:r>
              <a:rPr lang="cs-CZ" dirty="0" err="1"/>
              <a:t>results</a:t>
            </a:r>
            <a:r>
              <a:rPr lang="cs-CZ" dirty="0"/>
              <a:t> in </a:t>
            </a:r>
            <a:r>
              <a:rPr lang="cs-CZ" dirty="0" err="1"/>
              <a:t>improvements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early </a:t>
            </a:r>
            <a:r>
              <a:rPr lang="cs-CZ" dirty="0" err="1"/>
              <a:t>phase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plan</a:t>
            </a:r>
            <a:endParaRPr lang="cs-CZ" dirty="0"/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A335646F-3A66-4815-A816-3FE069DA6E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985204"/>
            <a:ext cx="10058400" cy="408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98807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PORT-EN.potx" id="{638DB9B7-193F-474C-92CF-105C142C9D0A}" vid="{615056AC-1F52-4FB7-AB86-C9F835679CB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6FACBF427C4F43A972D5B8D9BC6B76" ma:contentTypeVersion="13" ma:contentTypeDescription="Vytvoří nový dokument" ma:contentTypeScope="" ma:versionID="eed2e208f77995382becf7be2b22c5b9">
  <xsd:schema xmlns:xsd="http://www.w3.org/2001/XMLSchema" xmlns:xs="http://www.w3.org/2001/XMLSchema" xmlns:p="http://schemas.microsoft.com/office/2006/metadata/properties" xmlns:ns3="54009e06-620e-4fd8-b78b-e302f16c71e1" xmlns:ns4="b8ddcf53-3489-424e-bee4-3f406c8f4335" targetNamespace="http://schemas.microsoft.com/office/2006/metadata/properties" ma:root="true" ma:fieldsID="385141206388669990092bcdc620467b" ns3:_="" ns4:_="">
    <xsd:import namespace="54009e06-620e-4fd8-b78b-e302f16c71e1"/>
    <xsd:import namespace="b8ddcf53-3489-424e-bee4-3f406c8f433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09e06-620e-4fd8-b78b-e302f16c71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ddcf53-3489-424e-bee4-3f406c8f433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AB85945-96E4-470C-AAE3-17A37D96FB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009e06-620e-4fd8-b78b-e302f16c71e1"/>
    <ds:schemaRef ds:uri="b8ddcf53-3489-424e-bee4-3f406c8f43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BCA716-02CD-4DC8-9322-24EF498DE8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087143-7BCA-41BE-8F22-0A3133625602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b8ddcf53-3489-424e-bee4-3f406c8f4335"/>
    <ds:schemaRef ds:uri="54009e06-620e-4fd8-b78b-e302f16c71e1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prezentace-sport-en (1)</Template>
  <TotalTime>73</TotalTime>
  <Words>285</Words>
  <Application>Microsoft Office PowerPoint</Application>
  <PresentationFormat>Širokoúhlá obrazovka</PresentationFormat>
  <Paragraphs>77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Presentation_MU_EN</vt:lpstr>
      <vt:lpstr>Basis for training</vt:lpstr>
      <vt:lpstr>Scope of training</vt:lpstr>
      <vt:lpstr>Objectives of Training</vt:lpstr>
      <vt:lpstr>Auxiliary sciences</vt:lpstr>
      <vt:lpstr>Classification of Skill</vt:lpstr>
      <vt:lpstr>System of Training</vt:lpstr>
      <vt:lpstr>Factors that affect training quality </vt:lpstr>
      <vt:lpstr>Adaptation</vt:lpstr>
      <vt:lpstr>Standard load results in improvements only during the early phase of the plan</vt:lpstr>
      <vt:lpstr>Specificity of Adaptation</vt:lpstr>
      <vt:lpstr>Training effect</vt:lpstr>
      <vt:lpstr>Supercompensation Cycle and Adaptation</vt:lpstr>
      <vt:lpstr>Phases of Sepercompesantion</vt:lpstr>
      <vt:lpstr>Prezentace aplikace PowerPoint</vt:lpstr>
      <vt:lpstr>Sources of Energy </vt:lpstr>
      <vt:lpstr>Ralation between time and (an)aerobic energy supply</vt:lpstr>
      <vt:lpstr>Energy sources for competitive sport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Basis for training</dc:title>
  <dc:creator>Tomáš Kalina</dc:creator>
  <cp:lastModifiedBy>Tomáš Kalina</cp:lastModifiedBy>
  <cp:revision>5</cp:revision>
  <cp:lastPrinted>1601-01-01T00:00:00Z</cp:lastPrinted>
  <dcterms:created xsi:type="dcterms:W3CDTF">2020-10-21T06:31:25Z</dcterms:created>
  <dcterms:modified xsi:type="dcterms:W3CDTF">2020-10-21T07:45:01Z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0x010100326FACBF427C4F43A972D5B8D9BC6B76</vt:lpwstr>
  </property>
</Properties>
</file>