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2" r:id="rId14"/>
    <p:sldId id="268" r:id="rId15"/>
    <p:sldId id="269" r:id="rId16"/>
    <p:sldId id="270" r:id="rId17"/>
    <p:sldId id="271" r:id="rId18"/>
    <p:sldId id="273" r:id="rId19"/>
    <p:sldId id="27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reestyle_swimming" TargetMode="External"/><Relationship Id="rId3" Type="http://schemas.openxmlformats.org/officeDocument/2006/relationships/hyperlink" Target="https://en.wikipedia.org/wiki/Swimming_pool" TargetMode="External"/><Relationship Id="rId7" Type="http://schemas.openxmlformats.org/officeDocument/2006/relationships/hyperlink" Target="https://en.wikipedia.org/wiki/Breaststroke" TargetMode="External"/><Relationship Id="rId2" Type="http://schemas.openxmlformats.org/officeDocument/2006/relationships/hyperlink" Target="https://en.wikipedia.org/wiki/Rac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ackstroke" TargetMode="External"/><Relationship Id="rId5" Type="http://schemas.openxmlformats.org/officeDocument/2006/relationships/hyperlink" Target="https://en.wikipedia.org/wiki/Butterfly_stroke" TargetMode="External"/><Relationship Id="rId4" Type="http://schemas.openxmlformats.org/officeDocument/2006/relationships/hyperlink" Target="https://en.wikipedia.org/wiki/Olympic_sports" TargetMode="External"/><Relationship Id="rId9" Type="http://schemas.openxmlformats.org/officeDocument/2006/relationships/hyperlink" Target="https://en.wikipedia.org/wiki/Individual_medley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8741" y="2601532"/>
            <a:ext cx="8001000" cy="1365161"/>
          </a:xfrm>
          <a:solidFill>
            <a:schemeClr val="accent1"/>
          </a:solidFill>
        </p:spPr>
        <p:txBody>
          <a:bodyPr/>
          <a:lstStyle/>
          <a:p>
            <a:r>
              <a:rPr lang="pt-PT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COMPETITION SWIMMING</a:t>
            </a:r>
            <a:endParaRPr lang="pt-PT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5219" y="5751870"/>
            <a:ext cx="3401091" cy="811161"/>
          </a:xfrm>
          <a:noFill/>
        </p:spPr>
        <p:txBody>
          <a:bodyPr>
            <a:normAutofit lnSpcReduction="10000"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Juliana Santos 530305</a:t>
            </a:r>
          </a:p>
          <a:p>
            <a:r>
              <a:rPr lang="pt-PT" dirty="0" smtClean="0">
                <a:solidFill>
                  <a:schemeClr val="tx1"/>
                </a:solidFill>
              </a:rPr>
              <a:t>Matilde Costa 530153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02" y="160046"/>
            <a:ext cx="1979322" cy="12405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3" b="17305"/>
          <a:stretch/>
        </p:blipFill>
        <p:spPr>
          <a:xfrm>
            <a:off x="10283378" y="5565022"/>
            <a:ext cx="1979322" cy="11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505497"/>
            <a:ext cx="10031011" cy="1233152"/>
          </a:xfrm>
        </p:spPr>
        <p:txBody>
          <a:bodyPr/>
          <a:lstStyle/>
          <a:p>
            <a:r>
              <a:rPr lang="pt-PT" dirty="0" smtClean="0"/>
              <a:t>HOW to </a:t>
            </a:r>
            <a:r>
              <a:rPr lang="pt-PT" dirty="0" err="1" smtClean="0"/>
              <a:t>prevent</a:t>
            </a:r>
            <a:r>
              <a:rPr lang="pt-PT" dirty="0" smtClean="0"/>
              <a:t> </a:t>
            </a:r>
            <a:r>
              <a:rPr lang="pt-PT" dirty="0" err="1" smtClean="0"/>
              <a:t>these</a:t>
            </a:r>
            <a:r>
              <a:rPr lang="pt-PT" dirty="0" smtClean="0"/>
              <a:t> injuries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4212" y="2009104"/>
            <a:ext cx="10404498" cy="4494727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arm </a:t>
            </a:r>
            <a:r>
              <a:rPr lang="en-US" dirty="0"/>
              <a:t>up properly before swimming, and take part in preseason and in-season strengthening and conditioning programs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proper techniques </a:t>
            </a:r>
          </a:p>
          <a:p>
            <a:r>
              <a:rPr lang="en-US" dirty="0" smtClean="0"/>
              <a:t>Work out all your muscle groups not just the muscles you think you’ll use in the water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radually </a:t>
            </a:r>
            <a:r>
              <a:rPr lang="en-US" dirty="0"/>
              <a:t>increase the intensity and length of swims to avoid overtraining. </a:t>
            </a:r>
            <a:endParaRPr lang="en-US" dirty="0" smtClean="0"/>
          </a:p>
          <a:p>
            <a:r>
              <a:rPr lang="en-US" dirty="0" smtClean="0"/>
              <a:t>Vary your training program </a:t>
            </a:r>
          </a:p>
          <a:p>
            <a:r>
              <a:rPr lang="en-US" dirty="0" smtClean="0"/>
              <a:t>Allow </a:t>
            </a:r>
            <a:r>
              <a:rPr lang="en-US" dirty="0"/>
              <a:t>the body proper rest periods between competitions and training sessions</a:t>
            </a:r>
            <a:r>
              <a:rPr lang="en-US" dirty="0" smtClean="0"/>
              <a:t>.</a:t>
            </a:r>
            <a:endParaRPr lang="en-US" b="1" dirty="0" smtClean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60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257577"/>
            <a:ext cx="10713591" cy="940159"/>
          </a:xfrm>
        </p:spPr>
        <p:txBody>
          <a:bodyPr/>
          <a:lstStyle/>
          <a:p>
            <a:r>
              <a:rPr lang="pt-PT" dirty="0" err="1" smtClean="0"/>
              <a:t>Warm</a:t>
            </a:r>
            <a:r>
              <a:rPr lang="pt-PT" dirty="0" smtClean="0"/>
              <a:t> </a:t>
            </a:r>
            <a:r>
              <a:rPr lang="pt-PT" dirty="0" err="1" smtClean="0"/>
              <a:t>up</a:t>
            </a:r>
            <a:r>
              <a:rPr lang="pt-PT" dirty="0" smtClean="0"/>
              <a:t> </a:t>
            </a:r>
            <a:r>
              <a:rPr lang="pt-PT" dirty="0" err="1" smtClean="0"/>
              <a:t>before</a:t>
            </a:r>
            <a:r>
              <a:rPr lang="pt-PT" dirty="0" smtClean="0"/>
              <a:t> </a:t>
            </a:r>
            <a:r>
              <a:rPr lang="pt-PT" dirty="0" err="1" smtClean="0"/>
              <a:t>swimming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0894" y="1197736"/>
            <a:ext cx="11140225" cy="5872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SHOULDERS</a:t>
            </a:r>
            <a:r>
              <a:rPr lang="en-US" b="1" dirty="0" smtClean="0"/>
              <a:t>: </a:t>
            </a:r>
            <a:r>
              <a:rPr lang="en-US" dirty="0" smtClean="0"/>
              <a:t>The </a:t>
            </a:r>
            <a:r>
              <a:rPr lang="en-US" dirty="0"/>
              <a:t>shoulder is the most intricate joint in the entire body, so you must warm up properly by performing a series of rotations to really extend </a:t>
            </a:r>
            <a:r>
              <a:rPr lang="en-US" dirty="0" smtClean="0"/>
              <a:t>them</a:t>
            </a:r>
            <a:endParaRPr lang="en-US" dirty="0" smtClean="0"/>
          </a:p>
          <a:p>
            <a:r>
              <a:rPr lang="en-US" b="1" dirty="0" smtClean="0"/>
              <a:t>1) </a:t>
            </a:r>
            <a:r>
              <a:rPr lang="en-US" dirty="0"/>
              <a:t>Forward shoulder rotation with one arm only</a:t>
            </a:r>
          </a:p>
          <a:p>
            <a:r>
              <a:rPr lang="en-US" b="1" dirty="0"/>
              <a:t>2)</a:t>
            </a:r>
            <a:r>
              <a:rPr lang="en-US" dirty="0"/>
              <a:t> Backward shoulder rotation with one arm only</a:t>
            </a:r>
          </a:p>
          <a:p>
            <a:r>
              <a:rPr lang="en-US" b="1" dirty="0"/>
              <a:t>3)</a:t>
            </a:r>
            <a:r>
              <a:rPr lang="en-US" dirty="0"/>
              <a:t> Forward rotation using both arms</a:t>
            </a:r>
          </a:p>
          <a:p>
            <a:r>
              <a:rPr lang="en-US" b="1" dirty="0"/>
              <a:t>4)</a:t>
            </a:r>
            <a:r>
              <a:rPr lang="en-US" dirty="0"/>
              <a:t> Backward rotation using both </a:t>
            </a:r>
            <a:r>
              <a:rPr lang="en-US" dirty="0" smtClean="0"/>
              <a:t>arms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ARMS</a:t>
            </a:r>
            <a:r>
              <a:rPr lang="en-US" b="1" dirty="0" smtClean="0"/>
              <a:t>: </a:t>
            </a:r>
            <a:r>
              <a:rPr lang="en-US" dirty="0" smtClean="0"/>
              <a:t>After </a:t>
            </a:r>
            <a:r>
              <a:rPr lang="en-US" dirty="0"/>
              <a:t>starting work on the shoulders, it makes sense to also focus on the </a:t>
            </a:r>
            <a:r>
              <a:rPr lang="en-US" dirty="0" smtClean="0"/>
              <a:t>arms.</a:t>
            </a:r>
          </a:p>
          <a:p>
            <a:r>
              <a:rPr lang="en-US" b="1" dirty="0"/>
              <a:t>5)</a:t>
            </a:r>
            <a:r>
              <a:rPr lang="en-US" dirty="0"/>
              <a:t> Lateral arm raises</a:t>
            </a:r>
          </a:p>
          <a:p>
            <a:r>
              <a:rPr lang="en-US" b="1" dirty="0"/>
              <a:t>6)</a:t>
            </a:r>
            <a:r>
              <a:rPr lang="en-US" dirty="0"/>
              <a:t> Alternating arm raises moving </a:t>
            </a:r>
            <a:r>
              <a:rPr lang="en-US" dirty="0" smtClean="0"/>
              <a:t>one </a:t>
            </a:r>
            <a:r>
              <a:rPr lang="en-US" dirty="0"/>
              <a:t>arm forwards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one </a:t>
            </a:r>
            <a:r>
              <a:rPr lang="en-US" dirty="0"/>
              <a:t>arm backwards</a:t>
            </a:r>
          </a:p>
          <a:p>
            <a:r>
              <a:rPr lang="en-US" b="1" dirty="0"/>
              <a:t>7)</a:t>
            </a:r>
            <a:r>
              <a:rPr lang="en-US" dirty="0"/>
              <a:t> Lateral arm raises finishing with the movement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/>
              <a:t>straight arms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5141" t="34359" r="59542" b="20361"/>
          <a:stretch/>
        </p:blipFill>
        <p:spPr>
          <a:xfrm>
            <a:off x="7190221" y="2013736"/>
            <a:ext cx="1003456" cy="166781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41937" t="34358" r="43169" b="20925"/>
          <a:stretch/>
        </p:blipFill>
        <p:spPr>
          <a:xfrm>
            <a:off x="8168128" y="2013736"/>
            <a:ext cx="988075" cy="166781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58521" t="34546" r="26479" b="21864"/>
          <a:stretch/>
        </p:blipFill>
        <p:spPr>
          <a:xfrm>
            <a:off x="9097913" y="2013736"/>
            <a:ext cx="1020818" cy="166781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75106" t="35110" r="7887" b="21488"/>
          <a:stretch/>
        </p:blipFill>
        <p:spPr>
          <a:xfrm>
            <a:off x="10118731" y="2011961"/>
            <a:ext cx="1164889" cy="167136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/>
          <a:srcRect l="24190" t="27407" r="12852" b="13785"/>
          <a:stretch/>
        </p:blipFill>
        <p:spPr>
          <a:xfrm>
            <a:off x="7789455" y="4497550"/>
            <a:ext cx="3191628" cy="167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4210" y="407424"/>
            <a:ext cx="10829501" cy="5689242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REST OF THE BODY: </a:t>
            </a:r>
            <a:r>
              <a:rPr lang="pt-PT" dirty="0" err="1" smtClean="0"/>
              <a:t>Upper</a:t>
            </a:r>
            <a:r>
              <a:rPr lang="pt-PT" dirty="0" smtClean="0"/>
              <a:t> body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hamstrings</a:t>
            </a:r>
            <a:r>
              <a:rPr lang="pt-PT" dirty="0" smtClean="0"/>
              <a:t> 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613" t="46007" r="26585" b="25247"/>
          <a:stretch/>
        </p:blipFill>
        <p:spPr>
          <a:xfrm>
            <a:off x="684210" y="1878883"/>
            <a:ext cx="4647643" cy="15391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4613" t="42062" r="42324" b="25246"/>
          <a:stretch/>
        </p:blipFill>
        <p:spPr>
          <a:xfrm>
            <a:off x="6932459" y="1878883"/>
            <a:ext cx="2954887" cy="164265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8099" t="39996" r="10211" b="14724"/>
          <a:stretch/>
        </p:blipFill>
        <p:spPr>
          <a:xfrm>
            <a:off x="2221604" y="4014083"/>
            <a:ext cx="6220497" cy="25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361336"/>
            <a:ext cx="10745788" cy="1349478"/>
          </a:xfrm>
        </p:spPr>
        <p:txBody>
          <a:bodyPr/>
          <a:lstStyle/>
          <a:p>
            <a:pPr algn="ctr"/>
            <a:r>
              <a:rPr lang="pt-PT" dirty="0" err="1" smtClean="0"/>
              <a:t>Exercises</a:t>
            </a:r>
            <a:r>
              <a:rPr lang="pt-PT" dirty="0" smtClean="0"/>
              <a:t> </a:t>
            </a:r>
            <a:r>
              <a:rPr lang="pt-PT" dirty="0" err="1" smtClean="0"/>
              <a:t>suitable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strength</a:t>
            </a:r>
            <a:r>
              <a:rPr lang="pt-PT" dirty="0" smtClean="0"/>
              <a:t> training to </a:t>
            </a:r>
            <a:r>
              <a:rPr lang="pt-PT" dirty="0" err="1" smtClean="0"/>
              <a:t>swimming</a:t>
            </a:r>
            <a:r>
              <a:rPr lang="pt-PT" dirty="0" smtClean="0"/>
              <a:t> training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4211" y="1917290"/>
            <a:ext cx="11070254" cy="4837471"/>
          </a:xfrm>
        </p:spPr>
        <p:txBody>
          <a:bodyPr>
            <a:normAutofit lnSpcReduction="10000"/>
          </a:bodyPr>
          <a:lstStyle/>
          <a:p>
            <a:r>
              <a:rPr lang="pt-PT" b="1" dirty="0" err="1"/>
              <a:t>Back</a:t>
            </a:r>
            <a:r>
              <a:rPr lang="pt-PT" b="1" dirty="0"/>
              <a:t> </a:t>
            </a:r>
            <a:r>
              <a:rPr lang="pt-PT" b="1" dirty="0" err="1"/>
              <a:t>muscles</a:t>
            </a:r>
            <a:r>
              <a:rPr lang="pt-PT" b="1" dirty="0"/>
              <a:t>: </a:t>
            </a:r>
            <a:r>
              <a:rPr lang="pt-PT" dirty="0" err="1"/>
              <a:t>lat</a:t>
            </a:r>
            <a:r>
              <a:rPr lang="pt-PT" dirty="0"/>
              <a:t> </a:t>
            </a:r>
            <a:r>
              <a:rPr lang="pt-PT" dirty="0" err="1"/>
              <a:t>pulldown</a:t>
            </a:r>
            <a:r>
              <a:rPr lang="pt-PT" dirty="0"/>
              <a:t>, 3-way </a:t>
            </a:r>
            <a:r>
              <a:rPr lang="pt-PT" dirty="0" err="1"/>
              <a:t>back</a:t>
            </a:r>
            <a:endParaRPr lang="pt-PT" dirty="0"/>
          </a:p>
          <a:p>
            <a:r>
              <a:rPr lang="pt-PT" b="1" dirty="0" err="1" smtClean="0"/>
              <a:t>Tricipe</a:t>
            </a:r>
            <a:r>
              <a:rPr lang="pt-PT" b="1" dirty="0"/>
              <a:t>: </a:t>
            </a:r>
            <a:r>
              <a:rPr lang="pt-PT" dirty="0" err="1"/>
              <a:t>Alternate</a:t>
            </a:r>
            <a:r>
              <a:rPr lang="pt-PT" dirty="0"/>
              <a:t> D/B </a:t>
            </a:r>
            <a:r>
              <a:rPr lang="pt-PT" dirty="0" err="1"/>
              <a:t>bench</a:t>
            </a:r>
            <a:r>
              <a:rPr lang="pt-PT" dirty="0"/>
              <a:t> </a:t>
            </a:r>
            <a:r>
              <a:rPr lang="pt-PT" dirty="0" err="1" smtClean="0"/>
              <a:t>press</a:t>
            </a:r>
            <a:endParaRPr lang="pt-PT" dirty="0" smtClean="0"/>
          </a:p>
          <a:p>
            <a:r>
              <a:rPr lang="pt-PT" b="1" dirty="0" err="1"/>
              <a:t>Biceps</a:t>
            </a:r>
            <a:r>
              <a:rPr lang="pt-PT" b="1" dirty="0"/>
              <a:t>: </a:t>
            </a:r>
            <a:r>
              <a:rPr lang="pt-PT" dirty="0"/>
              <a:t>single </a:t>
            </a:r>
            <a:r>
              <a:rPr lang="pt-PT" dirty="0" err="1"/>
              <a:t>arm</a:t>
            </a:r>
            <a:r>
              <a:rPr lang="pt-PT" dirty="0"/>
              <a:t> </a:t>
            </a:r>
            <a:r>
              <a:rPr lang="pt-PT" dirty="0" err="1"/>
              <a:t>seated</a:t>
            </a:r>
            <a:r>
              <a:rPr lang="pt-PT" dirty="0"/>
              <a:t> </a:t>
            </a:r>
            <a:r>
              <a:rPr lang="pt-PT" dirty="0" err="1"/>
              <a:t>row</a:t>
            </a:r>
            <a:r>
              <a:rPr lang="pt-PT" dirty="0"/>
              <a:t>, </a:t>
            </a:r>
            <a:r>
              <a:rPr lang="pt-PT" dirty="0" err="1"/>
              <a:t>chin</a:t>
            </a:r>
            <a:r>
              <a:rPr lang="pt-PT" dirty="0"/>
              <a:t> </a:t>
            </a:r>
            <a:r>
              <a:rPr lang="pt-PT" dirty="0" err="1"/>
              <a:t>ups</a:t>
            </a:r>
            <a:r>
              <a:rPr lang="pt-PT" dirty="0"/>
              <a:t> (+</a:t>
            </a:r>
            <a:r>
              <a:rPr lang="pt-PT" dirty="0" err="1"/>
              <a:t>weight</a:t>
            </a:r>
            <a:r>
              <a:rPr lang="pt-PT" dirty="0"/>
              <a:t>), </a:t>
            </a:r>
            <a:r>
              <a:rPr lang="pt-PT" dirty="0" err="1"/>
              <a:t>lying</a:t>
            </a:r>
            <a:r>
              <a:rPr lang="pt-PT" dirty="0"/>
              <a:t> cable </a:t>
            </a:r>
            <a:r>
              <a:rPr lang="pt-PT" dirty="0" smtClean="0"/>
              <a:t>pullover</a:t>
            </a:r>
            <a:endParaRPr lang="pt-PT" dirty="0"/>
          </a:p>
          <a:p>
            <a:r>
              <a:rPr lang="pt-PT" b="1" dirty="0"/>
              <a:t>Pectoral </a:t>
            </a:r>
            <a:r>
              <a:rPr lang="pt-PT" b="1" dirty="0" err="1"/>
              <a:t>muscles</a:t>
            </a:r>
            <a:r>
              <a:rPr lang="pt-PT" b="1" dirty="0"/>
              <a:t>: </a:t>
            </a:r>
            <a:r>
              <a:rPr lang="pt-PT" dirty="0"/>
              <a:t>single </a:t>
            </a:r>
            <a:r>
              <a:rPr lang="pt-PT" dirty="0" err="1"/>
              <a:t>arm</a:t>
            </a:r>
            <a:r>
              <a:rPr lang="pt-PT" dirty="0"/>
              <a:t> </a:t>
            </a:r>
            <a:r>
              <a:rPr lang="pt-PT" dirty="0" err="1"/>
              <a:t>seated</a:t>
            </a:r>
            <a:r>
              <a:rPr lang="pt-PT" dirty="0"/>
              <a:t> </a:t>
            </a:r>
            <a:r>
              <a:rPr lang="pt-PT" dirty="0" err="1" smtClean="0"/>
              <a:t>row</a:t>
            </a:r>
            <a:r>
              <a:rPr lang="pt-PT" dirty="0" smtClean="0"/>
              <a:t>, </a:t>
            </a:r>
            <a:r>
              <a:rPr lang="pt-PT" dirty="0" err="1"/>
              <a:t>Alternate</a:t>
            </a:r>
            <a:r>
              <a:rPr lang="pt-PT" dirty="0"/>
              <a:t> D/B </a:t>
            </a:r>
            <a:r>
              <a:rPr lang="pt-PT" dirty="0" err="1"/>
              <a:t>bench</a:t>
            </a:r>
            <a:r>
              <a:rPr lang="pt-PT" dirty="0"/>
              <a:t> </a:t>
            </a:r>
            <a:r>
              <a:rPr lang="pt-PT" dirty="0" err="1"/>
              <a:t>press</a:t>
            </a:r>
            <a:r>
              <a:rPr lang="pt-PT" dirty="0"/>
              <a:t>, </a:t>
            </a:r>
            <a:r>
              <a:rPr lang="pt-PT" dirty="0" err="1"/>
              <a:t>lying</a:t>
            </a:r>
            <a:r>
              <a:rPr lang="pt-PT" dirty="0"/>
              <a:t> cable </a:t>
            </a:r>
            <a:r>
              <a:rPr lang="pt-PT" dirty="0" smtClean="0"/>
              <a:t>pullover</a:t>
            </a:r>
            <a:endParaRPr lang="pt-PT" dirty="0"/>
          </a:p>
          <a:p>
            <a:r>
              <a:rPr lang="pt-PT" b="1" dirty="0" err="1" smtClean="0"/>
              <a:t>Quadricipe</a:t>
            </a:r>
            <a:r>
              <a:rPr lang="pt-PT" b="1" dirty="0"/>
              <a:t>: </a:t>
            </a:r>
            <a:r>
              <a:rPr lang="pt-PT" dirty="0"/>
              <a:t>Single-</a:t>
            </a:r>
            <a:r>
              <a:rPr lang="pt-PT" dirty="0" err="1"/>
              <a:t>leg</a:t>
            </a:r>
            <a:r>
              <a:rPr lang="pt-PT" dirty="0"/>
              <a:t> </a:t>
            </a:r>
            <a:r>
              <a:rPr lang="pt-PT" dirty="0" err="1" smtClean="0"/>
              <a:t>press</a:t>
            </a:r>
            <a:endParaRPr lang="pt-PT" dirty="0"/>
          </a:p>
          <a:p>
            <a:r>
              <a:rPr lang="pt-PT" b="1" dirty="0" err="1" smtClean="0"/>
              <a:t>Gluteus</a:t>
            </a:r>
            <a:r>
              <a:rPr lang="pt-PT" b="1" dirty="0" smtClean="0"/>
              <a:t> </a:t>
            </a:r>
            <a:r>
              <a:rPr lang="pt-PT" b="1" dirty="0" err="1"/>
              <a:t>muscles</a:t>
            </a:r>
            <a:r>
              <a:rPr lang="pt-PT" b="1" dirty="0"/>
              <a:t>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hamstrings</a:t>
            </a:r>
            <a:r>
              <a:rPr lang="pt-PT" b="1" dirty="0"/>
              <a:t>:</a:t>
            </a:r>
            <a:r>
              <a:rPr lang="pt-PT" dirty="0"/>
              <a:t> </a:t>
            </a:r>
            <a:r>
              <a:rPr lang="pt-PT" dirty="0" err="1"/>
              <a:t>twisty</a:t>
            </a:r>
            <a:r>
              <a:rPr lang="pt-PT" dirty="0"/>
              <a:t> </a:t>
            </a:r>
            <a:r>
              <a:rPr lang="pt-PT" dirty="0" err="1"/>
              <a:t>machine</a:t>
            </a:r>
            <a:r>
              <a:rPr lang="pt-PT" dirty="0"/>
              <a:t>, reverse </a:t>
            </a:r>
            <a:r>
              <a:rPr lang="pt-PT" dirty="0" err="1"/>
              <a:t>back</a:t>
            </a:r>
            <a:r>
              <a:rPr lang="pt-PT" dirty="0"/>
              <a:t> </a:t>
            </a:r>
            <a:r>
              <a:rPr lang="pt-PT" dirty="0" err="1"/>
              <a:t>extension</a:t>
            </a:r>
            <a:r>
              <a:rPr lang="pt-PT" dirty="0"/>
              <a:t>, </a:t>
            </a:r>
            <a:r>
              <a:rPr lang="pt-PT" dirty="0" err="1"/>
              <a:t>med</a:t>
            </a:r>
            <a:r>
              <a:rPr lang="pt-PT" dirty="0"/>
              <a:t> </a:t>
            </a:r>
            <a:r>
              <a:rPr lang="pt-PT" dirty="0" err="1"/>
              <a:t>ball</a:t>
            </a:r>
            <a:r>
              <a:rPr lang="pt-PT" dirty="0"/>
              <a:t> </a:t>
            </a:r>
            <a:r>
              <a:rPr lang="pt-PT" dirty="0" err="1"/>
              <a:t>kickback</a:t>
            </a:r>
            <a:r>
              <a:rPr lang="pt-PT" dirty="0"/>
              <a:t>, </a:t>
            </a:r>
            <a:r>
              <a:rPr lang="pt-PT" dirty="0" err="1"/>
              <a:t>leg</a:t>
            </a:r>
            <a:r>
              <a:rPr lang="pt-PT" dirty="0"/>
              <a:t> </a:t>
            </a:r>
            <a:r>
              <a:rPr lang="pt-PT" dirty="0" err="1"/>
              <a:t>press</a:t>
            </a:r>
            <a:endParaRPr lang="pt-PT" dirty="0"/>
          </a:p>
          <a:p>
            <a:r>
              <a:rPr lang="pt-PT" b="1" dirty="0" smtClean="0"/>
              <a:t>Core:</a:t>
            </a:r>
            <a:r>
              <a:rPr lang="pt-PT" b="1" dirty="0"/>
              <a:t> </a:t>
            </a:r>
            <a:endParaRPr lang="pt-PT" b="1" dirty="0" smtClean="0"/>
          </a:p>
          <a:p>
            <a:r>
              <a:rPr lang="pt-PT" dirty="0"/>
              <a:t>single </a:t>
            </a:r>
            <a:r>
              <a:rPr lang="pt-PT" dirty="0" err="1"/>
              <a:t>arm</a:t>
            </a:r>
            <a:r>
              <a:rPr lang="pt-PT" dirty="0"/>
              <a:t> </a:t>
            </a:r>
            <a:r>
              <a:rPr lang="pt-PT" dirty="0" err="1"/>
              <a:t>seated</a:t>
            </a:r>
            <a:r>
              <a:rPr lang="pt-PT" dirty="0"/>
              <a:t> </a:t>
            </a:r>
            <a:r>
              <a:rPr lang="pt-PT" dirty="0" err="1"/>
              <a:t>row</a:t>
            </a:r>
            <a:r>
              <a:rPr lang="pt-PT" dirty="0"/>
              <a:t>, </a:t>
            </a:r>
            <a:r>
              <a:rPr lang="pt-PT" dirty="0" err="1"/>
              <a:t>twisty</a:t>
            </a:r>
            <a:r>
              <a:rPr lang="pt-PT" dirty="0"/>
              <a:t> </a:t>
            </a:r>
            <a:r>
              <a:rPr lang="pt-PT" dirty="0" err="1"/>
              <a:t>machine</a:t>
            </a:r>
            <a:r>
              <a:rPr lang="pt-PT" dirty="0"/>
              <a:t>, </a:t>
            </a:r>
            <a:r>
              <a:rPr lang="pt-PT" dirty="0" err="1" smtClean="0"/>
              <a:t>woodchopper</a:t>
            </a:r>
            <a:endParaRPr lang="pt-PT" dirty="0"/>
          </a:p>
          <a:p>
            <a:r>
              <a:rPr lang="pt-PT" dirty="0" err="1"/>
              <a:t>swiss</a:t>
            </a:r>
            <a:r>
              <a:rPr lang="pt-PT" dirty="0"/>
              <a:t> </a:t>
            </a:r>
            <a:r>
              <a:rPr lang="pt-PT" dirty="0" err="1"/>
              <a:t>ball</a:t>
            </a:r>
            <a:r>
              <a:rPr lang="pt-PT" dirty="0"/>
              <a:t>: </a:t>
            </a:r>
            <a:r>
              <a:rPr lang="pt-PT" dirty="0" err="1"/>
              <a:t>crunches</a:t>
            </a:r>
            <a:r>
              <a:rPr lang="pt-PT" dirty="0"/>
              <a:t>, </a:t>
            </a:r>
            <a:r>
              <a:rPr lang="pt-PT" dirty="0" err="1"/>
              <a:t>russian</a:t>
            </a:r>
            <a:r>
              <a:rPr lang="pt-PT" dirty="0"/>
              <a:t> twist, </a:t>
            </a:r>
            <a:r>
              <a:rPr lang="pt-PT" dirty="0" err="1"/>
              <a:t>leg</a:t>
            </a:r>
            <a:r>
              <a:rPr lang="pt-PT" dirty="0"/>
              <a:t> </a:t>
            </a:r>
            <a:r>
              <a:rPr lang="pt-PT" dirty="0" err="1"/>
              <a:t>tucks</a:t>
            </a:r>
            <a:r>
              <a:rPr lang="pt-PT" dirty="0"/>
              <a:t>, lateral </a:t>
            </a:r>
            <a:r>
              <a:rPr lang="pt-PT" dirty="0" err="1"/>
              <a:t>roll</a:t>
            </a:r>
            <a:endParaRPr lang="pt-PT" dirty="0"/>
          </a:p>
          <a:p>
            <a:r>
              <a:rPr lang="pt-PT" dirty="0" err="1"/>
              <a:t>med</a:t>
            </a:r>
            <a:r>
              <a:rPr lang="pt-PT" dirty="0"/>
              <a:t> </a:t>
            </a:r>
            <a:r>
              <a:rPr lang="pt-PT" dirty="0" err="1"/>
              <a:t>ball</a:t>
            </a:r>
            <a:r>
              <a:rPr lang="pt-PT" dirty="0"/>
              <a:t>: </a:t>
            </a:r>
            <a:r>
              <a:rPr lang="pt-PT" dirty="0" err="1"/>
              <a:t>side</a:t>
            </a:r>
            <a:r>
              <a:rPr lang="pt-PT" dirty="0"/>
              <a:t> </a:t>
            </a:r>
            <a:r>
              <a:rPr lang="pt-PT" dirty="0" err="1"/>
              <a:t>pass</a:t>
            </a:r>
            <a:r>
              <a:rPr lang="pt-PT" dirty="0"/>
              <a:t>, 45 </a:t>
            </a:r>
            <a:r>
              <a:rPr lang="pt-PT" dirty="0" err="1"/>
              <a:t>degree</a:t>
            </a:r>
            <a:r>
              <a:rPr lang="pt-PT" dirty="0"/>
              <a:t> </a:t>
            </a:r>
            <a:r>
              <a:rPr lang="pt-PT" dirty="0" err="1"/>
              <a:t>sit</a:t>
            </a:r>
            <a:r>
              <a:rPr lang="pt-PT" dirty="0"/>
              <a:t>, </a:t>
            </a:r>
            <a:r>
              <a:rPr lang="pt-PT" dirty="0" err="1"/>
              <a:t>overhead</a:t>
            </a:r>
            <a:r>
              <a:rPr lang="pt-PT" dirty="0"/>
              <a:t> </a:t>
            </a:r>
            <a:r>
              <a:rPr lang="pt-PT" dirty="0" err="1"/>
              <a:t>throws</a:t>
            </a:r>
            <a:r>
              <a:rPr lang="pt-PT" dirty="0"/>
              <a:t>, twists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3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956428"/>
              </p:ext>
            </p:extLst>
          </p:nvPr>
        </p:nvGraphicFramePr>
        <p:xfrm>
          <a:off x="1223493" y="3689410"/>
          <a:ext cx="9517486" cy="2816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991"/>
                <a:gridCol w="1742004"/>
                <a:gridCol w="1903497"/>
                <a:gridCol w="1903497"/>
                <a:gridCol w="1903497"/>
              </a:tblGrid>
              <a:tr h="436471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Type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Reps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Intensity</a:t>
                      </a:r>
                      <a:r>
                        <a:rPr lang="pt-PT" dirty="0" smtClean="0"/>
                        <a:t> (%)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Rest</a:t>
                      </a:r>
                      <a:endParaRPr lang="pt-PT" dirty="0"/>
                    </a:p>
                  </a:txBody>
                  <a:tcPr/>
                </a:tc>
              </a:tr>
              <a:tr h="436471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Power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1-3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3-4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90-100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3-5 min</a:t>
                      </a:r>
                      <a:endParaRPr lang="pt-PT" dirty="0"/>
                    </a:p>
                  </a:txBody>
                  <a:tcPr/>
                </a:tc>
              </a:tr>
              <a:tr h="75336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Maximum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strenght</a:t>
                      </a:r>
                      <a:r>
                        <a:rPr lang="pt-PT" baseline="0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1-6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3-4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85-100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2-5 min</a:t>
                      </a:r>
                      <a:endParaRPr lang="pt-PT" dirty="0"/>
                    </a:p>
                  </a:txBody>
                  <a:tcPr/>
                </a:tc>
              </a:tr>
              <a:tr h="75336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Strenght</a:t>
                      </a:r>
                      <a:r>
                        <a:rPr lang="pt-PT" dirty="0" smtClean="0"/>
                        <a:t> endurance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&gt;12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3-6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40-65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30-90 </a:t>
                      </a:r>
                      <a:r>
                        <a:rPr lang="pt-PT" dirty="0" err="1" smtClean="0"/>
                        <a:t>sec</a:t>
                      </a:r>
                      <a:endParaRPr lang="pt-PT" dirty="0"/>
                    </a:p>
                  </a:txBody>
                  <a:tcPr/>
                </a:tc>
              </a:tr>
              <a:tr h="436471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Hypertrophy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8-12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3-6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65-80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30-90 </a:t>
                      </a:r>
                      <a:r>
                        <a:rPr lang="pt-PT" dirty="0" err="1" smtClean="0"/>
                        <a:t>sec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23493" y="1275009"/>
            <a:ext cx="95174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When designing a resistance training program for competitive swimmers the following must be considered: </a:t>
            </a: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• </a:t>
            </a:r>
            <a:r>
              <a:rPr lang="en-US" sz="2000" dirty="0">
                <a:solidFill>
                  <a:schemeClr val="bg2"/>
                </a:solidFill>
              </a:rPr>
              <a:t>Goal of the program—hypertrophy, maximum strength, maximum power, strength endurance. </a:t>
            </a: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• </a:t>
            </a:r>
            <a:r>
              <a:rPr lang="en-US" sz="2000" dirty="0">
                <a:solidFill>
                  <a:schemeClr val="bg2"/>
                </a:solidFill>
              </a:rPr>
              <a:t>Number of </a:t>
            </a:r>
            <a:r>
              <a:rPr lang="en-US" sz="2000" dirty="0" smtClean="0">
                <a:solidFill>
                  <a:schemeClr val="bg2"/>
                </a:solidFill>
              </a:rPr>
              <a:t>reps, sets and rest —depends </a:t>
            </a:r>
            <a:r>
              <a:rPr lang="en-US" sz="2000" dirty="0">
                <a:solidFill>
                  <a:schemeClr val="bg2"/>
                </a:solidFill>
              </a:rPr>
              <a:t>on goals </a:t>
            </a: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• Choice of exercise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• Order of exercise.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pt-PT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4212" y="361336"/>
            <a:ext cx="10745788" cy="913673"/>
          </a:xfrm>
        </p:spPr>
        <p:txBody>
          <a:bodyPr/>
          <a:lstStyle/>
          <a:p>
            <a:pPr algn="ctr"/>
            <a:r>
              <a:rPr lang="pt-PT" dirty="0" smtClean="0"/>
              <a:t>Training for </a:t>
            </a:r>
            <a:r>
              <a:rPr lang="pt-PT" dirty="0" err="1" smtClean="0"/>
              <a:t>competitive</a:t>
            </a:r>
            <a:r>
              <a:rPr lang="pt-PT" dirty="0" smtClean="0"/>
              <a:t> </a:t>
            </a:r>
            <a:r>
              <a:rPr lang="pt-PT" dirty="0" err="1" smtClean="0"/>
              <a:t>swimmers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10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272272"/>
              </p:ext>
            </p:extLst>
          </p:nvPr>
        </p:nvGraphicFramePr>
        <p:xfrm>
          <a:off x="1738649" y="1236366"/>
          <a:ext cx="8577328" cy="4494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372"/>
                <a:gridCol w="1093192"/>
                <a:gridCol w="1188211"/>
                <a:gridCol w="1332731"/>
                <a:gridCol w="1404040"/>
                <a:gridCol w="1550782"/>
              </a:tblGrid>
              <a:tr h="412206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Session</a:t>
                      </a:r>
                      <a:r>
                        <a:rPr lang="pt-PT" dirty="0" smtClean="0"/>
                        <a:t> 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1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5</a:t>
                      </a:r>
                      <a:endParaRPr lang="pt-PT" dirty="0"/>
                    </a:p>
                  </a:txBody>
                  <a:tcPr/>
                </a:tc>
              </a:tr>
              <a:tr h="412206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Lat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pulldowns</a:t>
                      </a:r>
                      <a:r>
                        <a:rPr lang="pt-PT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</a:tr>
              <a:tr h="412206">
                <a:tc>
                  <a:txBody>
                    <a:bodyPr/>
                    <a:lstStyle/>
                    <a:p>
                      <a:r>
                        <a:rPr lang="pt-PT" dirty="0" smtClean="0"/>
                        <a:t>Single </a:t>
                      </a:r>
                      <a:r>
                        <a:rPr lang="pt-PT" dirty="0" err="1" smtClean="0"/>
                        <a:t>leg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press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</a:tr>
              <a:tr h="711477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Alternate</a:t>
                      </a:r>
                      <a:r>
                        <a:rPr lang="pt-PT" dirty="0" smtClean="0"/>
                        <a:t> D/B </a:t>
                      </a:r>
                      <a:r>
                        <a:rPr lang="pt-PT" dirty="0" err="1" smtClean="0"/>
                        <a:t>bench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press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</a:tr>
              <a:tr h="711477">
                <a:tc>
                  <a:txBody>
                    <a:bodyPr/>
                    <a:lstStyle/>
                    <a:p>
                      <a:r>
                        <a:rPr lang="pt-PT" dirty="0" smtClean="0"/>
                        <a:t>Single </a:t>
                      </a:r>
                      <a:r>
                        <a:rPr lang="pt-PT" dirty="0" err="1" smtClean="0"/>
                        <a:t>arm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seated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row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12206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Rotator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cuff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711477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Twisty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machine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 </a:t>
                      </a:r>
                      <a:r>
                        <a:rPr lang="pt-PT" dirty="0" err="1" smtClean="0"/>
                        <a:t>each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side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711477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Abdominals</a:t>
                      </a:r>
                      <a:r>
                        <a:rPr lang="pt-PT" dirty="0" smtClean="0"/>
                        <a:t> (</a:t>
                      </a:r>
                      <a:r>
                        <a:rPr lang="pt-PT" dirty="0" err="1" smtClean="0"/>
                        <a:t>See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baseline="0" dirty="0" err="1" smtClean="0"/>
                        <a:t>below</a:t>
                      </a:r>
                      <a:r>
                        <a:rPr lang="pt-PT" baseline="0" dirty="0" smtClean="0"/>
                        <a:t>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4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71852"/>
              </p:ext>
            </p:extLst>
          </p:nvPr>
        </p:nvGraphicFramePr>
        <p:xfrm>
          <a:off x="2031995" y="1104667"/>
          <a:ext cx="8515799" cy="3939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639"/>
                <a:gridCol w="1094960"/>
                <a:gridCol w="1419300"/>
                <a:gridCol w="1419300"/>
                <a:gridCol w="1419300"/>
                <a:gridCol w="1419300"/>
              </a:tblGrid>
              <a:tr h="369484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Session</a:t>
                      </a:r>
                      <a:r>
                        <a:rPr lang="pt-PT" dirty="0" smtClean="0"/>
                        <a:t> 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5</a:t>
                      </a:r>
                      <a:endParaRPr lang="pt-PT" dirty="0"/>
                    </a:p>
                  </a:txBody>
                  <a:tcPr/>
                </a:tc>
              </a:tr>
              <a:tr h="369484">
                <a:tc>
                  <a:txBody>
                    <a:bodyPr/>
                    <a:lstStyle/>
                    <a:p>
                      <a:r>
                        <a:rPr lang="pt-PT" dirty="0" smtClean="0"/>
                        <a:t>Chin </a:t>
                      </a:r>
                      <a:r>
                        <a:rPr lang="pt-PT" dirty="0" err="1" smtClean="0"/>
                        <a:t>ups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</a:tr>
              <a:tr h="911057">
                <a:tc>
                  <a:txBody>
                    <a:bodyPr/>
                    <a:lstStyle/>
                    <a:p>
                      <a:r>
                        <a:rPr lang="pt-PT" dirty="0" smtClean="0"/>
                        <a:t>Reverse </a:t>
                      </a:r>
                      <a:r>
                        <a:rPr lang="pt-PT" dirty="0" err="1" smtClean="0"/>
                        <a:t>back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extension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</a:tr>
              <a:tr h="637740">
                <a:tc>
                  <a:txBody>
                    <a:bodyPr/>
                    <a:lstStyle/>
                    <a:p>
                      <a:r>
                        <a:rPr lang="pt-PT" dirty="0" smtClean="0"/>
                        <a:t>Single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baseline="0" dirty="0" err="1" smtClean="0"/>
                        <a:t>leg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baseline="0" dirty="0" err="1" smtClean="0"/>
                        <a:t>squat</a:t>
                      </a:r>
                      <a:r>
                        <a:rPr lang="pt-PT" baseline="0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</a:tr>
              <a:tr h="369484">
                <a:tc>
                  <a:txBody>
                    <a:bodyPr/>
                    <a:lstStyle/>
                    <a:p>
                      <a:r>
                        <a:rPr lang="pt-PT" dirty="0" smtClean="0"/>
                        <a:t>3- </a:t>
                      </a:r>
                      <a:r>
                        <a:rPr lang="pt-PT" dirty="0" err="1" smtClean="0"/>
                        <a:t>way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back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6377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Med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ball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kickback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 </a:t>
                      </a:r>
                      <a:r>
                        <a:rPr lang="pt-PT" dirty="0" err="1" smtClean="0"/>
                        <a:t>each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arm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6377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Woodchopper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26935"/>
              </p:ext>
            </p:extLst>
          </p:nvPr>
        </p:nvGraphicFramePr>
        <p:xfrm>
          <a:off x="2031995" y="5044416"/>
          <a:ext cx="8515794" cy="75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78"/>
                <a:gridCol w="1175920"/>
                <a:gridCol w="1419299"/>
                <a:gridCol w="1419299"/>
                <a:gridCol w="1419299"/>
                <a:gridCol w="1419299"/>
              </a:tblGrid>
              <a:tr h="755180">
                <a:tc>
                  <a:txBody>
                    <a:bodyPr/>
                    <a:lstStyle/>
                    <a:p>
                      <a:r>
                        <a:rPr lang="pt-PT" b="0" dirty="0" err="1" smtClean="0">
                          <a:solidFill>
                            <a:schemeClr val="bg1"/>
                          </a:solidFill>
                        </a:rPr>
                        <a:t>Abdominals</a:t>
                      </a:r>
                      <a:r>
                        <a:rPr lang="pt-PT" b="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pt-PT" b="0" baseline="0" dirty="0" err="1" smtClean="0">
                          <a:solidFill>
                            <a:schemeClr val="bg1"/>
                          </a:solidFill>
                        </a:rPr>
                        <a:t>see</a:t>
                      </a:r>
                      <a:r>
                        <a:rPr lang="pt-PT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PT" b="0" baseline="0" dirty="0" err="1" smtClean="0">
                          <a:solidFill>
                            <a:schemeClr val="bg1"/>
                          </a:solidFill>
                        </a:rPr>
                        <a:t>below</a:t>
                      </a:r>
                      <a:r>
                        <a:rPr lang="pt-PT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pt-PT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7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6724"/>
              </p:ext>
            </p:extLst>
          </p:nvPr>
        </p:nvGraphicFramePr>
        <p:xfrm>
          <a:off x="1725767" y="1326524"/>
          <a:ext cx="8356962" cy="4305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17"/>
                <a:gridCol w="1233437"/>
                <a:gridCol w="1392827"/>
                <a:gridCol w="1392827"/>
                <a:gridCol w="1392827"/>
                <a:gridCol w="1392827"/>
              </a:tblGrid>
              <a:tr h="378633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Session</a:t>
                      </a:r>
                      <a:r>
                        <a:rPr lang="pt-PT" dirty="0" smtClean="0"/>
                        <a:t> 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Set 5</a:t>
                      </a:r>
                      <a:endParaRPr lang="pt-PT" dirty="0"/>
                    </a:p>
                  </a:txBody>
                  <a:tcPr/>
                </a:tc>
              </a:tr>
              <a:tr h="653530">
                <a:tc>
                  <a:txBody>
                    <a:bodyPr/>
                    <a:lstStyle/>
                    <a:p>
                      <a:r>
                        <a:rPr lang="pt-PT" dirty="0" smtClean="0"/>
                        <a:t>Chin </a:t>
                      </a:r>
                      <a:r>
                        <a:rPr lang="pt-PT" dirty="0" err="1" smtClean="0"/>
                        <a:t>ups</a:t>
                      </a:r>
                      <a:r>
                        <a:rPr lang="pt-PT" dirty="0" smtClean="0"/>
                        <a:t> + </a:t>
                      </a:r>
                      <a:r>
                        <a:rPr lang="pt-PT" dirty="0" err="1" smtClean="0"/>
                        <a:t>weight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</a:tr>
              <a:tr h="378633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Leg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press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</a:tr>
              <a:tr h="933615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Alternate</a:t>
                      </a:r>
                      <a:r>
                        <a:rPr lang="pt-PT" dirty="0" smtClean="0"/>
                        <a:t> D/B </a:t>
                      </a:r>
                      <a:r>
                        <a:rPr lang="pt-PT" dirty="0" err="1" smtClean="0"/>
                        <a:t>bench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press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</a:tr>
              <a:tr h="65353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Lying</a:t>
                      </a:r>
                      <a:r>
                        <a:rPr lang="pt-PT" dirty="0" smtClean="0"/>
                        <a:t> cable pullover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65353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Twisty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machine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 </a:t>
                      </a:r>
                      <a:r>
                        <a:rPr lang="pt-PT" dirty="0" err="1" smtClean="0"/>
                        <a:t>each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baseline="0" dirty="0" err="1" smtClean="0"/>
                        <a:t>side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653530">
                <a:tc>
                  <a:txBody>
                    <a:bodyPr/>
                    <a:lstStyle/>
                    <a:p>
                      <a:r>
                        <a:rPr lang="pt-PT" dirty="0" smtClean="0"/>
                        <a:t>Single-</a:t>
                      </a:r>
                      <a:r>
                        <a:rPr lang="pt-PT" dirty="0" err="1" smtClean="0"/>
                        <a:t>arm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baseline="0" dirty="0" err="1" smtClean="0"/>
                        <a:t>seated</a:t>
                      </a:r>
                      <a:r>
                        <a:rPr lang="pt-PT" baseline="0" dirty="0" smtClean="0"/>
                        <a:t> </a:t>
                      </a:r>
                      <a:r>
                        <a:rPr lang="pt-PT" baseline="0" dirty="0" err="1" smtClean="0"/>
                        <a:t>row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11545"/>
              </p:ext>
            </p:extLst>
          </p:nvPr>
        </p:nvGraphicFramePr>
        <p:xfrm>
          <a:off x="2032000" y="719666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Abdominal </a:t>
                      </a:r>
                      <a:r>
                        <a:rPr lang="pt-PT" dirty="0" err="1" smtClean="0"/>
                        <a:t>session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Abdominals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200 reps </a:t>
                      </a:r>
                      <a:r>
                        <a:rPr lang="pt-PT" dirty="0" err="1" smtClean="0"/>
                        <a:t>from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below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65655"/>
              </p:ext>
            </p:extLst>
          </p:nvPr>
        </p:nvGraphicFramePr>
        <p:xfrm>
          <a:off x="2032000" y="1956038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Swiss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ball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Crunches</a:t>
                      </a:r>
                      <a:r>
                        <a:rPr lang="pt-PT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 x</a:t>
                      </a:r>
                      <a:r>
                        <a:rPr lang="pt-PT" baseline="0" dirty="0" smtClean="0"/>
                        <a:t> 20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Russian</a:t>
                      </a:r>
                      <a:r>
                        <a:rPr lang="pt-PT" dirty="0" smtClean="0"/>
                        <a:t> twist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 x</a:t>
                      </a:r>
                      <a:r>
                        <a:rPr lang="pt-PT" baseline="0" dirty="0" smtClean="0"/>
                        <a:t> 20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Leg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tucks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r>
                        <a:rPr lang="pt-PT" baseline="0" dirty="0" smtClean="0"/>
                        <a:t> x 20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Lateral </a:t>
                      </a:r>
                      <a:r>
                        <a:rPr lang="pt-PT" dirty="0" err="1" smtClean="0"/>
                        <a:t>roll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 x 20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58425"/>
              </p:ext>
            </p:extLst>
          </p:nvPr>
        </p:nvGraphicFramePr>
        <p:xfrm>
          <a:off x="2032000" y="4303379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Med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Ball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Side </a:t>
                      </a:r>
                      <a:r>
                        <a:rPr lang="pt-PT" dirty="0" err="1" smtClean="0"/>
                        <a:t>pass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 x 10 </a:t>
                      </a:r>
                      <a:r>
                        <a:rPr lang="pt-PT" dirty="0" err="1" smtClean="0"/>
                        <a:t>each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side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45 </a:t>
                      </a:r>
                      <a:r>
                        <a:rPr lang="pt-PT" dirty="0" err="1" smtClean="0"/>
                        <a:t>degree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sit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 x 30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Overhead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throws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 x 20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Twists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2 x 20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1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340">
              <a:srgbClr val="4FB8D9"/>
            </a:gs>
            <a:gs pos="6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27279" y="682580"/>
            <a:ext cx="1053491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References : 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002060"/>
                </a:solidFill>
              </a:rPr>
              <a:t>Newton, Robert U., et al. "Strength and power training of Australian Olympic swimmers." </a:t>
            </a:r>
            <a:r>
              <a:rPr lang="en-US" i="1" dirty="0">
                <a:solidFill>
                  <a:srgbClr val="002060"/>
                </a:solidFill>
              </a:rPr>
              <a:t>Strength &amp; Conditioning Journal</a:t>
            </a:r>
            <a:r>
              <a:rPr lang="en-US" dirty="0">
                <a:solidFill>
                  <a:srgbClr val="002060"/>
                </a:solidFill>
              </a:rPr>
              <a:t> 24.3 (2002): 7-15.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Gonjo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T, </a:t>
            </a:r>
            <a:r>
              <a:rPr lang="en-US" dirty="0" err="1">
                <a:solidFill>
                  <a:srgbClr val="002060"/>
                </a:solidFill>
              </a:rPr>
              <a:t>Olstad</a:t>
            </a:r>
            <a:r>
              <a:rPr lang="en-US" dirty="0">
                <a:solidFill>
                  <a:srgbClr val="002060"/>
                </a:solidFill>
              </a:rPr>
              <a:t> BH. Race Analysis in Competitive Swimming: A Narrative Review. </a:t>
            </a:r>
            <a:r>
              <a:rPr lang="en-US" i="1" dirty="0">
                <a:solidFill>
                  <a:srgbClr val="002060"/>
                </a:solidFill>
              </a:rPr>
              <a:t>International Journal of Environmental Research and Public Health</a:t>
            </a:r>
            <a:r>
              <a:rPr lang="en-US" dirty="0">
                <a:solidFill>
                  <a:srgbClr val="002060"/>
                </a:solidFill>
              </a:rPr>
              <a:t>. 2021; 18(1):69.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pt-PT" dirty="0" err="1">
                <a:solidFill>
                  <a:srgbClr val="002060"/>
                </a:solidFill>
              </a:rPr>
              <a:t>Cellini</a:t>
            </a:r>
            <a:r>
              <a:rPr lang="pt-PT" dirty="0">
                <a:solidFill>
                  <a:srgbClr val="002060"/>
                </a:solidFill>
              </a:rPr>
              <a:t> M, </a:t>
            </a:r>
            <a:r>
              <a:rPr lang="pt-PT" dirty="0" err="1">
                <a:solidFill>
                  <a:srgbClr val="002060"/>
                </a:solidFill>
              </a:rPr>
              <a:t>Vitiello</a:t>
            </a:r>
            <a:r>
              <a:rPr lang="pt-PT" dirty="0">
                <a:solidFill>
                  <a:srgbClr val="002060"/>
                </a:solidFill>
              </a:rPr>
              <a:t> P, </a:t>
            </a:r>
            <a:r>
              <a:rPr lang="pt-PT" dirty="0" err="1">
                <a:solidFill>
                  <a:srgbClr val="002060"/>
                </a:solidFill>
              </a:rPr>
              <a:t>Nagliati</a:t>
            </a:r>
            <a:r>
              <a:rPr lang="pt-PT" dirty="0">
                <a:solidFill>
                  <a:srgbClr val="002060"/>
                </a:solidFill>
              </a:rPr>
              <a:t> A, </a:t>
            </a:r>
            <a:r>
              <a:rPr lang="pt-PT" dirty="0" err="1">
                <a:solidFill>
                  <a:srgbClr val="002060"/>
                </a:solidFill>
              </a:rPr>
              <a:t>Ziglio</a:t>
            </a:r>
            <a:r>
              <a:rPr lang="pt-PT" dirty="0">
                <a:solidFill>
                  <a:srgbClr val="002060"/>
                </a:solidFill>
              </a:rPr>
              <a:t> P G, </a:t>
            </a:r>
            <a:r>
              <a:rPr lang="pt-PT" dirty="0" err="1">
                <a:solidFill>
                  <a:srgbClr val="002060"/>
                </a:solidFill>
              </a:rPr>
              <a:t>Martinelli</a:t>
            </a:r>
            <a:r>
              <a:rPr lang="pt-PT" dirty="0">
                <a:solidFill>
                  <a:srgbClr val="002060"/>
                </a:solidFill>
              </a:rPr>
              <a:t> S, </a:t>
            </a:r>
            <a:r>
              <a:rPr lang="pt-PT" dirty="0" err="1">
                <a:solidFill>
                  <a:srgbClr val="002060"/>
                </a:solidFill>
              </a:rPr>
              <a:t>Ballarin</a:t>
            </a:r>
            <a:r>
              <a:rPr lang="pt-PT" dirty="0">
                <a:solidFill>
                  <a:srgbClr val="002060"/>
                </a:solidFill>
              </a:rPr>
              <a:t> E </a:t>
            </a:r>
            <a:r>
              <a:rPr lang="pt-PT" dirty="0" err="1">
                <a:solidFill>
                  <a:srgbClr val="002060"/>
                </a:solidFill>
              </a:rPr>
              <a:t>and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Conconi</a:t>
            </a:r>
            <a:r>
              <a:rPr lang="pt-PT" dirty="0">
                <a:solidFill>
                  <a:srgbClr val="002060"/>
                </a:solidFill>
              </a:rPr>
              <a:t> F (1989) </a:t>
            </a:r>
            <a:r>
              <a:rPr lang="pt-PT" dirty="0" err="1">
                <a:solidFill>
                  <a:srgbClr val="002060"/>
                </a:solidFill>
              </a:rPr>
              <a:t>Noninvasive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determination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of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the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anaerobic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threshold</a:t>
            </a:r>
            <a:r>
              <a:rPr lang="pt-PT" dirty="0">
                <a:solidFill>
                  <a:srgbClr val="002060"/>
                </a:solidFill>
              </a:rPr>
              <a:t> in </a:t>
            </a:r>
            <a:r>
              <a:rPr lang="pt-PT" dirty="0" err="1">
                <a:solidFill>
                  <a:srgbClr val="002060"/>
                </a:solidFill>
              </a:rPr>
              <a:t>swimming</a:t>
            </a:r>
            <a:r>
              <a:rPr lang="pt-PT" dirty="0">
                <a:solidFill>
                  <a:srgbClr val="002060"/>
                </a:solidFill>
              </a:rPr>
              <a:t>. </a:t>
            </a:r>
            <a:r>
              <a:rPr lang="pt-PT" dirty="0" err="1">
                <a:solidFill>
                  <a:srgbClr val="002060"/>
                </a:solidFill>
              </a:rPr>
              <a:t>International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Journal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of</a:t>
            </a:r>
            <a:r>
              <a:rPr lang="pt-PT" dirty="0">
                <a:solidFill>
                  <a:srgbClr val="002060"/>
                </a:solidFill>
              </a:rPr>
              <a:t> Sports Medicine 7:347-351</a:t>
            </a:r>
            <a:r>
              <a:rPr lang="pt-PT" dirty="0" smtClean="0">
                <a:solidFill>
                  <a:srgbClr val="002060"/>
                </a:solidFill>
              </a:rPr>
              <a:t>.</a:t>
            </a:r>
          </a:p>
          <a:p>
            <a:endParaRPr lang="pt-PT" dirty="0">
              <a:solidFill>
                <a:srgbClr val="002060"/>
              </a:solidFill>
            </a:endParaRPr>
          </a:p>
          <a:p>
            <a:r>
              <a:rPr lang="pt-PT" dirty="0" err="1">
                <a:solidFill>
                  <a:srgbClr val="002060"/>
                </a:solidFill>
              </a:rPr>
              <a:t>Costill</a:t>
            </a:r>
            <a:r>
              <a:rPr lang="pt-PT" dirty="0">
                <a:solidFill>
                  <a:srgbClr val="002060"/>
                </a:solidFill>
              </a:rPr>
              <a:t> DL, </a:t>
            </a:r>
            <a:r>
              <a:rPr lang="pt-PT" dirty="0" err="1">
                <a:solidFill>
                  <a:srgbClr val="002060"/>
                </a:solidFill>
              </a:rPr>
              <a:t>Maglischo</a:t>
            </a:r>
            <a:r>
              <a:rPr lang="pt-PT" dirty="0">
                <a:solidFill>
                  <a:srgbClr val="002060"/>
                </a:solidFill>
              </a:rPr>
              <a:t> E.W </a:t>
            </a:r>
            <a:r>
              <a:rPr lang="pt-PT" dirty="0" err="1">
                <a:solidFill>
                  <a:srgbClr val="002060"/>
                </a:solidFill>
              </a:rPr>
              <a:t>and</a:t>
            </a:r>
            <a:r>
              <a:rPr lang="pt-PT" dirty="0">
                <a:solidFill>
                  <a:srgbClr val="002060"/>
                </a:solidFill>
              </a:rPr>
              <a:t> Richardson AB (1992) </a:t>
            </a:r>
            <a:r>
              <a:rPr lang="pt-PT" dirty="0" err="1">
                <a:solidFill>
                  <a:srgbClr val="002060"/>
                </a:solidFill>
              </a:rPr>
              <a:t>Handbook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of</a:t>
            </a:r>
            <a:r>
              <a:rPr lang="pt-PT" dirty="0">
                <a:solidFill>
                  <a:srgbClr val="002060"/>
                </a:solidFill>
              </a:rPr>
              <a:t> Sports Medicine </a:t>
            </a:r>
            <a:r>
              <a:rPr lang="pt-PT" dirty="0" err="1">
                <a:solidFill>
                  <a:srgbClr val="002060"/>
                </a:solidFill>
              </a:rPr>
              <a:t>and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Science</a:t>
            </a:r>
            <a:r>
              <a:rPr lang="pt-PT" dirty="0">
                <a:solidFill>
                  <a:srgbClr val="002060"/>
                </a:solidFill>
              </a:rPr>
              <a:t> - </a:t>
            </a:r>
            <a:r>
              <a:rPr lang="pt-PT" dirty="0" err="1">
                <a:solidFill>
                  <a:srgbClr val="002060"/>
                </a:solidFill>
              </a:rPr>
              <a:t>Swimming</a:t>
            </a:r>
            <a:r>
              <a:rPr lang="pt-PT" dirty="0">
                <a:solidFill>
                  <a:srgbClr val="002060"/>
                </a:solidFill>
              </a:rPr>
              <a:t>. </a:t>
            </a:r>
            <a:r>
              <a:rPr lang="pt-PT" dirty="0" err="1">
                <a:solidFill>
                  <a:srgbClr val="002060"/>
                </a:solidFill>
              </a:rPr>
              <a:t>Blackwell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Scientific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Publications</a:t>
            </a:r>
            <a:r>
              <a:rPr lang="pt-PT" dirty="0" smtClean="0">
                <a:solidFill>
                  <a:srgbClr val="002060"/>
                </a:solidFill>
              </a:rPr>
              <a:t>.</a:t>
            </a:r>
          </a:p>
          <a:p>
            <a:endParaRPr lang="pt-PT" dirty="0">
              <a:solidFill>
                <a:srgbClr val="002060"/>
              </a:solidFill>
            </a:endParaRPr>
          </a:p>
          <a:p>
            <a:r>
              <a:rPr lang="pt-PT" dirty="0" err="1">
                <a:solidFill>
                  <a:srgbClr val="002060"/>
                </a:solidFill>
              </a:rPr>
              <a:t>Draper</a:t>
            </a:r>
            <a:r>
              <a:rPr lang="pt-PT" dirty="0">
                <a:solidFill>
                  <a:srgbClr val="002060"/>
                </a:solidFill>
              </a:rPr>
              <a:t> J, </a:t>
            </a:r>
            <a:r>
              <a:rPr lang="pt-PT" dirty="0" err="1">
                <a:solidFill>
                  <a:srgbClr val="002060"/>
                </a:solidFill>
              </a:rPr>
              <a:t>Minikin</a:t>
            </a:r>
            <a:r>
              <a:rPr lang="pt-PT" dirty="0">
                <a:solidFill>
                  <a:srgbClr val="002060"/>
                </a:solidFill>
              </a:rPr>
              <a:t> B </a:t>
            </a:r>
            <a:r>
              <a:rPr lang="pt-PT" dirty="0" err="1">
                <a:solidFill>
                  <a:srgbClr val="002060"/>
                </a:solidFill>
              </a:rPr>
              <a:t>and</a:t>
            </a:r>
            <a:r>
              <a:rPr lang="pt-PT" dirty="0">
                <a:solidFill>
                  <a:srgbClr val="002060"/>
                </a:solidFill>
              </a:rPr>
              <a:t> Telford R (1991) </a:t>
            </a:r>
            <a:r>
              <a:rPr lang="pt-PT" dirty="0" err="1">
                <a:solidFill>
                  <a:srgbClr val="002060"/>
                </a:solidFill>
              </a:rPr>
              <a:t>Test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Methods</a:t>
            </a:r>
            <a:r>
              <a:rPr lang="pt-PT" dirty="0">
                <a:solidFill>
                  <a:srgbClr val="002060"/>
                </a:solidFill>
              </a:rPr>
              <a:t> Manual - </a:t>
            </a:r>
            <a:r>
              <a:rPr lang="pt-PT" dirty="0" err="1">
                <a:solidFill>
                  <a:srgbClr val="002060"/>
                </a:solidFill>
              </a:rPr>
              <a:t>Section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Three</a:t>
            </a:r>
            <a:r>
              <a:rPr lang="pt-PT" dirty="0">
                <a:solidFill>
                  <a:srgbClr val="002060"/>
                </a:solidFill>
              </a:rPr>
              <a:t> - </a:t>
            </a:r>
            <a:r>
              <a:rPr lang="pt-PT" dirty="0" err="1">
                <a:solidFill>
                  <a:srgbClr val="002060"/>
                </a:solidFill>
              </a:rPr>
              <a:t>Swimming</a:t>
            </a:r>
            <a:r>
              <a:rPr lang="pt-PT" dirty="0">
                <a:solidFill>
                  <a:srgbClr val="002060"/>
                </a:solidFill>
              </a:rPr>
              <a:t>. </a:t>
            </a:r>
            <a:r>
              <a:rPr lang="pt-PT" dirty="0" err="1">
                <a:solidFill>
                  <a:srgbClr val="002060"/>
                </a:solidFill>
              </a:rPr>
              <a:t>National</a:t>
            </a:r>
            <a:r>
              <a:rPr lang="pt-PT" dirty="0">
                <a:solidFill>
                  <a:srgbClr val="002060"/>
                </a:solidFill>
              </a:rPr>
              <a:t> Sports Research Centre, </a:t>
            </a:r>
            <a:r>
              <a:rPr lang="pt-PT" dirty="0" err="1">
                <a:solidFill>
                  <a:srgbClr val="002060"/>
                </a:solidFill>
              </a:rPr>
              <a:t>Australian</a:t>
            </a:r>
            <a:r>
              <a:rPr lang="pt-PT" dirty="0">
                <a:solidFill>
                  <a:srgbClr val="002060"/>
                </a:solidFill>
              </a:rPr>
              <a:t> Sports </a:t>
            </a:r>
            <a:r>
              <a:rPr lang="pt-PT" dirty="0" err="1">
                <a:solidFill>
                  <a:srgbClr val="002060"/>
                </a:solidFill>
              </a:rPr>
              <a:t>Commision</a:t>
            </a:r>
            <a:r>
              <a:rPr lang="pt-PT" dirty="0" smtClean="0">
                <a:solidFill>
                  <a:srgbClr val="002060"/>
                </a:solidFill>
              </a:rPr>
              <a:t>.</a:t>
            </a:r>
          </a:p>
          <a:p>
            <a:endParaRPr lang="pt-PT" dirty="0">
              <a:solidFill>
                <a:srgbClr val="002060"/>
              </a:solidFill>
            </a:endParaRPr>
          </a:p>
          <a:p>
            <a:r>
              <a:rPr lang="pt-PT" dirty="0" err="1">
                <a:solidFill>
                  <a:srgbClr val="002060"/>
                </a:solidFill>
              </a:rPr>
              <a:t>Keskinen</a:t>
            </a:r>
            <a:r>
              <a:rPr lang="pt-PT" dirty="0">
                <a:solidFill>
                  <a:srgbClr val="002060"/>
                </a:solidFill>
              </a:rPr>
              <a:t> KL, </a:t>
            </a:r>
            <a:r>
              <a:rPr lang="pt-PT" dirty="0" err="1">
                <a:solidFill>
                  <a:srgbClr val="002060"/>
                </a:solidFill>
              </a:rPr>
              <a:t>Komi</a:t>
            </a:r>
            <a:r>
              <a:rPr lang="pt-PT" dirty="0">
                <a:solidFill>
                  <a:srgbClr val="002060"/>
                </a:solidFill>
              </a:rPr>
              <a:t> PV </a:t>
            </a:r>
            <a:r>
              <a:rPr lang="pt-PT" dirty="0" err="1">
                <a:solidFill>
                  <a:srgbClr val="002060"/>
                </a:solidFill>
              </a:rPr>
              <a:t>and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Rusko</a:t>
            </a:r>
            <a:r>
              <a:rPr lang="pt-PT" dirty="0">
                <a:solidFill>
                  <a:srgbClr val="002060"/>
                </a:solidFill>
              </a:rPr>
              <a:t> H (1989) A </a:t>
            </a:r>
            <a:r>
              <a:rPr lang="pt-PT" dirty="0" err="1">
                <a:solidFill>
                  <a:srgbClr val="002060"/>
                </a:solidFill>
              </a:rPr>
              <a:t>Comparative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Study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of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Blood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Lactate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tests</a:t>
            </a:r>
            <a:r>
              <a:rPr lang="pt-PT" dirty="0">
                <a:solidFill>
                  <a:srgbClr val="002060"/>
                </a:solidFill>
              </a:rPr>
              <a:t> in </a:t>
            </a:r>
            <a:r>
              <a:rPr lang="pt-PT" dirty="0" err="1">
                <a:solidFill>
                  <a:srgbClr val="002060"/>
                </a:solidFill>
              </a:rPr>
              <a:t>Swimming</a:t>
            </a:r>
            <a:r>
              <a:rPr lang="pt-PT" dirty="0">
                <a:solidFill>
                  <a:srgbClr val="002060"/>
                </a:solidFill>
              </a:rPr>
              <a:t>. </a:t>
            </a:r>
            <a:r>
              <a:rPr lang="pt-PT" dirty="0" err="1">
                <a:solidFill>
                  <a:srgbClr val="002060"/>
                </a:solidFill>
              </a:rPr>
              <a:t>International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Journal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of</a:t>
            </a:r>
            <a:r>
              <a:rPr lang="pt-PT" dirty="0">
                <a:solidFill>
                  <a:srgbClr val="002060"/>
                </a:solidFill>
              </a:rPr>
              <a:t> Sports Medicine 10:197-201.</a:t>
            </a:r>
          </a:p>
          <a:p>
            <a:r>
              <a:rPr lang="pt-PT" dirty="0"/>
              <a:t/>
            </a:r>
            <a:br>
              <a:rPr lang="pt-PT" dirty="0"/>
            </a:br>
            <a:endParaRPr lang="en-US" dirty="0"/>
          </a:p>
          <a:p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02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competition</a:t>
            </a:r>
            <a:r>
              <a:rPr lang="pt-PT" dirty="0" smtClean="0"/>
              <a:t> </a:t>
            </a:r>
            <a:r>
              <a:rPr lang="pt-PT" dirty="0" err="1" smtClean="0"/>
              <a:t>swimming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4212" y="2192867"/>
            <a:ext cx="8695762" cy="3465871"/>
          </a:xfrm>
        </p:spPr>
        <p:txBody>
          <a:bodyPr/>
          <a:lstStyle/>
          <a:p>
            <a:r>
              <a:rPr lang="en-US" dirty="0"/>
              <a:t>Swimming is an individual or team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 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linkClick r:id="rId2" tooltip="Racing"/>
              </a:rPr>
              <a:t>racing sport</a:t>
            </a:r>
            <a:r>
              <a:rPr lang="en-US" dirty="0"/>
              <a:t> that requires the use of one's entire body to move through water. The sport takes place in </a:t>
            </a:r>
            <a:r>
              <a:rPr lang="en-US" dirty="0">
                <a:hlinkClick r:id="rId3" tooltip="Swimming pool"/>
              </a:rPr>
              <a:t>pools</a:t>
            </a:r>
            <a:r>
              <a:rPr lang="en-US" dirty="0"/>
              <a:t> or open </a:t>
            </a:r>
            <a:r>
              <a:rPr lang="en-US" dirty="0" smtClean="0"/>
              <a:t>water.</a:t>
            </a:r>
          </a:p>
          <a:p>
            <a:r>
              <a:rPr lang="en-US" dirty="0" smtClean="0"/>
              <a:t> </a:t>
            </a:r>
            <a:r>
              <a:rPr lang="en-US" dirty="0"/>
              <a:t>Competitive swimming is one of the most popular </a:t>
            </a:r>
            <a:r>
              <a:rPr lang="en-US" dirty="0">
                <a:hlinkClick r:id="rId4" tooltip="Olympic sports"/>
              </a:rPr>
              <a:t>Olympic sports</a:t>
            </a:r>
            <a:r>
              <a:rPr lang="en-US" dirty="0" smtClean="0"/>
              <a:t>,</a:t>
            </a:r>
            <a:r>
              <a:rPr lang="en-US" dirty="0"/>
              <a:t> with varied distance events in </a:t>
            </a:r>
            <a:r>
              <a:rPr lang="en-US" dirty="0">
                <a:hlinkClick r:id="rId5" tooltip="Butterfly stroke"/>
              </a:rPr>
              <a:t>butterfly</a:t>
            </a:r>
            <a:r>
              <a:rPr lang="en-US" dirty="0"/>
              <a:t>, </a:t>
            </a:r>
            <a:r>
              <a:rPr lang="en-US" dirty="0">
                <a:hlinkClick r:id="rId6" tooltip="Backstroke"/>
              </a:rPr>
              <a:t>backstroke</a:t>
            </a:r>
            <a:r>
              <a:rPr lang="en-US" dirty="0"/>
              <a:t>, </a:t>
            </a:r>
            <a:r>
              <a:rPr lang="en-US" dirty="0">
                <a:hlinkClick r:id="rId7" tooltip="Breaststroke"/>
              </a:rPr>
              <a:t>breaststroke</a:t>
            </a:r>
            <a:r>
              <a:rPr lang="en-US" dirty="0"/>
              <a:t>, </a:t>
            </a:r>
            <a:r>
              <a:rPr lang="en-US" dirty="0">
                <a:hlinkClick r:id="rId8" tooltip="Freestyle swimming"/>
              </a:rPr>
              <a:t>freestyle</a:t>
            </a:r>
            <a:r>
              <a:rPr lang="en-US" dirty="0"/>
              <a:t>, and </a:t>
            </a:r>
            <a:r>
              <a:rPr lang="en-US" dirty="0">
                <a:hlinkClick r:id="rId9" tooltip="Individual medley"/>
              </a:rPr>
              <a:t>individual medley</a:t>
            </a:r>
            <a:r>
              <a:rPr lang="en-US" dirty="0" smtClean="0"/>
              <a:t>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6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xHPL4nWyOWEr_Y5HC-WilocnC-Z-NhwpGsWGwr8bYNPlNvrnE1DXaaWjx1pyYzBtPDO3UewHribav3Tt_3SIzZ63qTEDhxULaT1n-ESgmlJljD7SZ2LSe3_fvae7ro_TC-8oKrUos-vBoA2O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81" y="757628"/>
            <a:ext cx="7360663" cy="551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199" y="693174"/>
            <a:ext cx="8534400" cy="1219473"/>
          </a:xfrm>
        </p:spPr>
        <p:txBody>
          <a:bodyPr/>
          <a:lstStyle/>
          <a:p>
            <a:r>
              <a:rPr lang="pt-PT" dirty="0" smtClean="0"/>
              <a:t>BENEFITS OF SWIMMING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4212" y="1470196"/>
            <a:ext cx="10745788" cy="4842114"/>
          </a:xfrm>
        </p:spPr>
        <p:txBody>
          <a:bodyPr/>
          <a:lstStyle/>
          <a:p>
            <a:pPr fontAlgn="base"/>
            <a:r>
              <a:rPr lang="en-US" sz="2400" dirty="0"/>
              <a:t>I</a:t>
            </a:r>
            <a:r>
              <a:rPr lang="en-US" sz="2400" dirty="0" smtClean="0"/>
              <a:t>ncrease </a:t>
            </a:r>
            <a:r>
              <a:rPr lang="en-US" sz="2400" dirty="0"/>
              <a:t>conditioning and physical endurance 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uilds </a:t>
            </a:r>
            <a:r>
              <a:rPr lang="en-US" sz="2400" dirty="0"/>
              <a:t>endurance, muscle strength and cardiovascular fitness. </a:t>
            </a:r>
            <a:endParaRPr lang="en-US" sz="2400" dirty="0" smtClean="0"/>
          </a:p>
          <a:p>
            <a:r>
              <a:rPr lang="en-US" sz="2400" dirty="0" smtClean="0"/>
              <a:t>Helps </a:t>
            </a:r>
            <a:r>
              <a:rPr lang="en-US" sz="2400" dirty="0"/>
              <a:t>you maintain a healthy weight, healthy heart and lungs. </a:t>
            </a:r>
            <a:endParaRPr lang="en-US" sz="2400" dirty="0" smtClean="0"/>
          </a:p>
          <a:p>
            <a:r>
              <a:rPr lang="en-US" sz="2400" dirty="0" smtClean="0"/>
              <a:t>Tones </a:t>
            </a:r>
            <a:r>
              <a:rPr lang="en-US" sz="2400" dirty="0"/>
              <a:t>muscles and builds strength </a:t>
            </a:r>
            <a:endParaRPr lang="en-US" sz="2400" dirty="0" smtClean="0"/>
          </a:p>
          <a:p>
            <a:pPr marL="0" indent="0">
              <a:buNone/>
            </a:pP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89" y="4414150"/>
            <a:ext cx="3986011" cy="22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412955"/>
            <a:ext cx="8534400" cy="1267540"/>
          </a:xfrm>
        </p:spPr>
        <p:txBody>
          <a:bodyPr/>
          <a:lstStyle/>
          <a:p>
            <a:r>
              <a:rPr lang="pt-PT" dirty="0" smtClean="0"/>
              <a:t>WHAT ARE THE GOALS?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4212" y="1680495"/>
            <a:ext cx="11055504" cy="5177505"/>
          </a:xfrm>
        </p:spPr>
        <p:txBody>
          <a:bodyPr/>
          <a:lstStyle/>
          <a:p>
            <a:r>
              <a:rPr lang="pt-PT" b="1" dirty="0" err="1" smtClean="0"/>
              <a:t>Outcome</a:t>
            </a:r>
            <a:r>
              <a:rPr lang="pt-PT" b="1" dirty="0" smtClean="0"/>
              <a:t> </a:t>
            </a:r>
            <a:r>
              <a:rPr lang="pt-PT" b="1" dirty="0" err="1" smtClean="0"/>
              <a:t>goals</a:t>
            </a:r>
            <a:r>
              <a:rPr lang="pt-PT" b="1" dirty="0" smtClean="0"/>
              <a:t>: </a:t>
            </a:r>
            <a:r>
              <a:rPr lang="pt-PT" dirty="0" err="1" smtClean="0"/>
              <a:t>ultimate</a:t>
            </a:r>
            <a:r>
              <a:rPr lang="pt-PT" dirty="0" smtClean="0"/>
              <a:t>, </a:t>
            </a:r>
            <a:r>
              <a:rPr lang="pt-PT" dirty="0" err="1" smtClean="0"/>
              <a:t>big-picture</a:t>
            </a:r>
            <a:r>
              <a:rPr lang="pt-PT" dirty="0" smtClean="0"/>
              <a:t> </a:t>
            </a:r>
            <a:r>
              <a:rPr lang="pt-PT" dirty="0" err="1" smtClean="0"/>
              <a:t>goals</a:t>
            </a:r>
            <a:r>
              <a:rPr lang="pt-PT" dirty="0" smtClean="0"/>
              <a:t> </a:t>
            </a:r>
            <a:endParaRPr lang="pt-PT" b="1" dirty="0" smtClean="0"/>
          </a:p>
          <a:p>
            <a:pPr>
              <a:buFontTx/>
              <a:buChar char="-"/>
            </a:pPr>
            <a:r>
              <a:rPr lang="pt-PT" dirty="0" smtClean="0"/>
              <a:t>“</a:t>
            </a:r>
            <a:r>
              <a:rPr lang="pt-PT" dirty="0" err="1" smtClean="0"/>
              <a:t>Qualify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national</a:t>
            </a:r>
            <a:r>
              <a:rPr lang="pt-PT" dirty="0" smtClean="0"/>
              <a:t> team” </a:t>
            </a:r>
          </a:p>
          <a:p>
            <a:pPr marL="0" indent="0">
              <a:buNone/>
            </a:pPr>
            <a:endParaRPr lang="pt-PT" dirty="0" smtClean="0"/>
          </a:p>
          <a:p>
            <a:r>
              <a:rPr lang="pt-PT" b="1" dirty="0" smtClean="0"/>
              <a:t>Performance </a:t>
            </a:r>
            <a:r>
              <a:rPr lang="pt-PT" b="1" dirty="0" err="1" smtClean="0"/>
              <a:t>goals</a:t>
            </a:r>
            <a:r>
              <a:rPr lang="pt-PT" b="1" dirty="0" smtClean="0"/>
              <a:t>: </a:t>
            </a:r>
            <a:r>
              <a:rPr lang="en-US" dirty="0" smtClean="0"/>
              <a:t>the </a:t>
            </a:r>
            <a:r>
              <a:rPr lang="en-US" dirty="0"/>
              <a:t>benchmark goals you set that will ultimately lead you to your outcome goals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“Consistently </a:t>
            </a:r>
            <a:r>
              <a:rPr lang="en-US" dirty="0"/>
              <a:t>complete a 50 fly with 25 strokes or </a:t>
            </a:r>
            <a:r>
              <a:rPr lang="en-US" dirty="0" smtClean="0"/>
              <a:t>less”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Process goals: </a:t>
            </a:r>
            <a:r>
              <a:rPr lang="en-US" dirty="0"/>
              <a:t> specific, day-to-day actionable steps you need to implement that build up to your performance and outcome goals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 “Attend </a:t>
            </a:r>
            <a:r>
              <a:rPr lang="en-US" dirty="0"/>
              <a:t>every practice, including both the morning and afternoon </a:t>
            </a:r>
            <a:r>
              <a:rPr lang="en-US" dirty="0" smtClean="0"/>
              <a:t>sessions”</a:t>
            </a:r>
            <a:endParaRPr lang="en-US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2336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184355"/>
            <a:ext cx="8534400" cy="1507067"/>
          </a:xfrm>
        </p:spPr>
        <p:txBody>
          <a:bodyPr/>
          <a:lstStyle/>
          <a:p>
            <a:r>
              <a:rPr lang="pt-PT" dirty="0" err="1" smtClean="0"/>
              <a:t>Determinants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success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4212" y="1691423"/>
            <a:ext cx="9285698" cy="4517648"/>
          </a:xfrm>
        </p:spPr>
        <p:txBody>
          <a:bodyPr/>
          <a:lstStyle/>
          <a:p>
            <a:r>
              <a:rPr lang="en-US" dirty="0"/>
              <a:t>The key to setting goals at each of these levels is to keep it </a:t>
            </a:r>
            <a:r>
              <a:rPr lang="en-US" b="1" dirty="0">
                <a:solidFill>
                  <a:schemeClr val="bg2"/>
                </a:solidFill>
              </a:rPr>
              <a:t>SMART:</a:t>
            </a:r>
          </a:p>
          <a:p>
            <a:pPr marL="0" indent="0" fontAlgn="base">
              <a:buNone/>
            </a:pPr>
            <a:r>
              <a:rPr lang="en-US" b="1" dirty="0"/>
              <a:t>(S)</a:t>
            </a:r>
            <a:r>
              <a:rPr lang="en-US" b="1" dirty="0" err="1"/>
              <a:t>pecific</a:t>
            </a:r>
            <a:r>
              <a:rPr lang="en-US" dirty="0"/>
              <a:t>. 'Swim faster' shouldn't be your only goal. </a:t>
            </a:r>
          </a:p>
          <a:p>
            <a:pPr marL="0" indent="0" fontAlgn="base">
              <a:buNone/>
            </a:pPr>
            <a:r>
              <a:rPr lang="en-US" b="1" dirty="0"/>
              <a:t>(M)</a:t>
            </a:r>
            <a:r>
              <a:rPr lang="en-US" b="1" dirty="0" err="1"/>
              <a:t>easurable</a:t>
            </a:r>
            <a:r>
              <a:rPr lang="en-US" dirty="0"/>
              <a:t>. Have a criteria for success so you can track your progress.</a:t>
            </a:r>
          </a:p>
          <a:p>
            <a:pPr marL="0" indent="0" fontAlgn="base">
              <a:buNone/>
            </a:pPr>
            <a:r>
              <a:rPr lang="en-US" b="1" dirty="0"/>
              <a:t>(A)</a:t>
            </a:r>
            <a:r>
              <a:rPr lang="en-US" b="1" dirty="0" err="1"/>
              <a:t>ttainable</a:t>
            </a:r>
            <a:r>
              <a:rPr lang="en-US" dirty="0"/>
              <a:t>. Is your goal something you can reasonably accomplish given where you are today?</a:t>
            </a:r>
          </a:p>
          <a:p>
            <a:pPr marL="0" indent="0" fontAlgn="base">
              <a:buNone/>
            </a:pPr>
            <a:r>
              <a:rPr lang="en-US" b="1" dirty="0"/>
              <a:t>(R)</a:t>
            </a:r>
            <a:r>
              <a:rPr lang="en-US" b="1" dirty="0" err="1"/>
              <a:t>ealistic</a:t>
            </a:r>
            <a:r>
              <a:rPr lang="en-US" dirty="0"/>
              <a:t>. </a:t>
            </a:r>
          </a:p>
          <a:p>
            <a:pPr marL="0" indent="0" fontAlgn="base">
              <a:buNone/>
            </a:pPr>
            <a:r>
              <a:rPr lang="en-US" b="1" dirty="0"/>
              <a:t>(T)</a:t>
            </a:r>
            <a:r>
              <a:rPr lang="en-US" b="1" dirty="0" err="1"/>
              <a:t>ime</a:t>
            </a:r>
            <a:r>
              <a:rPr lang="en-US" b="1" dirty="0"/>
              <a:t>-bound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4291166"/>
            <a:ext cx="4092820" cy="23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685801"/>
            <a:ext cx="8534400" cy="980768"/>
          </a:xfrm>
        </p:spPr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four</a:t>
            </a:r>
            <a:r>
              <a:rPr lang="pt-PT" dirty="0" smtClean="0"/>
              <a:t> </a:t>
            </a:r>
            <a:r>
              <a:rPr lang="pt-PT" dirty="0" err="1" smtClean="0"/>
              <a:t>main</a:t>
            </a:r>
            <a:r>
              <a:rPr lang="pt-PT" dirty="0" smtClean="0"/>
              <a:t> </a:t>
            </a:r>
            <a:r>
              <a:rPr lang="pt-PT" dirty="0" err="1" smtClean="0"/>
              <a:t>swimming</a:t>
            </a:r>
            <a:r>
              <a:rPr lang="pt-PT" dirty="0" smtClean="0"/>
              <a:t> </a:t>
            </a:r>
            <a:r>
              <a:rPr lang="pt-PT" dirty="0" err="1" smtClean="0"/>
              <a:t>strokes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00" y="2151394"/>
            <a:ext cx="5653664" cy="3769109"/>
          </a:xfrm>
        </p:spPr>
      </p:pic>
      <p:sp>
        <p:nvSpPr>
          <p:cNvPr id="5" name="CaixaDeTexto 4"/>
          <p:cNvSpPr txBox="1"/>
          <p:nvPr/>
        </p:nvSpPr>
        <p:spPr>
          <a:xfrm>
            <a:off x="1262131" y="2691685"/>
            <a:ext cx="2524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 smtClean="0">
                <a:solidFill>
                  <a:schemeClr val="bg2"/>
                </a:solidFill>
              </a:rPr>
              <a:t>Freestylers</a:t>
            </a:r>
            <a:r>
              <a:rPr lang="pt-PT" sz="2000" b="1" dirty="0" smtClean="0">
                <a:solidFill>
                  <a:schemeClr val="bg2"/>
                </a:solidFill>
              </a:rPr>
              <a:t> </a:t>
            </a:r>
            <a:endParaRPr lang="pt-PT" sz="2000" b="1" dirty="0">
              <a:solidFill>
                <a:schemeClr val="bg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002332" y="2730944"/>
            <a:ext cx="2511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 smtClean="0">
                <a:solidFill>
                  <a:schemeClr val="bg2"/>
                </a:solidFill>
              </a:rPr>
              <a:t>Butterflyers</a:t>
            </a:r>
            <a:r>
              <a:rPr lang="pt-PT" sz="2000" b="1" dirty="0" smtClean="0">
                <a:solidFill>
                  <a:schemeClr val="bg2"/>
                </a:solidFill>
              </a:rPr>
              <a:t> </a:t>
            </a:r>
            <a:endParaRPr lang="pt-PT" sz="2000" b="1" dirty="0">
              <a:solidFill>
                <a:schemeClr val="bg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56775" y="4757165"/>
            <a:ext cx="199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 smtClean="0">
                <a:solidFill>
                  <a:schemeClr val="bg2"/>
                </a:solidFill>
              </a:rPr>
              <a:t>Breaststrokers</a:t>
            </a:r>
            <a:r>
              <a:rPr lang="pt-PT" sz="2000" b="1" dirty="0" smtClean="0">
                <a:solidFill>
                  <a:schemeClr val="bg2"/>
                </a:solidFill>
              </a:rPr>
              <a:t> </a:t>
            </a:r>
            <a:endParaRPr lang="pt-PT" sz="2000" b="1" dirty="0">
              <a:solidFill>
                <a:schemeClr val="bg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002332" y="4757165"/>
            <a:ext cx="239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>
                <a:solidFill>
                  <a:schemeClr val="bg2"/>
                </a:solidFill>
              </a:rPr>
              <a:t>Backstrokers</a:t>
            </a:r>
            <a:endParaRPr lang="pt-P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214" y="299434"/>
            <a:ext cx="11539470" cy="1507067"/>
          </a:xfrm>
        </p:spPr>
        <p:txBody>
          <a:bodyPr/>
          <a:lstStyle/>
          <a:p>
            <a:r>
              <a:rPr lang="pt-PT" dirty="0" err="1" smtClean="0"/>
              <a:t>Factors</a:t>
            </a:r>
            <a:r>
              <a:rPr lang="pt-PT" dirty="0" smtClean="0"/>
              <a:t> </a:t>
            </a:r>
            <a:r>
              <a:rPr lang="pt-PT" dirty="0" err="1" smtClean="0"/>
              <a:t>influencing</a:t>
            </a:r>
            <a:r>
              <a:rPr lang="pt-PT" dirty="0" smtClean="0"/>
              <a:t> </a:t>
            </a:r>
            <a:r>
              <a:rPr lang="pt-PT" dirty="0" err="1" smtClean="0"/>
              <a:t>swimming</a:t>
            </a:r>
            <a:r>
              <a:rPr lang="pt-PT" dirty="0" smtClean="0"/>
              <a:t> performance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6214" y="1558344"/>
            <a:ext cx="11539470" cy="5299655"/>
          </a:xfrm>
        </p:spPr>
        <p:txBody>
          <a:bodyPr>
            <a:normAutofit/>
          </a:bodyPr>
          <a:lstStyle/>
          <a:p>
            <a:r>
              <a:rPr lang="pt-PT" sz="1800" b="1" dirty="0" smtClean="0"/>
              <a:t> </a:t>
            </a:r>
            <a:r>
              <a:rPr lang="pt-PT" sz="1800" b="1" dirty="0" err="1" smtClean="0"/>
              <a:t>Sex</a:t>
            </a:r>
            <a:r>
              <a:rPr lang="pt-PT" sz="1800" b="1" dirty="0" smtClean="0"/>
              <a:t> diferences:</a:t>
            </a:r>
          </a:p>
          <a:p>
            <a:pPr marL="0" indent="0">
              <a:buNone/>
            </a:pPr>
            <a:r>
              <a:rPr lang="en-US" sz="1800" dirty="0" smtClean="0"/>
              <a:t>- Males </a:t>
            </a:r>
            <a:r>
              <a:rPr lang="en-US" sz="1800" dirty="0"/>
              <a:t>tend to swim faster than </a:t>
            </a:r>
            <a:r>
              <a:rPr lang="en-US" sz="1800" dirty="0" smtClean="0"/>
              <a:t>females</a:t>
            </a:r>
          </a:p>
          <a:p>
            <a:r>
              <a:rPr lang="en-US" sz="1800" b="1" dirty="0" err="1" smtClean="0"/>
              <a:t>Strenght</a:t>
            </a:r>
            <a:r>
              <a:rPr lang="en-US" sz="1800" b="1" dirty="0"/>
              <a:t>:</a:t>
            </a:r>
          </a:p>
          <a:p>
            <a:pPr marL="0" indent="0">
              <a:buNone/>
            </a:pPr>
            <a:r>
              <a:rPr lang="pt-PT" sz="1800" dirty="0" smtClean="0"/>
              <a:t>- </a:t>
            </a:r>
            <a:r>
              <a:rPr lang="en-US" sz="1800" dirty="0"/>
              <a:t>Swimming power and especially upper body strength have been demonstrated to be crucial to success in sprint swimming</a:t>
            </a:r>
          </a:p>
          <a:p>
            <a:r>
              <a:rPr lang="pt-PT" sz="1800" b="1" dirty="0" err="1"/>
              <a:t>Swimming</a:t>
            </a:r>
            <a:r>
              <a:rPr lang="pt-PT" sz="1800" b="1" dirty="0"/>
              <a:t> </a:t>
            </a:r>
            <a:r>
              <a:rPr lang="pt-PT" sz="1800" b="1" dirty="0" smtClean="0"/>
              <a:t>Performance:</a:t>
            </a:r>
            <a:endParaRPr lang="pt-PT" sz="1800" b="1" dirty="0"/>
          </a:p>
          <a:p>
            <a:pPr marL="0" indent="0" fontAlgn="base">
              <a:buNone/>
            </a:pPr>
            <a:r>
              <a:rPr lang="pt-PT" sz="1800" dirty="0" smtClean="0"/>
              <a:t>- </a:t>
            </a:r>
            <a:r>
              <a:rPr lang="en-US" sz="1800" dirty="0"/>
              <a:t>Dynamic strength is an important determinant of swimming performance. </a:t>
            </a:r>
          </a:p>
          <a:p>
            <a:pPr marL="0" indent="0" fontAlgn="base">
              <a:buNone/>
            </a:pPr>
            <a:r>
              <a:rPr lang="en-US" sz="1800" dirty="0" smtClean="0"/>
              <a:t>- Studies </a:t>
            </a:r>
            <a:r>
              <a:rPr lang="en-US" sz="1800" dirty="0"/>
              <a:t>have found that upper-body muscular strength and/or power output correlate highly with swim velocity over distances ranging from 23 to 400m. </a:t>
            </a:r>
          </a:p>
          <a:p>
            <a:r>
              <a:rPr lang="en-US" sz="1800" b="1" dirty="0"/>
              <a:t>Energy Generation</a:t>
            </a:r>
          </a:p>
          <a:p>
            <a:pPr marL="0" indent="0" fontAlgn="base">
              <a:buNone/>
            </a:pPr>
            <a:r>
              <a:rPr lang="en-US" sz="1800" dirty="0" smtClean="0"/>
              <a:t>-The </a:t>
            </a:r>
            <a:r>
              <a:rPr lang="en-US" sz="1800" dirty="0"/>
              <a:t>amount of energy required to swim is related to the intensity and strokes used. </a:t>
            </a:r>
          </a:p>
          <a:p>
            <a:pPr marL="0" indent="0" fontAlgn="base">
              <a:buNone/>
            </a:pPr>
            <a:r>
              <a:rPr lang="en-US" sz="1800" dirty="0" smtClean="0"/>
              <a:t>- The </a:t>
            </a:r>
            <a:r>
              <a:rPr lang="en-US" sz="1800" dirty="0"/>
              <a:t>demand for energy is reduced proportionally with the skill of the swimmer.</a:t>
            </a:r>
          </a:p>
          <a:p>
            <a:pPr marL="0" indent="0">
              <a:buNone/>
            </a:pPr>
            <a:r>
              <a:rPr lang="pt-PT" sz="1800" dirty="0"/>
              <a:t/>
            </a:r>
            <a:br>
              <a:rPr lang="pt-PT" sz="1800" dirty="0"/>
            </a:b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0300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582770"/>
            <a:ext cx="8534400" cy="988454"/>
          </a:xfrm>
        </p:spPr>
        <p:txBody>
          <a:bodyPr/>
          <a:lstStyle/>
          <a:p>
            <a:r>
              <a:rPr lang="pt-PT" dirty="0" err="1" smtClean="0"/>
              <a:t>Common</a:t>
            </a:r>
            <a:r>
              <a:rPr lang="pt-PT" dirty="0" smtClean="0"/>
              <a:t> </a:t>
            </a:r>
            <a:r>
              <a:rPr lang="pt-PT" dirty="0" err="1" smtClean="0"/>
              <a:t>swimming</a:t>
            </a:r>
            <a:r>
              <a:rPr lang="pt-PT" dirty="0" smtClean="0"/>
              <a:t> injuries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4211" y="1841679"/>
            <a:ext cx="10752227" cy="5125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Neck and shoulder injuries are among the most common injuries that swimmers face</a:t>
            </a:r>
          </a:p>
          <a:p>
            <a:pPr fontAlgn="base"/>
            <a:r>
              <a:rPr lang="en-US" dirty="0"/>
              <a:t>Irritation and inflammation in the shoulders</a:t>
            </a:r>
          </a:p>
          <a:p>
            <a:pPr fontAlgn="base"/>
            <a:r>
              <a:rPr lang="en-US" dirty="0"/>
              <a:t>Rotator cuff tendonitis or tears  </a:t>
            </a:r>
          </a:p>
          <a:p>
            <a:pPr fontAlgn="base"/>
            <a:r>
              <a:rPr lang="en-US" dirty="0"/>
              <a:t>Shoulder impingement syndrome, which is a result 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of </a:t>
            </a:r>
            <a:r>
              <a:rPr lang="en-US" dirty="0"/>
              <a:t>pressure on the rotator cuff muscles from part of the 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shoulder </a:t>
            </a:r>
            <a:r>
              <a:rPr lang="en-US" dirty="0"/>
              <a:t>blade when the arm is lifted overhead</a:t>
            </a:r>
          </a:p>
          <a:p>
            <a:pPr fontAlgn="base"/>
            <a:r>
              <a:rPr lang="en-US" dirty="0"/>
              <a:t>Tears in the cartilage around the shoulder socket</a:t>
            </a:r>
          </a:p>
          <a:p>
            <a:pPr fontAlgn="base"/>
            <a:r>
              <a:rPr lang="en-US" dirty="0"/>
              <a:t>Neck and </a:t>
            </a:r>
            <a:r>
              <a:rPr lang="en-US" dirty="0" smtClean="0"/>
              <a:t>low back pain</a:t>
            </a:r>
            <a:endParaRPr lang="en-US" dirty="0"/>
          </a:p>
          <a:p>
            <a:pPr fontAlgn="base"/>
            <a:r>
              <a:rPr lang="en-US" dirty="0" smtClean="0"/>
              <a:t>Bicep tendonitis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Swimmers might also experience knee injuries. Stress on the knees can result in pain under or around the kneecap or at the inside of the knee.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pt-PT" dirty="0"/>
          </a:p>
        </p:txBody>
      </p:sp>
      <p:pic>
        <p:nvPicPr>
          <p:cNvPr id="1026" name="Picture 2" descr="https://lh4.googleusercontent.com/z6F0fbpUHVfIwJWOqspmkcHXsqoshDTPHrVWo6_u3NJn44DBNdY02bw5SjTM_jb6-s6ZiUq4oo4Wo5JykkrSC7Vvu_vuxYnWLlhLeudCP3HIzR8fu5IA_Ao2nHysnCgkQw-21mi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92" y="2547852"/>
            <a:ext cx="3464416" cy="286710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376707"/>
            <a:ext cx="10700712" cy="1507067"/>
          </a:xfrm>
        </p:spPr>
        <p:txBody>
          <a:bodyPr/>
          <a:lstStyle/>
          <a:p>
            <a:r>
              <a:rPr lang="pt-PT" dirty="0" smtClean="0"/>
              <a:t>Causes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swimming</a:t>
            </a:r>
            <a:r>
              <a:rPr lang="pt-PT" dirty="0" smtClean="0"/>
              <a:t> injuries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4211" y="1790163"/>
            <a:ext cx="10546165" cy="4816699"/>
          </a:xfrm>
        </p:spPr>
        <p:txBody>
          <a:bodyPr/>
          <a:lstStyle/>
          <a:p>
            <a:pPr fontAlgn="base"/>
            <a:r>
              <a:rPr lang="en-US" dirty="0"/>
              <a:t>Overtraining</a:t>
            </a:r>
          </a:p>
          <a:p>
            <a:pPr fontAlgn="base"/>
            <a:r>
              <a:rPr lang="en-US" dirty="0"/>
              <a:t>Not enough rest periods</a:t>
            </a:r>
          </a:p>
          <a:p>
            <a:pPr fontAlgn="base"/>
            <a:r>
              <a:rPr lang="en-US" dirty="0"/>
              <a:t>Poor stroke mechanics</a:t>
            </a:r>
          </a:p>
          <a:p>
            <a:pPr fontAlgn="base"/>
            <a:r>
              <a:rPr lang="en-US" dirty="0"/>
              <a:t>Poor breathing technique</a:t>
            </a:r>
          </a:p>
          <a:p>
            <a:pPr fontAlgn="base"/>
            <a:r>
              <a:rPr lang="en-US" dirty="0"/>
              <a:t>Poor flexibility or range of motion</a:t>
            </a:r>
          </a:p>
          <a:p>
            <a:pPr fontAlgn="base"/>
            <a:r>
              <a:rPr lang="en-US" dirty="0"/>
              <a:t>Decreased rotator cuff or shoulder blade (scapular muscle) strength</a:t>
            </a:r>
          </a:p>
          <a:p>
            <a:pPr fontAlgn="base"/>
            <a:r>
              <a:rPr lang="en-US" dirty="0"/>
              <a:t>Poor core strength or stability</a:t>
            </a:r>
          </a:p>
          <a:p>
            <a:pPr fontAlgn="base"/>
            <a:r>
              <a:rPr lang="en-US" dirty="0"/>
              <a:t>Decreased hip muscle strength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37" y="1675810"/>
            <a:ext cx="3869287" cy="256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1154</TotalTime>
  <Words>792</Words>
  <Application>Microsoft Office PowerPoint</Application>
  <PresentationFormat>Ecrã Panorâmico</PresentationFormat>
  <Paragraphs>292</Paragraphs>
  <Slides>20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Setor</vt:lpstr>
      <vt:lpstr>COMPETITION SWIMMING</vt:lpstr>
      <vt:lpstr>What is competition swimming?</vt:lpstr>
      <vt:lpstr>BENEFITS OF SWIMMING</vt:lpstr>
      <vt:lpstr>WHAT ARE THE GOALS?</vt:lpstr>
      <vt:lpstr>Determinants of success</vt:lpstr>
      <vt:lpstr>The four main swimming strokes</vt:lpstr>
      <vt:lpstr>Factors influencing swimming performance </vt:lpstr>
      <vt:lpstr>Common swimming injuries </vt:lpstr>
      <vt:lpstr>Causes of swimming injuries</vt:lpstr>
      <vt:lpstr>HOW to prevent these injuries </vt:lpstr>
      <vt:lpstr>Warm up before swimming </vt:lpstr>
      <vt:lpstr>Apresentação do PowerPoint</vt:lpstr>
      <vt:lpstr>Exercises suitable from strength training to swimming training </vt:lpstr>
      <vt:lpstr>Training for competitive swimmers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 swimming</dc:title>
  <dc:creator>Juliana</dc:creator>
  <cp:lastModifiedBy>Juliana</cp:lastModifiedBy>
  <cp:revision>30</cp:revision>
  <dcterms:created xsi:type="dcterms:W3CDTF">2022-04-30T10:03:55Z</dcterms:created>
  <dcterms:modified xsi:type="dcterms:W3CDTF">2022-05-03T22:05:35Z</dcterms:modified>
</cp:coreProperties>
</file>