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notesMasterIdLst>
    <p:notesMasterId r:id="rId26"/>
  </p:notesMasterIdLst>
  <p:sldIdLst>
    <p:sldId id="256" r:id="rId2"/>
    <p:sldId id="257" r:id="rId3"/>
    <p:sldId id="258" r:id="rId4"/>
    <p:sldId id="279" r:id="rId5"/>
    <p:sldId id="273" r:id="rId6"/>
    <p:sldId id="275" r:id="rId7"/>
    <p:sldId id="259" r:id="rId8"/>
    <p:sldId id="260" r:id="rId9"/>
    <p:sldId id="274" r:id="rId10"/>
    <p:sldId id="277" r:id="rId11"/>
    <p:sldId id="276" r:id="rId12"/>
    <p:sldId id="263" r:id="rId13"/>
    <p:sldId id="271" r:id="rId14"/>
    <p:sldId id="262" r:id="rId15"/>
    <p:sldId id="264" r:id="rId16"/>
    <p:sldId id="267" r:id="rId17"/>
    <p:sldId id="268" r:id="rId18"/>
    <p:sldId id="272" r:id="rId19"/>
    <p:sldId id="269" r:id="rId20"/>
    <p:sldId id="280" r:id="rId21"/>
    <p:sldId id="270" r:id="rId22"/>
    <p:sldId id="265" r:id="rId23"/>
    <p:sldId id="278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10DDB-996F-4E78-9706-1C76CB1D30A7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AB13EF-81B7-4458-A3E9-2FF716AB75D0}">
      <dgm:prSet/>
      <dgm:spPr/>
      <dgm:t>
        <a:bodyPr/>
        <a:lstStyle/>
        <a:p>
          <a:r>
            <a:rPr lang="sk-SK" dirty="0" err="1"/>
            <a:t>Majror</a:t>
          </a:r>
          <a:r>
            <a:rPr lang="sk-SK" dirty="0"/>
            <a:t> </a:t>
          </a:r>
          <a:r>
            <a:rPr lang="sk-SK" dirty="0" err="1"/>
            <a:t>determinants</a:t>
          </a:r>
          <a:r>
            <a:rPr lang="sk-SK" dirty="0"/>
            <a:t> of </a:t>
          </a:r>
          <a:r>
            <a:rPr lang="sk-SK" dirty="0" err="1"/>
            <a:t>succes</a:t>
          </a:r>
          <a:r>
            <a:rPr lang="sk-SK" dirty="0"/>
            <a:t> are :</a:t>
          </a:r>
          <a:endParaRPr lang="en-US" dirty="0"/>
        </a:p>
      </dgm:t>
    </dgm:pt>
    <dgm:pt modelId="{9DE630A3-DF87-41B1-8F35-D5BC409148DE}" type="parTrans" cxnId="{F2494F1B-EF19-4876-83AA-246278143057}">
      <dgm:prSet/>
      <dgm:spPr/>
      <dgm:t>
        <a:bodyPr/>
        <a:lstStyle/>
        <a:p>
          <a:endParaRPr lang="en-US"/>
        </a:p>
      </dgm:t>
    </dgm:pt>
    <dgm:pt modelId="{172F63E5-E680-4D2A-8C1F-E616927D2864}" type="sibTrans" cxnId="{F2494F1B-EF19-4876-83AA-246278143057}">
      <dgm:prSet/>
      <dgm:spPr/>
      <dgm:t>
        <a:bodyPr/>
        <a:lstStyle/>
        <a:p>
          <a:endParaRPr lang="en-US"/>
        </a:p>
      </dgm:t>
    </dgm:pt>
    <dgm:pt modelId="{8BD2A069-EF0F-49CC-BAFC-DCB2595A1386}">
      <dgm:prSet/>
      <dgm:spPr>
        <a:gradFill rotWithShape="0">
          <a:gsLst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sk-SK" b="1" dirty="0" err="1"/>
            <a:t>Maximal</a:t>
          </a:r>
          <a:r>
            <a:rPr lang="sk-SK" b="1" dirty="0"/>
            <a:t> </a:t>
          </a:r>
          <a:r>
            <a:rPr lang="sk-SK" b="1" dirty="0" err="1"/>
            <a:t>Strength</a:t>
          </a:r>
          <a:r>
            <a:rPr lang="sk-SK" b="1" dirty="0"/>
            <a:t> </a:t>
          </a:r>
        </a:p>
      </dgm:t>
    </dgm:pt>
    <dgm:pt modelId="{86D8FF42-B4B1-4D87-AF00-22D875F2F1D5}" type="parTrans" cxnId="{5CEC2476-2DB6-4AD7-86D9-1B3F33EB1CB9}">
      <dgm:prSet/>
      <dgm:spPr/>
      <dgm:t>
        <a:bodyPr/>
        <a:lstStyle/>
        <a:p>
          <a:endParaRPr lang="sk-SK"/>
        </a:p>
      </dgm:t>
    </dgm:pt>
    <dgm:pt modelId="{EA0650A5-1ED2-403E-95B4-35F74C698911}" type="sibTrans" cxnId="{5CEC2476-2DB6-4AD7-86D9-1B3F33EB1CB9}">
      <dgm:prSet/>
      <dgm:spPr/>
      <dgm:t>
        <a:bodyPr/>
        <a:lstStyle/>
        <a:p>
          <a:endParaRPr lang="sk-SK"/>
        </a:p>
      </dgm:t>
    </dgm:pt>
    <dgm:pt modelId="{3BC5B96F-9520-46C3-BEC6-468EBA9E0EA9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0">
              <a:schemeClr val="tx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sk-SK" b="1" dirty="0" err="1"/>
            <a:t>Power</a:t>
          </a:r>
          <a:endParaRPr lang="sk-SK" b="1" dirty="0"/>
        </a:p>
      </dgm:t>
    </dgm:pt>
    <dgm:pt modelId="{420C487A-1484-4A93-A8E7-2102C1950987}" type="parTrans" cxnId="{F32F6900-107E-4E16-8B4B-7F039CEFDC49}">
      <dgm:prSet/>
      <dgm:spPr/>
      <dgm:t>
        <a:bodyPr/>
        <a:lstStyle/>
        <a:p>
          <a:endParaRPr lang="sk-SK"/>
        </a:p>
      </dgm:t>
    </dgm:pt>
    <dgm:pt modelId="{6478237B-044A-4010-97BA-C69C8E50C509}" type="sibTrans" cxnId="{F32F6900-107E-4E16-8B4B-7F039CEFDC49}">
      <dgm:prSet/>
      <dgm:spPr/>
      <dgm:t>
        <a:bodyPr/>
        <a:lstStyle/>
        <a:p>
          <a:endParaRPr lang="sk-SK"/>
        </a:p>
      </dgm:t>
    </dgm:pt>
    <dgm:pt modelId="{7747369F-07C9-4087-86FF-3104AB551162}">
      <dgm:prSet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sk-SK" b="1" dirty="0" err="1"/>
            <a:t>Throwing</a:t>
          </a:r>
          <a:r>
            <a:rPr lang="sk-SK" b="1" dirty="0"/>
            <a:t> </a:t>
          </a:r>
          <a:r>
            <a:rPr lang="sk-SK" b="1" dirty="0" err="1"/>
            <a:t>velocity</a:t>
          </a:r>
          <a:endParaRPr lang="sk-SK" b="1" dirty="0"/>
        </a:p>
      </dgm:t>
    </dgm:pt>
    <dgm:pt modelId="{982E6CEC-65D0-46C2-BCC1-9CCDA5824ECE}" type="parTrans" cxnId="{79885F7E-DE82-42C6-90FB-543084F49B77}">
      <dgm:prSet/>
      <dgm:spPr/>
      <dgm:t>
        <a:bodyPr/>
        <a:lstStyle/>
        <a:p>
          <a:endParaRPr lang="sk-SK"/>
        </a:p>
      </dgm:t>
    </dgm:pt>
    <dgm:pt modelId="{0171A988-531D-4ADB-88EA-CB11F25A4CBF}" type="sibTrans" cxnId="{79885F7E-DE82-42C6-90FB-543084F49B77}">
      <dgm:prSet/>
      <dgm:spPr/>
      <dgm:t>
        <a:bodyPr/>
        <a:lstStyle/>
        <a:p>
          <a:endParaRPr lang="sk-SK"/>
        </a:p>
      </dgm:t>
    </dgm:pt>
    <dgm:pt modelId="{4FA462DC-406A-47B2-802D-D35A74671E48}">
      <dgm:prSet/>
      <dgm:spPr>
        <a:gradFill rotWithShape="0">
          <a:gsLst>
            <a:gs pos="58000">
              <a:srgbClr val="0874C1"/>
            </a:gs>
            <a:gs pos="0">
              <a:schemeClr val="accent2">
                <a:lumMod val="60000"/>
                <a:lumOff val="40000"/>
              </a:schemeClr>
            </a:gs>
            <a:gs pos="100000">
              <a:srgbClr val="00B0F0"/>
            </a:gs>
          </a:gsLst>
        </a:gradFill>
      </dgm:spPr>
      <dgm:t>
        <a:bodyPr/>
        <a:lstStyle/>
        <a:p>
          <a:r>
            <a:rPr lang="sk-SK" dirty="0"/>
            <a:t>To </a:t>
          </a:r>
          <a:r>
            <a:rPr lang="sk-SK" dirty="0" err="1"/>
            <a:t>optimize</a:t>
          </a:r>
          <a:r>
            <a:rPr lang="sk-SK" dirty="0"/>
            <a:t> </a:t>
          </a:r>
          <a:r>
            <a:rPr lang="sk-SK" dirty="0" err="1"/>
            <a:t>effctiveness</a:t>
          </a:r>
          <a:r>
            <a:rPr lang="sk-SK" dirty="0"/>
            <a:t> of </a:t>
          </a:r>
          <a:r>
            <a:rPr lang="sk-SK" dirty="0" err="1"/>
            <a:t>training</a:t>
          </a:r>
          <a:r>
            <a:rPr lang="sk-SK" dirty="0"/>
            <a:t> programe, </a:t>
          </a:r>
          <a:r>
            <a:rPr lang="sk-SK" dirty="0" err="1"/>
            <a:t>where</a:t>
          </a:r>
          <a:r>
            <a:rPr lang="sk-SK" dirty="0"/>
            <a:t> </a:t>
          </a:r>
          <a:r>
            <a:rPr lang="sk-SK" dirty="0" err="1"/>
            <a:t>we</a:t>
          </a:r>
          <a:r>
            <a:rPr lang="sk-SK" dirty="0"/>
            <a:t> </a:t>
          </a:r>
          <a:r>
            <a:rPr lang="sk-SK" dirty="0" err="1"/>
            <a:t>need</a:t>
          </a:r>
          <a:r>
            <a:rPr lang="sk-SK" dirty="0"/>
            <a:t> </a:t>
          </a:r>
          <a:r>
            <a:rPr lang="sk-SK" b="1" dirty="0" err="1"/>
            <a:t>power</a:t>
          </a:r>
          <a:r>
            <a:rPr lang="sk-SK" dirty="0"/>
            <a:t> and </a:t>
          </a:r>
          <a:r>
            <a:rPr lang="sk-SK" b="1" dirty="0" err="1"/>
            <a:t>strength</a:t>
          </a:r>
          <a:r>
            <a:rPr lang="sk-SK" dirty="0"/>
            <a:t>, </a:t>
          </a:r>
          <a:r>
            <a:rPr lang="sk-SK" dirty="0" err="1"/>
            <a:t>we</a:t>
          </a:r>
          <a:r>
            <a:rPr lang="sk-SK" dirty="0"/>
            <a:t> </a:t>
          </a:r>
          <a:r>
            <a:rPr lang="sk-SK" dirty="0" err="1"/>
            <a:t>also</a:t>
          </a:r>
          <a:r>
            <a:rPr lang="sk-SK" dirty="0"/>
            <a:t> </a:t>
          </a:r>
          <a:r>
            <a:rPr lang="sk-SK" dirty="0" err="1"/>
            <a:t>need</a:t>
          </a:r>
          <a:r>
            <a:rPr lang="sk-SK" dirty="0"/>
            <a:t> to </a:t>
          </a:r>
          <a:r>
            <a:rPr lang="sk-SK" dirty="0" err="1"/>
            <a:t>improve</a:t>
          </a:r>
          <a:r>
            <a:rPr lang="sk-SK" dirty="0"/>
            <a:t> </a:t>
          </a:r>
          <a:r>
            <a:rPr lang="sk-SK" b="1" dirty="0" err="1"/>
            <a:t>technical</a:t>
          </a:r>
          <a:r>
            <a:rPr lang="sk-SK" dirty="0"/>
            <a:t> and </a:t>
          </a:r>
          <a:r>
            <a:rPr lang="sk-SK" b="1" dirty="0" err="1"/>
            <a:t>tactical</a:t>
          </a:r>
          <a:r>
            <a:rPr lang="sk-SK" dirty="0"/>
            <a:t> </a:t>
          </a:r>
          <a:r>
            <a:rPr lang="sk-SK" b="1" dirty="0" err="1"/>
            <a:t>skills</a:t>
          </a:r>
          <a:r>
            <a:rPr lang="sk-SK" b="1" dirty="0"/>
            <a:t> (</a:t>
          </a:r>
          <a:r>
            <a:rPr lang="sk-SK" b="1" dirty="0" err="1"/>
            <a:t>near</a:t>
          </a:r>
          <a:r>
            <a:rPr lang="sk-SK" b="1" dirty="0"/>
            <a:t> </a:t>
          </a:r>
          <a:r>
            <a:rPr lang="sk-SK" b="1" dirty="0" err="1"/>
            <a:t>the</a:t>
          </a:r>
          <a:r>
            <a:rPr lang="sk-SK" b="1" dirty="0"/>
            <a:t> in </a:t>
          </a:r>
          <a:r>
            <a:rPr lang="sk-SK" b="1" dirty="0" err="1"/>
            <a:t>season</a:t>
          </a:r>
          <a:r>
            <a:rPr lang="sk-SK" b="1" dirty="0"/>
            <a:t>)</a:t>
          </a:r>
          <a:endParaRPr lang="en-US" dirty="0"/>
        </a:p>
      </dgm:t>
    </dgm:pt>
    <dgm:pt modelId="{8E6E4772-1916-49C1-AB00-69966C4D32FB}" type="parTrans" cxnId="{011C5D7C-3C27-4D1A-BF62-92E493BF7AA7}">
      <dgm:prSet/>
      <dgm:spPr/>
      <dgm:t>
        <a:bodyPr/>
        <a:lstStyle/>
        <a:p>
          <a:endParaRPr lang="sk-SK"/>
        </a:p>
      </dgm:t>
    </dgm:pt>
    <dgm:pt modelId="{1E029000-0255-4E84-AC0E-05E989D4C8F3}" type="sibTrans" cxnId="{011C5D7C-3C27-4D1A-BF62-92E493BF7AA7}">
      <dgm:prSet/>
      <dgm:spPr/>
      <dgm:t>
        <a:bodyPr/>
        <a:lstStyle/>
        <a:p>
          <a:endParaRPr lang="sk-SK"/>
        </a:p>
      </dgm:t>
    </dgm:pt>
    <dgm:pt modelId="{EF67E6BD-79B6-418D-B671-3C0FE111925F}" type="pres">
      <dgm:prSet presAssocID="{4FE10DDB-996F-4E78-9706-1C76CB1D30A7}" presName="diagram" presStyleCnt="0">
        <dgm:presLayoutVars>
          <dgm:dir/>
          <dgm:resizeHandles val="exact"/>
        </dgm:presLayoutVars>
      </dgm:prSet>
      <dgm:spPr/>
    </dgm:pt>
    <dgm:pt modelId="{38B4FEE8-0107-44B7-9E41-BBCD62B628F5}" type="pres">
      <dgm:prSet presAssocID="{3AAB13EF-81B7-4458-A3E9-2FF716AB75D0}" presName="node" presStyleLbl="node1" presStyleIdx="0" presStyleCnt="5" custScaleX="80148" custScaleY="69863" custLinFactNeighborX="-29718" custLinFactNeighborY="-11105">
        <dgm:presLayoutVars>
          <dgm:bulletEnabled val="1"/>
        </dgm:presLayoutVars>
      </dgm:prSet>
      <dgm:spPr/>
    </dgm:pt>
    <dgm:pt modelId="{E60208A9-844D-40E9-95D3-A10FC223DBB6}" type="pres">
      <dgm:prSet presAssocID="{172F63E5-E680-4D2A-8C1F-E616927D2864}" presName="sibTrans" presStyleCnt="0"/>
      <dgm:spPr/>
    </dgm:pt>
    <dgm:pt modelId="{21077FDE-9401-460D-BA0F-F307A7F6DC72}" type="pres">
      <dgm:prSet presAssocID="{8BD2A069-EF0F-49CC-BAFC-DCB2595A1386}" presName="node" presStyleLbl="node1" presStyleIdx="1" presStyleCnt="5" custScaleX="41186" custScaleY="34040" custLinFactNeighborX="-31648" custLinFactNeighborY="-28516">
        <dgm:presLayoutVars>
          <dgm:bulletEnabled val="1"/>
        </dgm:presLayoutVars>
      </dgm:prSet>
      <dgm:spPr/>
    </dgm:pt>
    <dgm:pt modelId="{17ABDC77-3405-44DD-8704-EA4A10EA26DF}" type="pres">
      <dgm:prSet presAssocID="{EA0650A5-1ED2-403E-95B4-35F74C698911}" presName="sibTrans" presStyleCnt="0"/>
      <dgm:spPr/>
    </dgm:pt>
    <dgm:pt modelId="{456BA238-8F04-42AA-8907-CA575F18413E}" type="pres">
      <dgm:prSet presAssocID="{3BC5B96F-9520-46C3-BEC6-468EBA9E0EA9}" presName="node" presStyleLbl="node1" presStyleIdx="2" presStyleCnt="5" custScaleX="31916" custScaleY="36265" custLinFactX="43122" custLinFactNeighborX="100000" custLinFactNeighborY="-25132">
        <dgm:presLayoutVars>
          <dgm:bulletEnabled val="1"/>
        </dgm:presLayoutVars>
      </dgm:prSet>
      <dgm:spPr/>
    </dgm:pt>
    <dgm:pt modelId="{1B7D8300-867D-441E-885D-5C31B9E312DA}" type="pres">
      <dgm:prSet presAssocID="{6478237B-044A-4010-97BA-C69C8E50C509}" presName="sibTrans" presStyleCnt="0"/>
      <dgm:spPr/>
    </dgm:pt>
    <dgm:pt modelId="{E0165FCC-62AB-4595-9E45-AEEF480D01B3}" type="pres">
      <dgm:prSet presAssocID="{7747369F-07C9-4087-86FF-3104AB551162}" presName="node" presStyleLbl="node1" presStyleIdx="3" presStyleCnt="5" custScaleX="51146" custScaleY="46614" custLinFactNeighborX="55598" custLinFactNeighborY="-66572">
        <dgm:presLayoutVars>
          <dgm:bulletEnabled val="1"/>
        </dgm:presLayoutVars>
      </dgm:prSet>
      <dgm:spPr/>
    </dgm:pt>
    <dgm:pt modelId="{7626A4FB-8C39-48D9-B396-BBAC65001ACD}" type="pres">
      <dgm:prSet presAssocID="{0171A988-531D-4ADB-88EA-CB11F25A4CBF}" presName="sibTrans" presStyleCnt="0"/>
      <dgm:spPr/>
    </dgm:pt>
    <dgm:pt modelId="{A37E66F6-24A7-4F79-B20B-473D1AB3AB5C}" type="pres">
      <dgm:prSet presAssocID="{4FA462DC-406A-47B2-802D-D35A74671E48}" presName="node" presStyleLbl="node1" presStyleIdx="4" presStyleCnt="5" custScaleX="69727" custScaleY="54737" custLinFactNeighborX="-57502" custLinFactNeighborY="15842">
        <dgm:presLayoutVars>
          <dgm:bulletEnabled val="1"/>
        </dgm:presLayoutVars>
      </dgm:prSet>
      <dgm:spPr/>
    </dgm:pt>
  </dgm:ptLst>
  <dgm:cxnLst>
    <dgm:cxn modelId="{F32F6900-107E-4E16-8B4B-7F039CEFDC49}" srcId="{4FE10DDB-996F-4E78-9706-1C76CB1D30A7}" destId="{3BC5B96F-9520-46C3-BEC6-468EBA9E0EA9}" srcOrd="2" destOrd="0" parTransId="{420C487A-1484-4A93-A8E7-2102C1950987}" sibTransId="{6478237B-044A-4010-97BA-C69C8E50C509}"/>
    <dgm:cxn modelId="{4FEA1A15-6FC1-4E33-B6B0-AD6CFAB0E890}" type="presOf" srcId="{8BD2A069-EF0F-49CC-BAFC-DCB2595A1386}" destId="{21077FDE-9401-460D-BA0F-F307A7F6DC72}" srcOrd="0" destOrd="0" presId="urn:microsoft.com/office/officeart/2005/8/layout/default"/>
    <dgm:cxn modelId="{9C398519-0C17-425D-9CFC-ED99DEF75418}" type="presOf" srcId="{4FA462DC-406A-47B2-802D-D35A74671E48}" destId="{A37E66F6-24A7-4F79-B20B-473D1AB3AB5C}" srcOrd="0" destOrd="0" presId="urn:microsoft.com/office/officeart/2005/8/layout/default"/>
    <dgm:cxn modelId="{F2494F1B-EF19-4876-83AA-246278143057}" srcId="{4FE10DDB-996F-4E78-9706-1C76CB1D30A7}" destId="{3AAB13EF-81B7-4458-A3E9-2FF716AB75D0}" srcOrd="0" destOrd="0" parTransId="{9DE630A3-DF87-41B1-8F35-D5BC409148DE}" sibTransId="{172F63E5-E680-4D2A-8C1F-E616927D2864}"/>
    <dgm:cxn modelId="{3EBA1326-487F-4229-B7F6-09DF6FEB934B}" type="presOf" srcId="{3AAB13EF-81B7-4458-A3E9-2FF716AB75D0}" destId="{38B4FEE8-0107-44B7-9E41-BBCD62B628F5}" srcOrd="0" destOrd="0" presId="urn:microsoft.com/office/officeart/2005/8/layout/default"/>
    <dgm:cxn modelId="{2CFBDB74-82A5-40D9-B8C2-E36A30153CAF}" type="presOf" srcId="{7747369F-07C9-4087-86FF-3104AB551162}" destId="{E0165FCC-62AB-4595-9E45-AEEF480D01B3}" srcOrd="0" destOrd="0" presId="urn:microsoft.com/office/officeart/2005/8/layout/default"/>
    <dgm:cxn modelId="{5CEC2476-2DB6-4AD7-86D9-1B3F33EB1CB9}" srcId="{4FE10DDB-996F-4E78-9706-1C76CB1D30A7}" destId="{8BD2A069-EF0F-49CC-BAFC-DCB2595A1386}" srcOrd="1" destOrd="0" parTransId="{86D8FF42-B4B1-4D87-AF00-22D875F2F1D5}" sibTransId="{EA0650A5-1ED2-403E-95B4-35F74C698911}"/>
    <dgm:cxn modelId="{011C5D7C-3C27-4D1A-BF62-92E493BF7AA7}" srcId="{4FE10DDB-996F-4E78-9706-1C76CB1D30A7}" destId="{4FA462DC-406A-47B2-802D-D35A74671E48}" srcOrd="4" destOrd="0" parTransId="{8E6E4772-1916-49C1-AB00-69966C4D32FB}" sibTransId="{1E029000-0255-4E84-AC0E-05E989D4C8F3}"/>
    <dgm:cxn modelId="{79885F7E-DE82-42C6-90FB-543084F49B77}" srcId="{4FE10DDB-996F-4E78-9706-1C76CB1D30A7}" destId="{7747369F-07C9-4087-86FF-3104AB551162}" srcOrd="3" destOrd="0" parTransId="{982E6CEC-65D0-46C2-BCC1-9CCDA5824ECE}" sibTransId="{0171A988-531D-4ADB-88EA-CB11F25A4CBF}"/>
    <dgm:cxn modelId="{14AD76A4-D7D5-4301-9928-802BC941713D}" type="presOf" srcId="{4FE10DDB-996F-4E78-9706-1C76CB1D30A7}" destId="{EF67E6BD-79B6-418D-B671-3C0FE111925F}" srcOrd="0" destOrd="0" presId="urn:microsoft.com/office/officeart/2005/8/layout/default"/>
    <dgm:cxn modelId="{F6E3EEB8-A05A-44EE-9ED8-035E8B652D4E}" type="presOf" srcId="{3BC5B96F-9520-46C3-BEC6-468EBA9E0EA9}" destId="{456BA238-8F04-42AA-8907-CA575F18413E}" srcOrd="0" destOrd="0" presId="urn:microsoft.com/office/officeart/2005/8/layout/default"/>
    <dgm:cxn modelId="{FDBE8A0A-C225-4AC7-B2D7-64802100BA89}" type="presParOf" srcId="{EF67E6BD-79B6-418D-B671-3C0FE111925F}" destId="{38B4FEE8-0107-44B7-9E41-BBCD62B628F5}" srcOrd="0" destOrd="0" presId="urn:microsoft.com/office/officeart/2005/8/layout/default"/>
    <dgm:cxn modelId="{F8DBE370-E82A-4480-B47D-60022C89D405}" type="presParOf" srcId="{EF67E6BD-79B6-418D-B671-3C0FE111925F}" destId="{E60208A9-844D-40E9-95D3-A10FC223DBB6}" srcOrd="1" destOrd="0" presId="urn:microsoft.com/office/officeart/2005/8/layout/default"/>
    <dgm:cxn modelId="{6EB15A24-F2FC-4719-A89C-74930EEEFAF4}" type="presParOf" srcId="{EF67E6BD-79B6-418D-B671-3C0FE111925F}" destId="{21077FDE-9401-460D-BA0F-F307A7F6DC72}" srcOrd="2" destOrd="0" presId="urn:microsoft.com/office/officeart/2005/8/layout/default"/>
    <dgm:cxn modelId="{3C37AED2-E3DC-46B4-9955-1E5623163171}" type="presParOf" srcId="{EF67E6BD-79B6-418D-B671-3C0FE111925F}" destId="{17ABDC77-3405-44DD-8704-EA4A10EA26DF}" srcOrd="3" destOrd="0" presId="urn:microsoft.com/office/officeart/2005/8/layout/default"/>
    <dgm:cxn modelId="{37B5C2DC-F455-4E0E-8A52-D2769E09EBE5}" type="presParOf" srcId="{EF67E6BD-79B6-418D-B671-3C0FE111925F}" destId="{456BA238-8F04-42AA-8907-CA575F18413E}" srcOrd="4" destOrd="0" presId="urn:microsoft.com/office/officeart/2005/8/layout/default"/>
    <dgm:cxn modelId="{7438CF8A-ED6C-416B-8E9E-BA55BFC532F3}" type="presParOf" srcId="{EF67E6BD-79B6-418D-B671-3C0FE111925F}" destId="{1B7D8300-867D-441E-885D-5C31B9E312DA}" srcOrd="5" destOrd="0" presId="urn:microsoft.com/office/officeart/2005/8/layout/default"/>
    <dgm:cxn modelId="{3B59268B-DF9C-40D9-87E7-2CC828CEAFE2}" type="presParOf" srcId="{EF67E6BD-79B6-418D-B671-3C0FE111925F}" destId="{E0165FCC-62AB-4595-9E45-AEEF480D01B3}" srcOrd="6" destOrd="0" presId="urn:microsoft.com/office/officeart/2005/8/layout/default"/>
    <dgm:cxn modelId="{53D89816-F552-4872-B576-94C6BC1B652D}" type="presParOf" srcId="{EF67E6BD-79B6-418D-B671-3C0FE111925F}" destId="{7626A4FB-8C39-48D9-B396-BBAC65001ACD}" srcOrd="7" destOrd="0" presId="urn:microsoft.com/office/officeart/2005/8/layout/default"/>
    <dgm:cxn modelId="{EF8DBFB1-65B9-43E0-9B6C-3C618C08888A}" type="presParOf" srcId="{EF67E6BD-79B6-418D-B671-3C0FE111925F}" destId="{A37E66F6-24A7-4F79-B20B-473D1AB3AB5C}" srcOrd="8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4FEE8-0107-44B7-9E41-BBCD62B628F5}">
      <dsp:nvSpPr>
        <dsp:cNvPr id="0" name=""/>
        <dsp:cNvSpPr/>
      </dsp:nvSpPr>
      <dsp:spPr>
        <a:xfrm>
          <a:off x="0" y="220730"/>
          <a:ext cx="4903846" cy="25647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 err="1"/>
            <a:t>Majror</a:t>
          </a:r>
          <a:r>
            <a:rPr lang="sk-SK" sz="2300" kern="1200" dirty="0"/>
            <a:t> </a:t>
          </a:r>
          <a:r>
            <a:rPr lang="sk-SK" sz="2300" kern="1200" dirty="0" err="1"/>
            <a:t>determinants</a:t>
          </a:r>
          <a:r>
            <a:rPr lang="sk-SK" sz="2300" kern="1200" dirty="0"/>
            <a:t> of </a:t>
          </a:r>
          <a:r>
            <a:rPr lang="sk-SK" sz="2300" kern="1200" dirty="0" err="1"/>
            <a:t>succes</a:t>
          </a:r>
          <a:r>
            <a:rPr lang="sk-SK" sz="2300" kern="1200" dirty="0"/>
            <a:t> are :</a:t>
          </a:r>
          <a:endParaRPr lang="en-US" sz="2300" kern="1200" dirty="0"/>
        </a:p>
      </dsp:txBody>
      <dsp:txXfrm>
        <a:off x="0" y="220730"/>
        <a:ext cx="4903846" cy="2564736"/>
      </dsp:txXfrm>
    </dsp:sp>
    <dsp:sp modelId="{21077FDE-9401-460D-BA0F-F307A7F6DC72}">
      <dsp:nvSpPr>
        <dsp:cNvPr id="0" name=""/>
        <dsp:cNvSpPr/>
      </dsp:nvSpPr>
      <dsp:spPr>
        <a:xfrm>
          <a:off x="4853154" y="239104"/>
          <a:ext cx="2519961" cy="1249640"/>
        </a:xfrm>
        <a:prstGeom prst="rect">
          <a:avLst/>
        </a:prstGeom>
        <a:gradFill rotWithShape="0">
          <a:gsLst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dirty="0" err="1"/>
            <a:t>Maximal</a:t>
          </a:r>
          <a:r>
            <a:rPr lang="sk-SK" sz="2300" b="1" kern="1200" dirty="0"/>
            <a:t> </a:t>
          </a:r>
          <a:r>
            <a:rPr lang="sk-SK" sz="2300" b="1" kern="1200" dirty="0" err="1"/>
            <a:t>Strength</a:t>
          </a:r>
          <a:r>
            <a:rPr lang="sk-SK" sz="2300" b="1" kern="1200" dirty="0"/>
            <a:t> </a:t>
          </a:r>
        </a:p>
      </dsp:txBody>
      <dsp:txXfrm>
        <a:off x="4853154" y="239104"/>
        <a:ext cx="2519961" cy="1249640"/>
      </dsp:txXfrm>
    </dsp:sp>
    <dsp:sp modelId="{456BA238-8F04-42AA-8907-CA575F18413E}">
      <dsp:nvSpPr>
        <dsp:cNvPr id="0" name=""/>
        <dsp:cNvSpPr/>
      </dsp:nvSpPr>
      <dsp:spPr>
        <a:xfrm>
          <a:off x="8630555" y="3221433"/>
          <a:ext cx="1952777" cy="1331322"/>
        </a:xfrm>
        <a:prstGeom prst="rect">
          <a:avLst/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0">
              <a:schemeClr val="tx1">
                <a:lumMod val="50000"/>
                <a:lumOff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dirty="0" err="1"/>
            <a:t>Power</a:t>
          </a:r>
          <a:endParaRPr lang="sk-SK" sz="2300" b="1" kern="1200" dirty="0"/>
        </a:p>
      </dsp:txBody>
      <dsp:txXfrm>
        <a:off x="8630555" y="3221433"/>
        <a:ext cx="1952777" cy="1331322"/>
      </dsp:txXfrm>
    </dsp:sp>
    <dsp:sp modelId="{E0165FCC-62AB-4595-9E45-AEEF480D01B3}">
      <dsp:nvSpPr>
        <dsp:cNvPr id="0" name=""/>
        <dsp:cNvSpPr/>
      </dsp:nvSpPr>
      <dsp:spPr>
        <a:xfrm>
          <a:off x="5972011" y="1510171"/>
          <a:ext cx="3129362" cy="1711243"/>
        </a:xfrm>
        <a:prstGeom prst="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b="1" kern="1200" dirty="0" err="1"/>
            <a:t>Throwing</a:t>
          </a:r>
          <a:r>
            <a:rPr lang="sk-SK" sz="2300" b="1" kern="1200" dirty="0"/>
            <a:t> </a:t>
          </a:r>
          <a:r>
            <a:rPr lang="sk-SK" sz="2300" b="1" kern="1200" dirty="0" err="1"/>
            <a:t>velocity</a:t>
          </a:r>
          <a:endParaRPr lang="sk-SK" sz="2300" b="1" kern="1200" dirty="0"/>
        </a:p>
      </dsp:txBody>
      <dsp:txXfrm>
        <a:off x="5972011" y="1510171"/>
        <a:ext cx="3129362" cy="1711243"/>
      </dsp:txXfrm>
    </dsp:sp>
    <dsp:sp modelId="{A37E66F6-24A7-4F79-B20B-473D1AB3AB5C}">
      <dsp:nvSpPr>
        <dsp:cNvPr id="0" name=""/>
        <dsp:cNvSpPr/>
      </dsp:nvSpPr>
      <dsp:spPr>
        <a:xfrm>
          <a:off x="2793211" y="4386564"/>
          <a:ext cx="4266239" cy="2009446"/>
        </a:xfrm>
        <a:prstGeom prst="rect">
          <a:avLst/>
        </a:prstGeom>
        <a:gradFill rotWithShape="0">
          <a:gsLst>
            <a:gs pos="58000">
              <a:srgbClr val="0874C1"/>
            </a:gs>
            <a:gs pos="0">
              <a:schemeClr val="accent2">
                <a:lumMod val="60000"/>
                <a:lumOff val="40000"/>
              </a:schemeClr>
            </a:gs>
            <a:gs pos="100000">
              <a:srgbClr val="00B0F0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To </a:t>
          </a:r>
          <a:r>
            <a:rPr lang="sk-SK" sz="2300" kern="1200" dirty="0" err="1"/>
            <a:t>optimize</a:t>
          </a:r>
          <a:r>
            <a:rPr lang="sk-SK" sz="2300" kern="1200" dirty="0"/>
            <a:t> </a:t>
          </a:r>
          <a:r>
            <a:rPr lang="sk-SK" sz="2300" kern="1200" dirty="0" err="1"/>
            <a:t>effctiveness</a:t>
          </a:r>
          <a:r>
            <a:rPr lang="sk-SK" sz="2300" kern="1200" dirty="0"/>
            <a:t> of </a:t>
          </a:r>
          <a:r>
            <a:rPr lang="sk-SK" sz="2300" kern="1200" dirty="0" err="1"/>
            <a:t>training</a:t>
          </a:r>
          <a:r>
            <a:rPr lang="sk-SK" sz="2300" kern="1200" dirty="0"/>
            <a:t> programe, </a:t>
          </a:r>
          <a:r>
            <a:rPr lang="sk-SK" sz="2300" kern="1200" dirty="0" err="1"/>
            <a:t>where</a:t>
          </a:r>
          <a:r>
            <a:rPr lang="sk-SK" sz="2300" kern="1200" dirty="0"/>
            <a:t> </a:t>
          </a:r>
          <a:r>
            <a:rPr lang="sk-SK" sz="2300" kern="1200" dirty="0" err="1"/>
            <a:t>we</a:t>
          </a:r>
          <a:r>
            <a:rPr lang="sk-SK" sz="2300" kern="1200" dirty="0"/>
            <a:t> </a:t>
          </a:r>
          <a:r>
            <a:rPr lang="sk-SK" sz="2300" kern="1200" dirty="0" err="1"/>
            <a:t>need</a:t>
          </a:r>
          <a:r>
            <a:rPr lang="sk-SK" sz="2300" kern="1200" dirty="0"/>
            <a:t> </a:t>
          </a:r>
          <a:r>
            <a:rPr lang="sk-SK" sz="2300" b="1" kern="1200" dirty="0" err="1"/>
            <a:t>power</a:t>
          </a:r>
          <a:r>
            <a:rPr lang="sk-SK" sz="2300" kern="1200" dirty="0"/>
            <a:t> and </a:t>
          </a:r>
          <a:r>
            <a:rPr lang="sk-SK" sz="2300" b="1" kern="1200" dirty="0" err="1"/>
            <a:t>strength</a:t>
          </a:r>
          <a:r>
            <a:rPr lang="sk-SK" sz="2300" kern="1200" dirty="0"/>
            <a:t>, </a:t>
          </a:r>
          <a:r>
            <a:rPr lang="sk-SK" sz="2300" kern="1200" dirty="0" err="1"/>
            <a:t>we</a:t>
          </a:r>
          <a:r>
            <a:rPr lang="sk-SK" sz="2300" kern="1200" dirty="0"/>
            <a:t> </a:t>
          </a:r>
          <a:r>
            <a:rPr lang="sk-SK" sz="2300" kern="1200" dirty="0" err="1"/>
            <a:t>also</a:t>
          </a:r>
          <a:r>
            <a:rPr lang="sk-SK" sz="2300" kern="1200" dirty="0"/>
            <a:t> </a:t>
          </a:r>
          <a:r>
            <a:rPr lang="sk-SK" sz="2300" kern="1200" dirty="0" err="1"/>
            <a:t>need</a:t>
          </a:r>
          <a:r>
            <a:rPr lang="sk-SK" sz="2300" kern="1200" dirty="0"/>
            <a:t> to </a:t>
          </a:r>
          <a:r>
            <a:rPr lang="sk-SK" sz="2300" kern="1200" dirty="0" err="1"/>
            <a:t>improve</a:t>
          </a:r>
          <a:r>
            <a:rPr lang="sk-SK" sz="2300" kern="1200" dirty="0"/>
            <a:t> </a:t>
          </a:r>
          <a:r>
            <a:rPr lang="sk-SK" sz="2300" b="1" kern="1200" dirty="0" err="1"/>
            <a:t>technical</a:t>
          </a:r>
          <a:r>
            <a:rPr lang="sk-SK" sz="2300" kern="1200" dirty="0"/>
            <a:t> and </a:t>
          </a:r>
          <a:r>
            <a:rPr lang="sk-SK" sz="2300" b="1" kern="1200" dirty="0" err="1"/>
            <a:t>tactical</a:t>
          </a:r>
          <a:r>
            <a:rPr lang="sk-SK" sz="2300" kern="1200" dirty="0"/>
            <a:t> </a:t>
          </a:r>
          <a:r>
            <a:rPr lang="sk-SK" sz="2300" b="1" kern="1200" dirty="0" err="1"/>
            <a:t>skills</a:t>
          </a:r>
          <a:r>
            <a:rPr lang="sk-SK" sz="2300" b="1" kern="1200" dirty="0"/>
            <a:t> (</a:t>
          </a:r>
          <a:r>
            <a:rPr lang="sk-SK" sz="2300" b="1" kern="1200" dirty="0" err="1"/>
            <a:t>near</a:t>
          </a:r>
          <a:r>
            <a:rPr lang="sk-SK" sz="2300" b="1" kern="1200" dirty="0"/>
            <a:t> </a:t>
          </a:r>
          <a:r>
            <a:rPr lang="sk-SK" sz="2300" b="1" kern="1200" dirty="0" err="1"/>
            <a:t>the</a:t>
          </a:r>
          <a:r>
            <a:rPr lang="sk-SK" sz="2300" b="1" kern="1200" dirty="0"/>
            <a:t> in </a:t>
          </a:r>
          <a:r>
            <a:rPr lang="sk-SK" sz="2300" b="1" kern="1200" dirty="0" err="1"/>
            <a:t>season</a:t>
          </a:r>
          <a:r>
            <a:rPr lang="sk-SK" sz="2300" b="1" kern="1200" dirty="0"/>
            <a:t>)</a:t>
          </a:r>
          <a:endParaRPr lang="en-US" sz="2300" kern="1200" dirty="0"/>
        </a:p>
      </dsp:txBody>
      <dsp:txXfrm>
        <a:off x="2793211" y="4386564"/>
        <a:ext cx="4266239" cy="2009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F2473-2629-4CA2-BAE7-9CFC668324D8}" type="datetimeFigureOut">
              <a:rPr lang="sk-SK" smtClean="0"/>
              <a:t>27. 4. 2022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C944D-58D6-44D8-B26F-6492979A2FE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007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speed</a:t>
            </a:r>
            <a:r>
              <a:rPr lang="sk-SK" dirty="0"/>
              <a:t> </a:t>
            </a:r>
            <a:r>
              <a:rPr lang="sk-SK" dirty="0" err="1"/>
              <a:t>running</a:t>
            </a:r>
            <a:r>
              <a:rPr lang="sk-SK" dirty="0"/>
              <a:t> forward, </a:t>
            </a:r>
            <a:r>
              <a:rPr lang="sk-SK" dirty="0" err="1"/>
              <a:t>backward</a:t>
            </a:r>
            <a:r>
              <a:rPr lang="sk-SK" dirty="0"/>
              <a:t> and </a:t>
            </a:r>
            <a:r>
              <a:rPr lang="sk-SK" dirty="0" err="1"/>
              <a:t>alsoside</a:t>
            </a:r>
            <a:r>
              <a:rPr lang="sk-SK" dirty="0"/>
              <a:t> </a:t>
            </a:r>
            <a:r>
              <a:rPr lang="sk-SK" dirty="0" err="1"/>
              <a:t>running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C944D-58D6-44D8-B26F-6492979A2FE8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529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03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4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0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302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31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1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2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0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1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2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9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6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ywellfit.com/what-is-plyometrics-exercise-123098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ywellfit.com/cross-training-improves-fitness-and-reduces-injury-312076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660-4601/16/22/4520/htm" TargetMode="External"/><Relationship Id="rId7" Type="http://schemas.openxmlformats.org/officeDocument/2006/relationships/hyperlink" Target="https://www.aspetar.com/journal/upload/PDF/2014410103654.pdf" TargetMode="External"/><Relationship Id="rId2" Type="http://schemas.openxmlformats.org/officeDocument/2006/relationships/hyperlink" Target="https://www.rookieroad.com/handball/list-handball-skills/#sav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6888376/" TargetMode="External"/><Relationship Id="rId5" Type="http://schemas.openxmlformats.org/officeDocument/2006/relationships/hyperlink" Target="https://pubmed.ncbi.nlm.nih.gov/32162502/" TargetMode="External"/><Relationship Id="rId4" Type="http://schemas.openxmlformats.org/officeDocument/2006/relationships/hyperlink" Target="https://pubmed.ncbi.nlm.nih.gov/3173172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D86290-DD88-4CF2-9105-132B7C0D4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Strength</a:t>
            </a:r>
            <a:r>
              <a:rPr lang="sk-SK" dirty="0"/>
              <a:t> </a:t>
            </a:r>
            <a:r>
              <a:rPr lang="sk-SK" dirty="0" err="1"/>
              <a:t>training</a:t>
            </a:r>
            <a:r>
              <a:rPr lang="sk-SK" dirty="0"/>
              <a:t> and </a:t>
            </a:r>
            <a:r>
              <a:rPr lang="sk-SK" dirty="0" err="1"/>
              <a:t>handball</a:t>
            </a:r>
            <a:r>
              <a:rPr lang="sk-SK" dirty="0"/>
              <a:t> </a:t>
            </a:r>
            <a:r>
              <a:rPr lang="sk-SK" dirty="0" err="1"/>
              <a:t>players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2E09B1-3625-449D-8A71-D7160B859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Laura Polačiková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0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C5413-A6D0-4AE7-BF6F-99BB34CC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Specific</a:t>
            </a:r>
            <a:r>
              <a:rPr lang="sk-SK" dirty="0"/>
              <a:t> </a:t>
            </a:r>
            <a:r>
              <a:rPr lang="sk-SK" dirty="0" err="1"/>
              <a:t>skills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77870A-5A3E-4C4B-A3F1-9AEEEFB80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Dribbling</a:t>
            </a:r>
            <a:endParaRPr lang="sk-SK" dirty="0"/>
          </a:p>
          <a:p>
            <a:r>
              <a:rPr lang="sk-SK" dirty="0" err="1"/>
              <a:t>Cathing</a:t>
            </a:r>
            <a:endParaRPr lang="sk-SK" dirty="0"/>
          </a:p>
          <a:p>
            <a:r>
              <a:rPr lang="sk-SK" dirty="0" err="1"/>
              <a:t>Throwing</a:t>
            </a:r>
            <a:endParaRPr lang="sk-SK" dirty="0"/>
          </a:p>
          <a:p>
            <a:r>
              <a:rPr lang="sk-SK" dirty="0"/>
              <a:t>Jumping</a:t>
            </a:r>
          </a:p>
          <a:p>
            <a:r>
              <a:rPr lang="sk-SK" dirty="0" err="1"/>
              <a:t>Accuracy</a:t>
            </a:r>
            <a:endParaRPr lang="sk-SK" dirty="0"/>
          </a:p>
          <a:p>
            <a:r>
              <a:rPr lang="sk-SK" dirty="0" err="1"/>
              <a:t>Saving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78BDE25-894D-47DB-9216-226442EB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769" y="2435709"/>
            <a:ext cx="4956478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8887D-8DF3-44A8-B73A-FBE3EE97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aerobic</a:t>
            </a:r>
            <a:r>
              <a:rPr lang="sk-SK" dirty="0"/>
              <a:t>/</a:t>
            </a:r>
            <a:r>
              <a:rPr lang="sk-SK" dirty="0" err="1"/>
              <a:t>anaerbic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D6C8990-4068-4AC0-A3DB-A0EC7783F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Aerobic</a:t>
            </a:r>
            <a:r>
              <a:rPr lang="sk-SK" b="1" dirty="0"/>
              <a:t> </a:t>
            </a:r>
            <a:r>
              <a:rPr lang="sk-SK" b="1" dirty="0" err="1"/>
              <a:t>training</a:t>
            </a:r>
            <a:endParaRPr lang="sk-SK" b="1" dirty="0"/>
          </a:p>
          <a:p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important</a:t>
            </a:r>
            <a:r>
              <a:rPr lang="sk-SK" dirty="0"/>
              <a:t>, </a:t>
            </a:r>
            <a:r>
              <a:rPr lang="sk-SK" dirty="0" err="1"/>
              <a:t>because</a:t>
            </a:r>
            <a:r>
              <a:rPr lang="sk-SK" dirty="0"/>
              <a:t> </a:t>
            </a:r>
            <a:r>
              <a:rPr lang="sk-SK" dirty="0" err="1"/>
              <a:t>well</a:t>
            </a:r>
            <a:r>
              <a:rPr lang="sk-SK" dirty="0"/>
              <a:t> </a:t>
            </a:r>
            <a:r>
              <a:rPr lang="sk-SK" dirty="0" err="1"/>
              <a:t>develped</a:t>
            </a:r>
            <a:r>
              <a:rPr lang="sk-SK" dirty="0"/>
              <a:t> </a:t>
            </a:r>
            <a:r>
              <a:rPr lang="sk-SK" dirty="0" err="1"/>
              <a:t>aerobic</a:t>
            </a:r>
            <a:r>
              <a:rPr lang="sk-SK" dirty="0"/>
              <a:t> </a:t>
            </a:r>
            <a:r>
              <a:rPr lang="sk-SK" dirty="0" err="1"/>
              <a:t>training</a:t>
            </a:r>
            <a:r>
              <a:rPr lang="sk-SK" dirty="0"/>
              <a:t> </a:t>
            </a:r>
            <a:r>
              <a:rPr lang="sk-SK" dirty="0" err="1"/>
              <a:t>allows</a:t>
            </a:r>
            <a:r>
              <a:rPr lang="sk-SK" dirty="0"/>
              <a:t> to </a:t>
            </a:r>
            <a:r>
              <a:rPr lang="sk-SK" dirty="0" err="1"/>
              <a:t>tolerate</a:t>
            </a:r>
            <a:r>
              <a:rPr lang="sk-SK" dirty="0"/>
              <a:t> </a:t>
            </a:r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intensities</a:t>
            </a:r>
            <a:r>
              <a:rPr lang="sk-SK" dirty="0"/>
              <a:t> and </a:t>
            </a:r>
            <a:r>
              <a:rPr lang="sk-SK" dirty="0" err="1"/>
              <a:t>physiological</a:t>
            </a:r>
            <a:r>
              <a:rPr lang="sk-SK" dirty="0"/>
              <a:t> </a:t>
            </a:r>
            <a:r>
              <a:rPr lang="sk-SK" dirty="0" err="1"/>
              <a:t>load</a:t>
            </a:r>
            <a:r>
              <a:rPr lang="sk-SK" dirty="0"/>
              <a:t> </a:t>
            </a:r>
            <a:r>
              <a:rPr lang="sk-SK" dirty="0" err="1"/>
              <a:t>traiing</a:t>
            </a:r>
            <a:endParaRPr lang="sk-SK" dirty="0"/>
          </a:p>
          <a:p>
            <a:endParaRPr lang="sk-SK" dirty="0"/>
          </a:p>
          <a:p>
            <a:r>
              <a:rPr lang="sk-SK" b="1" dirty="0" err="1"/>
              <a:t>Anaerobic</a:t>
            </a:r>
            <a:r>
              <a:rPr lang="sk-SK" b="1" dirty="0"/>
              <a:t> </a:t>
            </a:r>
            <a:r>
              <a:rPr lang="sk-SK" b="1" dirty="0" err="1"/>
              <a:t>training</a:t>
            </a:r>
            <a:r>
              <a:rPr lang="sk-SK" b="1" dirty="0"/>
              <a:t> </a:t>
            </a:r>
          </a:p>
          <a:p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important</a:t>
            </a:r>
            <a:r>
              <a:rPr lang="sk-SK" dirty="0"/>
              <a:t>, </a:t>
            </a:r>
            <a:r>
              <a:rPr lang="sk-SK" dirty="0" err="1"/>
              <a:t>because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improves</a:t>
            </a:r>
            <a:r>
              <a:rPr lang="sk-SK" dirty="0"/>
              <a:t> </a:t>
            </a:r>
            <a:r>
              <a:rPr lang="sk-SK" dirty="0" err="1"/>
              <a:t>performance</a:t>
            </a:r>
            <a:r>
              <a:rPr lang="sk-SK" dirty="0"/>
              <a:t> of </a:t>
            </a:r>
            <a:r>
              <a:rPr lang="sk-SK" dirty="0" err="1"/>
              <a:t>intense</a:t>
            </a:r>
            <a:r>
              <a:rPr lang="sk-SK" dirty="0"/>
              <a:t> </a:t>
            </a:r>
            <a:r>
              <a:rPr lang="sk-SK" dirty="0" err="1"/>
              <a:t>match</a:t>
            </a:r>
            <a:r>
              <a:rPr lang="sk-SK" dirty="0"/>
              <a:t> </a:t>
            </a:r>
            <a:r>
              <a:rPr lang="sk-SK" dirty="0" err="1"/>
              <a:t>activities</a:t>
            </a:r>
            <a:r>
              <a:rPr lang="sk-SK" dirty="0"/>
              <a:t> </a:t>
            </a:r>
            <a:r>
              <a:rPr lang="sk-SK" dirty="0" err="1"/>
              <a:t>such</a:t>
            </a:r>
            <a:r>
              <a:rPr lang="sk-SK" dirty="0"/>
              <a:t> as </a:t>
            </a:r>
            <a:r>
              <a:rPr lang="sk-SK" dirty="0" err="1"/>
              <a:t>sprints</a:t>
            </a:r>
            <a:r>
              <a:rPr lang="sk-SK" dirty="0"/>
              <a:t>, </a:t>
            </a:r>
            <a:r>
              <a:rPr lang="sk-SK" dirty="0" err="1"/>
              <a:t>jumps</a:t>
            </a:r>
            <a:r>
              <a:rPr lang="sk-SK" dirty="0"/>
              <a:t>, </a:t>
            </a:r>
            <a:r>
              <a:rPr lang="sk-SK" dirty="0" err="1"/>
              <a:t>shots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381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A322BF-58DF-4C80-A5D4-5CF8F324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sk-SK"/>
              <a:t>Injuries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02CA779-87D7-4835-A61C-742B2BC7C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58703"/>
            <a:ext cx="5285791" cy="3042547"/>
          </a:xfrm>
        </p:spPr>
        <p:txBody>
          <a:bodyPr>
            <a:normAutofit/>
          </a:bodyPr>
          <a:lstStyle/>
          <a:p>
            <a:r>
              <a:rPr lang="sk-SK" b="1" dirty="0" err="1">
                <a:solidFill>
                  <a:schemeClr val="tx1"/>
                </a:solidFill>
              </a:rPr>
              <a:t>Ankle</a:t>
            </a:r>
            <a:r>
              <a:rPr lang="sk-SK" b="1" dirty="0">
                <a:solidFill>
                  <a:schemeClr val="tx1"/>
                </a:solidFill>
              </a:rPr>
              <a:t> – </a:t>
            </a:r>
            <a:r>
              <a:rPr lang="sk-SK" dirty="0" err="1">
                <a:solidFill>
                  <a:schemeClr val="tx1"/>
                </a:solidFill>
              </a:rPr>
              <a:t>sprains</a:t>
            </a:r>
            <a:r>
              <a:rPr lang="sk-SK" dirty="0">
                <a:solidFill>
                  <a:schemeClr val="tx1"/>
                </a:solidFill>
              </a:rPr>
              <a:t> (more </a:t>
            </a:r>
            <a:r>
              <a:rPr lang="sk-SK" dirty="0" err="1">
                <a:solidFill>
                  <a:schemeClr val="tx1"/>
                </a:solidFill>
              </a:rPr>
              <a:t>woman</a:t>
            </a:r>
            <a:r>
              <a:rPr lang="sk-SK" dirty="0">
                <a:solidFill>
                  <a:schemeClr val="tx1"/>
                </a:solidFill>
              </a:rPr>
              <a:t>)</a:t>
            </a:r>
          </a:p>
          <a:p>
            <a:r>
              <a:rPr lang="sk-SK" b="1" dirty="0" err="1">
                <a:solidFill>
                  <a:schemeClr val="tx1"/>
                </a:solidFill>
              </a:rPr>
              <a:t>Knee</a:t>
            </a:r>
            <a:r>
              <a:rPr lang="sk-SK" b="1" dirty="0">
                <a:solidFill>
                  <a:schemeClr val="tx1"/>
                </a:solidFill>
              </a:rPr>
              <a:t> - </a:t>
            </a:r>
            <a:r>
              <a:rPr lang="sk-SK" dirty="0">
                <a:solidFill>
                  <a:schemeClr val="tx1"/>
                </a:solidFill>
              </a:rPr>
              <a:t>ACL </a:t>
            </a:r>
            <a:r>
              <a:rPr lang="sk-SK" dirty="0" err="1">
                <a:solidFill>
                  <a:schemeClr val="tx1"/>
                </a:solidFill>
              </a:rPr>
              <a:t>anterior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crucial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ligament</a:t>
            </a:r>
            <a:r>
              <a:rPr lang="sk-SK" dirty="0">
                <a:solidFill>
                  <a:schemeClr val="tx1"/>
                </a:solidFill>
              </a:rPr>
              <a:t> (</a:t>
            </a:r>
            <a:r>
              <a:rPr lang="sk-SK" dirty="0" err="1">
                <a:solidFill>
                  <a:schemeClr val="tx1"/>
                </a:solidFill>
              </a:rPr>
              <a:t>healing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long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time</a:t>
            </a:r>
            <a:r>
              <a:rPr lang="sk-SK" dirty="0">
                <a:solidFill>
                  <a:schemeClr val="tx1"/>
                </a:solidFill>
              </a:rPr>
              <a:t>- most </a:t>
            </a:r>
            <a:r>
              <a:rPr lang="sk-SK" dirty="0" err="1">
                <a:solidFill>
                  <a:schemeClr val="tx1"/>
                </a:solidFill>
              </a:rPr>
              <a:t>serious</a:t>
            </a:r>
            <a:r>
              <a:rPr lang="sk-SK" dirty="0">
                <a:solidFill>
                  <a:schemeClr val="tx1"/>
                </a:solidFill>
              </a:rPr>
              <a:t>), </a:t>
            </a:r>
            <a:r>
              <a:rPr lang="sk-SK" dirty="0" err="1">
                <a:solidFill>
                  <a:schemeClr val="tx1"/>
                </a:solidFill>
              </a:rPr>
              <a:t>meniscus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Shoulder</a:t>
            </a:r>
            <a:r>
              <a:rPr lang="sk-SK" b="1" dirty="0">
                <a:solidFill>
                  <a:schemeClr val="tx1"/>
                </a:solidFill>
              </a:rPr>
              <a:t> , </a:t>
            </a:r>
            <a:r>
              <a:rPr lang="sk-SK" b="1" dirty="0" err="1">
                <a:solidFill>
                  <a:schemeClr val="tx1"/>
                </a:solidFill>
              </a:rPr>
              <a:t>elbow</a:t>
            </a:r>
            <a:r>
              <a:rPr lang="sk-SK" b="1" dirty="0">
                <a:solidFill>
                  <a:schemeClr val="tx1"/>
                </a:solidFill>
              </a:rPr>
              <a:t>,  </a:t>
            </a:r>
            <a:r>
              <a:rPr lang="sk-SK" b="1" dirty="0" err="1">
                <a:solidFill>
                  <a:schemeClr val="tx1"/>
                </a:solidFill>
              </a:rPr>
              <a:t>fingers</a:t>
            </a:r>
            <a:endParaRPr lang="sk-SK" b="1" dirty="0">
              <a:solidFill>
                <a:schemeClr val="tx1"/>
              </a:solidFill>
            </a:endParaRPr>
          </a:p>
          <a:p>
            <a:r>
              <a:rPr lang="sk-SK" b="1" dirty="0" err="1">
                <a:solidFill>
                  <a:schemeClr val="tx1"/>
                </a:solidFill>
              </a:rPr>
              <a:t>Head</a:t>
            </a:r>
            <a:r>
              <a:rPr lang="sk-SK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CB4FDE4-C606-4239-BE60-9F8033701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56" t="25196" r="30266" b="9948"/>
          <a:stretch/>
        </p:blipFill>
        <p:spPr bwMode="auto">
          <a:xfrm>
            <a:off x="7619465" y="1501828"/>
            <a:ext cx="3847646" cy="353767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74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D2BDE-CCA5-4B04-8E40-F6748DF48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343" y="1444753"/>
            <a:ext cx="4379439" cy="3968496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sk-SK" sz="3200">
                <a:solidFill>
                  <a:srgbClr val="FFFFFF"/>
                </a:solidFill>
              </a:rPr>
              <a:t>Prevention of injuries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6FD421-B294-4669-AEE0-F8D08902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444752"/>
            <a:ext cx="4816392" cy="3968496"/>
          </a:xfrm>
        </p:spPr>
        <p:txBody>
          <a:bodyPr anchor="ctr">
            <a:normAutofit/>
          </a:bodyPr>
          <a:lstStyle/>
          <a:p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Proper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warm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>
                <a:solidFill>
                  <a:schemeClr val="tx1">
                    <a:lumMod val="75000"/>
                    <a:lumOff val="25000"/>
                  </a:schemeClr>
                </a:solidFill>
              </a:rPr>
              <a:t>Exercises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stabilisation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joints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Balance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exercises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focusing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neuromuscular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landing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Compensation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exerises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Orthosis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Taping</a:t>
            </a:r>
            <a:endParaRPr lang="sk-S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Healthy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lifestyle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food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suplements</a:t>
            </a:r>
            <a:r>
              <a:rPr lang="sk-SK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relax)</a:t>
            </a:r>
          </a:p>
        </p:txBody>
      </p:sp>
    </p:spTree>
    <p:extLst>
      <p:ext uri="{BB962C8B-B14F-4D97-AF65-F5344CB8AC3E}">
        <p14:creationId xmlns:p14="http://schemas.microsoft.com/office/powerpoint/2010/main" val="287817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8A1F2-F09F-4DB6-95F0-A8A31FBC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sk-SK" sz="1400" dirty="0" err="1">
                <a:solidFill>
                  <a:srgbClr val="FFFFFF"/>
                </a:solidFill>
              </a:rPr>
              <a:t>How</a:t>
            </a:r>
            <a:r>
              <a:rPr lang="sk-SK" sz="1400" dirty="0">
                <a:solidFill>
                  <a:srgbClr val="FFFFFF"/>
                </a:solidFill>
              </a:rPr>
              <a:t> </a:t>
            </a:r>
            <a:r>
              <a:rPr lang="sk-SK" sz="1400" dirty="0" err="1">
                <a:solidFill>
                  <a:srgbClr val="FFFFFF"/>
                </a:solidFill>
              </a:rPr>
              <a:t>much</a:t>
            </a:r>
            <a:r>
              <a:rPr lang="sk-SK" sz="1400" dirty="0">
                <a:solidFill>
                  <a:srgbClr val="FFFFFF"/>
                </a:solidFill>
              </a:rPr>
              <a:t> </a:t>
            </a:r>
            <a:r>
              <a:rPr lang="sk-SK" sz="1400" dirty="0" err="1">
                <a:solidFill>
                  <a:srgbClr val="FFFFFF"/>
                </a:solidFill>
              </a:rPr>
              <a:t>training</a:t>
            </a:r>
            <a:r>
              <a:rPr lang="sk-SK" sz="1400" dirty="0">
                <a:solidFill>
                  <a:srgbClr val="FFFFFF"/>
                </a:solidFill>
              </a:rPr>
              <a:t> </a:t>
            </a:r>
            <a:r>
              <a:rPr lang="sk-SK" sz="1400" dirty="0" err="1">
                <a:solidFill>
                  <a:srgbClr val="FFFFFF"/>
                </a:solidFill>
              </a:rPr>
              <a:t>sessions</a:t>
            </a:r>
            <a:r>
              <a:rPr lang="sk-SK" sz="1400" dirty="0">
                <a:solidFill>
                  <a:srgbClr val="FFFFFF"/>
                </a:solidFill>
              </a:rPr>
              <a:t> are </a:t>
            </a:r>
            <a:r>
              <a:rPr lang="sk-SK" sz="1400" dirty="0" err="1">
                <a:solidFill>
                  <a:srgbClr val="FFFFFF"/>
                </a:solidFill>
              </a:rPr>
              <a:t>suitable</a:t>
            </a:r>
            <a:r>
              <a:rPr lang="sk-SK" sz="1400" dirty="0">
                <a:solidFill>
                  <a:srgbClr val="FFFFFF"/>
                </a:solidFill>
              </a:rPr>
              <a:t> to </a:t>
            </a:r>
            <a:r>
              <a:rPr lang="sk-SK" sz="1400" dirty="0" err="1">
                <a:solidFill>
                  <a:srgbClr val="FFFFFF"/>
                </a:solidFill>
              </a:rPr>
              <a:t>sustain</a:t>
            </a:r>
            <a:r>
              <a:rPr lang="sk-SK" sz="1400" dirty="0">
                <a:solidFill>
                  <a:srgbClr val="FFFFFF"/>
                </a:solidFill>
              </a:rPr>
              <a:t> </a:t>
            </a:r>
            <a:r>
              <a:rPr lang="sk-SK" sz="1400" dirty="0" err="1">
                <a:solidFill>
                  <a:srgbClr val="FFFFFF"/>
                </a:solidFill>
              </a:rPr>
              <a:t>strength</a:t>
            </a:r>
            <a:r>
              <a:rPr lang="sk-SK" sz="1400" dirty="0">
                <a:solidFill>
                  <a:srgbClr val="FFFFFF"/>
                </a:solidFill>
              </a:rPr>
              <a:t> and </a:t>
            </a:r>
            <a:r>
              <a:rPr lang="sk-SK" sz="1400" dirty="0" err="1">
                <a:solidFill>
                  <a:srgbClr val="FFFFFF"/>
                </a:solidFill>
              </a:rPr>
              <a:t>power</a:t>
            </a:r>
            <a:r>
              <a:rPr lang="sk-SK" sz="1400" dirty="0">
                <a:solidFill>
                  <a:srgbClr val="FFFFFF"/>
                </a:solidFill>
              </a:rPr>
              <a:t>?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E3DE5A-372F-4ED1-AB93-011CEEBD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sk-SK" dirty="0"/>
              <a:t>1 x a </a:t>
            </a:r>
            <a:r>
              <a:rPr lang="sk-SK" dirty="0" err="1"/>
              <a:t>week</a:t>
            </a:r>
            <a:r>
              <a:rPr lang="sk-SK" dirty="0"/>
              <a:t> – </a:t>
            </a:r>
            <a:r>
              <a:rPr lang="sk-SK" dirty="0" err="1"/>
              <a:t>too</a:t>
            </a:r>
            <a:r>
              <a:rPr lang="sk-SK" dirty="0"/>
              <a:t> </a:t>
            </a:r>
            <a:r>
              <a:rPr lang="sk-SK" dirty="0" err="1"/>
              <a:t>little</a:t>
            </a:r>
            <a:endParaRPr lang="sk-SK" dirty="0"/>
          </a:p>
          <a:p>
            <a:r>
              <a:rPr lang="sk-SK" dirty="0"/>
              <a:t>2 x a </a:t>
            </a:r>
            <a:r>
              <a:rPr lang="sk-SK" dirty="0" err="1"/>
              <a:t>week</a:t>
            </a:r>
            <a:r>
              <a:rPr lang="sk-SK" dirty="0"/>
              <a:t> – </a:t>
            </a:r>
            <a:r>
              <a:rPr lang="sk-SK" dirty="0" err="1"/>
              <a:t>good</a:t>
            </a:r>
            <a:r>
              <a:rPr lang="sk-SK" dirty="0"/>
              <a:t> </a:t>
            </a:r>
            <a:r>
              <a:rPr lang="sk-SK" dirty="0" err="1"/>
              <a:t>stimulus</a:t>
            </a:r>
            <a:r>
              <a:rPr lang="sk-SK" dirty="0"/>
              <a:t>,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sometimes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enought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improvement</a:t>
            </a:r>
            <a:endParaRPr lang="sk-SK" dirty="0"/>
          </a:p>
          <a:p>
            <a:r>
              <a:rPr lang="sk-SK" dirty="0"/>
              <a:t>3 x a </a:t>
            </a:r>
            <a:r>
              <a:rPr lang="sk-SK" dirty="0" err="1"/>
              <a:t>week</a:t>
            </a:r>
            <a:r>
              <a:rPr lang="sk-SK" dirty="0"/>
              <a:t> - </a:t>
            </a:r>
            <a:r>
              <a:rPr lang="sk-SK" dirty="0" err="1"/>
              <a:t>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0BE16-4DD5-4CD0-A14D-D759BBA5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sk-SK" dirty="0" err="1"/>
              <a:t>Warm</a:t>
            </a:r>
            <a:r>
              <a:rPr lang="sk-SK" dirty="0"/>
              <a:t> </a:t>
            </a:r>
            <a:r>
              <a:rPr lang="sk-SK" dirty="0" err="1"/>
              <a:t>up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DAA8C2-ECCA-4329-B0B9-C8EF77C56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404040"/>
                </a:solidFill>
              </a:rPr>
              <a:t>10minutes</a:t>
            </a:r>
          </a:p>
          <a:p>
            <a:r>
              <a:rPr lang="sk-SK" dirty="0" err="1">
                <a:solidFill>
                  <a:srgbClr val="404040"/>
                </a:solidFill>
              </a:rPr>
              <a:t>Jogging</a:t>
            </a:r>
            <a:r>
              <a:rPr lang="sk-SK" dirty="0">
                <a:solidFill>
                  <a:srgbClr val="404040"/>
                </a:solidFill>
              </a:rPr>
              <a:t>, </a:t>
            </a:r>
            <a:r>
              <a:rPr lang="sk-SK" dirty="0" err="1">
                <a:solidFill>
                  <a:srgbClr val="404040"/>
                </a:solidFill>
              </a:rPr>
              <a:t>high</a:t>
            </a:r>
            <a:r>
              <a:rPr lang="sk-SK" dirty="0">
                <a:solidFill>
                  <a:srgbClr val="404040"/>
                </a:solidFill>
              </a:rPr>
              <a:t> </a:t>
            </a:r>
            <a:r>
              <a:rPr lang="sk-SK" dirty="0" err="1">
                <a:solidFill>
                  <a:srgbClr val="404040"/>
                </a:solidFill>
              </a:rPr>
              <a:t>knees</a:t>
            </a:r>
            <a:r>
              <a:rPr lang="sk-SK" dirty="0">
                <a:solidFill>
                  <a:srgbClr val="404040"/>
                </a:solidFill>
              </a:rPr>
              <a:t>, </a:t>
            </a:r>
            <a:r>
              <a:rPr lang="sk-SK" dirty="0" err="1">
                <a:solidFill>
                  <a:srgbClr val="404040"/>
                </a:solidFill>
              </a:rPr>
              <a:t>running</a:t>
            </a:r>
            <a:endParaRPr lang="sk-SK" dirty="0">
              <a:solidFill>
                <a:srgbClr val="404040"/>
              </a:solidFill>
            </a:endParaRPr>
          </a:p>
          <a:p>
            <a:r>
              <a:rPr lang="sk-SK" dirty="0" err="1">
                <a:solidFill>
                  <a:srgbClr val="404040"/>
                </a:solidFill>
              </a:rPr>
              <a:t>Calistenics</a:t>
            </a:r>
            <a:r>
              <a:rPr lang="sk-SK" dirty="0">
                <a:solidFill>
                  <a:srgbClr val="404040"/>
                </a:solidFill>
              </a:rPr>
              <a:t> (</a:t>
            </a:r>
            <a:r>
              <a:rPr lang="sk-SK" dirty="0" err="1">
                <a:solidFill>
                  <a:srgbClr val="404040"/>
                </a:solidFill>
              </a:rPr>
              <a:t>burpees</a:t>
            </a:r>
            <a:r>
              <a:rPr lang="sk-SK" dirty="0">
                <a:solidFill>
                  <a:srgbClr val="404040"/>
                </a:solidFill>
              </a:rPr>
              <a:t>, </a:t>
            </a:r>
            <a:r>
              <a:rPr lang="sk-SK" dirty="0" err="1">
                <a:solidFill>
                  <a:srgbClr val="404040"/>
                </a:solidFill>
              </a:rPr>
              <a:t>jump</a:t>
            </a:r>
            <a:r>
              <a:rPr lang="sk-SK" dirty="0">
                <a:solidFill>
                  <a:srgbClr val="404040"/>
                </a:solidFill>
              </a:rPr>
              <a:t> </a:t>
            </a:r>
            <a:r>
              <a:rPr lang="sk-SK" dirty="0" err="1">
                <a:solidFill>
                  <a:srgbClr val="404040"/>
                </a:solidFill>
              </a:rPr>
              <a:t>squats</a:t>
            </a:r>
            <a:r>
              <a:rPr lang="sk-SK" dirty="0">
                <a:solidFill>
                  <a:srgbClr val="404040"/>
                </a:solidFill>
              </a:rPr>
              <a:t>, rope </a:t>
            </a:r>
            <a:r>
              <a:rPr lang="sk-SK" dirty="0" err="1">
                <a:solidFill>
                  <a:srgbClr val="404040"/>
                </a:solidFill>
              </a:rPr>
              <a:t>skipping</a:t>
            </a:r>
            <a:r>
              <a:rPr lang="sk-SK" dirty="0">
                <a:solidFill>
                  <a:srgbClr val="404040"/>
                </a:solidFill>
              </a:rPr>
              <a:t>...)</a:t>
            </a:r>
          </a:p>
          <a:p>
            <a:r>
              <a:rPr lang="sk-SK" dirty="0" err="1">
                <a:solidFill>
                  <a:srgbClr val="404040"/>
                </a:solidFill>
              </a:rPr>
              <a:t>Dynamic</a:t>
            </a:r>
            <a:r>
              <a:rPr lang="sk-SK" dirty="0">
                <a:solidFill>
                  <a:srgbClr val="404040"/>
                </a:solidFill>
              </a:rPr>
              <a:t> </a:t>
            </a:r>
            <a:r>
              <a:rPr lang="sk-SK" dirty="0" err="1">
                <a:solidFill>
                  <a:srgbClr val="404040"/>
                </a:solidFill>
              </a:rPr>
              <a:t>stretching</a:t>
            </a:r>
            <a:r>
              <a:rPr lang="sk-SK" dirty="0">
                <a:solidFill>
                  <a:srgbClr val="404040"/>
                </a:solidFill>
              </a:rPr>
              <a:t> (</a:t>
            </a:r>
            <a:r>
              <a:rPr lang="sk-SK" dirty="0" err="1">
                <a:solidFill>
                  <a:srgbClr val="404040"/>
                </a:solidFill>
              </a:rPr>
              <a:t>hand</a:t>
            </a:r>
            <a:r>
              <a:rPr lang="sk-SK" dirty="0">
                <a:solidFill>
                  <a:srgbClr val="404040"/>
                </a:solidFill>
              </a:rPr>
              <a:t> to </a:t>
            </a:r>
            <a:r>
              <a:rPr lang="sk-SK" dirty="0" err="1">
                <a:solidFill>
                  <a:srgbClr val="404040"/>
                </a:solidFill>
              </a:rPr>
              <a:t>toe</a:t>
            </a:r>
            <a:r>
              <a:rPr lang="sk-SK" dirty="0">
                <a:solidFill>
                  <a:srgbClr val="404040"/>
                </a:solidFill>
              </a:rPr>
              <a:t> </a:t>
            </a:r>
            <a:r>
              <a:rPr lang="sk-SK" dirty="0" err="1">
                <a:solidFill>
                  <a:srgbClr val="404040"/>
                </a:solidFill>
              </a:rPr>
              <a:t>touch</a:t>
            </a:r>
            <a:r>
              <a:rPr lang="sk-SK" dirty="0">
                <a:solidFill>
                  <a:srgbClr val="404040"/>
                </a:solidFill>
              </a:rPr>
              <a:t>, </a:t>
            </a:r>
            <a:r>
              <a:rPr lang="sk-SK" dirty="0" err="1">
                <a:solidFill>
                  <a:srgbClr val="404040"/>
                </a:solidFill>
              </a:rPr>
              <a:t>hamstring</a:t>
            </a:r>
            <a:r>
              <a:rPr lang="sk-SK" dirty="0">
                <a:solidFill>
                  <a:srgbClr val="404040"/>
                </a:solidFill>
              </a:rPr>
              <a:t>, </a:t>
            </a:r>
            <a:r>
              <a:rPr lang="sk-SK" dirty="0" err="1">
                <a:solidFill>
                  <a:srgbClr val="404040"/>
                </a:solidFill>
              </a:rPr>
              <a:t>quadriceps</a:t>
            </a:r>
            <a:r>
              <a:rPr lang="sk-SK" dirty="0">
                <a:solidFill>
                  <a:srgbClr val="404040"/>
                </a:solidFill>
              </a:rPr>
              <a:t>, </a:t>
            </a:r>
            <a:r>
              <a:rPr lang="sk-SK" dirty="0" err="1">
                <a:solidFill>
                  <a:srgbClr val="404040"/>
                </a:solidFill>
              </a:rPr>
              <a:t>trapezius</a:t>
            </a:r>
            <a:r>
              <a:rPr lang="sk-SK" dirty="0">
                <a:solidFill>
                  <a:srgbClr val="404040"/>
                </a:solidFill>
              </a:rPr>
              <a:t> </a:t>
            </a:r>
            <a:r>
              <a:rPr lang="sk-SK" dirty="0" err="1">
                <a:solidFill>
                  <a:srgbClr val="404040"/>
                </a:solidFill>
              </a:rPr>
              <a:t>stretches</a:t>
            </a:r>
            <a:r>
              <a:rPr lang="sk-SK" dirty="0">
                <a:solidFill>
                  <a:srgbClr val="404040"/>
                </a:solidFill>
              </a:rPr>
              <a:t>...)</a:t>
            </a:r>
          </a:p>
          <a:p>
            <a:r>
              <a:rPr lang="sk-SK" dirty="0">
                <a:solidFill>
                  <a:srgbClr val="404040"/>
                </a:solidFill>
              </a:rPr>
              <a:t>Mobility </a:t>
            </a:r>
            <a:r>
              <a:rPr lang="sk-SK" dirty="0" err="1">
                <a:solidFill>
                  <a:srgbClr val="404040"/>
                </a:solidFill>
              </a:rPr>
              <a:t>exercises</a:t>
            </a:r>
            <a:r>
              <a:rPr lang="sk-SK" dirty="0">
                <a:solidFill>
                  <a:srgbClr val="404040"/>
                </a:solidFill>
              </a:rPr>
              <a:t> (</a:t>
            </a:r>
            <a:r>
              <a:rPr lang="sk-SK" dirty="0" err="1">
                <a:solidFill>
                  <a:srgbClr val="404040"/>
                </a:solidFill>
              </a:rPr>
              <a:t>joint</a:t>
            </a:r>
            <a:r>
              <a:rPr lang="sk-SK" dirty="0">
                <a:solidFill>
                  <a:srgbClr val="404040"/>
                </a:solidFill>
              </a:rPr>
              <a:t> </a:t>
            </a:r>
            <a:r>
              <a:rPr lang="sk-SK" dirty="0" err="1">
                <a:solidFill>
                  <a:srgbClr val="404040"/>
                </a:solidFill>
              </a:rPr>
              <a:t>rotations</a:t>
            </a:r>
            <a:r>
              <a:rPr lang="sk-SK" dirty="0">
                <a:solidFill>
                  <a:srgbClr val="40404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810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C3B00E-6281-447E-A673-C3E4CCBD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Early</a:t>
            </a:r>
            <a:r>
              <a:rPr lang="sk-SK" dirty="0"/>
              <a:t> </a:t>
            </a:r>
            <a:r>
              <a:rPr lang="sk-SK" dirty="0" err="1"/>
              <a:t>preseason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178235-2794-4E6B-B766-82A7443A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P</a:t>
            </a:r>
            <a:r>
              <a:rPr lang="en-US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layers are preparing for the season and building up after the offseason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,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adaptation</a:t>
            </a:r>
            <a:endParaRPr lang="sk-SK" b="0" i="0" dirty="0">
              <a:solidFill>
                <a:srgbClr val="212121"/>
              </a:solidFill>
              <a:effectLst/>
              <a:latin typeface="Merriweather" panose="00000500000000000000" pitchFamily="2" charset="-18"/>
            </a:endParaRP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Training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is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built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</a:t>
            </a:r>
            <a:r>
              <a:rPr lang="en-US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on building aerobic fitness, functional strength, and hypertrophy</a:t>
            </a:r>
            <a:endParaRPr lang="sk-SK" b="0" i="0" dirty="0">
              <a:solidFill>
                <a:srgbClr val="212121"/>
              </a:solidFill>
              <a:effectLst/>
              <a:latin typeface="Merriweather" panose="00000500000000000000" pitchFamily="2" charset="-18"/>
            </a:endParaRPr>
          </a:p>
          <a:p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More </a:t>
            </a:r>
            <a:r>
              <a:rPr lang="sk-SK" b="0" i="0" u="sng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general</a:t>
            </a:r>
            <a:r>
              <a:rPr lang="sk-SK" b="0" i="0" u="sng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</a:t>
            </a:r>
            <a:r>
              <a:rPr lang="sk-SK" b="0" i="0" u="sng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exercises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,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high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volume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(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sets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and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repetitions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)</a:t>
            </a:r>
          </a:p>
          <a:p>
            <a:r>
              <a:rPr lang="sk-SK" b="1" dirty="0">
                <a:solidFill>
                  <a:srgbClr val="212121"/>
                </a:solidFill>
                <a:latin typeface="Merriweather" panose="00000500000000000000" pitchFamily="2" charset="-18"/>
              </a:rPr>
              <a:t>5sets, 10 </a:t>
            </a:r>
            <a:r>
              <a:rPr lang="sk-SK" b="1" dirty="0" err="1">
                <a:solidFill>
                  <a:srgbClr val="212121"/>
                </a:solidFill>
                <a:latin typeface="Merriweather" panose="00000500000000000000" pitchFamily="2" charset="-18"/>
              </a:rPr>
              <a:t>reps</a:t>
            </a:r>
            <a:r>
              <a:rPr lang="sk-SK" b="1" dirty="0">
                <a:solidFill>
                  <a:srgbClr val="212121"/>
                </a:solidFill>
                <a:latin typeface="Merriweather" panose="00000500000000000000" pitchFamily="2" charset="-18"/>
              </a:rPr>
              <a:t> at 1RM 60-70% 4 </a:t>
            </a:r>
            <a:r>
              <a:rPr lang="sk-SK" b="1" dirty="0" err="1">
                <a:solidFill>
                  <a:srgbClr val="212121"/>
                </a:solidFill>
                <a:latin typeface="Merriweather" panose="00000500000000000000" pitchFamily="2" charset="-18"/>
              </a:rPr>
              <a:t>exercises</a:t>
            </a:r>
            <a:r>
              <a:rPr lang="sk-SK" b="1" dirty="0">
                <a:solidFill>
                  <a:srgbClr val="212121"/>
                </a:solidFill>
                <a:latin typeface="Merriweather" panose="00000500000000000000" pitchFamily="2" charset="-18"/>
              </a:rPr>
              <a:t>, 3 min rest</a:t>
            </a:r>
          </a:p>
          <a:p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Push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(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benchpress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,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pushups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,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dips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, leg press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)</a:t>
            </a:r>
            <a:endParaRPr lang="sk-SK" b="0" i="0" dirty="0">
              <a:solidFill>
                <a:srgbClr val="212121"/>
              </a:solidFill>
              <a:effectLst/>
              <a:latin typeface="Merriweather" panose="00000500000000000000" pitchFamily="2" charset="-18"/>
            </a:endParaRPr>
          </a:p>
          <a:p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Pull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(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pull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ups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,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deadlift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,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lat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pullownds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,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curls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,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chin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upps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)</a:t>
            </a:r>
          </a:p>
          <a:p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Strenght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(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various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types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of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squats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and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lounges,hip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thrusts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,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clean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and </a:t>
            </a:r>
            <a:r>
              <a:rPr lang="sk-SK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jerk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172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D55D0-18F7-4555-8584-ECC8A891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Late </a:t>
            </a:r>
            <a:r>
              <a:rPr lang="sk-SK" dirty="0" err="1"/>
              <a:t>preseason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B267658-534F-45FC-A4DB-F794EF7E9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92812"/>
            <a:ext cx="7729728" cy="4266608"/>
          </a:xfrm>
        </p:spPr>
        <p:txBody>
          <a:bodyPr>
            <a:normAutofit fontScale="92500" lnSpcReduction="10000"/>
          </a:bodyPr>
          <a:lstStyle/>
          <a:p>
            <a:pPr algn="l" fontAlgn="base"/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B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uilding</a:t>
            </a:r>
            <a:r>
              <a:rPr lang="en-US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anaerobic fitness and maximum strength and power</a:t>
            </a:r>
            <a:r>
              <a:rPr lang="sk-SK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- </a:t>
            </a:r>
            <a:r>
              <a:rPr lang="en-US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includes sprints and all-out effort training to build cardiovascular capacity and top-end effort for quick bursts of energy</a:t>
            </a:r>
          </a:p>
          <a:p>
            <a:pPr algn="l" fontAlgn="base"/>
            <a:r>
              <a:rPr lang="en-US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Building maximum strength and power includes quick movements </a:t>
            </a:r>
            <a:r>
              <a:rPr lang="en-US" dirty="0">
                <a:solidFill>
                  <a:srgbClr val="212121"/>
                </a:solidFill>
                <a:latin typeface="Merriweather" panose="00000500000000000000" pitchFamily="2" charset="-18"/>
              </a:rPr>
              <a:t>under load. Some examples include lifting heavy weights and using </a:t>
            </a:r>
            <a:r>
              <a:rPr lang="en-US" dirty="0">
                <a:solidFill>
                  <a:srgbClr val="212121"/>
                </a:solidFill>
                <a:latin typeface="Merriweather" panose="00000500000000000000" pitchFamily="2" charset="-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plyometric</a:t>
            </a:r>
            <a:endParaRPr lang="sk-SK" dirty="0">
              <a:solidFill>
                <a:srgbClr val="212121"/>
              </a:solidFill>
              <a:latin typeface="Merriweather" panose="00000500000000000000" pitchFamily="2" charset="-18"/>
            </a:endParaRPr>
          </a:p>
          <a:p>
            <a:pPr algn="l" fontAlgn="base"/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Focusing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more on </a:t>
            </a:r>
            <a:r>
              <a:rPr lang="sk-SK" u="sng" dirty="0" err="1">
                <a:solidFill>
                  <a:srgbClr val="212121"/>
                </a:solidFill>
                <a:latin typeface="Merriweather" panose="00000500000000000000" pitchFamily="2" charset="-18"/>
              </a:rPr>
              <a:t>specific</a:t>
            </a:r>
            <a:r>
              <a:rPr lang="sk-SK" u="sng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u="sng" dirty="0" err="1">
                <a:solidFill>
                  <a:srgbClr val="212121"/>
                </a:solidFill>
                <a:latin typeface="Merriweather" panose="00000500000000000000" pitchFamily="2" charset="-18"/>
              </a:rPr>
              <a:t>skills</a:t>
            </a:r>
            <a:endParaRPr lang="sk-SK" u="sng" dirty="0">
              <a:solidFill>
                <a:srgbClr val="212121"/>
              </a:solidFill>
              <a:latin typeface="Merriweather" panose="00000500000000000000" pitchFamily="2" charset="-18"/>
            </a:endParaRPr>
          </a:p>
          <a:p>
            <a:pPr algn="l" fontAlgn="base"/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Less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volume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,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faster</a:t>
            </a:r>
            <a:endParaRPr lang="sk-SK" dirty="0">
              <a:solidFill>
                <a:srgbClr val="212121"/>
              </a:solidFill>
              <a:latin typeface="Merriweather" panose="00000500000000000000" pitchFamily="2" charset="-18"/>
            </a:endParaRPr>
          </a:p>
          <a:p>
            <a:pPr algn="l" fontAlgn="base"/>
            <a:r>
              <a:rPr lang="sk-SK" b="1" dirty="0">
                <a:solidFill>
                  <a:srgbClr val="212121"/>
                </a:solidFill>
                <a:latin typeface="Merriweather" panose="00000500000000000000" pitchFamily="2" charset="-18"/>
              </a:rPr>
              <a:t>3 </a:t>
            </a:r>
            <a:r>
              <a:rPr lang="sk-SK" b="1" dirty="0" err="1">
                <a:solidFill>
                  <a:srgbClr val="212121"/>
                </a:solidFill>
                <a:latin typeface="Merriweather" panose="00000500000000000000" pitchFamily="2" charset="-18"/>
              </a:rPr>
              <a:t>sets</a:t>
            </a:r>
            <a:r>
              <a:rPr lang="sk-SK" b="1" dirty="0">
                <a:solidFill>
                  <a:srgbClr val="212121"/>
                </a:solidFill>
                <a:latin typeface="Merriweather" panose="00000500000000000000" pitchFamily="2" charset="-18"/>
              </a:rPr>
              <a:t> 5 </a:t>
            </a:r>
            <a:r>
              <a:rPr lang="sk-SK" b="1" dirty="0" err="1">
                <a:solidFill>
                  <a:srgbClr val="212121"/>
                </a:solidFill>
                <a:latin typeface="Merriweather" panose="00000500000000000000" pitchFamily="2" charset="-18"/>
              </a:rPr>
              <a:t>reps</a:t>
            </a:r>
            <a:r>
              <a:rPr lang="sk-SK" b="1" dirty="0">
                <a:solidFill>
                  <a:srgbClr val="212121"/>
                </a:solidFill>
                <a:latin typeface="Merriweather" panose="00000500000000000000" pitchFamily="2" charset="-18"/>
              </a:rPr>
              <a:t> 80-85% of 1RM 4 </a:t>
            </a:r>
            <a:r>
              <a:rPr lang="sk-SK" b="1" dirty="0" err="1">
                <a:solidFill>
                  <a:srgbClr val="212121"/>
                </a:solidFill>
                <a:latin typeface="Merriweather" panose="00000500000000000000" pitchFamily="2" charset="-18"/>
              </a:rPr>
              <a:t>exercises</a:t>
            </a:r>
            <a:r>
              <a:rPr lang="sk-SK" b="1" dirty="0">
                <a:solidFill>
                  <a:srgbClr val="212121"/>
                </a:solidFill>
                <a:latin typeface="Merriweather" panose="00000500000000000000" pitchFamily="2" charset="-18"/>
              </a:rPr>
              <a:t>, 3 min rest</a:t>
            </a:r>
          </a:p>
          <a:p>
            <a:pPr algn="l" fontAlgn="base"/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Push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</a:p>
          <a:p>
            <a:pPr algn="l" fontAlgn="base"/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Pull</a:t>
            </a:r>
            <a:endParaRPr lang="sk-SK" dirty="0">
              <a:solidFill>
                <a:srgbClr val="212121"/>
              </a:solidFill>
              <a:latin typeface="Merriweather" panose="00000500000000000000" pitchFamily="2" charset="-18"/>
            </a:endParaRPr>
          </a:p>
          <a:p>
            <a:pPr algn="l" fontAlgn="base"/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Medicine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ball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–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unilateral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,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bilateral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,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slums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to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the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ground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,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overhead</a:t>
            </a:r>
            <a:endParaRPr lang="sk-SK" dirty="0">
              <a:solidFill>
                <a:srgbClr val="212121"/>
              </a:solidFill>
              <a:latin typeface="Merriweather" panose="00000500000000000000" pitchFamily="2" charset="-18"/>
            </a:endParaRPr>
          </a:p>
          <a:p>
            <a:pPr algn="l" fontAlgn="base"/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Plyometrics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- box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jump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, single leg hop,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split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squat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jump</a:t>
            </a:r>
            <a:endParaRPr lang="en-US" dirty="0">
              <a:solidFill>
                <a:srgbClr val="212121"/>
              </a:solidFill>
              <a:latin typeface="Merriweather" panose="00000500000000000000" pitchFamily="2" charset="-18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400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49F37-81E1-4E71-87BB-0CB51C3C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Strength</a:t>
            </a:r>
            <a:r>
              <a:rPr lang="sk-SK" dirty="0"/>
              <a:t> </a:t>
            </a:r>
            <a:r>
              <a:rPr lang="sk-SK" dirty="0" err="1"/>
              <a:t>training</a:t>
            </a:r>
            <a:r>
              <a:rPr lang="sk-SK" dirty="0"/>
              <a:t> in late </a:t>
            </a:r>
            <a:r>
              <a:rPr lang="sk-SK" dirty="0" err="1"/>
              <a:t>preseason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03E039-AA2C-45B1-970E-C986E0CCA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67340"/>
            <a:ext cx="7729728" cy="4161452"/>
          </a:xfrm>
        </p:spPr>
        <p:txBody>
          <a:bodyPr>
            <a:normAutofit fontScale="62500" lnSpcReduction="2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week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 </a:t>
            </a:r>
            <a:endParaRPr lang="en-US" b="0" i="0" u="sng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Bench Press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Push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ups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Dips</a:t>
            </a:r>
            <a:endParaRPr lang="en-US" b="0" i="0" u="sng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sets of 6 reps at 75% of 1RM or 5 sets of 4 reps at 85% of 1RM</a:t>
            </a:r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Medicine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ball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Chest and Triceps</a:t>
            </a:r>
            <a:b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 b) </a:t>
            </a:r>
            <a:r>
              <a:rPr lang="sk-SK" b="1" dirty="0" err="1">
                <a:solidFill>
                  <a:srgbClr val="000000"/>
                </a:solidFill>
                <a:latin typeface="Arial" panose="020B0604020202020204" pitchFamily="34" charset="0"/>
              </a:rPr>
              <a:t>week</a:t>
            </a:r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 2</a:t>
            </a:r>
            <a:endParaRPr lang="en-US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Back Squat</a:t>
            </a:r>
            <a:r>
              <a:rPr lang="sk-S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Goblet</a:t>
            </a:r>
            <a:r>
              <a:rPr lang="sk-S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squat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Loaded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plank</a:t>
            </a:r>
            <a:endParaRPr lang="en-US" b="0" i="0" u="sng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sets of 6 reps at 75% of 1RM or 5 sets of 4 reps at 85% of 1RM</a:t>
            </a:r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Plyometric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training</a:t>
            </a:r>
            <a:endParaRPr lang="en-US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Core and Speed Work</a:t>
            </a:r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sk-SK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c) </a:t>
            </a:r>
            <a:r>
              <a:rPr lang="sk-SK" b="1" dirty="0" err="1">
                <a:solidFill>
                  <a:srgbClr val="000000"/>
                </a:solidFill>
                <a:latin typeface="Arial" panose="020B0604020202020204" pitchFamily="34" charset="0"/>
              </a:rPr>
              <a:t>week</a:t>
            </a:r>
            <a:r>
              <a:rPr lang="sk-SK" b="1" dirty="0">
                <a:solidFill>
                  <a:srgbClr val="000000"/>
                </a:solidFill>
                <a:latin typeface="Arial" panose="020B0604020202020204" pitchFamily="34" charset="0"/>
              </a:rPr>
              <a:t> 3</a:t>
            </a:r>
            <a:endParaRPr lang="en-US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Shoulder Press</a:t>
            </a:r>
            <a:r>
              <a:rPr lang="sk-S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Latisimus</a:t>
            </a:r>
            <a:r>
              <a:rPr lang="sk-S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dorsi</a:t>
            </a:r>
            <a:r>
              <a:rPr lang="sk-S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pulldown</a:t>
            </a:r>
            <a:r>
              <a:rPr lang="sk-S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sk-SK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hinn</a:t>
            </a:r>
            <a:r>
              <a:rPr lang="sk-S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ups</a:t>
            </a:r>
            <a:endParaRPr lang="en-US" b="0" i="0" u="sng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sets of 6 reps at 75% of 1RM or 5 sets of 4 reps at 85% of 1RM</a:t>
            </a:r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Medicine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ball</a:t>
            </a:r>
            <a:endParaRPr lang="en-US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Shoulders and Back</a:t>
            </a:r>
            <a:endParaRPr lang="en-US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week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4</a:t>
            </a:r>
            <a:endParaRPr lang="en-US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Power Clean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Hanging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 leg </a:t>
            </a: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circles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Lateral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u="sng" dirty="0" err="1">
                <a:solidFill>
                  <a:srgbClr val="000000"/>
                </a:solidFill>
                <a:latin typeface="Arial" panose="020B0604020202020204" pitchFamily="34" charset="0"/>
              </a:rPr>
              <a:t>wood</a:t>
            </a:r>
            <a:r>
              <a:rPr lang="sk-SK" u="sng" dirty="0">
                <a:solidFill>
                  <a:srgbClr val="000000"/>
                </a:solidFill>
                <a:latin typeface="Arial" panose="020B0604020202020204" pitchFamily="34" charset="0"/>
              </a:rPr>
              <a:t> chop</a:t>
            </a:r>
            <a:endParaRPr lang="en-US" b="0" i="0" u="sng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 sets of 3 reps at 80% of 1RM or 5 sets of 2 reps at 90% of 1RM</a:t>
            </a:r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Plyometric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Arial" panose="020B0604020202020204" pitchFamily="34" charset="0"/>
              </a:rPr>
              <a:t>training</a:t>
            </a:r>
            <a:r>
              <a:rPr lang="sk-S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Core and Speed Work</a:t>
            </a:r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</a:t>
            </a:r>
            <a:r>
              <a:rPr lang="sk-SK" b="1" dirty="0" err="1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eek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</a:t>
            </a:r>
            <a:endParaRPr lang="en-US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Front Squat</a:t>
            </a:r>
            <a:r>
              <a:rPr lang="sk-S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Reverse</a:t>
            </a:r>
            <a:r>
              <a:rPr lang="sk-S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lounges</a:t>
            </a:r>
            <a:r>
              <a:rPr lang="sk-S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Deadlift</a:t>
            </a:r>
            <a:endParaRPr lang="en-US" b="0" i="0" u="sng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sets of 6 reps at 75% of 1RM or 5 sets of 4 reps at 85% of 1RM</a:t>
            </a:r>
            <a:endParaRPr lang="en-US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Leg Strength Work</a:t>
            </a:r>
            <a:endParaRPr lang="en-US" b="0" i="0" dirty="0">
              <a:solidFill>
                <a:srgbClr val="283769"/>
              </a:solidFill>
              <a:effectLst/>
              <a:latin typeface="Lucida Grande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663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2F5AE-B267-432E-8AD1-268596BF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 </a:t>
            </a:r>
            <a:r>
              <a:rPr lang="sk-SK" dirty="0" err="1"/>
              <a:t>season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6B1CE3-D27E-4351-8749-989F372F4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P</a:t>
            </a:r>
            <a:r>
              <a:rPr lang="en-US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layers are expected to be fully functional for competition. Training involves maintaining speed, aerobic and anaerobic fitness, and emphasizing strength and power</a:t>
            </a:r>
          </a:p>
          <a:p>
            <a:pPr algn="l" fontAlgn="base"/>
            <a:r>
              <a:rPr lang="en-US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During this time, competition takes precedence over other training, so gym sessions are decreased but are still important. A blend of speed training with sprints and strength training are performed</a:t>
            </a:r>
            <a:endParaRPr lang="sk-SK" b="0" i="0" dirty="0">
              <a:solidFill>
                <a:srgbClr val="212121"/>
              </a:solidFill>
              <a:effectLst/>
              <a:latin typeface="Merriweather" panose="00000500000000000000" pitchFamily="2" charset="-18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955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753B0-0B22-4E62-851C-72D0B343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Handball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65046AA-BB49-41EF-AC04-C5A7C9F0E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412" y="2304662"/>
            <a:ext cx="7945452" cy="3202759"/>
          </a:xfrm>
        </p:spPr>
        <p:txBody>
          <a:bodyPr>
            <a:normAutofit fontScale="92500"/>
          </a:bodyPr>
          <a:lstStyle/>
          <a:p>
            <a:r>
              <a:rPr lang="sk-SK" sz="2400" dirty="0" err="1"/>
              <a:t>Contact</a:t>
            </a:r>
            <a:r>
              <a:rPr lang="sk-SK" sz="2400" dirty="0"/>
              <a:t> </a:t>
            </a:r>
            <a:r>
              <a:rPr lang="sk-SK" sz="2400" dirty="0" err="1"/>
              <a:t>sport</a:t>
            </a:r>
            <a:endParaRPr lang="sk-SK" sz="2400" dirty="0"/>
          </a:p>
          <a:p>
            <a:r>
              <a:rPr lang="sk-SK" sz="2400" dirty="0" err="1"/>
              <a:t>High</a:t>
            </a:r>
            <a:r>
              <a:rPr lang="sk-SK" sz="2400" dirty="0"/>
              <a:t> </a:t>
            </a:r>
            <a:r>
              <a:rPr lang="sk-SK" sz="2400" dirty="0" err="1"/>
              <a:t>intensity</a:t>
            </a:r>
            <a:r>
              <a:rPr lang="sk-SK" sz="2400" dirty="0"/>
              <a:t>, </a:t>
            </a:r>
            <a:r>
              <a:rPr lang="sk-SK" sz="2400" dirty="0" err="1"/>
              <a:t>short</a:t>
            </a:r>
            <a:r>
              <a:rPr lang="sk-SK" sz="2400" dirty="0"/>
              <a:t> </a:t>
            </a:r>
            <a:r>
              <a:rPr lang="sk-SK" sz="2400" dirty="0" err="1"/>
              <a:t>duration</a:t>
            </a:r>
            <a:endParaRPr lang="sk-SK" sz="2400" dirty="0"/>
          </a:p>
          <a:p>
            <a:r>
              <a:rPr lang="sk-SK" sz="2400" dirty="0" err="1"/>
              <a:t>Fundamental</a:t>
            </a:r>
            <a:r>
              <a:rPr lang="sk-SK" sz="2400" dirty="0"/>
              <a:t> </a:t>
            </a:r>
            <a:r>
              <a:rPr lang="sk-SK" sz="2400" dirty="0" err="1"/>
              <a:t>skill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throwing</a:t>
            </a:r>
            <a:endParaRPr lang="sk-SK" sz="2400" dirty="0"/>
          </a:p>
          <a:p>
            <a:r>
              <a:rPr lang="sk-SK" sz="2400" dirty="0" err="1"/>
              <a:t>Succesfull</a:t>
            </a:r>
            <a:r>
              <a:rPr lang="sk-SK" sz="2400" dirty="0"/>
              <a:t> </a:t>
            </a:r>
            <a:r>
              <a:rPr lang="sk-SK" sz="2400" dirty="0" err="1"/>
              <a:t>performance</a:t>
            </a:r>
            <a:r>
              <a:rPr lang="sk-SK" sz="2400" dirty="0"/>
              <a:t> </a:t>
            </a:r>
            <a:r>
              <a:rPr lang="sk-SK" sz="2400" dirty="0" err="1"/>
              <a:t>depends</a:t>
            </a:r>
            <a:r>
              <a:rPr lang="sk-SK" sz="2400" dirty="0"/>
              <a:t> on </a:t>
            </a:r>
            <a:r>
              <a:rPr lang="sk-SK" sz="2400" b="1" dirty="0" err="1"/>
              <a:t>explosive</a:t>
            </a:r>
            <a:r>
              <a:rPr lang="sk-SK" sz="2400" dirty="0"/>
              <a:t> </a:t>
            </a:r>
            <a:r>
              <a:rPr lang="sk-SK" sz="2400" dirty="0" err="1"/>
              <a:t>muscular</a:t>
            </a:r>
            <a:r>
              <a:rPr lang="sk-SK" sz="2400" dirty="0"/>
              <a:t> </a:t>
            </a:r>
            <a:r>
              <a:rPr lang="sk-SK" sz="2400" dirty="0" err="1"/>
              <a:t>contractions</a:t>
            </a:r>
            <a:r>
              <a:rPr lang="sk-SK" sz="2400" dirty="0"/>
              <a:t> as : jumping, </a:t>
            </a:r>
            <a:r>
              <a:rPr lang="sk-SK" sz="2400" dirty="0" err="1"/>
              <a:t>sprints</a:t>
            </a:r>
            <a:r>
              <a:rPr lang="sk-SK" sz="2400" dirty="0"/>
              <a:t>, </a:t>
            </a:r>
            <a:r>
              <a:rPr lang="sk-SK" sz="2400" dirty="0" err="1"/>
              <a:t>acceleration</a:t>
            </a:r>
            <a:r>
              <a:rPr lang="sk-SK" sz="2400" dirty="0"/>
              <a:t>, </a:t>
            </a:r>
            <a:r>
              <a:rPr lang="sk-SK" sz="2400" dirty="0" err="1"/>
              <a:t>changing</a:t>
            </a:r>
            <a:r>
              <a:rPr lang="sk-SK" sz="2400" dirty="0"/>
              <a:t> </a:t>
            </a:r>
            <a:r>
              <a:rPr lang="sk-SK" sz="2400" dirty="0" err="1"/>
              <a:t>directions</a:t>
            </a:r>
            <a:endParaRPr lang="sk-SK" sz="2400" dirty="0"/>
          </a:p>
          <a:p>
            <a:r>
              <a:rPr lang="sk-SK" sz="2400" dirty="0"/>
              <a:t>No </a:t>
            </a:r>
            <a:r>
              <a:rPr lang="sk-SK" sz="2400" dirty="0" err="1"/>
              <a:t>early</a:t>
            </a:r>
            <a:r>
              <a:rPr lang="sk-SK" sz="2400" dirty="0"/>
              <a:t> </a:t>
            </a:r>
            <a:r>
              <a:rPr lang="sk-SK" sz="2400" dirty="0" err="1"/>
              <a:t>specialization</a:t>
            </a:r>
            <a:r>
              <a:rPr lang="sk-SK" sz="2400" dirty="0"/>
              <a:t>, </a:t>
            </a:r>
            <a:r>
              <a:rPr lang="sk-SK" sz="2400" dirty="0" err="1"/>
              <a:t>but</a:t>
            </a:r>
            <a:r>
              <a:rPr lang="sk-SK" sz="2400" dirty="0"/>
              <a:t> </a:t>
            </a:r>
            <a:r>
              <a:rPr lang="sk-SK" sz="2400" dirty="0" err="1"/>
              <a:t>multilateral</a:t>
            </a:r>
            <a:r>
              <a:rPr lang="sk-SK" sz="2400" dirty="0"/>
              <a:t> </a:t>
            </a:r>
            <a:r>
              <a:rPr lang="sk-SK" sz="2400" dirty="0" err="1"/>
              <a:t>development</a:t>
            </a:r>
            <a:r>
              <a:rPr lang="sk-SK" sz="2400" dirty="0"/>
              <a:t> (</a:t>
            </a:r>
            <a:r>
              <a:rPr lang="sk-SK" sz="2400" dirty="0" err="1"/>
              <a:t>peak</a:t>
            </a:r>
            <a:r>
              <a:rPr lang="sk-SK" sz="2400" dirty="0"/>
              <a:t> at 25)</a:t>
            </a:r>
            <a:endParaRPr lang="sk-SK" sz="2400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30F18ED-1ED6-43E0-99B1-A90A1E41D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209" b="8497"/>
          <a:stretch/>
        </p:blipFill>
        <p:spPr>
          <a:xfrm>
            <a:off x="9960864" y="4399242"/>
            <a:ext cx="2034094" cy="20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80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A07509-735C-475C-ADAC-8556D411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E94B9FE-89FA-45C9-9E58-5CAB1659E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21" t="25486" r="17028" b="24791"/>
          <a:stretch/>
        </p:blipFill>
        <p:spPr>
          <a:xfrm>
            <a:off x="384675" y="756746"/>
            <a:ext cx="11422650" cy="4708634"/>
          </a:xfrm>
        </p:spPr>
      </p:pic>
    </p:spTree>
    <p:extLst>
      <p:ext uri="{BB962C8B-B14F-4D97-AF65-F5344CB8AC3E}">
        <p14:creationId xmlns:p14="http://schemas.microsoft.com/office/powerpoint/2010/main" val="2691773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7CABF-87BC-4F73-98B6-9CD0D867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Off</a:t>
            </a:r>
            <a:r>
              <a:rPr lang="sk-SK" dirty="0"/>
              <a:t> </a:t>
            </a:r>
            <a:r>
              <a:rPr lang="sk-SK" dirty="0" err="1"/>
              <a:t>season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24EA3A-2AD4-48E0-8260-E365D668A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04778"/>
            <a:ext cx="7729728" cy="3101983"/>
          </a:xfrm>
        </p:spPr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When the season is over, it is time to relax for a while, but handballers still need to remain active </a:t>
            </a:r>
            <a:endParaRPr lang="sk-SK" b="0" i="0" dirty="0">
              <a:solidFill>
                <a:srgbClr val="212121"/>
              </a:solidFill>
              <a:effectLst/>
              <a:latin typeface="Merriweather" panose="00000500000000000000" pitchFamily="2" charset="-18"/>
            </a:endParaRPr>
          </a:p>
          <a:p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R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est</a:t>
            </a:r>
            <a:r>
              <a:rPr lang="en-US" b="0" i="0" dirty="0">
                <a:solidFill>
                  <a:srgbClr val="212121"/>
                </a:solidFill>
                <a:effectLst/>
                <a:latin typeface="Merriweather" panose="00000500000000000000" pitchFamily="2" charset="-18"/>
              </a:rPr>
              <a:t> and recovery with the maintenance </a:t>
            </a:r>
            <a:r>
              <a:rPr lang="en-US" dirty="0">
                <a:solidFill>
                  <a:srgbClr val="212121"/>
                </a:solidFill>
                <a:latin typeface="Merriweather" panose="00000500000000000000" pitchFamily="2" charset="-18"/>
              </a:rPr>
              <a:t>of light activity—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heal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en-US" dirty="0">
                <a:solidFill>
                  <a:srgbClr val="212121"/>
                </a:solidFill>
                <a:latin typeface="Merriweather" panose="00000500000000000000" pitchFamily="2" charset="-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cross-training</a:t>
            </a:r>
            <a:r>
              <a:rPr lang="en-US" dirty="0">
                <a:solidFill>
                  <a:srgbClr val="212121"/>
                </a:solidFill>
                <a:latin typeface="Merriweather" panose="00000500000000000000" pitchFamily="2" charset="-18"/>
              </a:rPr>
              <a:t>, light gym work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,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core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training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,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circuit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training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injuries</a:t>
            </a:r>
            <a:endParaRPr lang="sk-SK" dirty="0">
              <a:solidFill>
                <a:srgbClr val="212121"/>
              </a:solidFill>
              <a:latin typeface="Merriweather" panose="00000500000000000000" pitchFamily="2" charset="-18"/>
            </a:endParaRPr>
          </a:p>
          <a:p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Muscle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compensations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,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visit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physiotherapist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and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work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on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instabilities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and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heal</a:t>
            </a:r>
            <a:r>
              <a:rPr lang="sk-SK" dirty="0">
                <a:solidFill>
                  <a:srgbClr val="212121"/>
                </a:solidFill>
                <a:latin typeface="Merriweather" panose="00000500000000000000" pitchFamily="2" charset="-18"/>
              </a:rPr>
              <a:t> </a:t>
            </a:r>
            <a:r>
              <a:rPr lang="sk-SK" dirty="0" err="1">
                <a:solidFill>
                  <a:srgbClr val="212121"/>
                </a:solidFill>
                <a:latin typeface="Merriweather" panose="00000500000000000000" pitchFamily="2" charset="-18"/>
              </a:rPr>
              <a:t>injuries</a:t>
            </a:r>
            <a:endParaRPr lang="sk-SK" dirty="0">
              <a:solidFill>
                <a:srgbClr val="212121"/>
              </a:solidFill>
              <a:latin typeface="Merriweather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748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13AC6-98A5-410B-9A3A-CDF349E4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conclusion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535C89-151E-40A5-837E-0C657E095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Weightlifting exercise offer a stimulus that should be included in any resistance-training program for healthy handball players, who require quick, powerful movements</a:t>
            </a:r>
            <a:endParaRPr lang="sk-SK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sk-SK" dirty="0">
                <a:solidFill>
                  <a:srgbClr val="212121"/>
                </a:solidFill>
                <a:latin typeface="Cambria" panose="02040503050406030204" pitchFamily="18" charset="0"/>
              </a:rPr>
              <a:t>B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iweekly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in-season weight training </a:t>
            </a:r>
            <a:r>
              <a:rPr lang="en-US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improved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the </a:t>
            </a:r>
            <a:r>
              <a:rPr lang="en-US" b="1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muscle volume, maximal strength of the upper limbs, and ball throwing velocity </a:t>
            </a:r>
            <a:r>
              <a:rPr lang="en-US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in healthy handball players relative to their standard training program</a:t>
            </a:r>
            <a:endParaRPr lang="sk-SK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43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C1326-65E9-47F0-BE50-46F369A6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709" y="2638044"/>
            <a:ext cx="7729728" cy="1188720"/>
          </a:xfrm>
        </p:spPr>
        <p:txBody>
          <a:bodyPr/>
          <a:lstStyle/>
          <a:p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</a:t>
            </a:r>
            <a:r>
              <a:rPr lang="sk-SK" dirty="0" err="1"/>
              <a:t>attention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D5D54F-F7F5-4638-9DD3-4AC3297F5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988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244AA-10C1-4492-BAF8-35300C03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refferences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596E89D-D1B8-4515-B399-20DDCAEBA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https://www.rookieroad.com/handball/list-handball-skills/#saving</a:t>
            </a:r>
            <a:endParaRPr lang="sk-SK" dirty="0"/>
          </a:p>
          <a:p>
            <a:r>
              <a:rPr lang="sk-SK" dirty="0">
                <a:hlinkClick r:id="rId3"/>
              </a:rPr>
              <a:t>https://www.mdpi.com/1660-4601/16/22/4520/htm</a:t>
            </a:r>
            <a:endParaRPr lang="sk-SK" dirty="0"/>
          </a:p>
          <a:p>
            <a:r>
              <a:rPr lang="sk-SK" dirty="0">
                <a:hlinkClick r:id="rId4"/>
              </a:rPr>
              <a:t>https://pubmed.ncbi.nlm.nih.gov/31731726/</a:t>
            </a:r>
            <a:endParaRPr lang="sk-SK" dirty="0"/>
          </a:p>
          <a:p>
            <a:r>
              <a:rPr lang="sk-SK" dirty="0">
                <a:hlinkClick r:id="rId5"/>
              </a:rPr>
              <a:t>https://pubmed.ncbi.nlm.nih.gov/32162502/</a:t>
            </a:r>
            <a:endParaRPr lang="sk-SK" dirty="0"/>
          </a:p>
          <a:p>
            <a:r>
              <a:rPr lang="sk-SK" dirty="0">
                <a:hlinkClick r:id="rId6"/>
              </a:rPr>
              <a:t>https://www.ncbi.nlm.nih.gov/pmc/articles/PMC6888376/</a:t>
            </a:r>
            <a:endParaRPr lang="sk-SK" dirty="0"/>
          </a:p>
          <a:p>
            <a:r>
              <a:rPr lang="sk-SK" dirty="0">
                <a:hlinkClick r:id="rId7"/>
              </a:rPr>
              <a:t>https://www.aspetar.com/journal/upload/PDF/2014410103654.pdf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261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6A4CC-6824-4FD6-BAEE-090CB25F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Zástupný objekt pre obsah 2">
            <a:extLst>
              <a:ext uri="{FF2B5EF4-FFF2-40B4-BE49-F238E27FC236}">
                <a16:creationId xmlns:a16="http://schemas.microsoft.com/office/drawing/2014/main" id="{317076A3-3AEC-50DC-0B30-08F0C5DAE9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660352"/>
              </p:ext>
            </p:extLst>
          </p:nvPr>
        </p:nvGraphicFramePr>
        <p:xfrm>
          <a:off x="804333" y="207579"/>
          <a:ext cx="10583333" cy="644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4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6DE14-457F-495D-A1A6-0F53D604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exercises</a:t>
            </a:r>
            <a:r>
              <a:rPr lang="sk-SK" dirty="0"/>
              <a:t> are </a:t>
            </a:r>
            <a:r>
              <a:rPr lang="sk-SK" dirty="0" err="1"/>
              <a:t>suitable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Strength</a:t>
            </a:r>
            <a:r>
              <a:rPr lang="sk-SK" dirty="0"/>
              <a:t> </a:t>
            </a:r>
            <a:r>
              <a:rPr lang="sk-SK" dirty="0" err="1"/>
              <a:t>trainig</a:t>
            </a:r>
            <a:r>
              <a:rPr lang="sk-SK" dirty="0"/>
              <a:t> to </a:t>
            </a:r>
            <a:r>
              <a:rPr lang="sk-SK" dirty="0" err="1"/>
              <a:t>handball</a:t>
            </a:r>
            <a:r>
              <a:rPr lang="sk-SK" dirty="0"/>
              <a:t> </a:t>
            </a:r>
            <a:r>
              <a:rPr lang="sk-SK" dirty="0" err="1"/>
              <a:t>trainig</a:t>
            </a:r>
            <a:r>
              <a:rPr lang="sk-SK" dirty="0"/>
              <a:t> program?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BBC7DF-BE79-4BC1-AD66-976038F71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Resistance</a:t>
            </a:r>
            <a:r>
              <a:rPr lang="sk-SK" dirty="0"/>
              <a:t> and </a:t>
            </a:r>
            <a:r>
              <a:rPr lang="sk-SK" dirty="0" err="1"/>
              <a:t>strength</a:t>
            </a:r>
            <a:r>
              <a:rPr lang="sk-SK" dirty="0"/>
              <a:t> </a:t>
            </a:r>
            <a:r>
              <a:rPr lang="sk-SK" dirty="0" err="1"/>
              <a:t>training</a:t>
            </a:r>
            <a:r>
              <a:rPr lang="sk-SK" dirty="0"/>
              <a:t> </a:t>
            </a:r>
            <a:r>
              <a:rPr lang="sk-SK" dirty="0" err="1"/>
              <a:t>involves</a:t>
            </a:r>
            <a:r>
              <a:rPr lang="sk-SK" dirty="0"/>
              <a:t> </a:t>
            </a:r>
            <a:r>
              <a:rPr lang="sk-SK" dirty="0" err="1"/>
              <a:t>wide</a:t>
            </a:r>
            <a:r>
              <a:rPr lang="sk-SK" dirty="0"/>
              <a:t> </a:t>
            </a:r>
            <a:r>
              <a:rPr lang="sk-SK" dirty="0" err="1"/>
              <a:t>range</a:t>
            </a:r>
            <a:r>
              <a:rPr lang="sk-SK" dirty="0"/>
              <a:t> of </a:t>
            </a:r>
            <a:r>
              <a:rPr lang="sk-SK" dirty="0" err="1"/>
              <a:t>resistance</a:t>
            </a:r>
            <a:r>
              <a:rPr lang="sk-SK" dirty="0"/>
              <a:t> </a:t>
            </a:r>
            <a:r>
              <a:rPr lang="sk-SK" dirty="0" err="1"/>
              <a:t>loads</a:t>
            </a:r>
            <a:r>
              <a:rPr lang="sk-SK" dirty="0"/>
              <a:t> and </a:t>
            </a:r>
            <a:r>
              <a:rPr lang="sk-SK" dirty="0" err="1"/>
              <a:t>different</a:t>
            </a:r>
            <a:r>
              <a:rPr lang="sk-SK" dirty="0"/>
              <a:t> </a:t>
            </a:r>
            <a:r>
              <a:rPr lang="sk-SK" dirty="0" err="1"/>
              <a:t>modalities</a:t>
            </a:r>
            <a:r>
              <a:rPr lang="sk-SK" dirty="0"/>
              <a:t> as:</a:t>
            </a:r>
          </a:p>
          <a:p>
            <a:r>
              <a:rPr lang="sk-SK" dirty="0" err="1"/>
              <a:t>Throw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ball</a:t>
            </a:r>
            <a:r>
              <a:rPr lang="sk-SK" dirty="0"/>
              <a:t> or </a:t>
            </a:r>
            <a:r>
              <a:rPr lang="sk-SK" dirty="0" err="1"/>
              <a:t>medicine</a:t>
            </a:r>
            <a:r>
              <a:rPr lang="sk-SK" dirty="0"/>
              <a:t> </a:t>
            </a:r>
            <a:r>
              <a:rPr lang="sk-SK" dirty="0" err="1"/>
              <a:t>ball</a:t>
            </a:r>
            <a:endParaRPr lang="sk-SK" dirty="0"/>
          </a:p>
          <a:p>
            <a:r>
              <a:rPr lang="sk-SK" dirty="0" err="1"/>
              <a:t>Olympic</a:t>
            </a:r>
            <a:r>
              <a:rPr lang="sk-SK" dirty="0"/>
              <a:t> </a:t>
            </a:r>
            <a:r>
              <a:rPr lang="sk-SK" dirty="0" err="1"/>
              <a:t>weightlifting</a:t>
            </a:r>
            <a:endParaRPr lang="sk-SK" dirty="0"/>
          </a:p>
          <a:p>
            <a:r>
              <a:rPr lang="sk-SK" dirty="0" err="1"/>
              <a:t>Elastic</a:t>
            </a:r>
            <a:r>
              <a:rPr lang="sk-SK" dirty="0"/>
              <a:t> band </a:t>
            </a:r>
            <a:r>
              <a:rPr lang="sk-SK" dirty="0" err="1"/>
              <a:t>training</a:t>
            </a:r>
            <a:endParaRPr lang="sk-SK" dirty="0"/>
          </a:p>
          <a:p>
            <a:r>
              <a:rPr lang="sk-SK" dirty="0" err="1"/>
              <a:t>Plyometric</a:t>
            </a:r>
            <a:r>
              <a:rPr lang="sk-SK" dirty="0"/>
              <a:t> </a:t>
            </a:r>
            <a:r>
              <a:rPr lang="sk-SK" dirty="0" err="1"/>
              <a:t>training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this</a:t>
            </a:r>
            <a:r>
              <a:rPr lang="sk-SK" dirty="0"/>
              <a:t> are </a:t>
            </a:r>
            <a:r>
              <a:rPr lang="sk-SK" dirty="0" err="1"/>
              <a:t>aimed</a:t>
            </a:r>
            <a:r>
              <a:rPr lang="sk-SK" dirty="0"/>
              <a:t> at </a:t>
            </a:r>
            <a:r>
              <a:rPr lang="sk-SK" dirty="0" err="1"/>
              <a:t>developing</a:t>
            </a:r>
            <a:r>
              <a:rPr lang="sk-SK" dirty="0"/>
              <a:t> </a:t>
            </a:r>
            <a:r>
              <a:rPr lang="sk-SK" dirty="0" err="1"/>
              <a:t>maximal</a:t>
            </a:r>
            <a:r>
              <a:rPr lang="sk-SK" dirty="0"/>
              <a:t> </a:t>
            </a:r>
            <a:r>
              <a:rPr lang="sk-SK" dirty="0" err="1"/>
              <a:t>strength</a:t>
            </a:r>
            <a:r>
              <a:rPr lang="sk-SK" dirty="0"/>
              <a:t> and </a:t>
            </a:r>
            <a:r>
              <a:rPr lang="sk-SK" dirty="0" err="1"/>
              <a:t>power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832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14FAF6-682D-4486-99DE-2B61463F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965" y="-520154"/>
            <a:ext cx="3255264" cy="362500"/>
          </a:xfrm>
        </p:spPr>
        <p:txBody>
          <a:bodyPr>
            <a:normAutofit fontScale="90000"/>
          </a:bodyPr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845CB5F-7774-4C03-BFDA-B09880B80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4501" y="1044815"/>
            <a:ext cx="7729728" cy="4516016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Chest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Triceps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workouts</a:t>
            </a:r>
            <a:endParaRPr lang="sk-SK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Flat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Bench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(BB or DB),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Incline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Bench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(BB or DB),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Weighted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Dips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Diamond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Push-ups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Weighted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Push-ups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Triceps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Cable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Extensions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Chest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Flys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Shoulders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Back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Workouts</a:t>
            </a:r>
            <a:endParaRPr lang="sk-SK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Weighted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Pull-ups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Weighted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Chin-ups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DB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Military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Press,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Shoulder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Raises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Lat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Pull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Downs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Lower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Back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Pull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Downs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Shrugs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(BB or DB),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Reverse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Flys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Weighted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Shoulder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Circles</a:t>
            </a:r>
            <a:endParaRPr lang="sk-SK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Core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Workouts</a:t>
            </a:r>
            <a:endParaRPr lang="sk-SK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Weighted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Decline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Sit-ups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Russian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Twists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Flutter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Kicks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Leg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raises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pull-up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bar),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planks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medicine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ball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throws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oblique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lifts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supermans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weighted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glute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-ham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raises</a:t>
            </a:r>
            <a:endParaRPr lang="sk-SK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Speed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Ideas</a:t>
            </a:r>
            <a:endParaRPr lang="sk-SK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Hill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springs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ladder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plyometrics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box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jumps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sprinting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intervals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backpedal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sprints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strides</a:t>
            </a:r>
            <a:endParaRPr lang="sk-SK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Leg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Strength</a:t>
            </a:r>
            <a:r>
              <a:rPr lang="sk-S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Workouts</a:t>
            </a:r>
            <a:endParaRPr lang="sk-SK" b="0" i="0" dirty="0">
              <a:solidFill>
                <a:srgbClr val="283769"/>
              </a:solidFill>
              <a:effectLst/>
              <a:latin typeface="Lucida Grande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Weighted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Lunges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walking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1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foot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bench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standing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pistol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squats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slow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count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squats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leg press, 1-leg and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both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leg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jumps</a:t>
            </a:r>
            <a:r>
              <a:rPr lang="sk-S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box </a:t>
            </a:r>
            <a:r>
              <a:rPr lang="sk-S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jumps</a:t>
            </a:r>
            <a:endParaRPr lang="sk-SK" b="0" i="0" dirty="0">
              <a:solidFill>
                <a:srgbClr val="283769"/>
              </a:solidFill>
              <a:effectLst/>
              <a:latin typeface="Lucida Grande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669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F3ADE7-0DD4-465A-8540-A35EA671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sk-SK"/>
              <a:t>Training</a:t>
            </a:r>
            <a:r>
              <a:rPr lang="sk-SK" dirty="0"/>
              <a:t> program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A9CC04-D049-4163-A89C-2D45501B2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rgbClr val="FFFFFF"/>
                </a:solidFill>
              </a:rPr>
              <a:t>The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best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approach</a:t>
            </a:r>
            <a:r>
              <a:rPr lang="sk-SK" dirty="0">
                <a:solidFill>
                  <a:srgbClr val="FFFFFF"/>
                </a:solidFill>
              </a:rPr>
              <a:t> to design </a:t>
            </a:r>
            <a:r>
              <a:rPr lang="sk-SK" dirty="0" err="1">
                <a:solidFill>
                  <a:srgbClr val="FFFFFF"/>
                </a:solidFill>
              </a:rPr>
              <a:t>strength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trainig</a:t>
            </a:r>
            <a:r>
              <a:rPr lang="sk-SK" dirty="0">
                <a:solidFill>
                  <a:srgbClr val="FFFFFF"/>
                </a:solidFill>
              </a:rPr>
              <a:t> program </a:t>
            </a:r>
            <a:r>
              <a:rPr lang="sk-SK" dirty="0" err="1">
                <a:solidFill>
                  <a:srgbClr val="FFFFFF"/>
                </a:solidFill>
              </a:rPr>
              <a:t>for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handball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players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consists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from</a:t>
            </a:r>
            <a:r>
              <a:rPr lang="sk-SK" dirty="0">
                <a:solidFill>
                  <a:srgbClr val="FFFFFF"/>
                </a:solidFill>
              </a:rPr>
              <a:t> at </a:t>
            </a:r>
            <a:r>
              <a:rPr lang="sk-SK" dirty="0" err="1">
                <a:solidFill>
                  <a:srgbClr val="FFFFFF"/>
                </a:solidFill>
              </a:rPr>
              <a:t>first</a:t>
            </a:r>
            <a:r>
              <a:rPr lang="sk-SK" dirty="0">
                <a:solidFill>
                  <a:srgbClr val="FFFFFF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>
                <a:solidFill>
                  <a:srgbClr val="FFFFFF"/>
                </a:solidFill>
              </a:rPr>
              <a:t>- </a:t>
            </a:r>
            <a:r>
              <a:rPr lang="sk-SK" dirty="0" err="1">
                <a:solidFill>
                  <a:srgbClr val="FFFFFF"/>
                </a:solidFill>
              </a:rPr>
              <a:t>Collecting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informations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about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their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injury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history</a:t>
            </a:r>
            <a:r>
              <a:rPr lang="sk-SK" dirty="0">
                <a:solidFill>
                  <a:srgbClr val="FFFFFF"/>
                </a:solidFill>
              </a:rPr>
              <a:t> (</a:t>
            </a:r>
            <a:r>
              <a:rPr lang="sk-SK" dirty="0" err="1">
                <a:solidFill>
                  <a:srgbClr val="FFFFFF"/>
                </a:solidFill>
              </a:rPr>
              <a:t>individually</a:t>
            </a:r>
            <a:r>
              <a:rPr lang="sk-SK" dirty="0">
                <a:solidFill>
                  <a:srgbClr val="FFFFFF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>
                <a:solidFill>
                  <a:srgbClr val="FFFFFF"/>
                </a:solidFill>
              </a:rPr>
              <a:t>- </a:t>
            </a:r>
            <a:r>
              <a:rPr lang="sk-SK" dirty="0" err="1">
                <a:solidFill>
                  <a:srgbClr val="FFFFFF"/>
                </a:solidFill>
              </a:rPr>
              <a:t>Strengths</a:t>
            </a:r>
            <a:r>
              <a:rPr lang="sk-SK" dirty="0">
                <a:solidFill>
                  <a:srgbClr val="FFFFFF"/>
                </a:solidFill>
              </a:rPr>
              <a:t> and </a:t>
            </a:r>
            <a:r>
              <a:rPr lang="sk-SK" dirty="0" err="1">
                <a:solidFill>
                  <a:srgbClr val="FFFFFF"/>
                </a:solidFill>
              </a:rPr>
              <a:t>weaks</a:t>
            </a:r>
            <a:r>
              <a:rPr lang="sk-SK" dirty="0">
                <a:solidFill>
                  <a:srgbClr val="FFFFFF"/>
                </a:solidFill>
              </a:rPr>
              <a:t> of </a:t>
            </a:r>
            <a:r>
              <a:rPr lang="sk-SK" dirty="0" err="1">
                <a:solidFill>
                  <a:srgbClr val="FFFFFF"/>
                </a:solidFill>
              </a:rPr>
              <a:t>the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group</a:t>
            </a:r>
            <a:endParaRPr lang="sk-SK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dirty="0">
                <a:solidFill>
                  <a:srgbClr val="FFFFFF"/>
                </a:solidFill>
              </a:rPr>
              <a:t>- </a:t>
            </a:r>
            <a:r>
              <a:rPr lang="sk-SK" dirty="0" err="1">
                <a:solidFill>
                  <a:srgbClr val="FFFFFF"/>
                </a:solidFill>
              </a:rPr>
              <a:t>Plan</a:t>
            </a:r>
            <a:r>
              <a:rPr lang="sk-SK" dirty="0">
                <a:solidFill>
                  <a:srgbClr val="FFFFFF"/>
                </a:solidFill>
              </a:rPr>
              <a:t> program to </a:t>
            </a:r>
            <a:r>
              <a:rPr lang="sk-SK" dirty="0" err="1">
                <a:solidFill>
                  <a:srgbClr val="FFFFFF"/>
                </a:solidFill>
              </a:rPr>
              <a:t>improve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strength</a:t>
            </a:r>
            <a:r>
              <a:rPr lang="sk-SK" dirty="0">
                <a:solidFill>
                  <a:srgbClr val="FFFFFF"/>
                </a:solidFill>
              </a:rPr>
              <a:t>, </a:t>
            </a:r>
            <a:r>
              <a:rPr lang="sk-SK" dirty="0" err="1">
                <a:solidFill>
                  <a:srgbClr val="FFFFFF"/>
                </a:solidFill>
              </a:rPr>
              <a:t>power</a:t>
            </a:r>
            <a:r>
              <a:rPr lang="sk-SK" dirty="0">
                <a:solidFill>
                  <a:srgbClr val="FFFFFF"/>
                </a:solidFill>
              </a:rPr>
              <a:t> and </a:t>
            </a:r>
            <a:r>
              <a:rPr lang="sk-SK" dirty="0" err="1">
                <a:solidFill>
                  <a:srgbClr val="FFFFFF"/>
                </a:solidFill>
              </a:rPr>
              <a:t>lower</a:t>
            </a:r>
            <a:r>
              <a:rPr lang="sk-SK" dirty="0">
                <a:solidFill>
                  <a:srgbClr val="FFFFFF"/>
                </a:solidFill>
              </a:rPr>
              <a:t> </a:t>
            </a:r>
            <a:r>
              <a:rPr lang="sk-SK" dirty="0" err="1">
                <a:solidFill>
                  <a:srgbClr val="FFFFFF"/>
                </a:solidFill>
              </a:rPr>
              <a:t>incidence</a:t>
            </a:r>
            <a:r>
              <a:rPr lang="sk-SK" dirty="0">
                <a:solidFill>
                  <a:srgbClr val="FFFFFF"/>
                </a:solidFill>
              </a:rPr>
              <a:t> of </a:t>
            </a:r>
            <a:r>
              <a:rPr lang="sk-SK" dirty="0" err="1">
                <a:solidFill>
                  <a:srgbClr val="FFFFFF"/>
                </a:solidFill>
              </a:rPr>
              <a:t>injuries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osoba, ľahká atletika, pózujúci&#10;&#10;Automaticky generovaný popis">
            <a:extLst>
              <a:ext uri="{FF2B5EF4-FFF2-40B4-BE49-F238E27FC236}">
                <a16:creationId xmlns:a16="http://schemas.microsoft.com/office/drawing/2014/main" id="{8EB84279-2812-48EF-B0BD-6EEB9FC61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0" t="3815" r="18012"/>
          <a:stretch/>
        </p:blipFill>
        <p:spPr>
          <a:xfrm>
            <a:off x="7043571" y="1366545"/>
            <a:ext cx="4197809" cy="4124908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34107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3687E-1ABA-4BD4-8634-C52892BD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Throwing</a:t>
            </a:r>
            <a:r>
              <a:rPr lang="sk-SK" dirty="0"/>
              <a:t> </a:t>
            </a:r>
            <a:r>
              <a:rPr lang="sk-SK" dirty="0" err="1"/>
              <a:t>ball</a:t>
            </a:r>
            <a:r>
              <a:rPr lang="sk-SK" dirty="0"/>
              <a:t> </a:t>
            </a:r>
            <a:r>
              <a:rPr lang="sk-SK" dirty="0" err="1"/>
              <a:t>velocity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130E2D-146B-47CC-B99F-02C2EF143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practising</a:t>
            </a:r>
            <a:r>
              <a:rPr lang="sk-SK" dirty="0"/>
              <a:t>  </a:t>
            </a:r>
            <a:r>
              <a:rPr lang="sk-SK" b="1" dirty="0" err="1"/>
              <a:t>resistnce</a:t>
            </a:r>
            <a:r>
              <a:rPr lang="sk-SK" b="1" dirty="0"/>
              <a:t> </a:t>
            </a:r>
            <a:r>
              <a:rPr lang="sk-SK" b="1" dirty="0" err="1"/>
              <a:t>training</a:t>
            </a:r>
            <a:r>
              <a:rPr lang="sk-SK" b="1" dirty="0"/>
              <a:t> </a:t>
            </a:r>
            <a:r>
              <a:rPr lang="sk-SK" dirty="0"/>
              <a:t>and </a:t>
            </a:r>
            <a:r>
              <a:rPr lang="sk-SK" b="1" dirty="0" err="1"/>
              <a:t>plyometric</a:t>
            </a:r>
            <a:r>
              <a:rPr lang="sk-SK" dirty="0"/>
              <a:t> </a:t>
            </a:r>
            <a:r>
              <a:rPr lang="sk-SK" b="1" dirty="0" err="1"/>
              <a:t>training</a:t>
            </a:r>
            <a:r>
              <a:rPr lang="sk-SK" dirty="0"/>
              <a:t> </a:t>
            </a:r>
            <a:r>
              <a:rPr lang="sk-SK" dirty="0" err="1"/>
              <a:t>handball</a:t>
            </a:r>
            <a:r>
              <a:rPr lang="sk-SK" dirty="0"/>
              <a:t> </a:t>
            </a:r>
            <a:r>
              <a:rPr lang="sk-SK" dirty="0" err="1"/>
              <a:t>players</a:t>
            </a:r>
            <a:r>
              <a:rPr lang="sk-SK" dirty="0"/>
              <a:t> </a:t>
            </a:r>
            <a:r>
              <a:rPr lang="sk-SK" dirty="0" err="1"/>
              <a:t>achieve</a:t>
            </a:r>
            <a:r>
              <a:rPr lang="sk-SK" dirty="0"/>
              <a:t> </a:t>
            </a:r>
            <a:r>
              <a:rPr lang="sk-SK" u="sng" dirty="0" err="1"/>
              <a:t>higher</a:t>
            </a:r>
            <a:r>
              <a:rPr lang="sk-SK" u="sng" dirty="0"/>
              <a:t> </a:t>
            </a:r>
            <a:r>
              <a:rPr lang="sk-SK" u="sng" dirty="0" err="1"/>
              <a:t>trhowing</a:t>
            </a:r>
            <a:r>
              <a:rPr lang="sk-SK" u="sng" dirty="0"/>
              <a:t> </a:t>
            </a:r>
            <a:r>
              <a:rPr lang="sk-SK" u="sng" dirty="0" err="1"/>
              <a:t>ball</a:t>
            </a:r>
            <a:r>
              <a:rPr lang="sk-SK" u="sng" dirty="0"/>
              <a:t> </a:t>
            </a:r>
            <a:r>
              <a:rPr lang="sk-SK" u="sng" dirty="0" err="1"/>
              <a:t>velocities</a:t>
            </a:r>
            <a:r>
              <a:rPr lang="sk-SK" u="sng" dirty="0"/>
              <a:t> </a:t>
            </a:r>
            <a:r>
              <a:rPr lang="sk-SK" dirty="0"/>
              <a:t>of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types</a:t>
            </a:r>
            <a:r>
              <a:rPr lang="sk-SK" dirty="0"/>
              <a:t>: </a:t>
            </a:r>
            <a:r>
              <a:rPr lang="sk-SK" dirty="0" err="1"/>
              <a:t>standing</a:t>
            </a:r>
            <a:r>
              <a:rPr lang="sk-SK" dirty="0"/>
              <a:t> </a:t>
            </a:r>
            <a:r>
              <a:rPr lang="sk-SK" dirty="0" err="1"/>
              <a:t>throw</a:t>
            </a:r>
            <a:r>
              <a:rPr lang="sk-SK" dirty="0"/>
              <a:t>, 3step </a:t>
            </a:r>
            <a:r>
              <a:rPr lang="sk-SK" dirty="0" err="1"/>
              <a:t>running</a:t>
            </a:r>
            <a:r>
              <a:rPr lang="sk-SK" dirty="0"/>
              <a:t> </a:t>
            </a:r>
            <a:r>
              <a:rPr lang="sk-SK" dirty="0" err="1"/>
              <a:t>throw</a:t>
            </a:r>
            <a:r>
              <a:rPr lang="sk-SK" dirty="0"/>
              <a:t>, </a:t>
            </a:r>
            <a:r>
              <a:rPr lang="sk-SK" dirty="0" err="1"/>
              <a:t>jump</a:t>
            </a:r>
            <a:r>
              <a:rPr lang="sk-SK" dirty="0"/>
              <a:t> </a:t>
            </a:r>
            <a:r>
              <a:rPr lang="sk-SK" dirty="0" err="1"/>
              <a:t>throw</a:t>
            </a:r>
            <a:endParaRPr lang="sk-SK" dirty="0"/>
          </a:p>
          <a:p>
            <a:r>
              <a:rPr lang="sk-SK" dirty="0" err="1"/>
              <a:t>Increasing</a:t>
            </a:r>
            <a:r>
              <a:rPr lang="sk-SK" dirty="0"/>
              <a:t> </a:t>
            </a:r>
            <a:r>
              <a:rPr lang="sk-SK" dirty="0" err="1"/>
              <a:t>loads</a:t>
            </a:r>
            <a:r>
              <a:rPr lang="sk-SK" dirty="0"/>
              <a:t>, </a:t>
            </a:r>
            <a:r>
              <a:rPr lang="sk-SK" dirty="0" err="1"/>
              <a:t>higher</a:t>
            </a:r>
            <a:r>
              <a:rPr lang="sk-SK" dirty="0"/>
              <a:t> </a:t>
            </a:r>
            <a:r>
              <a:rPr lang="sk-SK" dirty="0" err="1"/>
              <a:t>throwing</a:t>
            </a:r>
            <a:r>
              <a:rPr lang="sk-SK" dirty="0"/>
              <a:t> </a:t>
            </a:r>
            <a:r>
              <a:rPr lang="sk-SK" dirty="0" err="1"/>
              <a:t>weights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small</a:t>
            </a:r>
            <a:r>
              <a:rPr lang="sk-SK" dirty="0"/>
              <a:t> </a:t>
            </a:r>
            <a:r>
              <a:rPr lang="sk-SK" dirty="0" err="1"/>
              <a:t>number</a:t>
            </a:r>
            <a:r>
              <a:rPr lang="sk-SK" dirty="0"/>
              <a:t> of </a:t>
            </a:r>
            <a:r>
              <a:rPr lang="sk-SK" dirty="0" err="1"/>
              <a:t>reps</a:t>
            </a:r>
            <a:r>
              <a:rPr lang="sk-SK" dirty="0"/>
              <a:t> – </a:t>
            </a:r>
            <a:r>
              <a:rPr lang="sk-SK" dirty="0" err="1"/>
              <a:t>less</a:t>
            </a:r>
            <a:r>
              <a:rPr lang="sk-SK" dirty="0"/>
              <a:t> </a:t>
            </a:r>
            <a:r>
              <a:rPr lang="sk-SK" dirty="0" err="1"/>
              <a:t>time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required</a:t>
            </a:r>
            <a:r>
              <a:rPr lang="sk-SK" dirty="0"/>
              <a:t> to </a:t>
            </a:r>
            <a:r>
              <a:rPr lang="sk-SK" dirty="0" err="1"/>
              <a:t>obtain</a:t>
            </a:r>
            <a:r>
              <a:rPr lang="sk-SK" dirty="0"/>
              <a:t> </a:t>
            </a:r>
            <a:r>
              <a:rPr lang="sk-SK" dirty="0" err="1"/>
              <a:t>optimal</a:t>
            </a:r>
            <a:r>
              <a:rPr lang="sk-SK" dirty="0"/>
              <a:t> </a:t>
            </a:r>
            <a:r>
              <a:rPr lang="sk-SK" dirty="0" err="1"/>
              <a:t>response</a:t>
            </a:r>
            <a:endParaRPr lang="sk-SK" dirty="0"/>
          </a:p>
          <a:p>
            <a:r>
              <a:rPr lang="sk-SK" dirty="0" err="1"/>
              <a:t>Studies</a:t>
            </a:r>
            <a:r>
              <a:rPr lang="sk-SK" dirty="0"/>
              <a:t> are more </a:t>
            </a:r>
            <a:r>
              <a:rPr lang="sk-SK" dirty="0" err="1"/>
              <a:t>concerned</a:t>
            </a:r>
            <a:r>
              <a:rPr lang="sk-SK" dirty="0"/>
              <a:t> on </a:t>
            </a:r>
            <a:r>
              <a:rPr lang="sk-SK" dirty="0" err="1"/>
              <a:t>concentric</a:t>
            </a:r>
            <a:r>
              <a:rPr lang="sk-SK" dirty="0"/>
              <a:t> </a:t>
            </a:r>
            <a:r>
              <a:rPr lang="sk-SK" dirty="0" err="1"/>
              <a:t>exercises</a:t>
            </a:r>
            <a:r>
              <a:rPr lang="sk-SK" dirty="0"/>
              <a:t>, </a:t>
            </a:r>
            <a:r>
              <a:rPr lang="sk-SK" dirty="0" err="1"/>
              <a:t>but</a:t>
            </a:r>
            <a:r>
              <a:rPr lang="sk-SK" dirty="0"/>
              <a:t> in </a:t>
            </a:r>
            <a:r>
              <a:rPr lang="sk-SK" dirty="0" err="1"/>
              <a:t>lot</a:t>
            </a:r>
            <a:r>
              <a:rPr lang="sk-SK" dirty="0"/>
              <a:t> of </a:t>
            </a:r>
            <a:r>
              <a:rPr lang="sk-SK" dirty="0" err="1"/>
              <a:t>actions</a:t>
            </a:r>
            <a:r>
              <a:rPr lang="sk-SK" dirty="0"/>
              <a:t>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importatnt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eccentric</a:t>
            </a:r>
            <a:r>
              <a:rPr lang="sk-SK" dirty="0"/>
              <a:t> part and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combintion</a:t>
            </a:r>
            <a:endParaRPr lang="sk-SK" dirty="0"/>
          </a:p>
          <a:p>
            <a:r>
              <a:rPr lang="sk-SK" dirty="0" err="1"/>
              <a:t>Throwing</a:t>
            </a:r>
            <a:r>
              <a:rPr lang="sk-SK" dirty="0"/>
              <a:t> </a:t>
            </a:r>
            <a:r>
              <a:rPr lang="sk-SK" dirty="0" err="1"/>
              <a:t>medicine</a:t>
            </a:r>
            <a:r>
              <a:rPr lang="sk-SK" dirty="0"/>
              <a:t> </a:t>
            </a:r>
            <a:r>
              <a:rPr lang="sk-SK" dirty="0" err="1"/>
              <a:t>ball</a:t>
            </a:r>
            <a:r>
              <a:rPr lang="sk-SK" dirty="0"/>
              <a:t> 1kg/3kg,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114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72576-332A-49EE-A1B6-BFAF3DF6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Maximal</a:t>
            </a:r>
            <a:r>
              <a:rPr lang="sk-SK" dirty="0"/>
              <a:t> </a:t>
            </a:r>
            <a:r>
              <a:rPr lang="sk-SK" dirty="0" err="1"/>
              <a:t>strength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5CA727-214C-4F9E-B8C0-329378E4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Deadlift</a:t>
            </a:r>
            <a:r>
              <a:rPr lang="sk-SK" dirty="0"/>
              <a:t>, </a:t>
            </a:r>
            <a:r>
              <a:rPr lang="sk-SK" dirty="0" err="1"/>
              <a:t>lounges</a:t>
            </a:r>
            <a:r>
              <a:rPr lang="sk-SK" dirty="0"/>
              <a:t>, </a:t>
            </a:r>
            <a:r>
              <a:rPr lang="sk-SK" dirty="0" err="1"/>
              <a:t>squat</a:t>
            </a:r>
            <a:r>
              <a:rPr lang="sk-SK" dirty="0"/>
              <a:t> </a:t>
            </a:r>
            <a:r>
              <a:rPr lang="sk-SK" dirty="0" err="1"/>
              <a:t>pull</a:t>
            </a:r>
            <a:r>
              <a:rPr lang="sk-SK" dirty="0"/>
              <a:t> over, </a:t>
            </a:r>
            <a:r>
              <a:rPr lang="sk-SK" dirty="0" err="1"/>
              <a:t>bench</a:t>
            </a:r>
            <a:r>
              <a:rPr lang="sk-SK" dirty="0"/>
              <a:t> press, </a:t>
            </a:r>
            <a:r>
              <a:rPr lang="sk-SK" dirty="0" err="1"/>
              <a:t>barbell</a:t>
            </a:r>
            <a:r>
              <a:rPr lang="sk-SK" dirty="0"/>
              <a:t> </a:t>
            </a:r>
            <a:r>
              <a:rPr lang="sk-SK" dirty="0" err="1"/>
              <a:t>squat</a:t>
            </a:r>
            <a:r>
              <a:rPr lang="sk-SK" dirty="0"/>
              <a:t>... </a:t>
            </a:r>
          </a:p>
          <a:p>
            <a:r>
              <a:rPr lang="sk-SK" dirty="0" err="1"/>
              <a:t>This</a:t>
            </a:r>
            <a:r>
              <a:rPr lang="sk-SK" dirty="0"/>
              <a:t> </a:t>
            </a:r>
            <a:r>
              <a:rPr lang="sk-SK" dirty="0" err="1"/>
              <a:t>exercises</a:t>
            </a:r>
            <a:r>
              <a:rPr lang="sk-SK" dirty="0"/>
              <a:t> </a:t>
            </a:r>
            <a:r>
              <a:rPr lang="sk-SK" dirty="0" err="1"/>
              <a:t>despite</a:t>
            </a:r>
            <a:r>
              <a:rPr lang="sk-SK" dirty="0"/>
              <a:t> of </a:t>
            </a:r>
            <a:r>
              <a:rPr lang="sk-SK" dirty="0" err="1"/>
              <a:t>explosive</a:t>
            </a:r>
            <a:r>
              <a:rPr lang="sk-SK" dirty="0"/>
              <a:t> </a:t>
            </a:r>
            <a:r>
              <a:rPr lang="sk-SK" dirty="0" err="1"/>
              <a:t>contraction</a:t>
            </a:r>
            <a:r>
              <a:rPr lang="sk-SK" dirty="0"/>
              <a:t> are </a:t>
            </a:r>
            <a:r>
              <a:rPr lang="sk-SK" dirty="0" err="1"/>
              <a:t>performed</a:t>
            </a:r>
            <a:r>
              <a:rPr lang="sk-SK" dirty="0"/>
              <a:t> in </a:t>
            </a:r>
            <a:r>
              <a:rPr lang="sk-SK" b="1" dirty="0" err="1"/>
              <a:t>slow</a:t>
            </a:r>
            <a:r>
              <a:rPr lang="sk-SK" b="1" dirty="0"/>
              <a:t> </a:t>
            </a:r>
            <a:r>
              <a:rPr lang="sk-SK" b="1" dirty="0" err="1"/>
              <a:t>velocity</a:t>
            </a:r>
            <a:r>
              <a:rPr lang="sk-SK" b="1" dirty="0"/>
              <a:t> </a:t>
            </a:r>
            <a:r>
              <a:rPr lang="sk-SK" dirty="0"/>
              <a:t>and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b="1" dirty="0" err="1"/>
              <a:t>gretest</a:t>
            </a:r>
            <a:r>
              <a:rPr lang="sk-SK" b="1" dirty="0"/>
              <a:t> </a:t>
            </a:r>
            <a:r>
              <a:rPr lang="sk-SK" b="1" dirty="0" err="1"/>
              <a:t>effect</a:t>
            </a:r>
            <a:r>
              <a:rPr lang="sk-SK" b="1" dirty="0"/>
              <a:t> on </a:t>
            </a:r>
            <a:r>
              <a:rPr lang="sk-SK" b="1" dirty="0" err="1"/>
              <a:t>strength</a:t>
            </a:r>
            <a:r>
              <a:rPr lang="sk-SK" b="1" dirty="0"/>
              <a:t> </a:t>
            </a:r>
            <a:r>
              <a:rPr lang="sk-SK" b="1" dirty="0" err="1"/>
              <a:t>improvement</a:t>
            </a:r>
            <a:r>
              <a:rPr lang="sk-SK" b="1" dirty="0"/>
              <a:t> </a:t>
            </a:r>
          </a:p>
          <a:p>
            <a:r>
              <a:rPr lang="sk-SK" dirty="0"/>
              <a:t>Best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maximising</a:t>
            </a:r>
            <a:r>
              <a:rPr lang="sk-SK" dirty="0"/>
              <a:t> </a:t>
            </a:r>
            <a:r>
              <a:rPr lang="sk-SK" dirty="0" err="1"/>
              <a:t>strength</a:t>
            </a:r>
            <a:r>
              <a:rPr lang="sk-SK" dirty="0"/>
              <a:t> are </a:t>
            </a:r>
            <a:r>
              <a:rPr lang="sk-SK" b="1" dirty="0" err="1"/>
              <a:t>longer</a:t>
            </a:r>
            <a:r>
              <a:rPr lang="sk-SK" b="1" dirty="0"/>
              <a:t> </a:t>
            </a:r>
            <a:r>
              <a:rPr lang="sk-SK" b="1" dirty="0" err="1"/>
              <a:t>contraction</a:t>
            </a:r>
            <a:r>
              <a:rPr lang="sk-SK" b="1" dirty="0"/>
              <a:t> </a:t>
            </a:r>
            <a:r>
              <a:rPr lang="sk-SK" dirty="0" err="1"/>
              <a:t>duration</a:t>
            </a:r>
            <a:r>
              <a:rPr lang="sk-SK" dirty="0"/>
              <a:t> </a:t>
            </a:r>
            <a:r>
              <a:rPr lang="sk-SK" dirty="0" err="1"/>
              <a:t>exercises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heavier</a:t>
            </a:r>
            <a:r>
              <a:rPr lang="sk-SK" dirty="0"/>
              <a:t> </a:t>
            </a:r>
            <a:r>
              <a:rPr lang="sk-SK" dirty="0" err="1"/>
              <a:t>loads</a:t>
            </a:r>
            <a:endParaRPr lang="sk-SK" dirty="0"/>
          </a:p>
          <a:p>
            <a:r>
              <a:rPr lang="sk-SK" dirty="0" err="1"/>
              <a:t>Smaller</a:t>
            </a:r>
            <a:r>
              <a:rPr lang="sk-SK" dirty="0"/>
              <a:t> </a:t>
            </a:r>
            <a:r>
              <a:rPr lang="sk-SK" dirty="0" err="1"/>
              <a:t>number</a:t>
            </a:r>
            <a:r>
              <a:rPr lang="sk-SK" dirty="0"/>
              <a:t> of </a:t>
            </a:r>
            <a:r>
              <a:rPr lang="sk-SK" dirty="0" err="1"/>
              <a:t>sets</a:t>
            </a:r>
            <a:r>
              <a:rPr lang="sk-SK" dirty="0"/>
              <a:t> and </a:t>
            </a:r>
            <a:r>
              <a:rPr lang="sk-SK" dirty="0" err="1"/>
              <a:t>reps</a:t>
            </a:r>
            <a:r>
              <a:rPr lang="sk-SK" dirty="0"/>
              <a:t>,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heavier</a:t>
            </a:r>
            <a:r>
              <a:rPr lang="sk-SK" dirty="0"/>
              <a:t> 1RM</a:t>
            </a:r>
          </a:p>
          <a:p>
            <a:endParaRPr lang="sk-SK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1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54F8E-F0E1-4662-ADB8-4FD32A37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Muscle</a:t>
            </a:r>
            <a:r>
              <a:rPr lang="sk-SK" dirty="0"/>
              <a:t> </a:t>
            </a:r>
            <a:r>
              <a:rPr lang="sk-SK" dirty="0" err="1"/>
              <a:t>power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69383F-4A54-4748-AFEB-F81C28717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Resistance</a:t>
            </a:r>
            <a:r>
              <a:rPr lang="sk-SK" dirty="0"/>
              <a:t> </a:t>
            </a:r>
            <a:r>
              <a:rPr lang="sk-SK" dirty="0" err="1"/>
              <a:t>trainig</a:t>
            </a:r>
            <a:r>
              <a:rPr lang="sk-SK" dirty="0"/>
              <a:t> </a:t>
            </a:r>
            <a:r>
              <a:rPr lang="sk-SK" dirty="0" err="1"/>
              <a:t>using</a:t>
            </a:r>
            <a:r>
              <a:rPr lang="sk-SK" dirty="0"/>
              <a:t> </a:t>
            </a:r>
            <a:r>
              <a:rPr lang="sk-SK" dirty="0" err="1"/>
              <a:t>dynamic</a:t>
            </a:r>
            <a:r>
              <a:rPr lang="sk-SK" dirty="0"/>
              <a:t> </a:t>
            </a:r>
            <a:r>
              <a:rPr lang="sk-SK" dirty="0" err="1"/>
              <a:t>excentric</a:t>
            </a:r>
            <a:r>
              <a:rPr lang="sk-SK" dirty="0"/>
              <a:t>- </a:t>
            </a:r>
            <a:r>
              <a:rPr lang="sk-SK" dirty="0" err="1"/>
              <a:t>concentric</a:t>
            </a:r>
            <a:r>
              <a:rPr lang="sk-SK" dirty="0"/>
              <a:t> </a:t>
            </a:r>
            <a:r>
              <a:rPr lang="sk-SK" dirty="0" err="1"/>
              <a:t>exercises</a:t>
            </a:r>
            <a:r>
              <a:rPr lang="sk-SK" dirty="0"/>
              <a:t> on </a:t>
            </a:r>
            <a:r>
              <a:rPr lang="sk-SK" dirty="0" err="1"/>
              <a:t>peak</a:t>
            </a:r>
            <a:r>
              <a:rPr lang="sk-SK" dirty="0"/>
              <a:t> </a:t>
            </a:r>
            <a:r>
              <a:rPr lang="sk-SK" dirty="0" err="1"/>
              <a:t>muscle</a:t>
            </a:r>
            <a:r>
              <a:rPr lang="sk-SK" dirty="0"/>
              <a:t> </a:t>
            </a:r>
            <a:r>
              <a:rPr lang="sk-SK" dirty="0" err="1"/>
              <a:t>power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upper</a:t>
            </a:r>
            <a:r>
              <a:rPr lang="sk-SK" dirty="0"/>
              <a:t> and </a:t>
            </a:r>
            <a:r>
              <a:rPr lang="sk-SK" dirty="0" err="1"/>
              <a:t>lower</a:t>
            </a:r>
            <a:r>
              <a:rPr lang="sk-SK" dirty="0"/>
              <a:t> </a:t>
            </a:r>
            <a:r>
              <a:rPr lang="sk-SK" dirty="0" err="1"/>
              <a:t>limbs</a:t>
            </a:r>
            <a:r>
              <a:rPr lang="sk-SK" dirty="0"/>
              <a:t> </a:t>
            </a:r>
            <a:r>
              <a:rPr lang="sk-SK" dirty="0" err="1"/>
              <a:t>leads</a:t>
            </a:r>
            <a:r>
              <a:rPr lang="sk-SK" dirty="0"/>
              <a:t> to </a:t>
            </a:r>
            <a:r>
              <a:rPr lang="sk-SK" dirty="0" err="1"/>
              <a:t>improvement</a:t>
            </a:r>
            <a:r>
              <a:rPr lang="sk-SK" dirty="0"/>
              <a:t> of </a:t>
            </a:r>
            <a:r>
              <a:rPr lang="sk-SK" dirty="0" err="1"/>
              <a:t>relative</a:t>
            </a:r>
            <a:r>
              <a:rPr lang="sk-SK" dirty="0"/>
              <a:t> and </a:t>
            </a:r>
            <a:r>
              <a:rPr lang="sk-SK" dirty="0" err="1"/>
              <a:t>absolute</a:t>
            </a:r>
            <a:r>
              <a:rPr lang="sk-SK" dirty="0"/>
              <a:t> </a:t>
            </a:r>
            <a:r>
              <a:rPr lang="sk-SK" dirty="0" err="1"/>
              <a:t>power</a:t>
            </a:r>
            <a:endParaRPr lang="sk-SK" dirty="0"/>
          </a:p>
          <a:p>
            <a:r>
              <a:rPr lang="sk-SK" dirty="0" err="1"/>
              <a:t>Plyometry</a:t>
            </a:r>
            <a:endParaRPr lang="sk-SK" dirty="0"/>
          </a:p>
          <a:p>
            <a:r>
              <a:rPr lang="sk-SK" dirty="0" err="1"/>
              <a:t>Squat</a:t>
            </a:r>
            <a:r>
              <a:rPr lang="sk-SK" dirty="0"/>
              <a:t> </a:t>
            </a:r>
            <a:r>
              <a:rPr lang="sk-SK" dirty="0" err="1"/>
              <a:t>jumps</a:t>
            </a:r>
            <a:r>
              <a:rPr lang="sk-SK" dirty="0"/>
              <a:t>, box </a:t>
            </a:r>
            <a:r>
              <a:rPr lang="sk-SK" dirty="0" err="1"/>
              <a:t>jumps</a:t>
            </a:r>
            <a:r>
              <a:rPr lang="sk-SK" dirty="0"/>
              <a:t>, </a:t>
            </a:r>
            <a:r>
              <a:rPr lang="sk-SK" dirty="0" err="1"/>
              <a:t>clean</a:t>
            </a:r>
            <a:r>
              <a:rPr lang="sk-SK" dirty="0"/>
              <a:t> and </a:t>
            </a:r>
            <a:r>
              <a:rPr lang="sk-SK" dirty="0" err="1"/>
              <a:t>jerk</a:t>
            </a:r>
            <a:r>
              <a:rPr lang="sk-SK" dirty="0"/>
              <a:t>, </a:t>
            </a:r>
            <a:r>
              <a:rPr lang="sk-SK" dirty="0" err="1"/>
              <a:t>dynamic</a:t>
            </a:r>
            <a:r>
              <a:rPr lang="sk-SK" dirty="0"/>
              <a:t> </a:t>
            </a:r>
            <a:r>
              <a:rPr lang="sk-SK" dirty="0" err="1"/>
              <a:t>bench</a:t>
            </a:r>
            <a:r>
              <a:rPr lang="sk-SK" dirty="0"/>
              <a:t> press, jumping </a:t>
            </a:r>
            <a:r>
              <a:rPr lang="sk-SK" dirty="0" err="1"/>
              <a:t>lounges</a:t>
            </a:r>
            <a:endParaRPr lang="sk-SK" dirty="0"/>
          </a:p>
          <a:p>
            <a:r>
              <a:rPr lang="sk-SK" dirty="0" err="1"/>
              <a:t>Exercises</a:t>
            </a:r>
            <a:r>
              <a:rPr lang="sk-SK" dirty="0"/>
              <a:t> in 80-90% 1RM</a:t>
            </a:r>
          </a:p>
        </p:txBody>
      </p:sp>
    </p:spTree>
    <p:extLst>
      <p:ext uri="{BB962C8B-B14F-4D97-AF65-F5344CB8AC3E}">
        <p14:creationId xmlns:p14="http://schemas.microsoft.com/office/powerpoint/2010/main" val="446737202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1028</TotalTime>
  <Words>1399</Words>
  <Application>Microsoft Office PowerPoint</Application>
  <PresentationFormat>Širokoúhlá obrazovka</PresentationFormat>
  <Paragraphs>152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Gill Sans MT</vt:lpstr>
      <vt:lpstr>Lucida Grande</vt:lpstr>
      <vt:lpstr>Merriweather</vt:lpstr>
      <vt:lpstr>Balík</vt:lpstr>
      <vt:lpstr>Strength training and handball players</vt:lpstr>
      <vt:lpstr>Handball</vt:lpstr>
      <vt:lpstr>Prezentace aplikace PowerPoint</vt:lpstr>
      <vt:lpstr>Which exercises are suitable from Strength trainig to handball trainig program?</vt:lpstr>
      <vt:lpstr>Prezentace aplikace PowerPoint</vt:lpstr>
      <vt:lpstr>Training program</vt:lpstr>
      <vt:lpstr>Throwing ball velocity</vt:lpstr>
      <vt:lpstr>Maximal strength</vt:lpstr>
      <vt:lpstr>Muscle power</vt:lpstr>
      <vt:lpstr>Specific skills</vt:lpstr>
      <vt:lpstr>aerobic/anaerbic</vt:lpstr>
      <vt:lpstr>Injuries</vt:lpstr>
      <vt:lpstr>Prevention of injuries</vt:lpstr>
      <vt:lpstr>How much training sessions are suitable to sustain strength and power?</vt:lpstr>
      <vt:lpstr>Warm up</vt:lpstr>
      <vt:lpstr>Early preseason</vt:lpstr>
      <vt:lpstr>Late preseason</vt:lpstr>
      <vt:lpstr>Strength training in late preseason</vt:lpstr>
      <vt:lpstr>in season</vt:lpstr>
      <vt:lpstr>Prezentace aplikace PowerPoint</vt:lpstr>
      <vt:lpstr>Off season</vt:lpstr>
      <vt:lpstr>conclusion</vt:lpstr>
      <vt:lpstr>Thank you for your attention</vt:lpstr>
      <vt:lpstr>refferences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 training and handball players</dc:title>
  <dc:creator>2596</dc:creator>
  <cp:lastModifiedBy>ucitel</cp:lastModifiedBy>
  <cp:revision>19</cp:revision>
  <dcterms:created xsi:type="dcterms:W3CDTF">2022-04-07T19:04:19Z</dcterms:created>
  <dcterms:modified xsi:type="dcterms:W3CDTF">2022-04-27T09:45:02Z</dcterms:modified>
</cp:coreProperties>
</file>