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ms-powerpoint.presentation.macroEnabled.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05" r:id="rId1"/>
  </p:sldMasterIdLst>
  <p:notesMasterIdLst>
    <p:notesMasterId r:id="rId36"/>
  </p:notesMasterIdLst>
  <p:sldIdLst>
    <p:sldId id="318" r:id="rId2"/>
    <p:sldId id="260" r:id="rId3"/>
    <p:sldId id="316" r:id="rId4"/>
    <p:sldId id="319" r:id="rId5"/>
    <p:sldId id="262" r:id="rId6"/>
    <p:sldId id="263" r:id="rId7"/>
    <p:sldId id="320" r:id="rId8"/>
    <p:sldId id="264" r:id="rId9"/>
    <p:sldId id="317" r:id="rId10"/>
    <p:sldId id="265" r:id="rId11"/>
    <p:sldId id="266" r:id="rId12"/>
    <p:sldId id="268" r:id="rId13"/>
    <p:sldId id="269" r:id="rId14"/>
    <p:sldId id="321" r:id="rId15"/>
    <p:sldId id="272" r:id="rId16"/>
    <p:sldId id="271" r:id="rId17"/>
    <p:sldId id="322" r:id="rId18"/>
    <p:sldId id="330" r:id="rId19"/>
    <p:sldId id="338" r:id="rId20"/>
    <p:sldId id="273" r:id="rId21"/>
    <p:sldId id="274" r:id="rId22"/>
    <p:sldId id="276" r:id="rId23"/>
    <p:sldId id="277" r:id="rId24"/>
    <p:sldId id="278" r:id="rId25"/>
    <p:sldId id="279" r:id="rId26"/>
    <p:sldId id="339" r:id="rId27"/>
    <p:sldId id="280" r:id="rId28"/>
    <p:sldId id="281" r:id="rId29"/>
    <p:sldId id="289" r:id="rId30"/>
    <p:sldId id="291" r:id="rId31"/>
    <p:sldId id="292" r:id="rId32"/>
    <p:sldId id="331" r:id="rId33"/>
    <p:sldId id="335" r:id="rId34"/>
    <p:sldId id="336" r:id="rId35"/>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5pPr>
    <a:lvl6pPr marL="2286000" algn="l" defTabSz="914400" rtl="0" eaLnBrk="1" latinLnBrk="0" hangingPunct="1">
      <a:defRPr kern="1200">
        <a:solidFill>
          <a:schemeClr val="tx1"/>
        </a:solidFill>
        <a:latin typeface="Trebuchet MS" panose="020B0603020202020204" pitchFamily="34" charset="0"/>
        <a:ea typeface="+mn-ea"/>
        <a:cs typeface="+mn-cs"/>
      </a:defRPr>
    </a:lvl6pPr>
    <a:lvl7pPr marL="2743200" algn="l" defTabSz="914400" rtl="0" eaLnBrk="1" latinLnBrk="0" hangingPunct="1">
      <a:defRPr kern="1200">
        <a:solidFill>
          <a:schemeClr val="tx1"/>
        </a:solidFill>
        <a:latin typeface="Trebuchet MS" panose="020B0603020202020204" pitchFamily="34" charset="0"/>
        <a:ea typeface="+mn-ea"/>
        <a:cs typeface="+mn-cs"/>
      </a:defRPr>
    </a:lvl7pPr>
    <a:lvl8pPr marL="3200400" algn="l" defTabSz="914400" rtl="0" eaLnBrk="1" latinLnBrk="0" hangingPunct="1">
      <a:defRPr kern="1200">
        <a:solidFill>
          <a:schemeClr val="tx1"/>
        </a:solidFill>
        <a:latin typeface="Trebuchet MS" panose="020B0603020202020204" pitchFamily="34" charset="0"/>
        <a:ea typeface="+mn-ea"/>
        <a:cs typeface="+mn-cs"/>
      </a:defRPr>
    </a:lvl8pPr>
    <a:lvl9pPr marL="3657600" algn="l" defTabSz="914400" rtl="0" eaLnBrk="1" latinLnBrk="0" hangingPunct="1">
      <a:defRPr kern="1200">
        <a:solidFill>
          <a:schemeClr val="tx1"/>
        </a:solidFill>
        <a:latin typeface="Trebuchet MS" panose="020B0603020202020204" pitchFamily="34" charset="0"/>
        <a:ea typeface="+mn-ea"/>
        <a:cs typeface="+mn-cs"/>
      </a:defRPr>
    </a:lvl9pPr>
  </p:defaultTextStyle>
  <p:extLst>
    <p:ext uri="{EFAFB233-063F-42B5-8137-9DF3F51BA10A}">
      <p15:sldGuideLst xmlns:p15="http://schemas.microsoft.com/office/powerpoint/2012/main">
        <p15:guide id="1" orient="horz" pos="3967">
          <p15:clr>
            <a:srgbClr val="A4A3A4"/>
          </p15:clr>
        </p15:guide>
        <p15:guide id="2" pos="5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3" autoAdjust="0"/>
    <p:restoredTop sz="95232" autoAdjust="0"/>
  </p:normalViewPr>
  <p:slideViewPr>
    <p:cSldViewPr snapToGrid="0">
      <p:cViewPr varScale="1">
        <p:scale>
          <a:sx n="86" d="100"/>
          <a:sy n="86" d="100"/>
        </p:scale>
        <p:origin x="1157" y="53"/>
      </p:cViewPr>
      <p:guideLst>
        <p:guide orient="horz" pos="3967"/>
        <p:guide pos="59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99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C2BE2314-919D-401C-BBDD-829A11E6708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cs-CZ"/>
          </a:p>
        </p:txBody>
      </p:sp>
      <p:sp>
        <p:nvSpPr>
          <p:cNvPr id="3" name="Zástupný symbol pro datum 2">
            <a:extLst>
              <a:ext uri="{FF2B5EF4-FFF2-40B4-BE49-F238E27FC236}">
                <a16:creationId xmlns:a16="http://schemas.microsoft.com/office/drawing/2014/main" id="{77A913FF-3580-49E4-BFAF-1F5B3C170419}"/>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B150FB78-F2A6-4A29-9C3B-9E4642DCC45E}" type="datetimeFigureOut">
              <a:rPr lang="cs-CZ"/>
              <a:pPr>
                <a:defRPr/>
              </a:pPr>
              <a:t>18.04.2022</a:t>
            </a:fld>
            <a:endParaRPr lang="cs-CZ"/>
          </a:p>
        </p:txBody>
      </p:sp>
      <p:sp>
        <p:nvSpPr>
          <p:cNvPr id="4" name="Zástupný symbol pro obrázek snímku 3">
            <a:extLst>
              <a:ext uri="{FF2B5EF4-FFF2-40B4-BE49-F238E27FC236}">
                <a16:creationId xmlns:a16="http://schemas.microsoft.com/office/drawing/2014/main" id="{D77581FD-AB05-49C0-AD0E-A1B0D317A0DF}"/>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cs-CZ" noProof="0"/>
          </a:p>
        </p:txBody>
      </p:sp>
      <p:sp>
        <p:nvSpPr>
          <p:cNvPr id="5" name="Zástupný symbol pro poznámky 4">
            <a:extLst>
              <a:ext uri="{FF2B5EF4-FFF2-40B4-BE49-F238E27FC236}">
                <a16:creationId xmlns:a16="http://schemas.microsoft.com/office/drawing/2014/main" id="{907A386B-592D-451D-8EE4-B3DF63A35643}"/>
              </a:ext>
            </a:extLst>
          </p:cNvPr>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prstTxWarp prst="textNoShape">
              <a:avLst/>
            </a:prstTxWarp>
          </a:bodyPr>
          <a:lstStyle/>
          <a:p>
            <a:pPr lvl="0"/>
            <a:r>
              <a:rPr lang="cs-CZ" altLang="en-US" noProof="0"/>
              <a:t>Po kliknutí můžete upravovat styly textu v předloze.</a:t>
            </a:r>
          </a:p>
          <a:p>
            <a:pPr lvl="1"/>
            <a:r>
              <a:rPr lang="cs-CZ" altLang="en-US" noProof="0"/>
              <a:t>Druhá úroveň</a:t>
            </a:r>
          </a:p>
          <a:p>
            <a:pPr lvl="2"/>
            <a:r>
              <a:rPr lang="cs-CZ" altLang="en-US" noProof="0"/>
              <a:t>Třetí úroveň</a:t>
            </a:r>
          </a:p>
          <a:p>
            <a:pPr lvl="3"/>
            <a:r>
              <a:rPr lang="cs-CZ" altLang="en-US" noProof="0"/>
              <a:t>Čtvrtá úroveň</a:t>
            </a:r>
          </a:p>
          <a:p>
            <a:pPr lvl="4"/>
            <a:r>
              <a:rPr lang="cs-CZ" altLang="en-US" noProof="0"/>
              <a:t>Pátá úroveň</a:t>
            </a:r>
          </a:p>
        </p:txBody>
      </p:sp>
      <p:sp>
        <p:nvSpPr>
          <p:cNvPr id="6" name="Zástupný symbol pro zápatí 5">
            <a:extLst>
              <a:ext uri="{FF2B5EF4-FFF2-40B4-BE49-F238E27FC236}">
                <a16:creationId xmlns:a16="http://schemas.microsoft.com/office/drawing/2014/main" id="{09EE4FEB-9928-4294-886A-F3C43AF7F551}"/>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cs-CZ"/>
          </a:p>
        </p:txBody>
      </p:sp>
      <p:sp>
        <p:nvSpPr>
          <p:cNvPr id="7" name="Zástupný symbol pro číslo snímku 6">
            <a:extLst>
              <a:ext uri="{FF2B5EF4-FFF2-40B4-BE49-F238E27FC236}">
                <a16:creationId xmlns:a16="http://schemas.microsoft.com/office/drawing/2014/main" id="{5D7DF7C3-A61B-4219-B321-785D4E9012B6}"/>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fld id="{6C238644-FD37-4BF5-B5E4-59F7CB6A6072}" type="slidenum">
              <a:rPr lang="cs-CZ" altLang="en-US"/>
              <a:pPr>
                <a:defRPr/>
              </a:pPr>
              <a:t>‹#›</a:t>
            </a:fld>
            <a:endParaRPr lang="cs-CZ"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938D8C0A-895D-44C4-9A4B-0E5573CDDC25}"/>
              </a:ext>
            </a:extLst>
          </p:cNvPr>
          <p:cNvGrpSpPr>
            <a:grpSpLocks/>
          </p:cNvGrpSpPr>
          <p:nvPr/>
        </p:nvGrpSpPr>
        <p:grpSpPr bwMode="auto">
          <a:xfrm>
            <a:off x="-7938" y="-7938"/>
            <a:ext cx="9169401" cy="6873876"/>
            <a:chOff x="-8466" y="-8468"/>
            <a:chExt cx="9169804" cy="6874935"/>
          </a:xfrm>
        </p:grpSpPr>
        <p:cxnSp>
          <p:nvCxnSpPr>
            <p:cNvPr id="5" name="Straight Connector 16">
              <a:extLst>
                <a:ext uri="{FF2B5EF4-FFF2-40B4-BE49-F238E27FC236}">
                  <a16:creationId xmlns:a16="http://schemas.microsoft.com/office/drawing/2014/main" id="{21A39E56-8D07-43A6-8C58-FCAFD5454EF9}"/>
                </a:ext>
              </a:extLst>
            </p:cNvPr>
            <p:cNvCxnSpPr/>
            <p:nvPr/>
          </p:nvCxnSpPr>
          <p:spPr>
            <a:xfrm flipV="1">
              <a:off x="5130498"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17">
              <a:extLst>
                <a:ext uri="{FF2B5EF4-FFF2-40B4-BE49-F238E27FC236}">
                  <a16:creationId xmlns:a16="http://schemas.microsoft.com/office/drawing/2014/main" id="{7FE8688C-F1D1-4A54-A8A9-69F566091F3A}"/>
                </a:ext>
              </a:extLst>
            </p:cNvPr>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7" name="Freeform 18">
              <a:extLst>
                <a:ext uri="{FF2B5EF4-FFF2-40B4-BE49-F238E27FC236}">
                  <a16:creationId xmlns:a16="http://schemas.microsoft.com/office/drawing/2014/main" id="{CE4C3644-C4AF-4B20-A53C-A220C565F1DB}"/>
                </a:ext>
              </a:extLst>
            </p:cNvPr>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Freeform 19">
              <a:extLst>
                <a:ext uri="{FF2B5EF4-FFF2-40B4-BE49-F238E27FC236}">
                  <a16:creationId xmlns:a16="http://schemas.microsoft.com/office/drawing/2014/main" id="{71E1102E-FEFA-4D9B-AFFE-260DF6194860}"/>
                </a:ext>
              </a:extLst>
            </p:cNvPr>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Freeform 20">
              <a:extLst>
                <a:ext uri="{FF2B5EF4-FFF2-40B4-BE49-F238E27FC236}">
                  <a16:creationId xmlns:a16="http://schemas.microsoft.com/office/drawing/2014/main" id="{213D4BFB-1402-42A2-B8EE-5F26577490F5}"/>
                </a:ext>
              </a:extLst>
            </p:cNvPr>
            <p:cNvSpPr/>
            <p:nvPr/>
          </p:nvSpPr>
          <p:spPr>
            <a:xfrm>
              <a:off x="6638689" y="3919613"/>
              <a:ext cx="2513123"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21">
              <a:extLst>
                <a:ext uri="{FF2B5EF4-FFF2-40B4-BE49-F238E27FC236}">
                  <a16:creationId xmlns:a16="http://schemas.microsoft.com/office/drawing/2014/main" id="{4CC07F76-EFD0-45BA-9719-2B64E3CA9DEF}"/>
                </a:ext>
              </a:extLst>
            </p:cNvPr>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22">
              <a:extLst>
                <a:ext uri="{FF2B5EF4-FFF2-40B4-BE49-F238E27FC236}">
                  <a16:creationId xmlns:a16="http://schemas.microsoft.com/office/drawing/2014/main" id="{6D0B387C-73C6-49C2-B5BB-DDBC43354DBD}"/>
                </a:ext>
              </a:extLst>
            </p:cNvPr>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23">
              <a:extLst>
                <a:ext uri="{FF2B5EF4-FFF2-40B4-BE49-F238E27FC236}">
                  <a16:creationId xmlns:a16="http://schemas.microsoft.com/office/drawing/2014/main" id="{B6790C07-B2B8-4DE5-8F39-22DE2774F96C}"/>
                </a:ext>
              </a:extLst>
            </p:cNvPr>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24">
              <a:extLst>
                <a:ext uri="{FF2B5EF4-FFF2-40B4-BE49-F238E27FC236}">
                  <a16:creationId xmlns:a16="http://schemas.microsoft.com/office/drawing/2014/main" id="{E8ACB015-AFB0-4581-A503-4AEB7DDB8316}"/>
                </a:ext>
              </a:extLst>
            </p:cNvPr>
            <p:cNvSpPr/>
            <p:nvPr/>
          </p:nvSpPr>
          <p:spPr>
            <a:xfrm>
              <a:off x="8059565"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27">
              <a:extLst>
                <a:ext uri="{FF2B5EF4-FFF2-40B4-BE49-F238E27FC236}">
                  <a16:creationId xmlns:a16="http://schemas.microsoft.com/office/drawing/2014/main" id="{6556E08D-ABD9-42A4-B043-2997854C9F99}"/>
                </a:ext>
              </a:extLst>
            </p:cNvPr>
            <p:cNvSpPr/>
            <p:nvPr/>
          </p:nvSpPr>
          <p:spPr>
            <a:xfrm>
              <a:off x="-8466" y="-8468"/>
              <a:ext cx="863639" cy="5698416"/>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cs-CZ"/>
              <a:t>Kliknutím lze upravit styl.</a:t>
            </a:r>
            <a:endParaRPr lang="en-US" dirty="0"/>
          </a:p>
        </p:txBody>
      </p:sp>
      <p:sp>
        <p:nvSpPr>
          <p:cNvPr id="3" name="Subtitle 2"/>
          <p:cNvSpPr>
            <a:spLocks noGrp="1"/>
          </p:cNvSpPr>
          <p:nvPr>
            <p:ph type="subTitle" idx="1"/>
          </p:nvPr>
        </p:nvSpPr>
        <p:spPr>
          <a:xfrm>
            <a:off x="1130595" y="4050834"/>
            <a:ext cx="5826719"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15" name="Date Placeholder 3">
            <a:extLst>
              <a:ext uri="{FF2B5EF4-FFF2-40B4-BE49-F238E27FC236}">
                <a16:creationId xmlns:a16="http://schemas.microsoft.com/office/drawing/2014/main" id="{DAAB0CD6-B267-45E5-B3A9-3C660C613C42}"/>
              </a:ext>
            </a:extLst>
          </p:cNvPr>
          <p:cNvSpPr>
            <a:spLocks noGrp="1"/>
          </p:cNvSpPr>
          <p:nvPr>
            <p:ph type="dt" sz="half" idx="10"/>
          </p:nvPr>
        </p:nvSpPr>
        <p:spPr/>
        <p:txBody>
          <a:bodyPr/>
          <a:lstStyle>
            <a:lvl1pPr>
              <a:defRPr/>
            </a:lvl1pPr>
          </a:lstStyle>
          <a:p>
            <a:pPr>
              <a:defRPr/>
            </a:pPr>
            <a:endParaRPr lang="en-US" altLang="cs-CZ"/>
          </a:p>
        </p:txBody>
      </p:sp>
      <p:sp>
        <p:nvSpPr>
          <p:cNvPr id="16" name="Footer Placeholder 4">
            <a:extLst>
              <a:ext uri="{FF2B5EF4-FFF2-40B4-BE49-F238E27FC236}">
                <a16:creationId xmlns:a16="http://schemas.microsoft.com/office/drawing/2014/main" id="{51A4C95E-CDEB-440A-AA9A-8FE7CC92D7DC}"/>
              </a:ext>
            </a:extLst>
          </p:cNvPr>
          <p:cNvSpPr>
            <a:spLocks noGrp="1"/>
          </p:cNvSpPr>
          <p:nvPr>
            <p:ph type="ftr" sz="quarter" idx="11"/>
          </p:nvPr>
        </p:nvSpPr>
        <p:spPr/>
        <p:txBody>
          <a:bodyPr/>
          <a:lstStyle>
            <a:lvl1pPr>
              <a:defRPr/>
            </a:lvl1pPr>
          </a:lstStyle>
          <a:p>
            <a:pPr>
              <a:defRPr/>
            </a:pPr>
            <a:endParaRPr lang="en-US" altLang="cs-CZ"/>
          </a:p>
        </p:txBody>
      </p:sp>
      <p:sp>
        <p:nvSpPr>
          <p:cNvPr id="17" name="Slide Number Placeholder 5">
            <a:extLst>
              <a:ext uri="{FF2B5EF4-FFF2-40B4-BE49-F238E27FC236}">
                <a16:creationId xmlns:a16="http://schemas.microsoft.com/office/drawing/2014/main" id="{E9BCFE1B-90F7-45A7-8A89-18B5ECBBE9A7}"/>
              </a:ext>
            </a:extLst>
          </p:cNvPr>
          <p:cNvSpPr>
            <a:spLocks noGrp="1"/>
          </p:cNvSpPr>
          <p:nvPr>
            <p:ph type="sldNum" sz="quarter" idx="12"/>
          </p:nvPr>
        </p:nvSpPr>
        <p:spPr/>
        <p:txBody>
          <a:bodyPr/>
          <a:lstStyle>
            <a:lvl1pPr>
              <a:defRPr/>
            </a:lvl1pPr>
          </a:lstStyle>
          <a:p>
            <a:pPr>
              <a:defRPr/>
            </a:pPr>
            <a:fld id="{A12D8C74-6A7C-4BE5-8CC2-A4CD4C2A65BC}" type="slidenum">
              <a:rPr lang="en-US" altLang="cs-CZ"/>
              <a:pPr>
                <a:defRPr/>
              </a:pPr>
              <a:t>‹#›</a:t>
            </a:fld>
            <a:endParaRPr lang="en-US" altLang="cs-CZ"/>
          </a:p>
        </p:txBody>
      </p:sp>
    </p:spTree>
    <p:extLst>
      <p:ext uri="{BB962C8B-B14F-4D97-AF65-F5344CB8AC3E}">
        <p14:creationId xmlns:p14="http://schemas.microsoft.com/office/powerpoint/2010/main" val="3127705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cs-CZ"/>
              <a:t>Kliknutím lze upravit styl.</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a:extLst>
              <a:ext uri="{FF2B5EF4-FFF2-40B4-BE49-F238E27FC236}">
                <a16:creationId xmlns:a16="http://schemas.microsoft.com/office/drawing/2014/main" id="{17CCA6E4-50F4-4839-95C7-D75DEB3C6953}"/>
              </a:ext>
            </a:extLst>
          </p:cNvPr>
          <p:cNvSpPr>
            <a:spLocks noGrp="1"/>
          </p:cNvSpPr>
          <p:nvPr>
            <p:ph type="dt" sz="half" idx="10"/>
          </p:nvPr>
        </p:nvSpPr>
        <p:spPr/>
        <p:txBody>
          <a:bodyPr/>
          <a:lstStyle>
            <a:lvl1pPr>
              <a:defRPr/>
            </a:lvl1pPr>
          </a:lstStyle>
          <a:p>
            <a:pPr>
              <a:defRPr/>
            </a:pPr>
            <a:endParaRPr lang="en-US" altLang="cs-CZ"/>
          </a:p>
        </p:txBody>
      </p:sp>
      <p:sp>
        <p:nvSpPr>
          <p:cNvPr id="5" name="Footer Placeholder 4">
            <a:extLst>
              <a:ext uri="{FF2B5EF4-FFF2-40B4-BE49-F238E27FC236}">
                <a16:creationId xmlns:a16="http://schemas.microsoft.com/office/drawing/2014/main" id="{064584E4-6289-4C08-9F62-CA346587068A}"/>
              </a:ext>
            </a:extLst>
          </p:cNvPr>
          <p:cNvSpPr>
            <a:spLocks noGrp="1"/>
          </p:cNvSpPr>
          <p:nvPr>
            <p:ph type="ftr" sz="quarter" idx="11"/>
          </p:nvPr>
        </p:nvSpPr>
        <p:spPr/>
        <p:txBody>
          <a:bodyPr/>
          <a:lstStyle>
            <a:lvl1pPr>
              <a:defRPr/>
            </a:lvl1pPr>
          </a:lstStyle>
          <a:p>
            <a:pPr>
              <a:defRPr/>
            </a:pPr>
            <a:endParaRPr lang="en-US" altLang="cs-CZ"/>
          </a:p>
        </p:txBody>
      </p:sp>
      <p:sp>
        <p:nvSpPr>
          <p:cNvPr id="6" name="Slide Number Placeholder 5">
            <a:extLst>
              <a:ext uri="{FF2B5EF4-FFF2-40B4-BE49-F238E27FC236}">
                <a16:creationId xmlns:a16="http://schemas.microsoft.com/office/drawing/2014/main" id="{27050B65-AF52-4DF5-83D9-EAA74A901466}"/>
              </a:ext>
            </a:extLst>
          </p:cNvPr>
          <p:cNvSpPr>
            <a:spLocks noGrp="1"/>
          </p:cNvSpPr>
          <p:nvPr>
            <p:ph type="sldNum" sz="quarter" idx="12"/>
          </p:nvPr>
        </p:nvSpPr>
        <p:spPr/>
        <p:txBody>
          <a:bodyPr/>
          <a:lstStyle>
            <a:lvl1pPr>
              <a:defRPr/>
            </a:lvl1pPr>
          </a:lstStyle>
          <a:p>
            <a:pPr>
              <a:defRPr/>
            </a:pPr>
            <a:fld id="{BCB0A1CB-6A0B-452E-A411-6E97875264E5}" type="slidenum">
              <a:rPr lang="en-US" altLang="cs-CZ"/>
              <a:pPr>
                <a:defRPr/>
              </a:pPr>
              <a:t>‹#›</a:t>
            </a:fld>
            <a:endParaRPr lang="en-US" altLang="cs-CZ"/>
          </a:p>
        </p:txBody>
      </p:sp>
    </p:spTree>
    <p:extLst>
      <p:ext uri="{BB962C8B-B14F-4D97-AF65-F5344CB8AC3E}">
        <p14:creationId xmlns:p14="http://schemas.microsoft.com/office/powerpoint/2010/main" val="1221731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5" name="TextBox 23">
            <a:extLst>
              <a:ext uri="{FF2B5EF4-FFF2-40B4-BE49-F238E27FC236}">
                <a16:creationId xmlns:a16="http://schemas.microsoft.com/office/drawing/2014/main" id="{398AD452-7331-4100-B17A-AF8287858F44}"/>
              </a:ext>
            </a:extLst>
          </p:cNvPr>
          <p:cNvSpPr txBox="1">
            <a:spLocks noChangeArrowheads="1"/>
          </p:cNvSpPr>
          <p:nvPr/>
        </p:nvSpPr>
        <p:spPr bwMode="auto">
          <a:xfrm>
            <a:off x="482600" y="790575"/>
            <a:ext cx="457200" cy="584200"/>
          </a:xfrm>
          <a:prstGeom prst="rect">
            <a:avLst/>
          </a:prstGeom>
          <a:noFill/>
          <a:ln>
            <a:noFill/>
          </a:ln>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en-US" sz="8000">
                <a:solidFill>
                  <a:srgbClr val="EE6E4A"/>
                </a:solidFill>
                <a:latin typeface="Arial" panose="020B0604020202020204" pitchFamily="34" charset="0"/>
              </a:rPr>
              <a:t>“</a:t>
            </a:r>
          </a:p>
        </p:txBody>
      </p:sp>
      <p:sp>
        <p:nvSpPr>
          <p:cNvPr id="6" name="TextBox 24">
            <a:extLst>
              <a:ext uri="{FF2B5EF4-FFF2-40B4-BE49-F238E27FC236}">
                <a16:creationId xmlns:a16="http://schemas.microsoft.com/office/drawing/2014/main" id="{F571448B-2A65-497A-9D46-8F5E67341E87}"/>
              </a:ext>
            </a:extLst>
          </p:cNvPr>
          <p:cNvSpPr txBox="1">
            <a:spLocks noChangeArrowheads="1"/>
          </p:cNvSpPr>
          <p:nvPr/>
        </p:nvSpPr>
        <p:spPr bwMode="auto">
          <a:xfrm>
            <a:off x="6748463" y="2886075"/>
            <a:ext cx="457200" cy="585788"/>
          </a:xfrm>
          <a:prstGeom prst="rect">
            <a:avLst/>
          </a:prstGeom>
          <a:noFill/>
          <a:ln>
            <a:noFill/>
          </a:ln>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en-US" sz="8000">
                <a:solidFill>
                  <a:srgbClr val="EE6E4A"/>
                </a:solidFill>
                <a:latin typeface="Arial" panose="020B0604020202020204" pitchFamily="34" charset="0"/>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7" name="Date Placeholder 3">
            <a:extLst>
              <a:ext uri="{FF2B5EF4-FFF2-40B4-BE49-F238E27FC236}">
                <a16:creationId xmlns:a16="http://schemas.microsoft.com/office/drawing/2014/main" id="{9FDEDF94-13D6-49FE-99F0-324E0FF5F537}"/>
              </a:ext>
            </a:extLst>
          </p:cNvPr>
          <p:cNvSpPr>
            <a:spLocks noGrp="1"/>
          </p:cNvSpPr>
          <p:nvPr>
            <p:ph type="dt" sz="half" idx="14"/>
          </p:nvPr>
        </p:nvSpPr>
        <p:spPr/>
        <p:txBody>
          <a:bodyPr/>
          <a:lstStyle>
            <a:lvl1pPr>
              <a:defRPr/>
            </a:lvl1pPr>
          </a:lstStyle>
          <a:p>
            <a:pPr>
              <a:defRPr/>
            </a:pPr>
            <a:endParaRPr lang="en-US" altLang="cs-CZ"/>
          </a:p>
        </p:txBody>
      </p:sp>
      <p:sp>
        <p:nvSpPr>
          <p:cNvPr id="8" name="Footer Placeholder 4">
            <a:extLst>
              <a:ext uri="{FF2B5EF4-FFF2-40B4-BE49-F238E27FC236}">
                <a16:creationId xmlns:a16="http://schemas.microsoft.com/office/drawing/2014/main" id="{6CCE9A97-F1E2-4346-A135-8E7F5FE03970}"/>
              </a:ext>
            </a:extLst>
          </p:cNvPr>
          <p:cNvSpPr>
            <a:spLocks noGrp="1"/>
          </p:cNvSpPr>
          <p:nvPr>
            <p:ph type="ftr" sz="quarter" idx="15"/>
          </p:nvPr>
        </p:nvSpPr>
        <p:spPr/>
        <p:txBody>
          <a:bodyPr/>
          <a:lstStyle>
            <a:lvl1pPr>
              <a:defRPr/>
            </a:lvl1pPr>
          </a:lstStyle>
          <a:p>
            <a:pPr>
              <a:defRPr/>
            </a:pPr>
            <a:endParaRPr lang="en-US" altLang="cs-CZ"/>
          </a:p>
        </p:txBody>
      </p:sp>
      <p:sp>
        <p:nvSpPr>
          <p:cNvPr id="9" name="Slide Number Placeholder 5">
            <a:extLst>
              <a:ext uri="{FF2B5EF4-FFF2-40B4-BE49-F238E27FC236}">
                <a16:creationId xmlns:a16="http://schemas.microsoft.com/office/drawing/2014/main" id="{2F02DEA0-CE64-416A-BF33-2159F1E35ADE}"/>
              </a:ext>
            </a:extLst>
          </p:cNvPr>
          <p:cNvSpPr>
            <a:spLocks noGrp="1"/>
          </p:cNvSpPr>
          <p:nvPr>
            <p:ph type="sldNum" sz="quarter" idx="16"/>
          </p:nvPr>
        </p:nvSpPr>
        <p:spPr/>
        <p:txBody>
          <a:bodyPr/>
          <a:lstStyle>
            <a:lvl1pPr>
              <a:defRPr/>
            </a:lvl1pPr>
          </a:lstStyle>
          <a:p>
            <a:pPr>
              <a:defRPr/>
            </a:pPr>
            <a:fld id="{5F8E0EA4-48D5-4E43-BC04-A2A8445ED38A}" type="slidenum">
              <a:rPr lang="en-US" altLang="cs-CZ"/>
              <a:pPr>
                <a:defRPr/>
              </a:pPr>
              <a:t>‹#›</a:t>
            </a:fld>
            <a:endParaRPr lang="en-US" altLang="cs-CZ"/>
          </a:p>
        </p:txBody>
      </p:sp>
    </p:spTree>
    <p:extLst>
      <p:ext uri="{BB962C8B-B14F-4D97-AF65-F5344CB8AC3E}">
        <p14:creationId xmlns:p14="http://schemas.microsoft.com/office/powerpoint/2010/main" val="16669687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cs-CZ"/>
              <a:t>Kliknutím lze upravit styl.</a:t>
            </a:r>
            <a:endParaRPr lang="en-US" dirty="0"/>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a:extLst>
              <a:ext uri="{FF2B5EF4-FFF2-40B4-BE49-F238E27FC236}">
                <a16:creationId xmlns:a16="http://schemas.microsoft.com/office/drawing/2014/main" id="{6D274023-2581-4F6F-B7C0-1EBDC729AA53}"/>
              </a:ext>
            </a:extLst>
          </p:cNvPr>
          <p:cNvSpPr>
            <a:spLocks noGrp="1"/>
          </p:cNvSpPr>
          <p:nvPr>
            <p:ph type="dt" sz="half" idx="10"/>
          </p:nvPr>
        </p:nvSpPr>
        <p:spPr/>
        <p:txBody>
          <a:bodyPr/>
          <a:lstStyle>
            <a:lvl1pPr>
              <a:defRPr/>
            </a:lvl1pPr>
          </a:lstStyle>
          <a:p>
            <a:pPr>
              <a:defRPr/>
            </a:pPr>
            <a:endParaRPr lang="en-US" altLang="cs-CZ"/>
          </a:p>
        </p:txBody>
      </p:sp>
      <p:sp>
        <p:nvSpPr>
          <p:cNvPr id="5" name="Footer Placeholder 4">
            <a:extLst>
              <a:ext uri="{FF2B5EF4-FFF2-40B4-BE49-F238E27FC236}">
                <a16:creationId xmlns:a16="http://schemas.microsoft.com/office/drawing/2014/main" id="{D7D98F8A-D017-480E-8FF9-1A46862BAB1B}"/>
              </a:ext>
            </a:extLst>
          </p:cNvPr>
          <p:cNvSpPr>
            <a:spLocks noGrp="1"/>
          </p:cNvSpPr>
          <p:nvPr>
            <p:ph type="ftr" sz="quarter" idx="11"/>
          </p:nvPr>
        </p:nvSpPr>
        <p:spPr/>
        <p:txBody>
          <a:bodyPr/>
          <a:lstStyle>
            <a:lvl1pPr>
              <a:defRPr/>
            </a:lvl1pPr>
          </a:lstStyle>
          <a:p>
            <a:pPr>
              <a:defRPr/>
            </a:pPr>
            <a:endParaRPr lang="en-US" altLang="cs-CZ"/>
          </a:p>
        </p:txBody>
      </p:sp>
      <p:sp>
        <p:nvSpPr>
          <p:cNvPr id="6" name="Slide Number Placeholder 5">
            <a:extLst>
              <a:ext uri="{FF2B5EF4-FFF2-40B4-BE49-F238E27FC236}">
                <a16:creationId xmlns:a16="http://schemas.microsoft.com/office/drawing/2014/main" id="{E260E194-02E7-4978-872D-01FF4F85A183}"/>
              </a:ext>
            </a:extLst>
          </p:cNvPr>
          <p:cNvSpPr>
            <a:spLocks noGrp="1"/>
          </p:cNvSpPr>
          <p:nvPr>
            <p:ph type="sldNum" sz="quarter" idx="12"/>
          </p:nvPr>
        </p:nvSpPr>
        <p:spPr/>
        <p:txBody>
          <a:bodyPr/>
          <a:lstStyle>
            <a:lvl1pPr>
              <a:defRPr/>
            </a:lvl1pPr>
          </a:lstStyle>
          <a:p>
            <a:pPr>
              <a:defRPr/>
            </a:pPr>
            <a:fld id="{D366E0E6-18FE-4094-ACD5-E04AB1866508}" type="slidenum">
              <a:rPr lang="en-US" altLang="cs-CZ"/>
              <a:pPr>
                <a:defRPr/>
              </a:pPr>
              <a:t>‹#›</a:t>
            </a:fld>
            <a:endParaRPr lang="en-US" altLang="cs-CZ"/>
          </a:p>
        </p:txBody>
      </p:sp>
    </p:spTree>
    <p:extLst>
      <p:ext uri="{BB962C8B-B14F-4D97-AF65-F5344CB8AC3E}">
        <p14:creationId xmlns:p14="http://schemas.microsoft.com/office/powerpoint/2010/main" val="39985309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5" name="TextBox 23">
            <a:extLst>
              <a:ext uri="{FF2B5EF4-FFF2-40B4-BE49-F238E27FC236}">
                <a16:creationId xmlns:a16="http://schemas.microsoft.com/office/drawing/2014/main" id="{930B77D2-5FDE-4074-B9B1-7421DA1FCBE9}"/>
              </a:ext>
            </a:extLst>
          </p:cNvPr>
          <p:cNvSpPr txBox="1">
            <a:spLocks noChangeArrowheads="1"/>
          </p:cNvSpPr>
          <p:nvPr/>
        </p:nvSpPr>
        <p:spPr bwMode="auto">
          <a:xfrm>
            <a:off x="482600" y="790575"/>
            <a:ext cx="457200" cy="584200"/>
          </a:xfrm>
          <a:prstGeom prst="rect">
            <a:avLst/>
          </a:prstGeom>
          <a:noFill/>
          <a:ln>
            <a:noFill/>
          </a:ln>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en-US" sz="8000">
                <a:solidFill>
                  <a:srgbClr val="EE6E4A"/>
                </a:solidFill>
                <a:latin typeface="Arial" panose="020B0604020202020204" pitchFamily="34" charset="0"/>
              </a:rPr>
              <a:t>“</a:t>
            </a:r>
          </a:p>
        </p:txBody>
      </p:sp>
      <p:sp>
        <p:nvSpPr>
          <p:cNvPr id="6" name="TextBox 24">
            <a:extLst>
              <a:ext uri="{FF2B5EF4-FFF2-40B4-BE49-F238E27FC236}">
                <a16:creationId xmlns:a16="http://schemas.microsoft.com/office/drawing/2014/main" id="{FC5E0C96-16F7-4C9A-8B9E-5E1329958776}"/>
              </a:ext>
            </a:extLst>
          </p:cNvPr>
          <p:cNvSpPr txBox="1">
            <a:spLocks noChangeArrowheads="1"/>
          </p:cNvSpPr>
          <p:nvPr/>
        </p:nvSpPr>
        <p:spPr bwMode="auto">
          <a:xfrm>
            <a:off x="6748463" y="2886075"/>
            <a:ext cx="457200" cy="585788"/>
          </a:xfrm>
          <a:prstGeom prst="rect">
            <a:avLst/>
          </a:prstGeom>
          <a:noFill/>
          <a:ln>
            <a:noFill/>
          </a:ln>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en-US" sz="8000">
                <a:solidFill>
                  <a:srgbClr val="EE6E4A"/>
                </a:solidFill>
                <a:latin typeface="Arial" panose="020B0604020202020204" pitchFamily="34" charset="0"/>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7" name="Date Placeholder 3">
            <a:extLst>
              <a:ext uri="{FF2B5EF4-FFF2-40B4-BE49-F238E27FC236}">
                <a16:creationId xmlns:a16="http://schemas.microsoft.com/office/drawing/2014/main" id="{F65CD1FA-9E11-47CC-8AC6-98EB0EED767F}"/>
              </a:ext>
            </a:extLst>
          </p:cNvPr>
          <p:cNvSpPr>
            <a:spLocks noGrp="1"/>
          </p:cNvSpPr>
          <p:nvPr>
            <p:ph type="dt" sz="half" idx="14"/>
          </p:nvPr>
        </p:nvSpPr>
        <p:spPr/>
        <p:txBody>
          <a:bodyPr/>
          <a:lstStyle>
            <a:lvl1pPr>
              <a:defRPr/>
            </a:lvl1pPr>
          </a:lstStyle>
          <a:p>
            <a:pPr>
              <a:defRPr/>
            </a:pPr>
            <a:endParaRPr lang="en-US" altLang="cs-CZ"/>
          </a:p>
        </p:txBody>
      </p:sp>
      <p:sp>
        <p:nvSpPr>
          <p:cNvPr id="8" name="Footer Placeholder 4">
            <a:extLst>
              <a:ext uri="{FF2B5EF4-FFF2-40B4-BE49-F238E27FC236}">
                <a16:creationId xmlns:a16="http://schemas.microsoft.com/office/drawing/2014/main" id="{C895529C-0BC9-4F63-BACA-382300A0C3DA}"/>
              </a:ext>
            </a:extLst>
          </p:cNvPr>
          <p:cNvSpPr>
            <a:spLocks noGrp="1"/>
          </p:cNvSpPr>
          <p:nvPr>
            <p:ph type="ftr" sz="quarter" idx="15"/>
          </p:nvPr>
        </p:nvSpPr>
        <p:spPr/>
        <p:txBody>
          <a:bodyPr/>
          <a:lstStyle>
            <a:lvl1pPr>
              <a:defRPr/>
            </a:lvl1pPr>
          </a:lstStyle>
          <a:p>
            <a:pPr>
              <a:defRPr/>
            </a:pPr>
            <a:endParaRPr lang="en-US" altLang="cs-CZ"/>
          </a:p>
        </p:txBody>
      </p:sp>
      <p:sp>
        <p:nvSpPr>
          <p:cNvPr id="9" name="Slide Number Placeholder 5">
            <a:extLst>
              <a:ext uri="{FF2B5EF4-FFF2-40B4-BE49-F238E27FC236}">
                <a16:creationId xmlns:a16="http://schemas.microsoft.com/office/drawing/2014/main" id="{2DE93DDF-4810-4B0E-9944-DE23BE4D71B2}"/>
              </a:ext>
            </a:extLst>
          </p:cNvPr>
          <p:cNvSpPr>
            <a:spLocks noGrp="1"/>
          </p:cNvSpPr>
          <p:nvPr>
            <p:ph type="sldNum" sz="quarter" idx="16"/>
          </p:nvPr>
        </p:nvSpPr>
        <p:spPr/>
        <p:txBody>
          <a:bodyPr/>
          <a:lstStyle>
            <a:lvl1pPr>
              <a:defRPr/>
            </a:lvl1pPr>
          </a:lstStyle>
          <a:p>
            <a:pPr>
              <a:defRPr/>
            </a:pPr>
            <a:fld id="{06FB761B-7C9B-4148-B915-724F4A923AEA}" type="slidenum">
              <a:rPr lang="en-US" altLang="cs-CZ"/>
              <a:pPr>
                <a:defRPr/>
              </a:pPr>
              <a:t>‹#›</a:t>
            </a:fld>
            <a:endParaRPr lang="en-US" altLang="cs-CZ"/>
          </a:p>
        </p:txBody>
      </p:sp>
    </p:spTree>
    <p:extLst>
      <p:ext uri="{BB962C8B-B14F-4D97-AF65-F5344CB8AC3E}">
        <p14:creationId xmlns:p14="http://schemas.microsoft.com/office/powerpoint/2010/main" val="38871322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5" name="Date Placeholder 3">
            <a:extLst>
              <a:ext uri="{FF2B5EF4-FFF2-40B4-BE49-F238E27FC236}">
                <a16:creationId xmlns:a16="http://schemas.microsoft.com/office/drawing/2014/main" id="{DF3C56A0-9FD3-4140-B0BC-C3525EBA0A99}"/>
              </a:ext>
            </a:extLst>
          </p:cNvPr>
          <p:cNvSpPr>
            <a:spLocks noGrp="1"/>
          </p:cNvSpPr>
          <p:nvPr>
            <p:ph type="dt" sz="half" idx="14"/>
          </p:nvPr>
        </p:nvSpPr>
        <p:spPr/>
        <p:txBody>
          <a:bodyPr/>
          <a:lstStyle>
            <a:lvl1pPr>
              <a:defRPr/>
            </a:lvl1pPr>
          </a:lstStyle>
          <a:p>
            <a:pPr>
              <a:defRPr/>
            </a:pPr>
            <a:endParaRPr lang="en-US" altLang="cs-CZ"/>
          </a:p>
        </p:txBody>
      </p:sp>
      <p:sp>
        <p:nvSpPr>
          <p:cNvPr id="6" name="Footer Placeholder 4">
            <a:extLst>
              <a:ext uri="{FF2B5EF4-FFF2-40B4-BE49-F238E27FC236}">
                <a16:creationId xmlns:a16="http://schemas.microsoft.com/office/drawing/2014/main" id="{776CCA9D-6148-44FF-9A5B-3DE07239E260}"/>
              </a:ext>
            </a:extLst>
          </p:cNvPr>
          <p:cNvSpPr>
            <a:spLocks noGrp="1"/>
          </p:cNvSpPr>
          <p:nvPr>
            <p:ph type="ftr" sz="quarter" idx="15"/>
          </p:nvPr>
        </p:nvSpPr>
        <p:spPr/>
        <p:txBody>
          <a:bodyPr/>
          <a:lstStyle>
            <a:lvl1pPr>
              <a:defRPr/>
            </a:lvl1pPr>
          </a:lstStyle>
          <a:p>
            <a:pPr>
              <a:defRPr/>
            </a:pPr>
            <a:endParaRPr lang="en-US" altLang="cs-CZ"/>
          </a:p>
        </p:txBody>
      </p:sp>
      <p:sp>
        <p:nvSpPr>
          <p:cNvPr id="7" name="Slide Number Placeholder 5">
            <a:extLst>
              <a:ext uri="{FF2B5EF4-FFF2-40B4-BE49-F238E27FC236}">
                <a16:creationId xmlns:a16="http://schemas.microsoft.com/office/drawing/2014/main" id="{2145B3F8-9696-452A-81D2-157B839CF549}"/>
              </a:ext>
            </a:extLst>
          </p:cNvPr>
          <p:cNvSpPr>
            <a:spLocks noGrp="1"/>
          </p:cNvSpPr>
          <p:nvPr>
            <p:ph type="sldNum" sz="quarter" idx="16"/>
          </p:nvPr>
        </p:nvSpPr>
        <p:spPr/>
        <p:txBody>
          <a:bodyPr/>
          <a:lstStyle>
            <a:lvl1pPr>
              <a:defRPr/>
            </a:lvl1pPr>
          </a:lstStyle>
          <a:p>
            <a:pPr>
              <a:defRPr/>
            </a:pPr>
            <a:fld id="{59EDD7B0-4C00-4805-B8E2-7E8B1687BB3B}" type="slidenum">
              <a:rPr lang="en-US" altLang="cs-CZ"/>
              <a:pPr>
                <a:defRPr/>
              </a:pPr>
              <a:t>‹#›</a:t>
            </a:fld>
            <a:endParaRPr lang="en-US" altLang="cs-CZ"/>
          </a:p>
        </p:txBody>
      </p:sp>
    </p:spTree>
    <p:extLst>
      <p:ext uri="{BB962C8B-B14F-4D97-AF65-F5344CB8AC3E}">
        <p14:creationId xmlns:p14="http://schemas.microsoft.com/office/powerpoint/2010/main" val="36134924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a:extLst>
              <a:ext uri="{FF2B5EF4-FFF2-40B4-BE49-F238E27FC236}">
                <a16:creationId xmlns:a16="http://schemas.microsoft.com/office/drawing/2014/main" id="{561A473A-3AF5-40AD-9FDE-470860DFA871}"/>
              </a:ext>
            </a:extLst>
          </p:cNvPr>
          <p:cNvSpPr>
            <a:spLocks noGrp="1"/>
          </p:cNvSpPr>
          <p:nvPr>
            <p:ph type="dt" sz="half" idx="10"/>
          </p:nvPr>
        </p:nvSpPr>
        <p:spPr/>
        <p:txBody>
          <a:bodyPr/>
          <a:lstStyle>
            <a:lvl1pPr>
              <a:defRPr/>
            </a:lvl1pPr>
          </a:lstStyle>
          <a:p>
            <a:pPr>
              <a:defRPr/>
            </a:pPr>
            <a:endParaRPr lang="en-US" altLang="cs-CZ"/>
          </a:p>
        </p:txBody>
      </p:sp>
      <p:sp>
        <p:nvSpPr>
          <p:cNvPr id="5" name="Footer Placeholder 4">
            <a:extLst>
              <a:ext uri="{FF2B5EF4-FFF2-40B4-BE49-F238E27FC236}">
                <a16:creationId xmlns:a16="http://schemas.microsoft.com/office/drawing/2014/main" id="{6C21CCDA-F7BF-4F1A-8D41-413B80AF4107}"/>
              </a:ext>
            </a:extLst>
          </p:cNvPr>
          <p:cNvSpPr>
            <a:spLocks noGrp="1"/>
          </p:cNvSpPr>
          <p:nvPr>
            <p:ph type="ftr" sz="quarter" idx="11"/>
          </p:nvPr>
        </p:nvSpPr>
        <p:spPr/>
        <p:txBody>
          <a:bodyPr/>
          <a:lstStyle>
            <a:lvl1pPr>
              <a:defRPr/>
            </a:lvl1pPr>
          </a:lstStyle>
          <a:p>
            <a:pPr>
              <a:defRPr/>
            </a:pPr>
            <a:endParaRPr lang="en-US" altLang="cs-CZ"/>
          </a:p>
        </p:txBody>
      </p:sp>
      <p:sp>
        <p:nvSpPr>
          <p:cNvPr id="6" name="Slide Number Placeholder 5">
            <a:extLst>
              <a:ext uri="{FF2B5EF4-FFF2-40B4-BE49-F238E27FC236}">
                <a16:creationId xmlns:a16="http://schemas.microsoft.com/office/drawing/2014/main" id="{C488BD1F-DD38-414C-850D-0631B3AB30CD}"/>
              </a:ext>
            </a:extLst>
          </p:cNvPr>
          <p:cNvSpPr>
            <a:spLocks noGrp="1"/>
          </p:cNvSpPr>
          <p:nvPr>
            <p:ph type="sldNum" sz="quarter" idx="12"/>
          </p:nvPr>
        </p:nvSpPr>
        <p:spPr/>
        <p:txBody>
          <a:bodyPr/>
          <a:lstStyle>
            <a:lvl1pPr>
              <a:defRPr/>
            </a:lvl1pPr>
          </a:lstStyle>
          <a:p>
            <a:pPr>
              <a:defRPr/>
            </a:pPr>
            <a:fld id="{826DBE29-BB4F-47CD-8C4D-4E55DE528339}" type="slidenum">
              <a:rPr lang="en-US" altLang="cs-CZ"/>
              <a:pPr>
                <a:defRPr/>
              </a:pPr>
              <a:t>‹#›</a:t>
            </a:fld>
            <a:endParaRPr lang="en-US" altLang="cs-CZ"/>
          </a:p>
        </p:txBody>
      </p:sp>
    </p:spTree>
    <p:extLst>
      <p:ext uri="{BB962C8B-B14F-4D97-AF65-F5344CB8AC3E}">
        <p14:creationId xmlns:p14="http://schemas.microsoft.com/office/powerpoint/2010/main" val="42235893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cs-CZ"/>
              <a:t>Kliknutím lze upravit styl.</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a:extLst>
              <a:ext uri="{FF2B5EF4-FFF2-40B4-BE49-F238E27FC236}">
                <a16:creationId xmlns:a16="http://schemas.microsoft.com/office/drawing/2014/main" id="{229C344E-8D31-47D3-AA5A-D868C10D47C6}"/>
              </a:ext>
            </a:extLst>
          </p:cNvPr>
          <p:cNvSpPr>
            <a:spLocks noGrp="1"/>
          </p:cNvSpPr>
          <p:nvPr>
            <p:ph type="dt" sz="half" idx="10"/>
          </p:nvPr>
        </p:nvSpPr>
        <p:spPr/>
        <p:txBody>
          <a:bodyPr/>
          <a:lstStyle>
            <a:lvl1pPr>
              <a:defRPr/>
            </a:lvl1pPr>
          </a:lstStyle>
          <a:p>
            <a:pPr>
              <a:defRPr/>
            </a:pPr>
            <a:endParaRPr lang="en-US" altLang="cs-CZ"/>
          </a:p>
        </p:txBody>
      </p:sp>
      <p:sp>
        <p:nvSpPr>
          <p:cNvPr id="5" name="Footer Placeholder 4">
            <a:extLst>
              <a:ext uri="{FF2B5EF4-FFF2-40B4-BE49-F238E27FC236}">
                <a16:creationId xmlns:a16="http://schemas.microsoft.com/office/drawing/2014/main" id="{ED2B4B7B-5145-4B87-9198-DF928927F6A8}"/>
              </a:ext>
            </a:extLst>
          </p:cNvPr>
          <p:cNvSpPr>
            <a:spLocks noGrp="1"/>
          </p:cNvSpPr>
          <p:nvPr>
            <p:ph type="ftr" sz="quarter" idx="11"/>
          </p:nvPr>
        </p:nvSpPr>
        <p:spPr/>
        <p:txBody>
          <a:bodyPr/>
          <a:lstStyle>
            <a:lvl1pPr>
              <a:defRPr/>
            </a:lvl1pPr>
          </a:lstStyle>
          <a:p>
            <a:pPr>
              <a:defRPr/>
            </a:pPr>
            <a:endParaRPr lang="en-US" altLang="cs-CZ"/>
          </a:p>
        </p:txBody>
      </p:sp>
      <p:sp>
        <p:nvSpPr>
          <p:cNvPr id="6" name="Slide Number Placeholder 5">
            <a:extLst>
              <a:ext uri="{FF2B5EF4-FFF2-40B4-BE49-F238E27FC236}">
                <a16:creationId xmlns:a16="http://schemas.microsoft.com/office/drawing/2014/main" id="{EA9C583A-69A2-4C4C-BC84-B5409086F5D2}"/>
              </a:ext>
            </a:extLst>
          </p:cNvPr>
          <p:cNvSpPr>
            <a:spLocks noGrp="1"/>
          </p:cNvSpPr>
          <p:nvPr>
            <p:ph type="sldNum" sz="quarter" idx="12"/>
          </p:nvPr>
        </p:nvSpPr>
        <p:spPr/>
        <p:txBody>
          <a:bodyPr/>
          <a:lstStyle>
            <a:lvl1pPr>
              <a:defRPr/>
            </a:lvl1pPr>
          </a:lstStyle>
          <a:p>
            <a:pPr>
              <a:defRPr/>
            </a:pPr>
            <a:fld id="{82189090-188D-4292-A589-A715ED86C4AE}" type="slidenum">
              <a:rPr lang="en-US" altLang="cs-CZ"/>
              <a:pPr>
                <a:defRPr/>
              </a:pPr>
              <a:t>‹#›</a:t>
            </a:fld>
            <a:endParaRPr lang="en-US" altLang="cs-CZ"/>
          </a:p>
        </p:txBody>
      </p:sp>
    </p:spTree>
    <p:extLst>
      <p:ext uri="{BB962C8B-B14F-4D97-AF65-F5344CB8AC3E}">
        <p14:creationId xmlns:p14="http://schemas.microsoft.com/office/powerpoint/2010/main" val="15455375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cs-CZ"/>
              <a:t>Kliknutím lze upravit styl.</a:t>
            </a:r>
          </a:p>
        </p:txBody>
      </p:sp>
      <p:sp>
        <p:nvSpPr>
          <p:cNvPr id="3" name="Zástupný symbol pro text 2"/>
          <p:cNvSpPr>
            <a:spLocks noGrp="1"/>
          </p:cNvSpPr>
          <p:nvPr>
            <p:ph type="body" sz="half" idx="1"/>
          </p:nvPr>
        </p:nvSpPr>
        <p:spPr>
          <a:xfrm>
            <a:off x="457200" y="1600200"/>
            <a:ext cx="4038600" cy="4525963"/>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a:extLst>
              <a:ext uri="{FF2B5EF4-FFF2-40B4-BE49-F238E27FC236}">
                <a16:creationId xmlns:a16="http://schemas.microsoft.com/office/drawing/2014/main" id="{BED88DD2-7925-4168-B648-A88D2DAE4DD9}"/>
              </a:ext>
            </a:extLst>
          </p:cNvPr>
          <p:cNvSpPr>
            <a:spLocks noGrp="1" noChangeArrowheads="1"/>
          </p:cNvSpPr>
          <p:nvPr>
            <p:ph type="dt" sz="half" idx="10"/>
          </p:nvPr>
        </p:nvSpPr>
        <p:spPr/>
        <p:txBody>
          <a:bodyPr/>
          <a:lstStyle>
            <a:lvl1pPr>
              <a:defRPr/>
            </a:lvl1pPr>
          </a:lstStyle>
          <a:p>
            <a:pPr>
              <a:defRPr/>
            </a:pPr>
            <a:endParaRPr lang="cs-CZ" altLang="cs-CZ"/>
          </a:p>
        </p:txBody>
      </p:sp>
      <p:sp>
        <p:nvSpPr>
          <p:cNvPr id="6" name="Rectangle 5">
            <a:extLst>
              <a:ext uri="{FF2B5EF4-FFF2-40B4-BE49-F238E27FC236}">
                <a16:creationId xmlns:a16="http://schemas.microsoft.com/office/drawing/2014/main" id="{90418126-4E25-40CE-9F11-8446995C18D8}"/>
              </a:ext>
            </a:extLst>
          </p:cNvPr>
          <p:cNvSpPr>
            <a:spLocks noGrp="1" noChangeArrowheads="1"/>
          </p:cNvSpPr>
          <p:nvPr>
            <p:ph type="ftr" sz="quarter" idx="11"/>
          </p:nvPr>
        </p:nvSpPr>
        <p:spPr/>
        <p:txBody>
          <a:bodyPr/>
          <a:lstStyle>
            <a:lvl1pPr>
              <a:defRPr/>
            </a:lvl1pPr>
          </a:lstStyle>
          <a:p>
            <a:pPr>
              <a:defRPr/>
            </a:pPr>
            <a:endParaRPr lang="cs-CZ" altLang="cs-CZ"/>
          </a:p>
        </p:txBody>
      </p:sp>
      <p:sp>
        <p:nvSpPr>
          <p:cNvPr id="7" name="Rectangle 6">
            <a:extLst>
              <a:ext uri="{FF2B5EF4-FFF2-40B4-BE49-F238E27FC236}">
                <a16:creationId xmlns:a16="http://schemas.microsoft.com/office/drawing/2014/main" id="{0DB6AE46-6843-4DF8-B4A8-1E47E9313A18}"/>
              </a:ext>
            </a:extLst>
          </p:cNvPr>
          <p:cNvSpPr>
            <a:spLocks noGrp="1" noChangeArrowheads="1"/>
          </p:cNvSpPr>
          <p:nvPr>
            <p:ph type="sldNum" sz="quarter" idx="12"/>
          </p:nvPr>
        </p:nvSpPr>
        <p:spPr/>
        <p:txBody>
          <a:bodyPr/>
          <a:lstStyle>
            <a:lvl1pPr>
              <a:defRPr/>
            </a:lvl1pPr>
          </a:lstStyle>
          <a:p>
            <a:pPr>
              <a:defRPr/>
            </a:pPr>
            <a:fld id="{F4F8AC38-8F5A-434A-86FB-A8860751AD08}" type="slidenum">
              <a:rPr lang="cs-CZ" altLang="cs-CZ"/>
              <a:pPr>
                <a:defRPr/>
              </a:pPr>
              <a:t>‹#›</a:t>
            </a:fld>
            <a:endParaRPr lang="cs-CZ" altLang="cs-CZ"/>
          </a:p>
        </p:txBody>
      </p:sp>
    </p:spTree>
    <p:extLst>
      <p:ext uri="{BB962C8B-B14F-4D97-AF65-F5344CB8AC3E}">
        <p14:creationId xmlns:p14="http://schemas.microsoft.com/office/powerpoint/2010/main" val="7219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a:extLst>
              <a:ext uri="{FF2B5EF4-FFF2-40B4-BE49-F238E27FC236}">
                <a16:creationId xmlns:a16="http://schemas.microsoft.com/office/drawing/2014/main" id="{B26E0DFF-134E-4619-9B5E-321C4EDA3CFC}"/>
              </a:ext>
            </a:extLst>
          </p:cNvPr>
          <p:cNvSpPr>
            <a:spLocks noGrp="1"/>
          </p:cNvSpPr>
          <p:nvPr>
            <p:ph type="dt" sz="half" idx="10"/>
          </p:nvPr>
        </p:nvSpPr>
        <p:spPr/>
        <p:txBody>
          <a:bodyPr/>
          <a:lstStyle>
            <a:lvl1pPr>
              <a:defRPr/>
            </a:lvl1pPr>
          </a:lstStyle>
          <a:p>
            <a:pPr>
              <a:defRPr/>
            </a:pPr>
            <a:endParaRPr lang="en-US" altLang="cs-CZ"/>
          </a:p>
        </p:txBody>
      </p:sp>
      <p:sp>
        <p:nvSpPr>
          <p:cNvPr id="5" name="Footer Placeholder 4">
            <a:extLst>
              <a:ext uri="{FF2B5EF4-FFF2-40B4-BE49-F238E27FC236}">
                <a16:creationId xmlns:a16="http://schemas.microsoft.com/office/drawing/2014/main" id="{0C6DB274-02C8-499B-B3D0-C476CB25861C}"/>
              </a:ext>
            </a:extLst>
          </p:cNvPr>
          <p:cNvSpPr>
            <a:spLocks noGrp="1"/>
          </p:cNvSpPr>
          <p:nvPr>
            <p:ph type="ftr" sz="quarter" idx="11"/>
          </p:nvPr>
        </p:nvSpPr>
        <p:spPr/>
        <p:txBody>
          <a:bodyPr/>
          <a:lstStyle>
            <a:lvl1pPr>
              <a:defRPr/>
            </a:lvl1pPr>
          </a:lstStyle>
          <a:p>
            <a:pPr>
              <a:defRPr/>
            </a:pPr>
            <a:endParaRPr lang="en-US" altLang="cs-CZ"/>
          </a:p>
        </p:txBody>
      </p:sp>
      <p:sp>
        <p:nvSpPr>
          <p:cNvPr id="6" name="Slide Number Placeholder 5">
            <a:extLst>
              <a:ext uri="{FF2B5EF4-FFF2-40B4-BE49-F238E27FC236}">
                <a16:creationId xmlns:a16="http://schemas.microsoft.com/office/drawing/2014/main" id="{383AA85D-0250-4356-BFAF-52CDF52C776F}"/>
              </a:ext>
            </a:extLst>
          </p:cNvPr>
          <p:cNvSpPr>
            <a:spLocks noGrp="1"/>
          </p:cNvSpPr>
          <p:nvPr>
            <p:ph type="sldNum" sz="quarter" idx="12"/>
          </p:nvPr>
        </p:nvSpPr>
        <p:spPr/>
        <p:txBody>
          <a:bodyPr/>
          <a:lstStyle>
            <a:lvl1pPr>
              <a:defRPr/>
            </a:lvl1pPr>
          </a:lstStyle>
          <a:p>
            <a:pPr>
              <a:defRPr/>
            </a:pPr>
            <a:fld id="{FDD642FD-71BD-4179-8C3D-C9075B8B2C3F}" type="slidenum">
              <a:rPr lang="en-US" altLang="cs-CZ"/>
              <a:pPr>
                <a:defRPr/>
              </a:pPr>
              <a:t>‹#›</a:t>
            </a:fld>
            <a:endParaRPr lang="en-US" altLang="cs-CZ"/>
          </a:p>
        </p:txBody>
      </p:sp>
    </p:spTree>
    <p:extLst>
      <p:ext uri="{BB962C8B-B14F-4D97-AF65-F5344CB8AC3E}">
        <p14:creationId xmlns:p14="http://schemas.microsoft.com/office/powerpoint/2010/main" val="906922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609598" y="4527448"/>
            <a:ext cx="6347715"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a:extLst>
              <a:ext uri="{FF2B5EF4-FFF2-40B4-BE49-F238E27FC236}">
                <a16:creationId xmlns:a16="http://schemas.microsoft.com/office/drawing/2014/main" id="{E26AFEAA-C212-4455-9577-A2B80455A85E}"/>
              </a:ext>
            </a:extLst>
          </p:cNvPr>
          <p:cNvSpPr>
            <a:spLocks noGrp="1"/>
          </p:cNvSpPr>
          <p:nvPr>
            <p:ph type="dt" sz="half" idx="10"/>
          </p:nvPr>
        </p:nvSpPr>
        <p:spPr/>
        <p:txBody>
          <a:bodyPr/>
          <a:lstStyle>
            <a:lvl1pPr>
              <a:defRPr/>
            </a:lvl1pPr>
          </a:lstStyle>
          <a:p>
            <a:pPr>
              <a:defRPr/>
            </a:pPr>
            <a:endParaRPr lang="en-US" altLang="cs-CZ"/>
          </a:p>
        </p:txBody>
      </p:sp>
      <p:sp>
        <p:nvSpPr>
          <p:cNvPr id="5" name="Footer Placeholder 4">
            <a:extLst>
              <a:ext uri="{FF2B5EF4-FFF2-40B4-BE49-F238E27FC236}">
                <a16:creationId xmlns:a16="http://schemas.microsoft.com/office/drawing/2014/main" id="{62E5A880-5AA3-488B-AB8E-0FC284064AEC}"/>
              </a:ext>
            </a:extLst>
          </p:cNvPr>
          <p:cNvSpPr>
            <a:spLocks noGrp="1"/>
          </p:cNvSpPr>
          <p:nvPr>
            <p:ph type="ftr" sz="quarter" idx="11"/>
          </p:nvPr>
        </p:nvSpPr>
        <p:spPr/>
        <p:txBody>
          <a:bodyPr/>
          <a:lstStyle>
            <a:lvl1pPr>
              <a:defRPr/>
            </a:lvl1pPr>
          </a:lstStyle>
          <a:p>
            <a:pPr>
              <a:defRPr/>
            </a:pPr>
            <a:endParaRPr lang="en-US" altLang="cs-CZ"/>
          </a:p>
        </p:txBody>
      </p:sp>
      <p:sp>
        <p:nvSpPr>
          <p:cNvPr id="6" name="Slide Number Placeholder 5">
            <a:extLst>
              <a:ext uri="{FF2B5EF4-FFF2-40B4-BE49-F238E27FC236}">
                <a16:creationId xmlns:a16="http://schemas.microsoft.com/office/drawing/2014/main" id="{CED3C2CD-4695-48C1-BAF2-CC7D92E5ED35}"/>
              </a:ext>
            </a:extLst>
          </p:cNvPr>
          <p:cNvSpPr>
            <a:spLocks noGrp="1"/>
          </p:cNvSpPr>
          <p:nvPr>
            <p:ph type="sldNum" sz="quarter" idx="12"/>
          </p:nvPr>
        </p:nvSpPr>
        <p:spPr/>
        <p:txBody>
          <a:bodyPr/>
          <a:lstStyle>
            <a:lvl1pPr>
              <a:defRPr/>
            </a:lvl1pPr>
          </a:lstStyle>
          <a:p>
            <a:pPr>
              <a:defRPr/>
            </a:pPr>
            <a:fld id="{15C67378-16C0-4F78-BE00-4819631CFD66}" type="slidenum">
              <a:rPr lang="en-US" altLang="cs-CZ"/>
              <a:pPr>
                <a:defRPr/>
              </a:pPr>
              <a:t>‹#›</a:t>
            </a:fld>
            <a:endParaRPr lang="en-US" altLang="cs-CZ"/>
          </a:p>
        </p:txBody>
      </p:sp>
    </p:spTree>
    <p:extLst>
      <p:ext uri="{BB962C8B-B14F-4D97-AF65-F5344CB8AC3E}">
        <p14:creationId xmlns:p14="http://schemas.microsoft.com/office/powerpoint/2010/main" val="3127745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cs-CZ"/>
              <a:t>Kliknutím lze upravit styl.</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3">
            <a:extLst>
              <a:ext uri="{FF2B5EF4-FFF2-40B4-BE49-F238E27FC236}">
                <a16:creationId xmlns:a16="http://schemas.microsoft.com/office/drawing/2014/main" id="{EC043CF6-CCE8-4B8F-9C2D-58C786DE7F76}"/>
              </a:ext>
            </a:extLst>
          </p:cNvPr>
          <p:cNvSpPr>
            <a:spLocks noGrp="1"/>
          </p:cNvSpPr>
          <p:nvPr>
            <p:ph type="dt" sz="half" idx="10"/>
          </p:nvPr>
        </p:nvSpPr>
        <p:spPr/>
        <p:txBody>
          <a:bodyPr/>
          <a:lstStyle>
            <a:lvl1pPr>
              <a:defRPr/>
            </a:lvl1pPr>
          </a:lstStyle>
          <a:p>
            <a:pPr>
              <a:defRPr/>
            </a:pPr>
            <a:endParaRPr lang="en-US" altLang="cs-CZ"/>
          </a:p>
        </p:txBody>
      </p:sp>
      <p:sp>
        <p:nvSpPr>
          <p:cNvPr id="6" name="Footer Placeholder 4">
            <a:extLst>
              <a:ext uri="{FF2B5EF4-FFF2-40B4-BE49-F238E27FC236}">
                <a16:creationId xmlns:a16="http://schemas.microsoft.com/office/drawing/2014/main" id="{09602A6B-098A-405D-918A-E19D164AE4CA}"/>
              </a:ext>
            </a:extLst>
          </p:cNvPr>
          <p:cNvSpPr>
            <a:spLocks noGrp="1"/>
          </p:cNvSpPr>
          <p:nvPr>
            <p:ph type="ftr" sz="quarter" idx="11"/>
          </p:nvPr>
        </p:nvSpPr>
        <p:spPr/>
        <p:txBody>
          <a:bodyPr/>
          <a:lstStyle>
            <a:lvl1pPr>
              <a:defRPr/>
            </a:lvl1pPr>
          </a:lstStyle>
          <a:p>
            <a:pPr>
              <a:defRPr/>
            </a:pPr>
            <a:endParaRPr lang="en-US" altLang="cs-CZ"/>
          </a:p>
        </p:txBody>
      </p:sp>
      <p:sp>
        <p:nvSpPr>
          <p:cNvPr id="7" name="Slide Number Placeholder 5">
            <a:extLst>
              <a:ext uri="{FF2B5EF4-FFF2-40B4-BE49-F238E27FC236}">
                <a16:creationId xmlns:a16="http://schemas.microsoft.com/office/drawing/2014/main" id="{15951303-F4A4-4813-BD4B-29D6754F6C9D}"/>
              </a:ext>
            </a:extLst>
          </p:cNvPr>
          <p:cNvSpPr>
            <a:spLocks noGrp="1"/>
          </p:cNvSpPr>
          <p:nvPr>
            <p:ph type="sldNum" sz="quarter" idx="12"/>
          </p:nvPr>
        </p:nvSpPr>
        <p:spPr/>
        <p:txBody>
          <a:bodyPr/>
          <a:lstStyle>
            <a:lvl1pPr>
              <a:defRPr/>
            </a:lvl1pPr>
          </a:lstStyle>
          <a:p>
            <a:pPr>
              <a:defRPr/>
            </a:pPr>
            <a:fld id="{A1C8BCE3-4C2E-4752-8D60-F2339B7639B9}" type="slidenum">
              <a:rPr lang="en-US" altLang="cs-CZ"/>
              <a:pPr>
                <a:defRPr/>
              </a:pPr>
              <a:t>‹#›</a:t>
            </a:fld>
            <a:endParaRPr lang="en-US" altLang="cs-CZ"/>
          </a:p>
        </p:txBody>
      </p:sp>
    </p:spTree>
    <p:extLst>
      <p:ext uri="{BB962C8B-B14F-4D97-AF65-F5344CB8AC3E}">
        <p14:creationId xmlns:p14="http://schemas.microsoft.com/office/powerpoint/2010/main" val="1216227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3">
            <a:extLst>
              <a:ext uri="{FF2B5EF4-FFF2-40B4-BE49-F238E27FC236}">
                <a16:creationId xmlns:a16="http://schemas.microsoft.com/office/drawing/2014/main" id="{21821BCE-1420-4BBE-9BED-9A1A8FC326F8}"/>
              </a:ext>
            </a:extLst>
          </p:cNvPr>
          <p:cNvSpPr>
            <a:spLocks noGrp="1"/>
          </p:cNvSpPr>
          <p:nvPr>
            <p:ph type="dt" sz="half" idx="10"/>
          </p:nvPr>
        </p:nvSpPr>
        <p:spPr/>
        <p:txBody>
          <a:bodyPr/>
          <a:lstStyle>
            <a:lvl1pPr>
              <a:defRPr/>
            </a:lvl1pPr>
          </a:lstStyle>
          <a:p>
            <a:pPr>
              <a:defRPr/>
            </a:pPr>
            <a:endParaRPr lang="en-US" altLang="cs-CZ"/>
          </a:p>
        </p:txBody>
      </p:sp>
      <p:sp>
        <p:nvSpPr>
          <p:cNvPr id="8" name="Footer Placeholder 4">
            <a:extLst>
              <a:ext uri="{FF2B5EF4-FFF2-40B4-BE49-F238E27FC236}">
                <a16:creationId xmlns:a16="http://schemas.microsoft.com/office/drawing/2014/main" id="{86917C43-22DB-45A0-9736-1E4CD3B09CF1}"/>
              </a:ext>
            </a:extLst>
          </p:cNvPr>
          <p:cNvSpPr>
            <a:spLocks noGrp="1"/>
          </p:cNvSpPr>
          <p:nvPr>
            <p:ph type="ftr" sz="quarter" idx="11"/>
          </p:nvPr>
        </p:nvSpPr>
        <p:spPr/>
        <p:txBody>
          <a:bodyPr/>
          <a:lstStyle>
            <a:lvl1pPr>
              <a:defRPr/>
            </a:lvl1pPr>
          </a:lstStyle>
          <a:p>
            <a:pPr>
              <a:defRPr/>
            </a:pPr>
            <a:endParaRPr lang="en-US" altLang="cs-CZ"/>
          </a:p>
        </p:txBody>
      </p:sp>
      <p:sp>
        <p:nvSpPr>
          <p:cNvPr id="9" name="Slide Number Placeholder 5">
            <a:extLst>
              <a:ext uri="{FF2B5EF4-FFF2-40B4-BE49-F238E27FC236}">
                <a16:creationId xmlns:a16="http://schemas.microsoft.com/office/drawing/2014/main" id="{C5FDAE70-97F7-419D-88E3-9F2C2F091FB0}"/>
              </a:ext>
            </a:extLst>
          </p:cNvPr>
          <p:cNvSpPr>
            <a:spLocks noGrp="1"/>
          </p:cNvSpPr>
          <p:nvPr>
            <p:ph type="sldNum" sz="quarter" idx="12"/>
          </p:nvPr>
        </p:nvSpPr>
        <p:spPr/>
        <p:txBody>
          <a:bodyPr/>
          <a:lstStyle>
            <a:lvl1pPr>
              <a:defRPr/>
            </a:lvl1pPr>
          </a:lstStyle>
          <a:p>
            <a:pPr>
              <a:defRPr/>
            </a:pPr>
            <a:fld id="{275C43CD-12ED-412D-8968-C7CB27AECC88}" type="slidenum">
              <a:rPr lang="en-US" altLang="cs-CZ"/>
              <a:pPr>
                <a:defRPr/>
              </a:pPr>
              <a:t>‹#›</a:t>
            </a:fld>
            <a:endParaRPr lang="en-US" altLang="cs-CZ"/>
          </a:p>
        </p:txBody>
      </p:sp>
    </p:spTree>
    <p:extLst>
      <p:ext uri="{BB962C8B-B14F-4D97-AF65-F5344CB8AC3E}">
        <p14:creationId xmlns:p14="http://schemas.microsoft.com/office/powerpoint/2010/main" val="1074521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cs-CZ"/>
              <a:t>Kliknutím lze upravit styl.</a:t>
            </a:r>
            <a:endParaRPr lang="en-US" dirty="0"/>
          </a:p>
        </p:txBody>
      </p:sp>
      <p:sp>
        <p:nvSpPr>
          <p:cNvPr id="3" name="Date Placeholder 3">
            <a:extLst>
              <a:ext uri="{FF2B5EF4-FFF2-40B4-BE49-F238E27FC236}">
                <a16:creationId xmlns:a16="http://schemas.microsoft.com/office/drawing/2014/main" id="{5EB430F1-DA26-436A-A91B-BF521303FABD}"/>
              </a:ext>
            </a:extLst>
          </p:cNvPr>
          <p:cNvSpPr>
            <a:spLocks noGrp="1"/>
          </p:cNvSpPr>
          <p:nvPr>
            <p:ph type="dt" sz="half" idx="10"/>
          </p:nvPr>
        </p:nvSpPr>
        <p:spPr/>
        <p:txBody>
          <a:bodyPr/>
          <a:lstStyle>
            <a:lvl1pPr>
              <a:defRPr/>
            </a:lvl1pPr>
          </a:lstStyle>
          <a:p>
            <a:pPr>
              <a:defRPr/>
            </a:pPr>
            <a:endParaRPr lang="en-US" altLang="cs-CZ"/>
          </a:p>
        </p:txBody>
      </p:sp>
      <p:sp>
        <p:nvSpPr>
          <p:cNvPr id="4" name="Footer Placeholder 4">
            <a:extLst>
              <a:ext uri="{FF2B5EF4-FFF2-40B4-BE49-F238E27FC236}">
                <a16:creationId xmlns:a16="http://schemas.microsoft.com/office/drawing/2014/main" id="{DE023297-F7E8-49BA-B0BD-930E9F8FF333}"/>
              </a:ext>
            </a:extLst>
          </p:cNvPr>
          <p:cNvSpPr>
            <a:spLocks noGrp="1"/>
          </p:cNvSpPr>
          <p:nvPr>
            <p:ph type="ftr" sz="quarter" idx="11"/>
          </p:nvPr>
        </p:nvSpPr>
        <p:spPr/>
        <p:txBody>
          <a:bodyPr/>
          <a:lstStyle>
            <a:lvl1pPr>
              <a:defRPr/>
            </a:lvl1pPr>
          </a:lstStyle>
          <a:p>
            <a:pPr>
              <a:defRPr/>
            </a:pPr>
            <a:endParaRPr lang="en-US" altLang="cs-CZ"/>
          </a:p>
        </p:txBody>
      </p:sp>
      <p:sp>
        <p:nvSpPr>
          <p:cNvPr id="5" name="Slide Number Placeholder 5">
            <a:extLst>
              <a:ext uri="{FF2B5EF4-FFF2-40B4-BE49-F238E27FC236}">
                <a16:creationId xmlns:a16="http://schemas.microsoft.com/office/drawing/2014/main" id="{A15D3E5D-0B1F-49E8-B113-16C16C45ED0A}"/>
              </a:ext>
            </a:extLst>
          </p:cNvPr>
          <p:cNvSpPr>
            <a:spLocks noGrp="1"/>
          </p:cNvSpPr>
          <p:nvPr>
            <p:ph type="sldNum" sz="quarter" idx="12"/>
          </p:nvPr>
        </p:nvSpPr>
        <p:spPr/>
        <p:txBody>
          <a:bodyPr/>
          <a:lstStyle>
            <a:lvl1pPr>
              <a:defRPr/>
            </a:lvl1pPr>
          </a:lstStyle>
          <a:p>
            <a:pPr>
              <a:defRPr/>
            </a:pPr>
            <a:fld id="{84E87417-32FE-4984-BF31-0D4AF8306B2E}" type="slidenum">
              <a:rPr lang="en-US" altLang="cs-CZ"/>
              <a:pPr>
                <a:defRPr/>
              </a:pPr>
              <a:t>‹#›</a:t>
            </a:fld>
            <a:endParaRPr lang="en-US" altLang="cs-CZ"/>
          </a:p>
        </p:txBody>
      </p:sp>
    </p:spTree>
    <p:extLst>
      <p:ext uri="{BB962C8B-B14F-4D97-AF65-F5344CB8AC3E}">
        <p14:creationId xmlns:p14="http://schemas.microsoft.com/office/powerpoint/2010/main" val="4042657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982DE12-9AF2-4078-8120-7FE8D14EE27A}"/>
              </a:ext>
            </a:extLst>
          </p:cNvPr>
          <p:cNvSpPr>
            <a:spLocks noGrp="1"/>
          </p:cNvSpPr>
          <p:nvPr>
            <p:ph type="dt" sz="half" idx="10"/>
          </p:nvPr>
        </p:nvSpPr>
        <p:spPr/>
        <p:txBody>
          <a:bodyPr/>
          <a:lstStyle>
            <a:lvl1pPr>
              <a:defRPr/>
            </a:lvl1pPr>
          </a:lstStyle>
          <a:p>
            <a:pPr>
              <a:defRPr/>
            </a:pPr>
            <a:endParaRPr lang="en-US" altLang="cs-CZ"/>
          </a:p>
        </p:txBody>
      </p:sp>
      <p:sp>
        <p:nvSpPr>
          <p:cNvPr id="3" name="Footer Placeholder 4">
            <a:extLst>
              <a:ext uri="{FF2B5EF4-FFF2-40B4-BE49-F238E27FC236}">
                <a16:creationId xmlns:a16="http://schemas.microsoft.com/office/drawing/2014/main" id="{5148A7CC-42B4-4564-A39A-3BA1BD845C1F}"/>
              </a:ext>
            </a:extLst>
          </p:cNvPr>
          <p:cNvSpPr>
            <a:spLocks noGrp="1"/>
          </p:cNvSpPr>
          <p:nvPr>
            <p:ph type="ftr" sz="quarter" idx="11"/>
          </p:nvPr>
        </p:nvSpPr>
        <p:spPr/>
        <p:txBody>
          <a:bodyPr/>
          <a:lstStyle>
            <a:lvl1pPr>
              <a:defRPr/>
            </a:lvl1pPr>
          </a:lstStyle>
          <a:p>
            <a:pPr>
              <a:defRPr/>
            </a:pPr>
            <a:endParaRPr lang="en-US" altLang="cs-CZ"/>
          </a:p>
        </p:txBody>
      </p:sp>
      <p:sp>
        <p:nvSpPr>
          <p:cNvPr id="4" name="Slide Number Placeholder 5">
            <a:extLst>
              <a:ext uri="{FF2B5EF4-FFF2-40B4-BE49-F238E27FC236}">
                <a16:creationId xmlns:a16="http://schemas.microsoft.com/office/drawing/2014/main" id="{D27368CA-A89D-4DD9-A704-8596F38B675B}"/>
              </a:ext>
            </a:extLst>
          </p:cNvPr>
          <p:cNvSpPr>
            <a:spLocks noGrp="1"/>
          </p:cNvSpPr>
          <p:nvPr>
            <p:ph type="sldNum" sz="quarter" idx="12"/>
          </p:nvPr>
        </p:nvSpPr>
        <p:spPr/>
        <p:txBody>
          <a:bodyPr/>
          <a:lstStyle>
            <a:lvl1pPr>
              <a:defRPr/>
            </a:lvl1pPr>
          </a:lstStyle>
          <a:p>
            <a:pPr>
              <a:defRPr/>
            </a:pPr>
            <a:fld id="{E5C149CB-8AD5-4984-AA60-CE2414688134}" type="slidenum">
              <a:rPr lang="en-US" altLang="cs-CZ"/>
              <a:pPr>
                <a:defRPr/>
              </a:pPr>
              <a:t>‹#›</a:t>
            </a:fld>
            <a:endParaRPr lang="en-US" altLang="cs-CZ"/>
          </a:p>
        </p:txBody>
      </p:sp>
    </p:spTree>
    <p:extLst>
      <p:ext uri="{BB962C8B-B14F-4D97-AF65-F5344CB8AC3E}">
        <p14:creationId xmlns:p14="http://schemas.microsoft.com/office/powerpoint/2010/main" val="1310921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cs-CZ"/>
              <a:t>Kliknutím lze upravit styl.</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cs-CZ"/>
              <a:t>Po kliknutí můžete upravovat styly textu v předloze.</a:t>
            </a:r>
          </a:p>
        </p:txBody>
      </p:sp>
      <p:sp>
        <p:nvSpPr>
          <p:cNvPr id="5" name="Date Placeholder 3">
            <a:extLst>
              <a:ext uri="{FF2B5EF4-FFF2-40B4-BE49-F238E27FC236}">
                <a16:creationId xmlns:a16="http://schemas.microsoft.com/office/drawing/2014/main" id="{BCF56278-105D-4E50-A48B-207AA00E4AF5}"/>
              </a:ext>
            </a:extLst>
          </p:cNvPr>
          <p:cNvSpPr>
            <a:spLocks noGrp="1"/>
          </p:cNvSpPr>
          <p:nvPr>
            <p:ph type="dt" sz="half" idx="10"/>
          </p:nvPr>
        </p:nvSpPr>
        <p:spPr/>
        <p:txBody>
          <a:bodyPr/>
          <a:lstStyle>
            <a:lvl1pPr>
              <a:defRPr/>
            </a:lvl1pPr>
          </a:lstStyle>
          <a:p>
            <a:pPr>
              <a:defRPr/>
            </a:pPr>
            <a:endParaRPr lang="en-US" altLang="cs-CZ"/>
          </a:p>
        </p:txBody>
      </p:sp>
      <p:sp>
        <p:nvSpPr>
          <p:cNvPr id="6" name="Footer Placeholder 4">
            <a:extLst>
              <a:ext uri="{FF2B5EF4-FFF2-40B4-BE49-F238E27FC236}">
                <a16:creationId xmlns:a16="http://schemas.microsoft.com/office/drawing/2014/main" id="{1C23B41D-AB43-4765-8B80-AC6806AEBBA4}"/>
              </a:ext>
            </a:extLst>
          </p:cNvPr>
          <p:cNvSpPr>
            <a:spLocks noGrp="1"/>
          </p:cNvSpPr>
          <p:nvPr>
            <p:ph type="ftr" sz="quarter" idx="11"/>
          </p:nvPr>
        </p:nvSpPr>
        <p:spPr/>
        <p:txBody>
          <a:bodyPr/>
          <a:lstStyle>
            <a:lvl1pPr>
              <a:defRPr/>
            </a:lvl1pPr>
          </a:lstStyle>
          <a:p>
            <a:pPr>
              <a:defRPr/>
            </a:pPr>
            <a:endParaRPr lang="en-US" altLang="cs-CZ"/>
          </a:p>
        </p:txBody>
      </p:sp>
      <p:sp>
        <p:nvSpPr>
          <p:cNvPr id="7" name="Slide Number Placeholder 5">
            <a:extLst>
              <a:ext uri="{FF2B5EF4-FFF2-40B4-BE49-F238E27FC236}">
                <a16:creationId xmlns:a16="http://schemas.microsoft.com/office/drawing/2014/main" id="{63EB55D9-8309-45AE-9089-A4910D0B37F8}"/>
              </a:ext>
            </a:extLst>
          </p:cNvPr>
          <p:cNvSpPr>
            <a:spLocks noGrp="1"/>
          </p:cNvSpPr>
          <p:nvPr>
            <p:ph type="sldNum" sz="quarter" idx="12"/>
          </p:nvPr>
        </p:nvSpPr>
        <p:spPr/>
        <p:txBody>
          <a:bodyPr/>
          <a:lstStyle>
            <a:lvl1pPr>
              <a:defRPr/>
            </a:lvl1pPr>
          </a:lstStyle>
          <a:p>
            <a:pPr>
              <a:defRPr/>
            </a:pPr>
            <a:fld id="{37478CBB-01FC-4597-A479-C3DE2A9C63EE}" type="slidenum">
              <a:rPr lang="en-US" altLang="cs-CZ"/>
              <a:pPr>
                <a:defRPr/>
              </a:pPr>
              <a:t>‹#›</a:t>
            </a:fld>
            <a:endParaRPr lang="en-US" altLang="cs-CZ"/>
          </a:p>
        </p:txBody>
      </p:sp>
    </p:spTree>
    <p:extLst>
      <p:ext uri="{BB962C8B-B14F-4D97-AF65-F5344CB8AC3E}">
        <p14:creationId xmlns:p14="http://schemas.microsoft.com/office/powerpoint/2010/main" val="2183147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609599" y="609600"/>
            <a:ext cx="6347714"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cs-CZ" noProof="0"/>
              <a:t>Kliknutím na ikonu přidáte obrázek.</a:t>
            </a:r>
            <a:endParaRPr lang="en-US" noProof="0"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3">
            <a:extLst>
              <a:ext uri="{FF2B5EF4-FFF2-40B4-BE49-F238E27FC236}">
                <a16:creationId xmlns:a16="http://schemas.microsoft.com/office/drawing/2014/main" id="{56A62A52-FF1E-4A72-9694-FC72BE30E7F5}"/>
              </a:ext>
            </a:extLst>
          </p:cNvPr>
          <p:cNvSpPr>
            <a:spLocks noGrp="1"/>
          </p:cNvSpPr>
          <p:nvPr>
            <p:ph type="dt" sz="half" idx="10"/>
          </p:nvPr>
        </p:nvSpPr>
        <p:spPr/>
        <p:txBody>
          <a:bodyPr/>
          <a:lstStyle>
            <a:lvl1pPr>
              <a:defRPr/>
            </a:lvl1pPr>
          </a:lstStyle>
          <a:p>
            <a:pPr>
              <a:defRPr/>
            </a:pPr>
            <a:endParaRPr lang="en-US" altLang="cs-CZ"/>
          </a:p>
        </p:txBody>
      </p:sp>
      <p:sp>
        <p:nvSpPr>
          <p:cNvPr id="6" name="Footer Placeholder 4">
            <a:extLst>
              <a:ext uri="{FF2B5EF4-FFF2-40B4-BE49-F238E27FC236}">
                <a16:creationId xmlns:a16="http://schemas.microsoft.com/office/drawing/2014/main" id="{6DBCA78C-4516-4C8E-BACD-635ED8EEA3EF}"/>
              </a:ext>
            </a:extLst>
          </p:cNvPr>
          <p:cNvSpPr>
            <a:spLocks noGrp="1"/>
          </p:cNvSpPr>
          <p:nvPr>
            <p:ph type="ftr" sz="quarter" idx="11"/>
          </p:nvPr>
        </p:nvSpPr>
        <p:spPr/>
        <p:txBody>
          <a:bodyPr/>
          <a:lstStyle>
            <a:lvl1pPr>
              <a:defRPr/>
            </a:lvl1pPr>
          </a:lstStyle>
          <a:p>
            <a:pPr>
              <a:defRPr/>
            </a:pPr>
            <a:endParaRPr lang="en-US" altLang="cs-CZ"/>
          </a:p>
        </p:txBody>
      </p:sp>
      <p:sp>
        <p:nvSpPr>
          <p:cNvPr id="7" name="Slide Number Placeholder 5">
            <a:extLst>
              <a:ext uri="{FF2B5EF4-FFF2-40B4-BE49-F238E27FC236}">
                <a16:creationId xmlns:a16="http://schemas.microsoft.com/office/drawing/2014/main" id="{7E1405CE-7029-4C32-9499-5A893BF5244F}"/>
              </a:ext>
            </a:extLst>
          </p:cNvPr>
          <p:cNvSpPr>
            <a:spLocks noGrp="1"/>
          </p:cNvSpPr>
          <p:nvPr>
            <p:ph type="sldNum" sz="quarter" idx="12"/>
          </p:nvPr>
        </p:nvSpPr>
        <p:spPr/>
        <p:txBody>
          <a:bodyPr/>
          <a:lstStyle>
            <a:lvl1pPr>
              <a:defRPr/>
            </a:lvl1pPr>
          </a:lstStyle>
          <a:p>
            <a:pPr>
              <a:defRPr/>
            </a:pPr>
            <a:fld id="{21B3F850-301F-444E-81AD-834335E17484}" type="slidenum">
              <a:rPr lang="en-US" altLang="cs-CZ"/>
              <a:pPr>
                <a:defRPr/>
              </a:pPr>
              <a:t>‹#›</a:t>
            </a:fld>
            <a:endParaRPr lang="en-US" altLang="cs-CZ"/>
          </a:p>
        </p:txBody>
      </p:sp>
    </p:spTree>
    <p:extLst>
      <p:ext uri="{BB962C8B-B14F-4D97-AF65-F5344CB8AC3E}">
        <p14:creationId xmlns:p14="http://schemas.microsoft.com/office/powerpoint/2010/main" val="2336694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6">
            <a:extLst>
              <a:ext uri="{FF2B5EF4-FFF2-40B4-BE49-F238E27FC236}">
                <a16:creationId xmlns:a16="http://schemas.microsoft.com/office/drawing/2014/main" id="{8EBCABA6-2FA5-4AAD-975A-8FAE35FB138B}"/>
              </a:ext>
            </a:extLst>
          </p:cNvPr>
          <p:cNvGrpSpPr>
            <a:grpSpLocks/>
          </p:cNvGrpSpPr>
          <p:nvPr/>
        </p:nvGrpSpPr>
        <p:grpSpPr bwMode="auto">
          <a:xfrm>
            <a:off x="-7938" y="-7938"/>
            <a:ext cx="9169401" cy="6873876"/>
            <a:chOff x="-8467" y="-8468"/>
            <a:chExt cx="9169805" cy="6874935"/>
          </a:xfrm>
        </p:grpSpPr>
        <p:sp>
          <p:nvSpPr>
            <p:cNvPr id="7" name="Freeform 6">
              <a:extLst>
                <a:ext uri="{FF2B5EF4-FFF2-40B4-BE49-F238E27FC236}">
                  <a16:creationId xmlns:a16="http://schemas.microsoft.com/office/drawing/2014/main" id="{1D656FFD-C022-4747-9F20-B3E386D99DDA}"/>
                </a:ext>
              </a:extLst>
            </p:cNvPr>
            <p:cNvSpPr/>
            <p:nvPr/>
          </p:nvSpPr>
          <p:spPr>
            <a:xfrm>
              <a:off x="-8467" y="4013290"/>
              <a:ext cx="457221" cy="285317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a:extLst>
                <a:ext uri="{FF2B5EF4-FFF2-40B4-BE49-F238E27FC236}">
                  <a16:creationId xmlns:a16="http://schemas.microsoft.com/office/drawing/2014/main" id="{A716B893-CBFE-42AA-BB39-2AA9FC4E8842}"/>
                </a:ext>
              </a:extLst>
            </p:cNvPr>
            <p:cNvCxnSpPr/>
            <p:nvPr/>
          </p:nvCxnSpPr>
          <p:spPr>
            <a:xfrm flipV="1">
              <a:off x="5130497"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40970EA3-BA1E-406F-9041-D482291F6DB9}"/>
                </a:ext>
              </a:extLst>
            </p:cNvPr>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a:extLst>
                <a:ext uri="{FF2B5EF4-FFF2-40B4-BE49-F238E27FC236}">
                  <a16:creationId xmlns:a16="http://schemas.microsoft.com/office/drawing/2014/main" id="{9C6BA226-F8B5-4DE7-A755-A9B86A9A7E67}"/>
                </a:ext>
              </a:extLst>
            </p:cNvPr>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a:extLst>
                <a:ext uri="{FF2B5EF4-FFF2-40B4-BE49-F238E27FC236}">
                  <a16:creationId xmlns:a16="http://schemas.microsoft.com/office/drawing/2014/main" id="{A2C743B3-32E4-4789-9615-FD6F6E3109FA}"/>
                </a:ext>
              </a:extLst>
            </p:cNvPr>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a:extLst>
                <a:ext uri="{FF2B5EF4-FFF2-40B4-BE49-F238E27FC236}">
                  <a16:creationId xmlns:a16="http://schemas.microsoft.com/office/drawing/2014/main" id="{EE12ADB0-5F8C-44CB-8C1E-727FF56EED6E}"/>
                </a:ext>
              </a:extLst>
            </p:cNvPr>
            <p:cNvSpPr/>
            <p:nvPr/>
          </p:nvSpPr>
          <p:spPr>
            <a:xfrm>
              <a:off x="6638689" y="3919613"/>
              <a:ext cx="2513124"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a:extLst>
                <a:ext uri="{FF2B5EF4-FFF2-40B4-BE49-F238E27FC236}">
                  <a16:creationId xmlns:a16="http://schemas.microsoft.com/office/drawing/2014/main" id="{306FCF6E-9C58-4789-9480-AAEF2B3EF901}"/>
                </a:ext>
              </a:extLst>
            </p:cNvPr>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a:extLst>
                <a:ext uri="{FF2B5EF4-FFF2-40B4-BE49-F238E27FC236}">
                  <a16:creationId xmlns:a16="http://schemas.microsoft.com/office/drawing/2014/main" id="{C08FEC7B-2323-4CF1-985E-79D4CDA9BD04}"/>
                </a:ext>
              </a:extLst>
            </p:cNvPr>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a:extLst>
                <a:ext uri="{FF2B5EF4-FFF2-40B4-BE49-F238E27FC236}">
                  <a16:creationId xmlns:a16="http://schemas.microsoft.com/office/drawing/2014/main" id="{28CE2369-5074-45D3-BC3F-530F2E5F8338}"/>
                </a:ext>
              </a:extLst>
            </p:cNvPr>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a:extLst>
                <a:ext uri="{FF2B5EF4-FFF2-40B4-BE49-F238E27FC236}">
                  <a16:creationId xmlns:a16="http://schemas.microsoft.com/office/drawing/2014/main" id="{49F8B5AA-2A48-423A-94BA-40D005A72956}"/>
                </a:ext>
              </a:extLst>
            </p:cNvPr>
            <p:cNvSpPr/>
            <p:nvPr/>
          </p:nvSpPr>
          <p:spPr>
            <a:xfrm>
              <a:off x="8059564"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27" name="Title Placeholder 1">
            <a:extLst>
              <a:ext uri="{FF2B5EF4-FFF2-40B4-BE49-F238E27FC236}">
                <a16:creationId xmlns:a16="http://schemas.microsoft.com/office/drawing/2014/main" id="{6F64A0CA-3EDC-49E1-8B2F-4DD8353FAB4B}"/>
              </a:ext>
            </a:extLst>
          </p:cNvPr>
          <p:cNvSpPr>
            <a:spLocks noGrp="1" noChangeArrowheads="1"/>
          </p:cNvSpPr>
          <p:nvPr>
            <p:ph type="title"/>
          </p:nvPr>
        </p:nvSpPr>
        <p:spPr bwMode="auto">
          <a:xfrm>
            <a:off x="609600" y="609600"/>
            <a:ext cx="6348413"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en-US"/>
              <a:t>Kliknutím lze upravit styl.</a:t>
            </a:r>
            <a:endParaRPr lang="en-US" altLang="en-US"/>
          </a:p>
        </p:txBody>
      </p:sp>
      <p:sp>
        <p:nvSpPr>
          <p:cNvPr id="1028" name="Text Placeholder 2">
            <a:extLst>
              <a:ext uri="{FF2B5EF4-FFF2-40B4-BE49-F238E27FC236}">
                <a16:creationId xmlns:a16="http://schemas.microsoft.com/office/drawing/2014/main" id="{1A3D7E8A-67FB-42C3-8243-6A1878F15DCF}"/>
              </a:ext>
            </a:extLst>
          </p:cNvPr>
          <p:cNvSpPr>
            <a:spLocks noGrp="1" noChangeArrowheads="1"/>
          </p:cNvSpPr>
          <p:nvPr>
            <p:ph type="body" idx="1"/>
          </p:nvPr>
        </p:nvSpPr>
        <p:spPr bwMode="auto">
          <a:xfrm>
            <a:off x="609600" y="2160588"/>
            <a:ext cx="6348413"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en-US"/>
              <a:t>Po kliknutí můžete upravovat styly textu v předloze.</a:t>
            </a:r>
          </a:p>
          <a:p>
            <a:pPr lvl="1"/>
            <a:r>
              <a:rPr lang="cs-CZ" altLang="en-US"/>
              <a:t>Druhá úroveň</a:t>
            </a:r>
          </a:p>
          <a:p>
            <a:pPr lvl="2"/>
            <a:r>
              <a:rPr lang="cs-CZ" altLang="en-US"/>
              <a:t>Třetí úroveň</a:t>
            </a:r>
          </a:p>
          <a:p>
            <a:pPr lvl="3"/>
            <a:r>
              <a:rPr lang="cs-CZ" altLang="en-US"/>
              <a:t>Čtvrtá úroveň</a:t>
            </a:r>
          </a:p>
          <a:p>
            <a:pPr lvl="4"/>
            <a:r>
              <a:rPr lang="cs-CZ" altLang="en-US"/>
              <a:t>Pátá úroveň</a:t>
            </a:r>
            <a:endParaRPr lang="en-US" altLang="en-US"/>
          </a:p>
        </p:txBody>
      </p:sp>
      <p:sp>
        <p:nvSpPr>
          <p:cNvPr id="4" name="Date Placeholder 3">
            <a:extLst>
              <a:ext uri="{FF2B5EF4-FFF2-40B4-BE49-F238E27FC236}">
                <a16:creationId xmlns:a16="http://schemas.microsoft.com/office/drawing/2014/main" id="{5DB53939-3783-4DBF-932B-90A7036816B7}"/>
              </a:ext>
            </a:extLst>
          </p:cNvPr>
          <p:cNvSpPr>
            <a:spLocks noGrp="1"/>
          </p:cNvSpPr>
          <p:nvPr>
            <p:ph type="dt" sz="half" idx="2"/>
          </p:nvPr>
        </p:nvSpPr>
        <p:spPr>
          <a:xfrm>
            <a:off x="5405438" y="6042025"/>
            <a:ext cx="684212"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a:defRPr/>
            </a:pPr>
            <a:endParaRPr lang="en-US" altLang="cs-CZ"/>
          </a:p>
        </p:txBody>
      </p:sp>
      <p:sp>
        <p:nvSpPr>
          <p:cNvPr id="5" name="Footer Placeholder 4">
            <a:extLst>
              <a:ext uri="{FF2B5EF4-FFF2-40B4-BE49-F238E27FC236}">
                <a16:creationId xmlns:a16="http://schemas.microsoft.com/office/drawing/2014/main" id="{429BA227-420D-455E-B4E8-3050CE905D4C}"/>
              </a:ext>
            </a:extLst>
          </p:cNvPr>
          <p:cNvSpPr>
            <a:spLocks noGrp="1"/>
          </p:cNvSpPr>
          <p:nvPr>
            <p:ph type="ftr" sz="quarter" idx="3"/>
          </p:nvPr>
        </p:nvSpPr>
        <p:spPr>
          <a:xfrm>
            <a:off x="609600" y="6042025"/>
            <a:ext cx="46228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ltLang="cs-CZ"/>
          </a:p>
        </p:txBody>
      </p:sp>
      <p:sp>
        <p:nvSpPr>
          <p:cNvPr id="6" name="Slide Number Placeholder 5">
            <a:extLst>
              <a:ext uri="{FF2B5EF4-FFF2-40B4-BE49-F238E27FC236}">
                <a16:creationId xmlns:a16="http://schemas.microsoft.com/office/drawing/2014/main" id="{6F203A15-072E-4B46-97F9-BD5C2640DEC2}"/>
              </a:ext>
            </a:extLst>
          </p:cNvPr>
          <p:cNvSpPr>
            <a:spLocks noGrp="1"/>
          </p:cNvSpPr>
          <p:nvPr>
            <p:ph type="sldNum" sz="quarter" idx="4"/>
          </p:nvPr>
        </p:nvSpPr>
        <p:spPr>
          <a:xfrm>
            <a:off x="6445250" y="6042025"/>
            <a:ext cx="512763"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accent1"/>
                </a:solidFill>
                <a:latin typeface="+mn-lt"/>
              </a:defRPr>
            </a:lvl1pPr>
          </a:lstStyle>
          <a:p>
            <a:pPr>
              <a:defRPr/>
            </a:pPr>
            <a:fld id="{46793A98-251B-449B-A2F9-3ED2AF8DC096}" type="slidenum">
              <a:rPr lang="en-US" altLang="cs-CZ"/>
              <a:pPr>
                <a:defRPr/>
              </a:pPr>
              <a:t>‹#›</a:t>
            </a:fld>
            <a:endParaRPr lang="en-US" altLang="cs-CZ"/>
          </a:p>
        </p:txBody>
      </p:sp>
    </p:spTree>
  </p:cSld>
  <p:clrMap bg1="lt1" tx1="dk1" bg2="lt2" tx2="dk2" accent1="accent1" accent2="accent2" accent3="accent3" accent4="accent4" accent5="accent5" accent6="accent6" hlink="hlink" folHlink="folHlink"/>
  <p:sldLayoutIdLst>
    <p:sldLayoutId id="2147483761"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62" r:id="rId11"/>
    <p:sldLayoutId id="2147483757" r:id="rId12"/>
    <p:sldLayoutId id="2147483763" r:id="rId13"/>
    <p:sldLayoutId id="2147483758" r:id="rId14"/>
    <p:sldLayoutId id="2147483759" r:id="rId15"/>
    <p:sldLayoutId id="2147483760" r:id="rId16"/>
    <p:sldLayoutId id="2147483764" r:id="rId17"/>
  </p:sldLayoutIdLst>
  <p:txStyles>
    <p:title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3" name="Text Box 7">
            <a:extLst>
              <a:ext uri="{FF2B5EF4-FFF2-40B4-BE49-F238E27FC236}">
                <a16:creationId xmlns:a16="http://schemas.microsoft.com/office/drawing/2014/main" id="{B1F7FDAA-31AD-4D07-81B6-2900DE5823BB}"/>
              </a:ext>
            </a:extLst>
          </p:cNvPr>
          <p:cNvSpPr txBox="1">
            <a:spLocks noChangeArrowheads="1"/>
          </p:cNvSpPr>
          <p:nvPr/>
        </p:nvSpPr>
        <p:spPr bwMode="auto">
          <a:xfrm>
            <a:off x="495300" y="565150"/>
            <a:ext cx="2051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cs-CZ" b="1">
                <a:solidFill>
                  <a:schemeClr val="tx1"/>
                </a:solidFill>
                <a:latin typeface="Arial" panose="020B0604020202020204" pitchFamily="34" charset="0"/>
              </a:rPr>
              <a:t>C H A P T E R    7</a:t>
            </a:r>
            <a:endParaRPr lang="en-US" altLang="cs-CZ" sz="2400" b="1">
              <a:solidFill>
                <a:schemeClr val="tx1"/>
              </a:solidFill>
              <a:latin typeface="Arial" panose="020B0604020202020204" pitchFamily="34" charset="0"/>
            </a:endParaRPr>
          </a:p>
        </p:txBody>
      </p:sp>
      <p:sp>
        <p:nvSpPr>
          <p:cNvPr id="65544" name="Line 8">
            <a:extLst>
              <a:ext uri="{FF2B5EF4-FFF2-40B4-BE49-F238E27FC236}">
                <a16:creationId xmlns:a16="http://schemas.microsoft.com/office/drawing/2014/main" id="{D6FBD3D3-9816-4D96-8E64-9DCFC3F5E63B}"/>
              </a:ext>
            </a:extLst>
          </p:cNvPr>
          <p:cNvSpPr>
            <a:spLocks noChangeShapeType="1"/>
          </p:cNvSpPr>
          <p:nvPr/>
        </p:nvSpPr>
        <p:spPr bwMode="auto">
          <a:xfrm>
            <a:off x="565150" y="571500"/>
            <a:ext cx="7981950" cy="1588"/>
          </a:xfrm>
          <a:prstGeom prst="line">
            <a:avLst/>
          </a:prstGeom>
          <a:noFill/>
          <a:ln w="31750">
            <a:solidFill>
              <a:srgbClr val="FF94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5545" name="AutoShape 9">
            <a:extLst>
              <a:ext uri="{FF2B5EF4-FFF2-40B4-BE49-F238E27FC236}">
                <a16:creationId xmlns:a16="http://schemas.microsoft.com/office/drawing/2014/main" id="{8BAB0238-D72D-4249-B6EB-431C39BF1D9F}"/>
              </a:ext>
            </a:extLst>
          </p:cNvPr>
          <p:cNvSpPr>
            <a:spLocks noChangeArrowheads="1"/>
          </p:cNvSpPr>
          <p:nvPr/>
        </p:nvSpPr>
        <p:spPr bwMode="auto">
          <a:xfrm rot="5400000">
            <a:off x="8353425" y="663575"/>
            <a:ext cx="223838" cy="192088"/>
          </a:xfrm>
          <a:prstGeom prst="triangle">
            <a:avLst>
              <a:gd name="adj" fmla="val 50000"/>
            </a:avLst>
          </a:prstGeom>
          <a:solidFill>
            <a:srgbClr val="FF0000"/>
          </a:solidFill>
          <a:ln w="95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cs-CZ" altLang="cs-CZ" sz="2400">
              <a:solidFill>
                <a:schemeClr val="tx1"/>
              </a:solidFill>
              <a:latin typeface="Times New Roman" panose="02020603050405020304" pitchFamily="18" charset="0"/>
            </a:endParaRPr>
          </a:p>
        </p:txBody>
      </p:sp>
      <p:sp>
        <p:nvSpPr>
          <p:cNvPr id="65546" name="AutoShape 10">
            <a:extLst>
              <a:ext uri="{FF2B5EF4-FFF2-40B4-BE49-F238E27FC236}">
                <a16:creationId xmlns:a16="http://schemas.microsoft.com/office/drawing/2014/main" id="{198FEB9B-9EFF-4479-A2ED-677921906FE2}"/>
              </a:ext>
            </a:extLst>
          </p:cNvPr>
          <p:cNvSpPr>
            <a:spLocks noChangeArrowheads="1"/>
          </p:cNvSpPr>
          <p:nvPr/>
        </p:nvSpPr>
        <p:spPr bwMode="auto">
          <a:xfrm rot="5400000">
            <a:off x="8085138" y="663575"/>
            <a:ext cx="223838" cy="192087"/>
          </a:xfrm>
          <a:prstGeom prst="triangle">
            <a:avLst>
              <a:gd name="adj" fmla="val 50000"/>
            </a:avLst>
          </a:prstGeom>
          <a:solidFill>
            <a:srgbClr val="0000FF"/>
          </a:solidFill>
          <a:ln w="9525">
            <a:solidFill>
              <a:srgbClr val="00007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cs-CZ" altLang="cs-CZ" sz="2400">
              <a:solidFill>
                <a:schemeClr val="tx1"/>
              </a:solidFill>
              <a:latin typeface="Times New Roman" panose="02020603050405020304" pitchFamily="18" charset="0"/>
            </a:endParaRPr>
          </a:p>
        </p:txBody>
      </p:sp>
      <p:sp>
        <p:nvSpPr>
          <p:cNvPr id="65547" name="AutoShape 11">
            <a:extLst>
              <a:ext uri="{FF2B5EF4-FFF2-40B4-BE49-F238E27FC236}">
                <a16:creationId xmlns:a16="http://schemas.microsoft.com/office/drawing/2014/main" id="{F6DBCFED-65B8-4D7D-90F1-A3F4FDFC302B}"/>
              </a:ext>
            </a:extLst>
          </p:cNvPr>
          <p:cNvSpPr>
            <a:spLocks noChangeArrowheads="1"/>
          </p:cNvSpPr>
          <p:nvPr/>
        </p:nvSpPr>
        <p:spPr bwMode="auto">
          <a:xfrm rot="5400000">
            <a:off x="7820025" y="663575"/>
            <a:ext cx="223838" cy="192088"/>
          </a:xfrm>
          <a:prstGeom prst="triangle">
            <a:avLst>
              <a:gd name="adj" fmla="val 50000"/>
            </a:avLst>
          </a:prstGeom>
          <a:solidFill>
            <a:srgbClr val="FFFF00"/>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cs-CZ" altLang="cs-CZ" sz="2400">
              <a:solidFill>
                <a:schemeClr val="tx1"/>
              </a:solidFill>
              <a:latin typeface="Times New Roman" panose="02020603050405020304" pitchFamily="18" charset="0"/>
            </a:endParaRPr>
          </a:p>
        </p:txBody>
      </p:sp>
      <p:sp>
        <p:nvSpPr>
          <p:cNvPr id="65548" name="Text Box 12">
            <a:extLst>
              <a:ext uri="{FF2B5EF4-FFF2-40B4-BE49-F238E27FC236}">
                <a16:creationId xmlns:a16="http://schemas.microsoft.com/office/drawing/2014/main" id="{FB27E33E-1C6E-4572-9ADE-1F80E95BBFD6}"/>
              </a:ext>
            </a:extLst>
          </p:cNvPr>
          <p:cNvSpPr txBox="1">
            <a:spLocks noChangeArrowheads="1"/>
          </p:cNvSpPr>
          <p:nvPr/>
        </p:nvSpPr>
        <p:spPr bwMode="auto">
          <a:xfrm>
            <a:off x="565150" y="1511300"/>
            <a:ext cx="8005763"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C5591C"/>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lnSpc>
                <a:spcPct val="85000"/>
              </a:lnSpc>
              <a:spcBef>
                <a:spcPct val="0"/>
              </a:spcBef>
              <a:buClrTx/>
              <a:buSzTx/>
              <a:buFontTx/>
              <a:buNone/>
            </a:pPr>
            <a:r>
              <a:rPr lang="en-US" altLang="cs-CZ" sz="4000" b="1">
                <a:solidFill>
                  <a:schemeClr val="tx1"/>
                </a:solidFill>
                <a:latin typeface="Arial" panose="020B0604020202020204" pitchFamily="34" charset="0"/>
              </a:rPr>
              <a:t>CARDIOVASCULAR CONTROL DURING EXERCISE</a:t>
            </a:r>
          </a:p>
        </p:txBody>
      </p:sp>
      <p:pic>
        <p:nvPicPr>
          <p:cNvPr id="65551" name="Picture 15" descr=" 85005.jpg                                                      00000168E2862 Wilmore PP               BB8DFF79:">
            <a:extLst>
              <a:ext uri="{FF2B5EF4-FFF2-40B4-BE49-F238E27FC236}">
                <a16:creationId xmlns:a16="http://schemas.microsoft.com/office/drawing/2014/main" id="{0CC9E549-7CD5-4E34-8DA9-DD3492B579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499"/>
          <a:stretch>
            <a:fillRect/>
          </a:stretch>
        </p:blipFill>
        <p:spPr bwMode="auto">
          <a:xfrm>
            <a:off x="2193925" y="3060700"/>
            <a:ext cx="2084388" cy="3048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2" name="Picture 16" descr="&#10;chapter 7.tif                                                  0000014DE2862 Wilmore PP               BB8DFF79:">
            <a:extLst>
              <a:ext uri="{FF2B5EF4-FFF2-40B4-BE49-F238E27FC236}">
                <a16:creationId xmlns:a16="http://schemas.microsoft.com/office/drawing/2014/main" id="{AF13B459-070D-44A1-8657-C7804219C8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735" t="1610" r="3023" b="4001"/>
          <a:stretch>
            <a:fillRect/>
          </a:stretch>
        </p:blipFill>
        <p:spPr bwMode="auto">
          <a:xfrm>
            <a:off x="4667250" y="3057525"/>
            <a:ext cx="2432050" cy="304641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543"/>
                                        </p:tgtEl>
                                        <p:attrNameLst>
                                          <p:attrName>style.visibility</p:attrName>
                                        </p:attrNameLst>
                                      </p:cBhvr>
                                      <p:to>
                                        <p:strVal val="visible"/>
                                      </p:to>
                                    </p:set>
                                    <p:animEffect transition="in" filter="wipe(left)">
                                      <p:cBhvr>
                                        <p:cTn id="7" dur="500"/>
                                        <p:tgtEl>
                                          <p:spTgt spid="65543"/>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65544"/>
                                        </p:tgtEl>
                                        <p:attrNameLst>
                                          <p:attrName>style.visibility</p:attrName>
                                        </p:attrNameLst>
                                      </p:cBhvr>
                                      <p:to>
                                        <p:strVal val="visible"/>
                                      </p:to>
                                    </p:set>
                                    <p:animEffect transition="in" filter="wipe(left)">
                                      <p:cBhvr>
                                        <p:cTn id="11" dur="500"/>
                                        <p:tgtEl>
                                          <p:spTgt spid="65544"/>
                                        </p:tgtEl>
                                      </p:cBhvr>
                                    </p:animEffect>
                                  </p:childTnLst>
                                </p:cTn>
                              </p:par>
                            </p:childTnLst>
                          </p:cTn>
                        </p:par>
                        <p:par>
                          <p:cTn id="12" fill="hold" nodeType="afterGroup">
                            <p:stCondLst>
                              <p:cond delay="1000"/>
                            </p:stCondLst>
                            <p:childTnLst>
                              <p:par>
                                <p:cTn id="13" presetID="1" presetClass="entr" presetSubtype="0" fill="hold" nodeType="afterEffect">
                                  <p:stCondLst>
                                    <p:cond delay="0"/>
                                  </p:stCondLst>
                                  <p:childTnLst>
                                    <p:set>
                                      <p:cBhvr>
                                        <p:cTn id="14" dur="1" fill="hold">
                                          <p:stCondLst>
                                            <p:cond delay="499"/>
                                          </p:stCondLst>
                                        </p:cTn>
                                        <p:tgtEl>
                                          <p:spTgt spid="65547"/>
                                        </p:tgtEl>
                                        <p:attrNameLst>
                                          <p:attrName>style.visibility</p:attrName>
                                        </p:attrNameLst>
                                      </p:cBhvr>
                                      <p:to>
                                        <p:strVal val="visible"/>
                                      </p:to>
                                    </p:set>
                                  </p:childTnLst>
                                </p:cTn>
                              </p:par>
                            </p:childTnLst>
                          </p:cTn>
                        </p:par>
                        <p:par>
                          <p:cTn id="15" fill="hold" nodeType="afterGroup">
                            <p:stCondLst>
                              <p:cond delay="1500"/>
                            </p:stCondLst>
                            <p:childTnLst>
                              <p:par>
                                <p:cTn id="16" presetID="1" presetClass="entr" presetSubtype="0" fill="hold" nodeType="afterEffect">
                                  <p:stCondLst>
                                    <p:cond delay="0"/>
                                  </p:stCondLst>
                                  <p:childTnLst>
                                    <p:set>
                                      <p:cBhvr>
                                        <p:cTn id="17" dur="1" fill="hold">
                                          <p:stCondLst>
                                            <p:cond delay="499"/>
                                          </p:stCondLst>
                                        </p:cTn>
                                        <p:tgtEl>
                                          <p:spTgt spid="65546"/>
                                        </p:tgtEl>
                                        <p:attrNameLst>
                                          <p:attrName>style.visibility</p:attrName>
                                        </p:attrNameLst>
                                      </p:cBhvr>
                                      <p:to>
                                        <p:strVal val="visible"/>
                                      </p:to>
                                    </p:set>
                                  </p:childTnLst>
                                </p:cTn>
                              </p:par>
                            </p:childTnLst>
                          </p:cTn>
                        </p:par>
                        <p:par>
                          <p:cTn id="18" fill="hold" nodeType="afterGroup">
                            <p:stCondLst>
                              <p:cond delay="2000"/>
                            </p:stCondLst>
                            <p:childTnLst>
                              <p:par>
                                <p:cTn id="19" presetID="1" presetClass="entr" presetSubtype="0" fill="hold" nodeType="afterEffect">
                                  <p:stCondLst>
                                    <p:cond delay="0"/>
                                  </p:stCondLst>
                                  <p:childTnLst>
                                    <p:set>
                                      <p:cBhvr>
                                        <p:cTn id="20" dur="1" fill="hold">
                                          <p:stCondLst>
                                            <p:cond delay="499"/>
                                          </p:stCondLst>
                                        </p:cTn>
                                        <p:tgtEl>
                                          <p:spTgt spid="65545"/>
                                        </p:tgtEl>
                                        <p:attrNameLst>
                                          <p:attrName>style.visibility</p:attrName>
                                        </p:attrNameLst>
                                      </p:cBhvr>
                                      <p:to>
                                        <p:strVal val="visible"/>
                                      </p:to>
                                    </p:set>
                                  </p:childTnLst>
                                </p:cTn>
                              </p:par>
                            </p:childTnLst>
                          </p:cTn>
                        </p:par>
                        <p:par>
                          <p:cTn id="21" fill="hold" nodeType="afterGroup">
                            <p:stCondLst>
                              <p:cond delay="2500"/>
                            </p:stCondLst>
                            <p:childTnLst>
                              <p:par>
                                <p:cTn id="22" presetID="9" presetClass="entr" presetSubtype="0" fill="hold" nodeType="afterEffect">
                                  <p:stCondLst>
                                    <p:cond delay="0"/>
                                  </p:stCondLst>
                                  <p:childTnLst>
                                    <p:set>
                                      <p:cBhvr>
                                        <p:cTn id="23" dur="1" fill="hold">
                                          <p:stCondLst>
                                            <p:cond delay="0"/>
                                          </p:stCondLst>
                                        </p:cTn>
                                        <p:tgtEl>
                                          <p:spTgt spid="65552"/>
                                        </p:tgtEl>
                                        <p:attrNameLst>
                                          <p:attrName>style.visibility</p:attrName>
                                        </p:attrNameLst>
                                      </p:cBhvr>
                                      <p:to>
                                        <p:strVal val="visible"/>
                                      </p:to>
                                    </p:set>
                                    <p:animEffect transition="in" filter="dissolve">
                                      <p:cBhvr>
                                        <p:cTn id="24" dur="500"/>
                                        <p:tgtEl>
                                          <p:spTgt spid="65552"/>
                                        </p:tgtEl>
                                      </p:cBhvr>
                                    </p:animEffect>
                                  </p:childTnLst>
                                </p:cTn>
                              </p:par>
                            </p:childTnLst>
                          </p:cTn>
                        </p:par>
                        <p:par>
                          <p:cTn id="25" fill="hold" nodeType="afterGroup">
                            <p:stCondLst>
                              <p:cond delay="3000"/>
                            </p:stCondLst>
                            <p:childTnLst>
                              <p:par>
                                <p:cTn id="26" presetID="9" presetClass="entr" presetSubtype="0" fill="hold" nodeType="afterEffect">
                                  <p:stCondLst>
                                    <p:cond delay="0"/>
                                  </p:stCondLst>
                                  <p:childTnLst>
                                    <p:set>
                                      <p:cBhvr>
                                        <p:cTn id="27" dur="1" fill="hold">
                                          <p:stCondLst>
                                            <p:cond delay="0"/>
                                          </p:stCondLst>
                                        </p:cTn>
                                        <p:tgtEl>
                                          <p:spTgt spid="65551"/>
                                        </p:tgtEl>
                                        <p:attrNameLst>
                                          <p:attrName>style.visibility</p:attrName>
                                        </p:attrNameLst>
                                      </p:cBhvr>
                                      <p:to>
                                        <p:strVal val="visible"/>
                                      </p:to>
                                    </p:set>
                                    <p:animEffect transition="in" filter="dissolve">
                                      <p:cBhvr>
                                        <p:cTn id="28" dur="500"/>
                                        <p:tgtEl>
                                          <p:spTgt spid="65551"/>
                                        </p:tgtEl>
                                      </p:cBhvr>
                                    </p:animEffect>
                                  </p:childTnLst>
                                </p:cTn>
                              </p:par>
                            </p:childTnLst>
                          </p:cTn>
                        </p:par>
                        <p:par>
                          <p:cTn id="29" fill="hold" nodeType="afterGroup">
                            <p:stCondLst>
                              <p:cond delay="3500"/>
                            </p:stCondLst>
                            <p:childTnLst>
                              <p:par>
                                <p:cTn id="30" presetID="9" presetClass="entr" presetSubtype="0" fill="hold" grpId="0" nodeType="afterEffect">
                                  <p:stCondLst>
                                    <p:cond delay="0"/>
                                  </p:stCondLst>
                                  <p:childTnLst>
                                    <p:set>
                                      <p:cBhvr>
                                        <p:cTn id="31" dur="1" fill="hold">
                                          <p:stCondLst>
                                            <p:cond delay="0"/>
                                          </p:stCondLst>
                                        </p:cTn>
                                        <p:tgtEl>
                                          <p:spTgt spid="65548"/>
                                        </p:tgtEl>
                                        <p:attrNameLst>
                                          <p:attrName>style.visibility</p:attrName>
                                        </p:attrNameLst>
                                      </p:cBhvr>
                                      <p:to>
                                        <p:strVal val="visible"/>
                                      </p:to>
                                    </p:set>
                                    <p:animEffect transition="in" filter="dissolve">
                                      <p:cBhvr>
                                        <p:cTn id="32" dur="500"/>
                                        <p:tgtEl>
                                          <p:spTgt spid="655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3" grpId="0" autoUpdateAnimBg="0"/>
      <p:bldP spid="65548"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3">
            <a:extLst>
              <a:ext uri="{FF2B5EF4-FFF2-40B4-BE49-F238E27FC236}">
                <a16:creationId xmlns:a16="http://schemas.microsoft.com/office/drawing/2014/main" id="{E7AD5E8A-25BC-404C-84DF-639AE43A2935}"/>
              </a:ext>
            </a:extLst>
          </p:cNvPr>
          <p:cNvSpPr txBox="1">
            <a:spLocks noChangeArrowheads="1"/>
          </p:cNvSpPr>
          <p:nvPr/>
        </p:nvSpPr>
        <p:spPr bwMode="auto">
          <a:xfrm>
            <a:off x="609600" y="1600200"/>
            <a:ext cx="8305800"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cs-CZ" sz="2400">
                <a:solidFill>
                  <a:schemeClr val="tx1"/>
                </a:solidFill>
                <a:latin typeface="Arial" panose="020B0604020202020204" pitchFamily="34" charset="0"/>
              </a:rPr>
              <a:t>Resting heart rates in adults tend to be between</a:t>
            </a:r>
            <a:br>
              <a:rPr lang="cs-CZ" altLang="cs-CZ" sz="2400">
                <a:solidFill>
                  <a:schemeClr val="tx1"/>
                </a:solidFill>
                <a:latin typeface="Arial" panose="020B0604020202020204" pitchFamily="34" charset="0"/>
              </a:rPr>
            </a:br>
            <a:r>
              <a:rPr lang="en-US" altLang="cs-CZ" sz="2400">
                <a:solidFill>
                  <a:schemeClr val="tx1"/>
                </a:solidFill>
                <a:latin typeface="Arial" panose="020B0604020202020204" pitchFamily="34" charset="0"/>
              </a:rPr>
              <a:t>60 and 85 beats/min. However, extended</a:t>
            </a:r>
            <a:br>
              <a:rPr lang="cs-CZ" altLang="cs-CZ" sz="2400">
                <a:solidFill>
                  <a:schemeClr val="tx1"/>
                </a:solidFill>
                <a:latin typeface="Arial" panose="020B0604020202020204" pitchFamily="34" charset="0"/>
              </a:rPr>
            </a:br>
            <a:r>
              <a:rPr lang="en-US" altLang="cs-CZ" sz="2400">
                <a:solidFill>
                  <a:schemeClr val="tx1"/>
                </a:solidFill>
                <a:latin typeface="Arial" panose="020B0604020202020204" pitchFamily="34" charset="0"/>
              </a:rPr>
              <a:t>endurance training can lower resting heart rate to</a:t>
            </a:r>
            <a:br>
              <a:rPr lang="cs-CZ" altLang="cs-CZ" sz="2400">
                <a:solidFill>
                  <a:schemeClr val="tx1"/>
                </a:solidFill>
                <a:latin typeface="Arial" panose="020B0604020202020204" pitchFamily="34" charset="0"/>
              </a:rPr>
            </a:br>
            <a:r>
              <a:rPr lang="en-US" altLang="cs-CZ" sz="2400">
                <a:solidFill>
                  <a:schemeClr val="tx1"/>
                </a:solidFill>
                <a:latin typeface="Arial" panose="020B0604020202020204" pitchFamily="34" charset="0"/>
              </a:rPr>
              <a:t>35 beats/min or less. This lower heart rate is</a:t>
            </a:r>
            <a:br>
              <a:rPr lang="cs-CZ" altLang="cs-CZ" sz="2400">
                <a:solidFill>
                  <a:schemeClr val="tx1"/>
                </a:solidFill>
                <a:latin typeface="Arial" panose="020B0604020202020204" pitchFamily="34" charset="0"/>
              </a:rPr>
            </a:br>
            <a:r>
              <a:rPr lang="en-US" altLang="cs-CZ" sz="2400">
                <a:solidFill>
                  <a:schemeClr val="tx1"/>
                </a:solidFill>
                <a:latin typeface="Arial" panose="020B0604020202020204" pitchFamily="34" charset="0"/>
              </a:rPr>
              <a:t>thought to be due to decreased intrinsic heart rate</a:t>
            </a:r>
            <a:br>
              <a:rPr lang="cs-CZ" altLang="cs-CZ" sz="2400">
                <a:solidFill>
                  <a:schemeClr val="tx1"/>
                </a:solidFill>
                <a:latin typeface="Arial" panose="020B0604020202020204" pitchFamily="34" charset="0"/>
              </a:rPr>
            </a:br>
            <a:r>
              <a:rPr lang="en-US" altLang="cs-CZ" sz="2400">
                <a:solidFill>
                  <a:schemeClr val="tx1"/>
                </a:solidFill>
                <a:latin typeface="Arial" panose="020B0604020202020204" pitchFamily="34" charset="0"/>
              </a:rPr>
              <a:t>and increased parasympathetic stimulation.</a:t>
            </a:r>
          </a:p>
        </p:txBody>
      </p:sp>
      <p:sp>
        <p:nvSpPr>
          <p:cNvPr id="11268" name="Text Box 4">
            <a:extLst>
              <a:ext uri="{FF2B5EF4-FFF2-40B4-BE49-F238E27FC236}">
                <a16:creationId xmlns:a16="http://schemas.microsoft.com/office/drawing/2014/main" id="{FA54B5C9-6942-4C5B-9199-A3512CE3575E}"/>
              </a:ext>
            </a:extLst>
          </p:cNvPr>
          <p:cNvSpPr txBox="1">
            <a:spLocks noChangeArrowheads="1"/>
          </p:cNvSpPr>
          <p:nvPr/>
        </p:nvSpPr>
        <p:spPr bwMode="auto">
          <a:xfrm>
            <a:off x="276225" y="260350"/>
            <a:ext cx="84105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cs-CZ" sz="3400" b="1">
                <a:solidFill>
                  <a:schemeClr val="accent2"/>
                </a:solidFill>
                <a:latin typeface="Arial" panose="020B0604020202020204" pitchFamily="34" charset="0"/>
              </a:rPr>
              <a:t>Did You Know…?</a:t>
            </a:r>
            <a:endParaRPr lang="en-US" altLang="cs-CZ" sz="3400" b="1">
              <a:solidFill>
                <a:schemeClr val="tx1"/>
              </a:solidFill>
              <a:latin typeface="Arial" panose="020B0604020202020204" pitchFamily="34" charset="0"/>
            </a:endParaRPr>
          </a:p>
        </p:txBody>
      </p:sp>
      <p:pic>
        <p:nvPicPr>
          <p:cNvPr id="11269" name="Picture 5" descr="D:\Alternate Chapter Clipart\Chapter 07\Heartwaves.tiff">
            <a:extLst>
              <a:ext uri="{FF2B5EF4-FFF2-40B4-BE49-F238E27FC236}">
                <a16:creationId xmlns:a16="http://schemas.microsoft.com/office/drawing/2014/main" id="{75FDE904-BF42-47AD-9E6E-0D99F908B9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4278313"/>
            <a:ext cx="2493963" cy="241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11269"/>
                                        </p:tgtEl>
                                        <p:attrNameLst>
                                          <p:attrName>style.visibility</p:attrName>
                                        </p:attrNameLst>
                                      </p:cBhvr>
                                      <p:to>
                                        <p:strVal val="visible"/>
                                      </p:to>
                                    </p:set>
                                    <p:animEffect transition="in" filter="wipe(down)">
                                      <p:cBhvr>
                                        <p:cTn id="7" dur="500"/>
                                        <p:tgtEl>
                                          <p:spTgt spid="11269"/>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268"/>
                                        </p:tgtEl>
                                        <p:attrNameLst>
                                          <p:attrName>style.visibility</p:attrName>
                                        </p:attrNameLst>
                                      </p:cBhvr>
                                      <p:to>
                                        <p:strVal val="visible"/>
                                      </p:to>
                                    </p:set>
                                    <p:animEffect transition="in" filter="wipe(left)">
                                      <p:cBhvr>
                                        <p:cTn id="11" dur="500"/>
                                        <p:tgtEl>
                                          <p:spTgt spid="1126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1267"/>
                                        </p:tgtEl>
                                        <p:attrNameLst>
                                          <p:attrName>style.visibility</p:attrName>
                                        </p:attrNameLst>
                                      </p:cBhvr>
                                      <p:to>
                                        <p:strVal val="visible"/>
                                      </p:to>
                                    </p:set>
                                    <p:animEffect transition="in" filter="wipe(left)">
                                      <p:cBhvr>
                                        <p:cTn id="16" dur="5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autoUpdateAnimBg="0"/>
      <p:bldP spid="11268"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3">
            <a:extLst>
              <a:ext uri="{FF2B5EF4-FFF2-40B4-BE49-F238E27FC236}">
                <a16:creationId xmlns:a16="http://schemas.microsoft.com/office/drawing/2014/main" id="{D82D06D8-FC9C-4EA0-A419-C1AECC858908}"/>
              </a:ext>
            </a:extLst>
          </p:cNvPr>
          <p:cNvSpPr txBox="1">
            <a:spLocks noChangeArrowheads="1"/>
          </p:cNvSpPr>
          <p:nvPr/>
        </p:nvSpPr>
        <p:spPr bwMode="auto">
          <a:xfrm>
            <a:off x="276225" y="260350"/>
            <a:ext cx="88677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cs-CZ" altLang="cs-CZ" sz="3400" b="1">
                <a:solidFill>
                  <a:schemeClr val="accent2"/>
                </a:solidFill>
                <a:latin typeface="Arial" panose="020B0604020202020204" pitchFamily="34" charset="0"/>
              </a:rPr>
              <a:t>Main </a:t>
            </a:r>
            <a:r>
              <a:rPr lang="en-US" altLang="cs-CZ" sz="3400" b="1">
                <a:solidFill>
                  <a:schemeClr val="accent2"/>
                </a:solidFill>
                <a:latin typeface="Arial" panose="020B0604020202020204" pitchFamily="34" charset="0"/>
              </a:rPr>
              <a:t>Cardiac Arrhythmias</a:t>
            </a:r>
          </a:p>
        </p:txBody>
      </p:sp>
      <p:sp>
        <p:nvSpPr>
          <p:cNvPr id="12292" name="Text Box 4">
            <a:extLst>
              <a:ext uri="{FF2B5EF4-FFF2-40B4-BE49-F238E27FC236}">
                <a16:creationId xmlns:a16="http://schemas.microsoft.com/office/drawing/2014/main" id="{4BDBA58C-E74A-433A-B6B0-E87CF3BB40B6}"/>
              </a:ext>
            </a:extLst>
          </p:cNvPr>
          <p:cNvSpPr txBox="1">
            <a:spLocks noChangeArrowheads="1"/>
          </p:cNvSpPr>
          <p:nvPr/>
        </p:nvSpPr>
        <p:spPr bwMode="auto">
          <a:xfrm>
            <a:off x="419100" y="2506663"/>
            <a:ext cx="830580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90000"/>
              </a:lnSpc>
              <a:spcBef>
                <a:spcPct val="0"/>
              </a:spcBef>
              <a:buClrTx/>
              <a:buSzTx/>
              <a:buFontTx/>
              <a:buNone/>
            </a:pPr>
            <a:r>
              <a:rPr lang="en-US" altLang="cs-CZ" sz="2400" b="1">
                <a:solidFill>
                  <a:schemeClr val="accent2"/>
                </a:solidFill>
                <a:latin typeface="Arial" panose="020B0604020202020204" pitchFamily="34" charset="0"/>
              </a:rPr>
              <a:t>Bradycardia</a:t>
            </a:r>
            <a:r>
              <a:rPr lang="en-US" altLang="cs-CZ" sz="2400">
                <a:solidFill>
                  <a:schemeClr val="tx1"/>
                </a:solidFill>
                <a:latin typeface="Arial" panose="020B0604020202020204" pitchFamily="34" charset="0"/>
              </a:rPr>
              <a:t>—resting heart rate below 60 beats/min</a:t>
            </a:r>
          </a:p>
        </p:txBody>
      </p:sp>
      <p:sp>
        <p:nvSpPr>
          <p:cNvPr id="12293" name="Text Box 5">
            <a:extLst>
              <a:ext uri="{FF2B5EF4-FFF2-40B4-BE49-F238E27FC236}">
                <a16:creationId xmlns:a16="http://schemas.microsoft.com/office/drawing/2014/main" id="{3B637350-9FD3-417C-8B5E-8B20AA55EC5D}"/>
              </a:ext>
            </a:extLst>
          </p:cNvPr>
          <p:cNvSpPr txBox="1">
            <a:spLocks noChangeArrowheads="1"/>
          </p:cNvSpPr>
          <p:nvPr/>
        </p:nvSpPr>
        <p:spPr bwMode="auto">
          <a:xfrm>
            <a:off x="419100" y="3008313"/>
            <a:ext cx="830580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90000"/>
              </a:lnSpc>
              <a:spcBef>
                <a:spcPct val="0"/>
              </a:spcBef>
              <a:buClrTx/>
              <a:buSzTx/>
              <a:buFontTx/>
              <a:buNone/>
            </a:pPr>
            <a:r>
              <a:rPr lang="en-US" altLang="cs-CZ" sz="2400" b="1">
                <a:solidFill>
                  <a:schemeClr val="accent2"/>
                </a:solidFill>
                <a:latin typeface="Arial" panose="020B0604020202020204" pitchFamily="34" charset="0"/>
              </a:rPr>
              <a:t>Tachycardia</a:t>
            </a:r>
            <a:r>
              <a:rPr lang="en-US" altLang="cs-CZ" sz="2400">
                <a:solidFill>
                  <a:schemeClr val="tx1"/>
                </a:solidFill>
                <a:latin typeface="Arial" panose="020B0604020202020204" pitchFamily="34" charset="0"/>
              </a:rPr>
              <a:t>—resting heart rate above 100 beats/min</a:t>
            </a:r>
          </a:p>
        </p:txBody>
      </p:sp>
      <p:pic>
        <p:nvPicPr>
          <p:cNvPr id="12296" name="Picture 8" descr="D:\Alternate Chapter Clipart\Chapter 07\Defibrillator.tiff">
            <a:extLst>
              <a:ext uri="{FF2B5EF4-FFF2-40B4-BE49-F238E27FC236}">
                <a16:creationId xmlns:a16="http://schemas.microsoft.com/office/drawing/2014/main" id="{213957D5-1600-483F-B43C-AEABB97AE5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4050" y="5181600"/>
            <a:ext cx="3198813"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12296"/>
                                        </p:tgtEl>
                                        <p:attrNameLst>
                                          <p:attrName>style.visibility</p:attrName>
                                        </p:attrNameLst>
                                      </p:cBhvr>
                                      <p:to>
                                        <p:strVal val="visible"/>
                                      </p:to>
                                    </p:set>
                                    <p:animEffect transition="in" filter="wipe(down)">
                                      <p:cBhvr>
                                        <p:cTn id="7" dur="500"/>
                                        <p:tgtEl>
                                          <p:spTgt spid="12296"/>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291"/>
                                        </p:tgtEl>
                                        <p:attrNameLst>
                                          <p:attrName>style.visibility</p:attrName>
                                        </p:attrNameLst>
                                      </p:cBhvr>
                                      <p:to>
                                        <p:strVal val="visible"/>
                                      </p:to>
                                    </p:set>
                                    <p:animEffect transition="in" filter="wipe(left)">
                                      <p:cBhvr>
                                        <p:cTn id="11" dur="500"/>
                                        <p:tgtEl>
                                          <p:spTgt spid="1229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2292"/>
                                        </p:tgtEl>
                                        <p:attrNameLst>
                                          <p:attrName>style.visibility</p:attrName>
                                        </p:attrNameLst>
                                      </p:cBhvr>
                                      <p:to>
                                        <p:strVal val="visible"/>
                                      </p:to>
                                    </p:set>
                                    <p:animEffect transition="in" filter="wipe(left)">
                                      <p:cBhvr>
                                        <p:cTn id="16" dur="500"/>
                                        <p:tgtEl>
                                          <p:spTgt spid="1229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2293"/>
                                        </p:tgtEl>
                                        <p:attrNameLst>
                                          <p:attrName>style.visibility</p:attrName>
                                        </p:attrNameLst>
                                      </p:cBhvr>
                                      <p:to>
                                        <p:strVal val="visible"/>
                                      </p:to>
                                    </p:set>
                                    <p:animEffect transition="in" filter="wipe(left)">
                                      <p:cBhvr>
                                        <p:cTn id="21" dur="500"/>
                                        <p:tgtEl>
                                          <p:spTgt spid="12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autoUpdateAnimBg="0"/>
      <p:bldP spid="12292" grpId="0" autoUpdateAnimBg="0"/>
      <p:bldP spid="12293"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3">
            <a:extLst>
              <a:ext uri="{FF2B5EF4-FFF2-40B4-BE49-F238E27FC236}">
                <a16:creationId xmlns:a16="http://schemas.microsoft.com/office/drawing/2014/main" id="{E72BCAD9-72DA-4DF6-9C42-D7639A25DDBA}"/>
              </a:ext>
            </a:extLst>
          </p:cNvPr>
          <p:cNvSpPr txBox="1">
            <a:spLocks noChangeArrowheads="1"/>
          </p:cNvSpPr>
          <p:nvPr/>
        </p:nvSpPr>
        <p:spPr bwMode="auto">
          <a:xfrm>
            <a:off x="276225" y="260350"/>
            <a:ext cx="88677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cs-CZ" sz="3400" b="1">
                <a:solidFill>
                  <a:schemeClr val="accent2"/>
                </a:solidFill>
                <a:latin typeface="Arial" panose="020B0604020202020204" pitchFamily="34" charset="0"/>
              </a:rPr>
              <a:t>Electrocardiogram (ECG)</a:t>
            </a:r>
          </a:p>
        </p:txBody>
      </p:sp>
      <p:sp>
        <p:nvSpPr>
          <p:cNvPr id="14340" name="Text Box 4">
            <a:extLst>
              <a:ext uri="{FF2B5EF4-FFF2-40B4-BE49-F238E27FC236}">
                <a16:creationId xmlns:a16="http://schemas.microsoft.com/office/drawing/2014/main" id="{A797AEEB-2C92-4854-BFC2-AE0541CE6BBD}"/>
              </a:ext>
            </a:extLst>
          </p:cNvPr>
          <p:cNvSpPr txBox="1">
            <a:spLocks noChangeArrowheads="1"/>
          </p:cNvSpPr>
          <p:nvPr/>
        </p:nvSpPr>
        <p:spPr bwMode="auto">
          <a:xfrm>
            <a:off x="609600" y="1631950"/>
            <a:ext cx="8305800" cy="75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90000"/>
              </a:lnSpc>
              <a:spcBef>
                <a:spcPct val="0"/>
              </a:spcBef>
              <a:buClrTx/>
              <a:buSzTx/>
              <a:buFontTx/>
              <a:buNone/>
            </a:pPr>
            <a:r>
              <a:rPr lang="en-US" altLang="cs-CZ" sz="2400">
                <a:solidFill>
                  <a:schemeClr val="tx1"/>
                </a:solidFill>
                <a:latin typeface="Wingdings" panose="05000000000000000000" pitchFamily="2" charset="2"/>
              </a:rPr>
              <a:t>w</a:t>
            </a:r>
            <a:r>
              <a:rPr lang="en-US" altLang="cs-CZ" sz="2400">
                <a:solidFill>
                  <a:schemeClr val="tx1"/>
                </a:solidFill>
                <a:latin typeface="Arial" panose="020B0604020202020204" pitchFamily="34" charset="0"/>
              </a:rPr>
              <a:t>	Printout shows the heart's electrical a</a:t>
            </a:r>
            <a:r>
              <a:rPr lang="cs-CZ" altLang="cs-CZ" sz="2400">
                <a:solidFill>
                  <a:schemeClr val="tx1"/>
                </a:solidFill>
                <a:latin typeface="Arial" panose="020B0604020202020204" pitchFamily="34" charset="0"/>
              </a:rPr>
              <a:t>c</a:t>
            </a:r>
            <a:r>
              <a:rPr lang="en-US" altLang="cs-CZ" sz="2400">
                <a:solidFill>
                  <a:schemeClr val="tx1"/>
                </a:solidFill>
                <a:latin typeface="Arial" panose="020B0604020202020204" pitchFamily="34" charset="0"/>
              </a:rPr>
              <a:t>tivity</a:t>
            </a:r>
            <a:br>
              <a:rPr lang="cs-CZ" altLang="cs-CZ" sz="2400">
                <a:solidFill>
                  <a:schemeClr val="tx1"/>
                </a:solidFill>
                <a:latin typeface="Arial" panose="020B0604020202020204" pitchFamily="34" charset="0"/>
              </a:rPr>
            </a:br>
            <a:r>
              <a:rPr lang="en-US" altLang="cs-CZ" sz="2400">
                <a:solidFill>
                  <a:schemeClr val="tx1"/>
                </a:solidFill>
                <a:latin typeface="Arial" panose="020B0604020202020204" pitchFamily="34" charset="0"/>
              </a:rPr>
              <a:t>and can be used to monitor cardiac changes</a:t>
            </a:r>
          </a:p>
        </p:txBody>
      </p:sp>
      <p:sp>
        <p:nvSpPr>
          <p:cNvPr id="14341" name="Text Box 5">
            <a:extLst>
              <a:ext uri="{FF2B5EF4-FFF2-40B4-BE49-F238E27FC236}">
                <a16:creationId xmlns:a16="http://schemas.microsoft.com/office/drawing/2014/main" id="{FF54A2EC-997F-42D9-8A7F-8EBCC1262DA4}"/>
              </a:ext>
            </a:extLst>
          </p:cNvPr>
          <p:cNvSpPr txBox="1">
            <a:spLocks noChangeArrowheads="1"/>
          </p:cNvSpPr>
          <p:nvPr/>
        </p:nvSpPr>
        <p:spPr bwMode="auto">
          <a:xfrm>
            <a:off x="609600" y="2457450"/>
            <a:ext cx="83058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90000"/>
              </a:lnSpc>
              <a:spcBef>
                <a:spcPct val="0"/>
              </a:spcBef>
              <a:buClrTx/>
              <a:buSzTx/>
              <a:buFontTx/>
              <a:buNone/>
            </a:pPr>
            <a:r>
              <a:rPr lang="en-US" altLang="cs-CZ" sz="2400">
                <a:solidFill>
                  <a:schemeClr val="tx1"/>
                </a:solidFill>
                <a:latin typeface="Wingdings" panose="05000000000000000000" pitchFamily="2" charset="2"/>
              </a:rPr>
              <a:t>w</a:t>
            </a:r>
            <a:r>
              <a:rPr lang="en-US" altLang="cs-CZ" sz="2400">
                <a:solidFill>
                  <a:schemeClr val="tx1"/>
                </a:solidFill>
                <a:latin typeface="Arial" panose="020B0604020202020204" pitchFamily="34" charset="0"/>
              </a:rPr>
              <a:t> The P wave—atrial depolarization</a:t>
            </a:r>
          </a:p>
        </p:txBody>
      </p:sp>
      <p:sp>
        <p:nvSpPr>
          <p:cNvPr id="14342" name="Text Box 6">
            <a:extLst>
              <a:ext uri="{FF2B5EF4-FFF2-40B4-BE49-F238E27FC236}">
                <a16:creationId xmlns:a16="http://schemas.microsoft.com/office/drawing/2014/main" id="{827B09F3-43D7-4F5A-A732-BC83FE7C59CD}"/>
              </a:ext>
            </a:extLst>
          </p:cNvPr>
          <p:cNvSpPr txBox="1">
            <a:spLocks noChangeArrowheads="1"/>
          </p:cNvSpPr>
          <p:nvPr/>
        </p:nvSpPr>
        <p:spPr bwMode="auto">
          <a:xfrm>
            <a:off x="609600" y="2952750"/>
            <a:ext cx="8305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90000"/>
              </a:lnSpc>
              <a:spcBef>
                <a:spcPct val="0"/>
              </a:spcBef>
              <a:buClrTx/>
              <a:buSzTx/>
              <a:buFontTx/>
              <a:buNone/>
            </a:pPr>
            <a:r>
              <a:rPr lang="en-US" altLang="cs-CZ" sz="2400">
                <a:solidFill>
                  <a:schemeClr val="tx1"/>
                </a:solidFill>
                <a:latin typeface="Wingdings" panose="05000000000000000000" pitchFamily="2" charset="2"/>
              </a:rPr>
              <a:t>w</a:t>
            </a:r>
            <a:r>
              <a:rPr lang="en-US" altLang="cs-CZ" sz="2400">
                <a:solidFill>
                  <a:schemeClr val="tx1"/>
                </a:solidFill>
                <a:latin typeface="Arial" panose="020B0604020202020204" pitchFamily="34" charset="0"/>
              </a:rPr>
              <a:t>	The QRS complex—ventricular depolarization and </a:t>
            </a:r>
            <a:br>
              <a:rPr lang="en-US" altLang="cs-CZ" sz="2400">
                <a:solidFill>
                  <a:schemeClr val="tx1"/>
                </a:solidFill>
                <a:latin typeface="Arial" panose="020B0604020202020204" pitchFamily="34" charset="0"/>
              </a:rPr>
            </a:br>
            <a:r>
              <a:rPr lang="en-US" altLang="cs-CZ" sz="2400">
                <a:solidFill>
                  <a:schemeClr val="tx1"/>
                </a:solidFill>
                <a:latin typeface="Arial" panose="020B0604020202020204" pitchFamily="34" charset="0"/>
              </a:rPr>
              <a:t>atrial repolarization</a:t>
            </a:r>
          </a:p>
        </p:txBody>
      </p:sp>
      <p:sp>
        <p:nvSpPr>
          <p:cNvPr id="14343" name="Text Box 7">
            <a:extLst>
              <a:ext uri="{FF2B5EF4-FFF2-40B4-BE49-F238E27FC236}">
                <a16:creationId xmlns:a16="http://schemas.microsoft.com/office/drawing/2014/main" id="{92EE5A2F-254E-4799-8B44-A55CEAB9E82B}"/>
              </a:ext>
            </a:extLst>
          </p:cNvPr>
          <p:cNvSpPr txBox="1">
            <a:spLocks noChangeArrowheads="1"/>
          </p:cNvSpPr>
          <p:nvPr/>
        </p:nvSpPr>
        <p:spPr bwMode="auto">
          <a:xfrm>
            <a:off x="609600" y="3779838"/>
            <a:ext cx="830580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90000"/>
              </a:lnSpc>
              <a:spcBef>
                <a:spcPct val="0"/>
              </a:spcBef>
              <a:buClrTx/>
              <a:buSzTx/>
              <a:buFontTx/>
              <a:buNone/>
            </a:pPr>
            <a:r>
              <a:rPr lang="en-US" altLang="cs-CZ" sz="2400">
                <a:solidFill>
                  <a:schemeClr val="tx1"/>
                </a:solidFill>
                <a:latin typeface="Wingdings" panose="05000000000000000000" pitchFamily="2" charset="2"/>
              </a:rPr>
              <a:t>w</a:t>
            </a:r>
            <a:r>
              <a:rPr lang="en-US" altLang="cs-CZ" sz="2400">
                <a:solidFill>
                  <a:schemeClr val="tx1"/>
                </a:solidFill>
                <a:latin typeface="Arial" panose="020B0604020202020204" pitchFamily="34" charset="0"/>
              </a:rPr>
              <a:t> The T wave—ventricular repolarization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wipe(left)">
                                      <p:cBhvr>
                                        <p:cTn id="7" dur="500"/>
                                        <p:tgtEl>
                                          <p:spTgt spid="143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340"/>
                                        </p:tgtEl>
                                        <p:attrNameLst>
                                          <p:attrName>style.visibility</p:attrName>
                                        </p:attrNameLst>
                                      </p:cBhvr>
                                      <p:to>
                                        <p:strVal val="visible"/>
                                      </p:to>
                                    </p:set>
                                    <p:animEffect transition="in" filter="wipe(left)">
                                      <p:cBhvr>
                                        <p:cTn id="12" dur="500"/>
                                        <p:tgtEl>
                                          <p:spTgt spid="1434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341"/>
                                        </p:tgtEl>
                                        <p:attrNameLst>
                                          <p:attrName>style.visibility</p:attrName>
                                        </p:attrNameLst>
                                      </p:cBhvr>
                                      <p:to>
                                        <p:strVal val="visible"/>
                                      </p:to>
                                    </p:set>
                                    <p:animEffect transition="in" filter="wipe(left)">
                                      <p:cBhvr>
                                        <p:cTn id="17" dur="500"/>
                                        <p:tgtEl>
                                          <p:spTgt spid="1434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342"/>
                                        </p:tgtEl>
                                        <p:attrNameLst>
                                          <p:attrName>style.visibility</p:attrName>
                                        </p:attrNameLst>
                                      </p:cBhvr>
                                      <p:to>
                                        <p:strVal val="visible"/>
                                      </p:to>
                                    </p:set>
                                    <p:animEffect transition="in" filter="wipe(left)">
                                      <p:cBhvr>
                                        <p:cTn id="22" dur="500"/>
                                        <p:tgtEl>
                                          <p:spTgt spid="1434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343"/>
                                        </p:tgtEl>
                                        <p:attrNameLst>
                                          <p:attrName>style.visibility</p:attrName>
                                        </p:attrNameLst>
                                      </p:cBhvr>
                                      <p:to>
                                        <p:strVal val="visible"/>
                                      </p:to>
                                    </p:set>
                                    <p:animEffect transition="in" filter="wipe(left)">
                                      <p:cBhvr>
                                        <p:cTn id="27" dur="500"/>
                                        <p:tgtEl>
                                          <p:spTgt spid="143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autoUpdateAnimBg="0"/>
      <p:bldP spid="14340" grpId="0" autoUpdateAnimBg="0"/>
      <p:bldP spid="14341" grpId="0" autoUpdateAnimBg="0"/>
      <p:bldP spid="14342" grpId="0" autoUpdateAnimBg="0"/>
      <p:bldP spid="14343"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3">
            <a:extLst>
              <a:ext uri="{FF2B5EF4-FFF2-40B4-BE49-F238E27FC236}">
                <a16:creationId xmlns:a16="http://schemas.microsoft.com/office/drawing/2014/main" id="{BE6188A4-2C3D-45CC-A52A-EEC0A872C015}"/>
              </a:ext>
            </a:extLst>
          </p:cNvPr>
          <p:cNvSpPr txBox="1">
            <a:spLocks noChangeArrowheads="1"/>
          </p:cNvSpPr>
          <p:nvPr/>
        </p:nvSpPr>
        <p:spPr bwMode="auto">
          <a:xfrm>
            <a:off x="381000" y="533400"/>
            <a:ext cx="8763000" cy="55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90000"/>
              </a:lnSpc>
              <a:spcBef>
                <a:spcPct val="50000"/>
              </a:spcBef>
              <a:buClrTx/>
              <a:buSzTx/>
              <a:buFontTx/>
              <a:buNone/>
            </a:pPr>
            <a:r>
              <a:rPr lang="en-US" altLang="cs-CZ" sz="3400" b="1">
                <a:solidFill>
                  <a:schemeClr val="accent2"/>
                </a:solidFill>
                <a:latin typeface="Arial" panose="020B0604020202020204" pitchFamily="34" charset="0"/>
              </a:rPr>
              <a:t>TAKING AN EXERCISE ECG</a:t>
            </a:r>
          </a:p>
        </p:txBody>
      </p:sp>
      <p:pic>
        <p:nvPicPr>
          <p:cNvPr id="15366" name="Picture 6" descr=" 83126.jpg                                                      00000168E2862 Wilmore PP               BB8DFF79:">
            <a:extLst>
              <a:ext uri="{FF2B5EF4-FFF2-40B4-BE49-F238E27FC236}">
                <a16:creationId xmlns:a16="http://schemas.microsoft.com/office/drawing/2014/main" id="{18B30362-5BD5-4937-BF9E-89DE69D575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1413" y="1460500"/>
            <a:ext cx="6859587"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wipe(left)">
                                      <p:cBhvr>
                                        <p:cTn id="7" dur="500"/>
                                        <p:tgtEl>
                                          <p:spTgt spid="15363"/>
                                        </p:tgtEl>
                                      </p:cBhvr>
                                    </p:animEffect>
                                  </p:childTnLst>
                                </p:cTn>
                              </p:par>
                            </p:childTnLst>
                          </p:cTn>
                        </p:par>
                        <p:par>
                          <p:cTn id="8" fill="hold" nodeType="afterGroup">
                            <p:stCondLst>
                              <p:cond delay="500"/>
                            </p:stCondLst>
                            <p:childTnLst>
                              <p:par>
                                <p:cTn id="9" presetID="23" presetClass="entr" presetSubtype="528" fill="hold" nodeType="afterEffect">
                                  <p:stCondLst>
                                    <p:cond delay="0"/>
                                  </p:stCondLst>
                                  <p:childTnLst>
                                    <p:set>
                                      <p:cBhvr>
                                        <p:cTn id="10" dur="1" fill="hold">
                                          <p:stCondLst>
                                            <p:cond delay="0"/>
                                          </p:stCondLst>
                                        </p:cTn>
                                        <p:tgtEl>
                                          <p:spTgt spid="15366"/>
                                        </p:tgtEl>
                                        <p:attrNameLst>
                                          <p:attrName>style.visibility</p:attrName>
                                        </p:attrNameLst>
                                      </p:cBhvr>
                                      <p:to>
                                        <p:strVal val="visible"/>
                                      </p:to>
                                    </p:set>
                                    <p:anim calcmode="lin" valueType="num">
                                      <p:cBhvr>
                                        <p:cTn id="11" dur="500" fill="hold"/>
                                        <p:tgtEl>
                                          <p:spTgt spid="15366"/>
                                        </p:tgtEl>
                                        <p:attrNameLst>
                                          <p:attrName>ppt_w</p:attrName>
                                        </p:attrNameLst>
                                      </p:cBhvr>
                                      <p:tavLst>
                                        <p:tav tm="0">
                                          <p:val>
                                            <p:fltVal val="0"/>
                                          </p:val>
                                        </p:tav>
                                        <p:tav tm="100000">
                                          <p:val>
                                            <p:strVal val="#ppt_w"/>
                                          </p:val>
                                        </p:tav>
                                      </p:tavLst>
                                    </p:anim>
                                    <p:anim calcmode="lin" valueType="num">
                                      <p:cBhvr>
                                        <p:cTn id="12" dur="500" fill="hold"/>
                                        <p:tgtEl>
                                          <p:spTgt spid="15366"/>
                                        </p:tgtEl>
                                        <p:attrNameLst>
                                          <p:attrName>ppt_h</p:attrName>
                                        </p:attrNameLst>
                                      </p:cBhvr>
                                      <p:tavLst>
                                        <p:tav tm="0">
                                          <p:val>
                                            <p:fltVal val="0"/>
                                          </p:val>
                                        </p:tav>
                                        <p:tav tm="100000">
                                          <p:val>
                                            <p:strVal val="#ppt_h"/>
                                          </p:val>
                                        </p:tav>
                                      </p:tavLst>
                                    </p:anim>
                                    <p:anim calcmode="lin" valueType="num">
                                      <p:cBhvr>
                                        <p:cTn id="13" dur="500" fill="hold"/>
                                        <p:tgtEl>
                                          <p:spTgt spid="15366"/>
                                        </p:tgtEl>
                                        <p:attrNameLst>
                                          <p:attrName>ppt_x</p:attrName>
                                        </p:attrNameLst>
                                      </p:cBhvr>
                                      <p:tavLst>
                                        <p:tav tm="0">
                                          <p:val>
                                            <p:fltVal val="0.5"/>
                                          </p:val>
                                        </p:tav>
                                        <p:tav tm="100000">
                                          <p:val>
                                            <p:strVal val="#ppt_x"/>
                                          </p:val>
                                        </p:tav>
                                      </p:tavLst>
                                    </p:anim>
                                    <p:anim calcmode="lin" valueType="num">
                                      <p:cBhvr>
                                        <p:cTn id="14" dur="500" fill="hold"/>
                                        <p:tgtEl>
                                          <p:spTgt spid="1536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Text Box 3">
            <a:extLst>
              <a:ext uri="{FF2B5EF4-FFF2-40B4-BE49-F238E27FC236}">
                <a16:creationId xmlns:a16="http://schemas.microsoft.com/office/drawing/2014/main" id="{39C33311-B724-4F6C-AD53-C844802373D3}"/>
              </a:ext>
            </a:extLst>
          </p:cNvPr>
          <p:cNvSpPr txBox="1">
            <a:spLocks noChangeArrowheads="1"/>
          </p:cNvSpPr>
          <p:nvPr/>
        </p:nvSpPr>
        <p:spPr bwMode="auto">
          <a:xfrm>
            <a:off x="381000" y="533400"/>
            <a:ext cx="8763000" cy="55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90000"/>
              </a:lnSpc>
              <a:spcBef>
                <a:spcPct val="50000"/>
              </a:spcBef>
              <a:buClrTx/>
              <a:buSzTx/>
              <a:buFontTx/>
              <a:buNone/>
            </a:pPr>
            <a:r>
              <a:rPr lang="en-US" altLang="cs-CZ" sz="3400" b="1">
                <a:solidFill>
                  <a:schemeClr val="accent2"/>
                </a:solidFill>
                <a:latin typeface="Arial" panose="020B0604020202020204" pitchFamily="34" charset="0"/>
              </a:rPr>
              <a:t>PHASES OF A RESTING ECG</a:t>
            </a:r>
          </a:p>
        </p:txBody>
      </p:sp>
      <p:pic>
        <p:nvPicPr>
          <p:cNvPr id="68614" name="Picture 6" descr="83128/e2862                                                    000002BBE2862 Wilmore PP               B5AE00F7:">
            <a:extLst>
              <a:ext uri="{FF2B5EF4-FFF2-40B4-BE49-F238E27FC236}">
                <a16:creationId xmlns:a16="http://schemas.microsoft.com/office/drawing/2014/main" id="{A5C7B3F3-CCB2-4A7C-B61D-F6C65117AD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275" y="1158875"/>
            <a:ext cx="8531225" cy="490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611"/>
                                        </p:tgtEl>
                                        <p:attrNameLst>
                                          <p:attrName>style.visibility</p:attrName>
                                        </p:attrNameLst>
                                      </p:cBhvr>
                                      <p:to>
                                        <p:strVal val="visible"/>
                                      </p:to>
                                    </p:set>
                                    <p:animEffect transition="in" filter="wipe(left)">
                                      <p:cBhvr>
                                        <p:cTn id="7" dur="500"/>
                                        <p:tgtEl>
                                          <p:spTgt spid="68611"/>
                                        </p:tgtEl>
                                      </p:cBhvr>
                                    </p:animEffect>
                                  </p:childTnLst>
                                </p:cTn>
                              </p:par>
                            </p:childTnLst>
                          </p:cTn>
                        </p:par>
                        <p:par>
                          <p:cTn id="8" fill="hold" nodeType="afterGroup">
                            <p:stCondLst>
                              <p:cond delay="500"/>
                            </p:stCondLst>
                            <p:childTnLst>
                              <p:par>
                                <p:cTn id="9" presetID="23" presetClass="entr" presetSubtype="528" fill="hold" nodeType="afterEffect">
                                  <p:stCondLst>
                                    <p:cond delay="0"/>
                                  </p:stCondLst>
                                  <p:childTnLst>
                                    <p:set>
                                      <p:cBhvr>
                                        <p:cTn id="10" dur="1" fill="hold">
                                          <p:stCondLst>
                                            <p:cond delay="0"/>
                                          </p:stCondLst>
                                        </p:cTn>
                                        <p:tgtEl>
                                          <p:spTgt spid="68614"/>
                                        </p:tgtEl>
                                        <p:attrNameLst>
                                          <p:attrName>style.visibility</p:attrName>
                                        </p:attrNameLst>
                                      </p:cBhvr>
                                      <p:to>
                                        <p:strVal val="visible"/>
                                      </p:to>
                                    </p:set>
                                    <p:anim calcmode="lin" valueType="num">
                                      <p:cBhvr>
                                        <p:cTn id="11" dur="500" fill="hold"/>
                                        <p:tgtEl>
                                          <p:spTgt spid="68614"/>
                                        </p:tgtEl>
                                        <p:attrNameLst>
                                          <p:attrName>ppt_w</p:attrName>
                                        </p:attrNameLst>
                                      </p:cBhvr>
                                      <p:tavLst>
                                        <p:tav tm="0">
                                          <p:val>
                                            <p:fltVal val="0"/>
                                          </p:val>
                                        </p:tav>
                                        <p:tav tm="100000">
                                          <p:val>
                                            <p:strVal val="#ppt_w"/>
                                          </p:val>
                                        </p:tav>
                                      </p:tavLst>
                                    </p:anim>
                                    <p:anim calcmode="lin" valueType="num">
                                      <p:cBhvr>
                                        <p:cTn id="12" dur="500" fill="hold"/>
                                        <p:tgtEl>
                                          <p:spTgt spid="68614"/>
                                        </p:tgtEl>
                                        <p:attrNameLst>
                                          <p:attrName>ppt_h</p:attrName>
                                        </p:attrNameLst>
                                      </p:cBhvr>
                                      <p:tavLst>
                                        <p:tav tm="0">
                                          <p:val>
                                            <p:fltVal val="0"/>
                                          </p:val>
                                        </p:tav>
                                        <p:tav tm="100000">
                                          <p:val>
                                            <p:strVal val="#ppt_h"/>
                                          </p:val>
                                        </p:tav>
                                      </p:tavLst>
                                    </p:anim>
                                    <p:anim calcmode="lin" valueType="num">
                                      <p:cBhvr>
                                        <p:cTn id="13" dur="500" fill="hold"/>
                                        <p:tgtEl>
                                          <p:spTgt spid="68614"/>
                                        </p:tgtEl>
                                        <p:attrNameLst>
                                          <p:attrName>ppt_x</p:attrName>
                                        </p:attrNameLst>
                                      </p:cBhvr>
                                      <p:tavLst>
                                        <p:tav tm="0">
                                          <p:val>
                                            <p:fltVal val="0.5"/>
                                          </p:val>
                                        </p:tav>
                                        <p:tav tm="100000">
                                          <p:val>
                                            <p:strVal val="#ppt_x"/>
                                          </p:val>
                                        </p:tav>
                                      </p:tavLst>
                                    </p:anim>
                                    <p:anim calcmode="lin" valueType="num">
                                      <p:cBhvr>
                                        <p:cTn id="14" dur="500" fill="hold"/>
                                        <p:tgtEl>
                                          <p:spTgt spid="686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Box 3">
            <a:extLst>
              <a:ext uri="{FF2B5EF4-FFF2-40B4-BE49-F238E27FC236}">
                <a16:creationId xmlns:a16="http://schemas.microsoft.com/office/drawing/2014/main" id="{8EDD81CA-E281-4E98-B8F5-E70C8C0AF8E0}"/>
              </a:ext>
            </a:extLst>
          </p:cNvPr>
          <p:cNvSpPr txBox="1">
            <a:spLocks noChangeArrowheads="1"/>
          </p:cNvSpPr>
          <p:nvPr/>
        </p:nvSpPr>
        <p:spPr bwMode="auto">
          <a:xfrm>
            <a:off x="276225" y="260350"/>
            <a:ext cx="88677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cs-CZ" sz="3400" b="1" dirty="0">
                <a:solidFill>
                  <a:schemeClr val="accent2"/>
                </a:solidFill>
                <a:latin typeface="Arial" panose="020B0604020202020204" pitchFamily="34" charset="0"/>
              </a:rPr>
              <a:t>Cardiac Cycle</a:t>
            </a:r>
          </a:p>
        </p:txBody>
      </p:sp>
      <p:sp>
        <p:nvSpPr>
          <p:cNvPr id="18436" name="Text Box 4">
            <a:extLst>
              <a:ext uri="{FF2B5EF4-FFF2-40B4-BE49-F238E27FC236}">
                <a16:creationId xmlns:a16="http://schemas.microsoft.com/office/drawing/2014/main" id="{AEDB2019-B83C-46F0-BAA6-5288C3330B6C}"/>
              </a:ext>
            </a:extLst>
          </p:cNvPr>
          <p:cNvSpPr txBox="1">
            <a:spLocks noChangeArrowheads="1"/>
          </p:cNvSpPr>
          <p:nvPr/>
        </p:nvSpPr>
        <p:spPr bwMode="auto">
          <a:xfrm>
            <a:off x="609600" y="1631950"/>
            <a:ext cx="8305800" cy="75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90000"/>
              </a:lnSpc>
              <a:spcBef>
                <a:spcPct val="0"/>
              </a:spcBef>
              <a:buClrTx/>
              <a:buSzTx/>
              <a:buFontTx/>
              <a:buNone/>
            </a:pPr>
            <a:r>
              <a:rPr lang="en-US" altLang="cs-CZ" sz="2400" dirty="0">
                <a:solidFill>
                  <a:schemeClr val="tx1"/>
                </a:solidFill>
                <a:latin typeface="Wingdings" panose="05000000000000000000" pitchFamily="2" charset="2"/>
              </a:rPr>
              <a:t>w</a:t>
            </a:r>
            <a:r>
              <a:rPr lang="en-US" altLang="cs-CZ" sz="2400" dirty="0">
                <a:solidFill>
                  <a:schemeClr val="tx1"/>
                </a:solidFill>
                <a:latin typeface="Arial" panose="020B0604020202020204" pitchFamily="34" charset="0"/>
              </a:rPr>
              <a:t>	Events that occur between two consecutive</a:t>
            </a:r>
            <a:br>
              <a:rPr lang="cs-CZ" altLang="cs-CZ" sz="2400" dirty="0">
                <a:solidFill>
                  <a:schemeClr val="tx1"/>
                </a:solidFill>
                <a:latin typeface="Arial" panose="020B0604020202020204" pitchFamily="34" charset="0"/>
              </a:rPr>
            </a:br>
            <a:r>
              <a:rPr lang="en-US" altLang="cs-CZ" sz="2400" dirty="0">
                <a:solidFill>
                  <a:schemeClr val="tx1"/>
                </a:solidFill>
                <a:latin typeface="Arial" panose="020B0604020202020204" pitchFamily="34" charset="0"/>
              </a:rPr>
              <a:t>heartbeats (systole to systole)</a:t>
            </a:r>
          </a:p>
        </p:txBody>
      </p:sp>
      <p:sp>
        <p:nvSpPr>
          <p:cNvPr id="18437" name="Text Box 5">
            <a:extLst>
              <a:ext uri="{FF2B5EF4-FFF2-40B4-BE49-F238E27FC236}">
                <a16:creationId xmlns:a16="http://schemas.microsoft.com/office/drawing/2014/main" id="{F5D41181-AF2C-4DA0-88AD-222B23D0C2F5}"/>
              </a:ext>
            </a:extLst>
          </p:cNvPr>
          <p:cNvSpPr txBox="1">
            <a:spLocks noChangeArrowheads="1"/>
          </p:cNvSpPr>
          <p:nvPr/>
        </p:nvSpPr>
        <p:spPr bwMode="auto">
          <a:xfrm>
            <a:off x="609600" y="2457450"/>
            <a:ext cx="7078663" cy="108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90000"/>
              </a:lnSpc>
              <a:spcBef>
                <a:spcPct val="0"/>
              </a:spcBef>
              <a:buClrTx/>
              <a:buSzTx/>
              <a:buFontTx/>
              <a:buNone/>
            </a:pPr>
            <a:r>
              <a:rPr lang="en-US" altLang="cs-CZ" sz="2400">
                <a:solidFill>
                  <a:schemeClr val="tx1"/>
                </a:solidFill>
                <a:latin typeface="Wingdings" panose="05000000000000000000" pitchFamily="2" charset="2"/>
              </a:rPr>
              <a:t>w</a:t>
            </a:r>
            <a:r>
              <a:rPr lang="en-US" altLang="cs-CZ" sz="2400">
                <a:solidFill>
                  <a:schemeClr val="tx1"/>
                </a:solidFill>
                <a:latin typeface="Arial" panose="020B0604020202020204" pitchFamily="34" charset="0"/>
              </a:rPr>
              <a:t>	Diastole—relaxation phase during which the chambers</a:t>
            </a:r>
            <a:r>
              <a:rPr lang="cs-CZ" altLang="cs-CZ" sz="2400">
                <a:solidFill>
                  <a:schemeClr val="tx1"/>
                </a:solidFill>
                <a:latin typeface="Arial" panose="020B0604020202020204" pitchFamily="34" charset="0"/>
              </a:rPr>
              <a:t> </a:t>
            </a:r>
            <a:r>
              <a:rPr lang="en-US" altLang="cs-CZ" sz="2400">
                <a:solidFill>
                  <a:schemeClr val="tx1"/>
                </a:solidFill>
                <a:latin typeface="Arial" panose="020B0604020202020204" pitchFamily="34" charset="0"/>
              </a:rPr>
              <a:t>fill with blood (T wave to QRS)—62% of cycle duration</a:t>
            </a:r>
          </a:p>
        </p:txBody>
      </p:sp>
      <p:sp>
        <p:nvSpPr>
          <p:cNvPr id="18438" name="Text Box 6">
            <a:extLst>
              <a:ext uri="{FF2B5EF4-FFF2-40B4-BE49-F238E27FC236}">
                <a16:creationId xmlns:a16="http://schemas.microsoft.com/office/drawing/2014/main" id="{FE4476D4-6EFD-44C2-96AB-B5D27ED20F9E}"/>
              </a:ext>
            </a:extLst>
          </p:cNvPr>
          <p:cNvSpPr txBox="1">
            <a:spLocks noChangeArrowheads="1"/>
          </p:cNvSpPr>
          <p:nvPr/>
        </p:nvSpPr>
        <p:spPr bwMode="auto">
          <a:xfrm>
            <a:off x="608013" y="3546475"/>
            <a:ext cx="6778625" cy="109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90000"/>
              </a:lnSpc>
              <a:spcBef>
                <a:spcPct val="0"/>
              </a:spcBef>
              <a:buClrTx/>
              <a:buSzTx/>
              <a:buFont typeface="Wingdings" panose="05000000000000000000" pitchFamily="2" charset="2"/>
              <a:buChar char="w"/>
            </a:pPr>
            <a:r>
              <a:rPr lang="en-US" altLang="cs-CZ" sz="2400">
                <a:solidFill>
                  <a:schemeClr val="tx1"/>
                </a:solidFill>
                <a:latin typeface="Arial" panose="020B0604020202020204" pitchFamily="34" charset="0"/>
              </a:rPr>
              <a:t>Systole—contraction phase during which the chambers expel blood (QRS to T wave)—38% of cycle duration</a:t>
            </a:r>
          </a:p>
        </p:txBody>
      </p:sp>
      <p:pic>
        <p:nvPicPr>
          <p:cNvPr id="18439" name="Picture 7" descr="D:\Alternate Chapter Clipart\Chapter 07\fig7.4.tiff">
            <a:extLst>
              <a:ext uri="{FF2B5EF4-FFF2-40B4-BE49-F238E27FC236}">
                <a16:creationId xmlns:a16="http://schemas.microsoft.com/office/drawing/2014/main" id="{F0E80D0A-6120-4F57-B277-8986181D61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5105400"/>
            <a:ext cx="3198813"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18439"/>
                                        </p:tgtEl>
                                        <p:attrNameLst>
                                          <p:attrName>style.visibility</p:attrName>
                                        </p:attrNameLst>
                                      </p:cBhvr>
                                      <p:to>
                                        <p:strVal val="visible"/>
                                      </p:to>
                                    </p:set>
                                    <p:animEffect transition="in" filter="wipe(down)">
                                      <p:cBhvr>
                                        <p:cTn id="7" dur="500"/>
                                        <p:tgtEl>
                                          <p:spTgt spid="18439"/>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435"/>
                                        </p:tgtEl>
                                        <p:attrNameLst>
                                          <p:attrName>style.visibility</p:attrName>
                                        </p:attrNameLst>
                                      </p:cBhvr>
                                      <p:to>
                                        <p:strVal val="visible"/>
                                      </p:to>
                                    </p:set>
                                    <p:animEffect transition="in" filter="wipe(left)">
                                      <p:cBhvr>
                                        <p:cTn id="11" dur="500"/>
                                        <p:tgtEl>
                                          <p:spTgt spid="1843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8436"/>
                                        </p:tgtEl>
                                        <p:attrNameLst>
                                          <p:attrName>style.visibility</p:attrName>
                                        </p:attrNameLst>
                                      </p:cBhvr>
                                      <p:to>
                                        <p:strVal val="visible"/>
                                      </p:to>
                                    </p:set>
                                    <p:animEffect transition="in" filter="wipe(left)">
                                      <p:cBhvr>
                                        <p:cTn id="16" dur="500"/>
                                        <p:tgtEl>
                                          <p:spTgt spid="1843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8437"/>
                                        </p:tgtEl>
                                        <p:attrNameLst>
                                          <p:attrName>style.visibility</p:attrName>
                                        </p:attrNameLst>
                                      </p:cBhvr>
                                      <p:to>
                                        <p:strVal val="visible"/>
                                      </p:to>
                                    </p:set>
                                    <p:animEffect transition="in" filter="wipe(left)">
                                      <p:cBhvr>
                                        <p:cTn id="21" dur="500"/>
                                        <p:tgtEl>
                                          <p:spTgt spid="1843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8438"/>
                                        </p:tgtEl>
                                        <p:attrNameLst>
                                          <p:attrName>style.visibility</p:attrName>
                                        </p:attrNameLst>
                                      </p:cBhvr>
                                      <p:to>
                                        <p:strVal val="visible"/>
                                      </p:to>
                                    </p:set>
                                    <p:animEffect transition="in" filter="wipe(left)">
                                      <p:cBhvr>
                                        <p:cTn id="26" dur="500"/>
                                        <p:tgtEl>
                                          <p:spTgt spid="18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autoUpdateAnimBg="0"/>
      <p:bldP spid="18436" grpId="0" autoUpdateAnimBg="0"/>
      <p:bldP spid="18437" grpId="0" autoUpdateAnimBg="0"/>
      <p:bldP spid="18438"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0" y="1481328"/>
            <a:ext cx="7159841" cy="4827992"/>
          </a:xfrm>
        </p:spPr>
        <p:txBody>
          <a:bodyPr>
            <a:normAutofit/>
          </a:bodyPr>
          <a:lstStyle/>
          <a:p>
            <a:pPr>
              <a:lnSpc>
                <a:spcPct val="150000"/>
              </a:lnSpc>
            </a:pPr>
            <a:r>
              <a:rPr lang="cs-CZ" dirty="0"/>
              <a:t>4 </a:t>
            </a:r>
            <a:r>
              <a:rPr lang="cs-CZ" dirty="0" err="1"/>
              <a:t>phases</a:t>
            </a:r>
            <a:endParaRPr lang="cs-CZ" dirty="0"/>
          </a:p>
          <a:p>
            <a:pPr lvl="1">
              <a:lnSpc>
                <a:spcPct val="150000"/>
              </a:lnSpc>
            </a:pPr>
            <a:r>
              <a:rPr lang="cs-CZ" dirty="0"/>
              <a:t>I) </a:t>
            </a:r>
            <a:r>
              <a:rPr lang="en-GB" b="1" dirty="0"/>
              <a:t>Isovolumic contraction</a:t>
            </a:r>
            <a:endParaRPr lang="cs-CZ" dirty="0"/>
          </a:p>
          <a:p>
            <a:pPr lvl="1">
              <a:lnSpc>
                <a:spcPct val="150000"/>
              </a:lnSpc>
            </a:pPr>
            <a:r>
              <a:rPr lang="cs-CZ" dirty="0"/>
              <a:t>II) </a:t>
            </a:r>
            <a:r>
              <a:rPr lang="en-GB" b="1" dirty="0"/>
              <a:t>Ejection</a:t>
            </a:r>
            <a:r>
              <a:rPr lang="cs-CZ" b="1" dirty="0"/>
              <a:t> </a:t>
            </a:r>
            <a:r>
              <a:rPr lang="cs-CZ" dirty="0"/>
              <a:t>(systole)</a:t>
            </a:r>
          </a:p>
          <a:p>
            <a:pPr lvl="1">
              <a:lnSpc>
                <a:spcPct val="150000"/>
              </a:lnSpc>
            </a:pPr>
            <a:r>
              <a:rPr lang="cs-CZ" dirty="0"/>
              <a:t>III) </a:t>
            </a:r>
            <a:r>
              <a:rPr lang="en-GB" b="1" dirty="0"/>
              <a:t>Isovolumic relaxation</a:t>
            </a:r>
            <a:endParaRPr lang="cs-CZ" dirty="0"/>
          </a:p>
          <a:p>
            <a:pPr lvl="1">
              <a:lnSpc>
                <a:spcPct val="150000"/>
              </a:lnSpc>
            </a:pPr>
            <a:r>
              <a:rPr lang="cs-CZ" dirty="0"/>
              <a:t>IV) </a:t>
            </a:r>
            <a:r>
              <a:rPr lang="en-GB" b="1" dirty="0"/>
              <a:t>Inflow</a:t>
            </a:r>
            <a:r>
              <a:rPr lang="cs-CZ" b="1" dirty="0"/>
              <a:t> </a:t>
            </a:r>
            <a:r>
              <a:rPr lang="cs-CZ" dirty="0"/>
              <a:t>(diastole)</a:t>
            </a:r>
          </a:p>
          <a:p>
            <a:pPr>
              <a:lnSpc>
                <a:spcPct val="150000"/>
              </a:lnSpc>
            </a:pPr>
            <a:r>
              <a:rPr lang="cs-CZ" dirty="0" err="1"/>
              <a:t>Cardiac</a:t>
            </a:r>
            <a:r>
              <a:rPr lang="cs-CZ" dirty="0"/>
              <a:t> </a:t>
            </a:r>
            <a:r>
              <a:rPr lang="cs-CZ" dirty="0" err="1"/>
              <a:t>valves</a:t>
            </a:r>
            <a:r>
              <a:rPr lang="cs-CZ" dirty="0"/>
              <a:t> </a:t>
            </a:r>
            <a:r>
              <a:rPr lang="cs-CZ" dirty="0" err="1"/>
              <a:t>determine</a:t>
            </a:r>
            <a:r>
              <a:rPr lang="cs-CZ" dirty="0"/>
              <a:t> </a:t>
            </a:r>
            <a:r>
              <a:rPr lang="cs-CZ" dirty="0" err="1"/>
              <a:t>the</a:t>
            </a:r>
            <a:r>
              <a:rPr lang="cs-CZ" dirty="0"/>
              <a:t> </a:t>
            </a:r>
            <a:r>
              <a:rPr lang="cs-CZ" dirty="0" err="1"/>
              <a:t>bloodflow</a:t>
            </a:r>
            <a:r>
              <a:rPr lang="cs-CZ" dirty="0"/>
              <a:t> </a:t>
            </a:r>
            <a:r>
              <a:rPr lang="cs-CZ" dirty="0" err="1"/>
              <a:t>direction</a:t>
            </a:r>
            <a:r>
              <a:rPr lang="cs-CZ" dirty="0"/>
              <a:t> (</a:t>
            </a:r>
            <a:r>
              <a:rPr lang="cs-CZ" dirty="0" err="1"/>
              <a:t>dependency</a:t>
            </a:r>
            <a:r>
              <a:rPr lang="cs-CZ" dirty="0"/>
              <a:t> on </a:t>
            </a:r>
            <a:r>
              <a:rPr lang="cs-CZ" dirty="0" err="1"/>
              <a:t>blood</a:t>
            </a:r>
            <a:r>
              <a:rPr lang="cs-CZ" dirty="0"/>
              <a:t> </a:t>
            </a:r>
            <a:r>
              <a:rPr lang="cs-CZ" dirty="0" err="1"/>
              <a:t>pressures</a:t>
            </a:r>
            <a:r>
              <a:rPr lang="cs-CZ" dirty="0"/>
              <a:t>)</a:t>
            </a:r>
          </a:p>
          <a:p>
            <a:pPr lvl="1">
              <a:lnSpc>
                <a:spcPct val="150000"/>
              </a:lnSpc>
            </a:pPr>
            <a:r>
              <a:rPr lang="cs-CZ" dirty="0" err="1"/>
              <a:t>From</a:t>
            </a:r>
            <a:r>
              <a:rPr lang="cs-CZ" dirty="0"/>
              <a:t> atria to </a:t>
            </a:r>
            <a:r>
              <a:rPr lang="cs-CZ" dirty="0" err="1"/>
              <a:t>ventricles</a:t>
            </a:r>
            <a:r>
              <a:rPr lang="cs-CZ" dirty="0"/>
              <a:t> −</a:t>
            </a:r>
            <a:r>
              <a:rPr lang="en-GB" dirty="0"/>
              <a:t>&gt;</a:t>
            </a:r>
            <a:r>
              <a:rPr lang="sk-SK" dirty="0"/>
              <a:t> </a:t>
            </a:r>
            <a:r>
              <a:rPr lang="cs-CZ" dirty="0"/>
              <a:t>to aorta / </a:t>
            </a:r>
            <a:r>
              <a:rPr lang="cs-CZ" dirty="0" err="1"/>
              <a:t>pulmonary</a:t>
            </a:r>
            <a:r>
              <a:rPr lang="cs-CZ" dirty="0"/>
              <a:t> </a:t>
            </a:r>
            <a:r>
              <a:rPr lang="cs-CZ" dirty="0" err="1"/>
              <a:t>artery</a:t>
            </a:r>
            <a:r>
              <a:rPr lang="cs-CZ" dirty="0"/>
              <a:t> (II. </a:t>
            </a:r>
            <a:r>
              <a:rPr lang="cs-CZ" dirty="0" err="1"/>
              <a:t>phase</a:t>
            </a:r>
            <a:r>
              <a:rPr lang="cs-CZ" dirty="0"/>
              <a:t>)</a:t>
            </a:r>
          </a:p>
          <a:p>
            <a:pPr lvl="1">
              <a:lnSpc>
                <a:spcPct val="150000"/>
              </a:lnSpc>
            </a:pPr>
            <a:r>
              <a:rPr lang="cs-CZ" dirty="0" err="1"/>
              <a:t>During</a:t>
            </a:r>
            <a:r>
              <a:rPr lang="cs-CZ" dirty="0"/>
              <a:t> </a:t>
            </a:r>
            <a:r>
              <a:rPr lang="cs-CZ" dirty="0" err="1"/>
              <a:t>the</a:t>
            </a:r>
            <a:r>
              <a:rPr lang="cs-CZ" dirty="0"/>
              <a:t> </a:t>
            </a:r>
            <a:r>
              <a:rPr lang="cs-CZ" dirty="0" err="1"/>
              <a:t>phase</a:t>
            </a:r>
            <a:r>
              <a:rPr lang="cs-CZ" dirty="0"/>
              <a:t> I and III </a:t>
            </a:r>
            <a:r>
              <a:rPr lang="cs-CZ" dirty="0" err="1"/>
              <a:t>the</a:t>
            </a:r>
            <a:r>
              <a:rPr lang="cs-CZ" dirty="0"/>
              <a:t> </a:t>
            </a:r>
            <a:r>
              <a:rPr lang="cs-CZ" dirty="0" err="1"/>
              <a:t>valves</a:t>
            </a:r>
            <a:r>
              <a:rPr lang="cs-CZ" dirty="0"/>
              <a:t> are </a:t>
            </a:r>
            <a:r>
              <a:rPr lang="cs-CZ" dirty="0" err="1"/>
              <a:t>closed</a:t>
            </a:r>
            <a:endParaRPr lang="cs-CZ" dirty="0"/>
          </a:p>
        </p:txBody>
      </p:sp>
      <p:sp>
        <p:nvSpPr>
          <p:cNvPr id="3" name="Nadpis 2"/>
          <p:cNvSpPr>
            <a:spLocks noGrp="1"/>
          </p:cNvSpPr>
          <p:nvPr>
            <p:ph type="title"/>
          </p:nvPr>
        </p:nvSpPr>
        <p:spPr/>
        <p:txBody>
          <a:bodyPr/>
          <a:lstStyle/>
          <a:p>
            <a:r>
              <a:rPr lang="cs-CZ" sz="3400" b="1" dirty="0" err="1">
                <a:solidFill>
                  <a:schemeClr val="accent2"/>
                </a:solidFill>
                <a:latin typeface="Arial" panose="020B0604020202020204" pitchFamily="34" charset="0"/>
                <a:ea typeface="+mn-ea"/>
                <a:cs typeface="+mn-cs"/>
              </a:rPr>
              <a:t>Cardiac</a:t>
            </a:r>
            <a:r>
              <a:rPr lang="cs-CZ" sz="3400" b="1" dirty="0">
                <a:solidFill>
                  <a:schemeClr val="accent2"/>
                </a:solidFill>
                <a:latin typeface="Arial" panose="020B0604020202020204" pitchFamily="34" charset="0"/>
                <a:ea typeface="+mn-ea"/>
                <a:cs typeface="+mn-cs"/>
              </a:rPr>
              <a:t> </a:t>
            </a:r>
            <a:r>
              <a:rPr lang="cs-CZ" sz="3400" b="1" dirty="0" err="1">
                <a:solidFill>
                  <a:schemeClr val="accent2"/>
                </a:solidFill>
                <a:latin typeface="Arial" panose="020B0604020202020204" pitchFamily="34" charset="0"/>
                <a:ea typeface="+mn-ea"/>
                <a:cs typeface="+mn-cs"/>
              </a:rPr>
              <a:t>Cycle</a:t>
            </a:r>
            <a:r>
              <a:rPr lang="cs-CZ" sz="3400" b="1" dirty="0">
                <a:solidFill>
                  <a:schemeClr val="accent2"/>
                </a:solidFill>
                <a:latin typeface="Arial" panose="020B0604020202020204" pitchFamily="34" charset="0"/>
                <a:ea typeface="+mn-ea"/>
                <a:cs typeface="+mn-cs"/>
              </a:rPr>
              <a:t> </a:t>
            </a:r>
            <a:r>
              <a:rPr lang="cs-CZ" sz="3400" b="1" dirty="0" err="1">
                <a:solidFill>
                  <a:schemeClr val="accent2"/>
                </a:solidFill>
                <a:latin typeface="Arial" panose="020B0604020202020204" pitchFamily="34" charset="0"/>
                <a:ea typeface="+mn-ea"/>
                <a:cs typeface="+mn-cs"/>
              </a:rPr>
              <a:t>Phases</a:t>
            </a:r>
            <a:endParaRPr lang="cs-CZ" sz="3400" b="1" dirty="0">
              <a:solidFill>
                <a:schemeClr val="accent2"/>
              </a:solidFill>
              <a:latin typeface="Arial" panose="020B0604020202020204" pitchFamily="34" charset="0"/>
              <a:ea typeface="+mn-ea"/>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Text Box 3">
            <a:extLst>
              <a:ext uri="{FF2B5EF4-FFF2-40B4-BE49-F238E27FC236}">
                <a16:creationId xmlns:a16="http://schemas.microsoft.com/office/drawing/2014/main" id="{E3FAD02E-6871-44A7-A2D6-E09861CFA07B}"/>
              </a:ext>
            </a:extLst>
          </p:cNvPr>
          <p:cNvSpPr txBox="1">
            <a:spLocks noChangeArrowheads="1"/>
          </p:cNvSpPr>
          <p:nvPr/>
        </p:nvSpPr>
        <p:spPr bwMode="auto">
          <a:xfrm>
            <a:off x="381000" y="533400"/>
            <a:ext cx="87630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90000"/>
              </a:lnSpc>
              <a:spcBef>
                <a:spcPct val="50000"/>
              </a:spcBef>
              <a:buClrTx/>
              <a:buSzTx/>
              <a:buFontTx/>
              <a:buNone/>
            </a:pPr>
            <a:r>
              <a:rPr lang="en-US" altLang="cs-CZ" sz="3400" b="1">
                <a:solidFill>
                  <a:schemeClr val="accent2"/>
                </a:solidFill>
                <a:latin typeface="Arial" panose="020B0604020202020204" pitchFamily="34" charset="0"/>
              </a:rPr>
              <a:t>WIGGERS DIAGRAM</a:t>
            </a:r>
          </a:p>
        </p:txBody>
      </p:sp>
      <p:pic>
        <p:nvPicPr>
          <p:cNvPr id="69637" name="Picture 5" descr="83131/e2862                                                    000002BBE2862 Wilmore PP               B5AE00F7:">
            <a:extLst>
              <a:ext uri="{FF2B5EF4-FFF2-40B4-BE49-F238E27FC236}">
                <a16:creationId xmlns:a16="http://schemas.microsoft.com/office/drawing/2014/main" id="{35BFD4FF-9343-48A9-8CB6-5FDF74E676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180" y="1278755"/>
            <a:ext cx="7435850" cy="518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635"/>
                                        </p:tgtEl>
                                        <p:attrNameLst>
                                          <p:attrName>style.visibility</p:attrName>
                                        </p:attrNameLst>
                                      </p:cBhvr>
                                      <p:to>
                                        <p:strVal val="visible"/>
                                      </p:to>
                                    </p:set>
                                    <p:animEffect transition="in" filter="wipe(left)">
                                      <p:cBhvr>
                                        <p:cTn id="7" dur="500"/>
                                        <p:tgtEl>
                                          <p:spTgt spid="69635"/>
                                        </p:tgtEl>
                                      </p:cBhvr>
                                    </p:animEffect>
                                  </p:childTnLst>
                                </p:cTn>
                              </p:par>
                            </p:childTnLst>
                          </p:cTn>
                        </p:par>
                        <p:par>
                          <p:cTn id="8" fill="hold" nodeType="afterGroup">
                            <p:stCondLst>
                              <p:cond delay="500"/>
                            </p:stCondLst>
                            <p:childTnLst>
                              <p:par>
                                <p:cTn id="9" presetID="23" presetClass="entr" presetSubtype="528" fill="hold" nodeType="afterEffect">
                                  <p:stCondLst>
                                    <p:cond delay="0"/>
                                  </p:stCondLst>
                                  <p:childTnLst>
                                    <p:set>
                                      <p:cBhvr>
                                        <p:cTn id="10" dur="1" fill="hold">
                                          <p:stCondLst>
                                            <p:cond delay="0"/>
                                          </p:stCondLst>
                                        </p:cTn>
                                        <p:tgtEl>
                                          <p:spTgt spid="69637"/>
                                        </p:tgtEl>
                                        <p:attrNameLst>
                                          <p:attrName>style.visibility</p:attrName>
                                        </p:attrNameLst>
                                      </p:cBhvr>
                                      <p:to>
                                        <p:strVal val="visible"/>
                                      </p:to>
                                    </p:set>
                                    <p:anim calcmode="lin" valueType="num">
                                      <p:cBhvr>
                                        <p:cTn id="11" dur="500" fill="hold"/>
                                        <p:tgtEl>
                                          <p:spTgt spid="69637"/>
                                        </p:tgtEl>
                                        <p:attrNameLst>
                                          <p:attrName>ppt_w</p:attrName>
                                        </p:attrNameLst>
                                      </p:cBhvr>
                                      <p:tavLst>
                                        <p:tav tm="0">
                                          <p:val>
                                            <p:fltVal val="0"/>
                                          </p:val>
                                        </p:tav>
                                        <p:tav tm="100000">
                                          <p:val>
                                            <p:strVal val="#ppt_w"/>
                                          </p:val>
                                        </p:tav>
                                      </p:tavLst>
                                    </p:anim>
                                    <p:anim calcmode="lin" valueType="num">
                                      <p:cBhvr>
                                        <p:cTn id="12" dur="500" fill="hold"/>
                                        <p:tgtEl>
                                          <p:spTgt spid="69637"/>
                                        </p:tgtEl>
                                        <p:attrNameLst>
                                          <p:attrName>ppt_h</p:attrName>
                                        </p:attrNameLst>
                                      </p:cBhvr>
                                      <p:tavLst>
                                        <p:tav tm="0">
                                          <p:val>
                                            <p:fltVal val="0"/>
                                          </p:val>
                                        </p:tav>
                                        <p:tav tm="100000">
                                          <p:val>
                                            <p:strVal val="#ppt_h"/>
                                          </p:val>
                                        </p:tav>
                                      </p:tavLst>
                                    </p:anim>
                                    <p:anim calcmode="lin" valueType="num">
                                      <p:cBhvr>
                                        <p:cTn id="13" dur="500" fill="hold"/>
                                        <p:tgtEl>
                                          <p:spTgt spid="69637"/>
                                        </p:tgtEl>
                                        <p:attrNameLst>
                                          <p:attrName>ppt_x</p:attrName>
                                        </p:attrNameLst>
                                      </p:cBhvr>
                                      <p:tavLst>
                                        <p:tav tm="0">
                                          <p:val>
                                            <p:fltVal val="0.5"/>
                                          </p:val>
                                        </p:tav>
                                        <p:tav tm="100000">
                                          <p:val>
                                            <p:strVal val="#ppt_x"/>
                                          </p:val>
                                        </p:tav>
                                      </p:tavLst>
                                    </p:anim>
                                    <p:anim calcmode="lin" valueType="num">
                                      <p:cBhvr>
                                        <p:cTn id="14" dur="500" fill="hold"/>
                                        <p:tgtEl>
                                          <p:spTgt spid="696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a:extLst>
              <a:ext uri="{FF2B5EF4-FFF2-40B4-BE49-F238E27FC236}">
                <a16:creationId xmlns:a16="http://schemas.microsoft.com/office/drawing/2014/main" id="{F78383A7-6637-4E99-ABB8-2BAD447AFCED}"/>
              </a:ext>
            </a:extLst>
          </p:cNvPr>
          <p:cNvSpPr txBox="1">
            <a:spLocks noChangeArrowheads="1"/>
          </p:cNvSpPr>
          <p:nvPr/>
        </p:nvSpPr>
        <p:spPr bwMode="auto">
          <a:xfrm>
            <a:off x="276225" y="260350"/>
            <a:ext cx="88677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cs-CZ" altLang="cs-CZ" sz="3400" b="1">
                <a:solidFill>
                  <a:schemeClr val="accent2"/>
                </a:solidFill>
                <a:latin typeface="Arial" panose="020B0604020202020204" pitchFamily="34" charset="0"/>
              </a:rPr>
              <a:t>Pulse</a:t>
            </a:r>
            <a:endParaRPr lang="en-US" altLang="cs-CZ" sz="3400" b="1">
              <a:solidFill>
                <a:schemeClr val="accent2"/>
              </a:solidFill>
              <a:latin typeface="Arial" panose="020B0604020202020204" pitchFamily="34" charset="0"/>
            </a:endParaRPr>
          </a:p>
        </p:txBody>
      </p:sp>
      <p:sp>
        <p:nvSpPr>
          <p:cNvPr id="34819" name="Rectangle 3">
            <a:extLst>
              <a:ext uri="{FF2B5EF4-FFF2-40B4-BE49-F238E27FC236}">
                <a16:creationId xmlns:a16="http://schemas.microsoft.com/office/drawing/2014/main" id="{1694D8D6-5B30-46B6-888F-E9CC647D1D91}"/>
              </a:ext>
            </a:extLst>
          </p:cNvPr>
          <p:cNvSpPr txBox="1">
            <a:spLocks noChangeArrowheads="1"/>
          </p:cNvSpPr>
          <p:nvPr/>
        </p:nvSpPr>
        <p:spPr bwMode="auto">
          <a:xfrm>
            <a:off x="276225" y="992188"/>
            <a:ext cx="7421563" cy="586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90000"/>
              </a:lnSpc>
              <a:spcBef>
                <a:spcPct val="20000"/>
              </a:spcBef>
              <a:buClrTx/>
              <a:buSzTx/>
              <a:buFont typeface="Wingdings" panose="05000000000000000000" pitchFamily="2" charset="2"/>
              <a:buChar char="§"/>
            </a:pPr>
            <a:endParaRPr lang="cs-CZ" altLang="cs-CZ" sz="2400" dirty="0">
              <a:solidFill>
                <a:schemeClr val="tx1"/>
              </a:solidFill>
              <a:latin typeface="Times New Roman" panose="02020603050405020304" pitchFamily="18" charset="0"/>
            </a:endParaRPr>
          </a:p>
          <a:p>
            <a:pPr eaLnBrk="1" hangingPunct="1">
              <a:lnSpc>
                <a:spcPct val="90000"/>
              </a:lnSpc>
              <a:spcBef>
                <a:spcPct val="20000"/>
              </a:spcBef>
              <a:buClrTx/>
              <a:buSzTx/>
              <a:buFont typeface="Wingdings" panose="05000000000000000000" pitchFamily="2" charset="2"/>
              <a:buChar char="§"/>
            </a:pPr>
            <a:r>
              <a:rPr lang="en-GB" altLang="cs-CZ" sz="2400" dirty="0">
                <a:solidFill>
                  <a:schemeClr val="tx1"/>
                </a:solidFill>
                <a:latin typeface="Arial" panose="020B0604020202020204" pitchFamily="34" charset="0"/>
              </a:rPr>
              <a:t>During systolic ejection </a:t>
            </a:r>
            <a:r>
              <a:rPr lang="cs-CZ" altLang="cs-CZ" sz="2400" dirty="0" err="1">
                <a:solidFill>
                  <a:schemeClr val="tx1"/>
                </a:solidFill>
                <a:latin typeface="Arial" panose="020B0604020202020204" pitchFamily="34" charset="0"/>
              </a:rPr>
              <a:t>the</a:t>
            </a:r>
            <a:r>
              <a:rPr lang="cs-CZ" altLang="cs-CZ" sz="2400" dirty="0">
                <a:solidFill>
                  <a:schemeClr val="tx1"/>
                </a:solidFill>
                <a:latin typeface="Arial" panose="020B0604020202020204" pitchFamily="34" charset="0"/>
              </a:rPr>
              <a:t> </a:t>
            </a:r>
            <a:r>
              <a:rPr lang="en-GB" altLang="cs-CZ" sz="2400" dirty="0">
                <a:solidFill>
                  <a:schemeClr val="tx1"/>
                </a:solidFill>
                <a:latin typeface="Arial" panose="020B0604020202020204" pitchFamily="34" charset="0"/>
              </a:rPr>
              <a:t>flexible </a:t>
            </a:r>
            <a:r>
              <a:rPr lang="cs-CZ" altLang="cs-CZ" sz="2400" dirty="0" err="1">
                <a:solidFill>
                  <a:schemeClr val="tx1"/>
                </a:solidFill>
                <a:latin typeface="Arial" panose="020B0604020202020204" pitchFamily="34" charset="0"/>
              </a:rPr>
              <a:t>wall</a:t>
            </a:r>
            <a:r>
              <a:rPr lang="cs-CZ" altLang="cs-CZ" sz="2400" dirty="0">
                <a:solidFill>
                  <a:schemeClr val="tx1"/>
                </a:solidFill>
                <a:latin typeface="Arial" panose="020B0604020202020204" pitchFamily="34" charset="0"/>
              </a:rPr>
              <a:t> </a:t>
            </a:r>
            <a:r>
              <a:rPr lang="cs-CZ" altLang="cs-CZ" sz="2400" dirty="0" err="1">
                <a:solidFill>
                  <a:schemeClr val="tx1"/>
                </a:solidFill>
                <a:latin typeface="Arial" panose="020B0604020202020204" pitchFamily="34" charset="0"/>
              </a:rPr>
              <a:t>of</a:t>
            </a:r>
            <a:r>
              <a:rPr lang="cs-CZ" altLang="cs-CZ" sz="2400" dirty="0">
                <a:solidFill>
                  <a:schemeClr val="tx1"/>
                </a:solidFill>
                <a:latin typeface="Arial" panose="020B0604020202020204" pitchFamily="34" charset="0"/>
              </a:rPr>
              <a:t> aorta </a:t>
            </a:r>
            <a:r>
              <a:rPr lang="cs-CZ" altLang="cs-CZ" sz="2400" dirty="0" err="1">
                <a:solidFill>
                  <a:schemeClr val="tx1"/>
                </a:solidFill>
                <a:latin typeface="Arial" panose="020B0604020202020204" pitchFamily="34" charset="0"/>
              </a:rPr>
              <a:t>expands</a:t>
            </a:r>
            <a:r>
              <a:rPr lang="cs-CZ" altLang="cs-CZ" sz="2400" dirty="0">
                <a:solidFill>
                  <a:schemeClr val="tx1"/>
                </a:solidFill>
                <a:latin typeface="Arial" panose="020B0604020202020204" pitchFamily="34" charset="0"/>
              </a:rPr>
              <a:t>.</a:t>
            </a:r>
            <a:endParaRPr lang="en-GB" altLang="cs-CZ" sz="2400" dirty="0">
              <a:solidFill>
                <a:schemeClr val="tx1"/>
              </a:solidFill>
              <a:latin typeface="Arial" panose="020B0604020202020204" pitchFamily="34" charset="0"/>
            </a:endParaRPr>
          </a:p>
          <a:p>
            <a:pPr eaLnBrk="1" hangingPunct="1">
              <a:lnSpc>
                <a:spcPct val="90000"/>
              </a:lnSpc>
              <a:spcBef>
                <a:spcPct val="20000"/>
              </a:spcBef>
              <a:buClrTx/>
              <a:buSzTx/>
              <a:buFont typeface="Wingdings" panose="05000000000000000000" pitchFamily="2" charset="2"/>
              <a:buChar char="§"/>
            </a:pPr>
            <a:endParaRPr lang="en-GB" altLang="cs-CZ" sz="2400" dirty="0">
              <a:solidFill>
                <a:schemeClr val="tx1"/>
              </a:solidFill>
              <a:latin typeface="Arial" panose="020B0604020202020204" pitchFamily="34" charset="0"/>
            </a:endParaRPr>
          </a:p>
          <a:p>
            <a:pPr eaLnBrk="1" hangingPunct="1">
              <a:lnSpc>
                <a:spcPct val="90000"/>
              </a:lnSpc>
              <a:spcBef>
                <a:spcPct val="20000"/>
              </a:spcBef>
              <a:buClrTx/>
              <a:buSzTx/>
              <a:buFont typeface="Wingdings" panose="05000000000000000000" pitchFamily="2" charset="2"/>
              <a:buChar char="§"/>
            </a:pPr>
            <a:r>
              <a:rPr lang="en-GB" altLang="cs-CZ" sz="2400" dirty="0">
                <a:solidFill>
                  <a:schemeClr val="tx1"/>
                </a:solidFill>
                <a:latin typeface="Arial" panose="020B0604020202020204" pitchFamily="34" charset="0"/>
              </a:rPr>
              <a:t>During d</a:t>
            </a:r>
            <a:r>
              <a:rPr lang="cs-CZ" altLang="cs-CZ" sz="2400" dirty="0">
                <a:solidFill>
                  <a:schemeClr val="tx1"/>
                </a:solidFill>
                <a:latin typeface="Arial" panose="020B0604020202020204" pitchFamily="34" charset="0"/>
              </a:rPr>
              <a:t>i</a:t>
            </a:r>
            <a:r>
              <a:rPr lang="en-GB" altLang="cs-CZ" sz="2400" dirty="0" err="1">
                <a:solidFill>
                  <a:schemeClr val="tx1"/>
                </a:solidFill>
                <a:latin typeface="Arial" panose="020B0604020202020204" pitchFamily="34" charset="0"/>
              </a:rPr>
              <a:t>astole</a:t>
            </a:r>
            <a:r>
              <a:rPr lang="en-GB" altLang="cs-CZ" sz="2400" dirty="0">
                <a:solidFill>
                  <a:schemeClr val="tx1"/>
                </a:solidFill>
                <a:latin typeface="Arial" panose="020B0604020202020204" pitchFamily="34" charset="0"/>
              </a:rPr>
              <a:t> the wall of aorta contracts and empower</a:t>
            </a:r>
            <a:r>
              <a:rPr lang="cs-CZ" altLang="cs-CZ" sz="2400" dirty="0">
                <a:solidFill>
                  <a:schemeClr val="tx1"/>
                </a:solidFill>
                <a:latin typeface="Arial" panose="020B0604020202020204" pitchFamily="34" charset="0"/>
              </a:rPr>
              <a:t>s</a:t>
            </a:r>
            <a:r>
              <a:rPr lang="en-GB" altLang="cs-CZ" sz="2400" dirty="0">
                <a:solidFill>
                  <a:schemeClr val="tx1"/>
                </a:solidFill>
                <a:latin typeface="Arial" panose="020B0604020202020204" pitchFamily="34" charset="0"/>
              </a:rPr>
              <a:t> the bloodstream.</a:t>
            </a:r>
          </a:p>
          <a:p>
            <a:pPr eaLnBrk="1" hangingPunct="1">
              <a:lnSpc>
                <a:spcPct val="90000"/>
              </a:lnSpc>
              <a:spcBef>
                <a:spcPct val="20000"/>
              </a:spcBef>
              <a:buClrTx/>
              <a:buSzTx/>
              <a:buFont typeface="Wingdings" panose="05000000000000000000" pitchFamily="2" charset="2"/>
              <a:buChar char="§"/>
            </a:pPr>
            <a:endParaRPr lang="cs-CZ" altLang="cs-CZ" sz="2400" dirty="0">
              <a:solidFill>
                <a:schemeClr val="tx1"/>
              </a:solidFill>
              <a:latin typeface="Arial" panose="020B0604020202020204" pitchFamily="34" charset="0"/>
            </a:endParaRPr>
          </a:p>
          <a:p>
            <a:pPr eaLnBrk="1" hangingPunct="1">
              <a:lnSpc>
                <a:spcPct val="90000"/>
              </a:lnSpc>
              <a:spcBef>
                <a:spcPct val="20000"/>
              </a:spcBef>
              <a:buClrTx/>
              <a:buSzTx/>
              <a:buFont typeface="Wingdings" panose="05000000000000000000" pitchFamily="2" charset="2"/>
              <a:buChar char="§"/>
            </a:pPr>
            <a:r>
              <a:rPr lang="cs-CZ" altLang="cs-CZ" sz="2400" dirty="0" err="1">
                <a:solidFill>
                  <a:schemeClr val="tx1"/>
                </a:solidFill>
                <a:latin typeface="Arial" panose="020B0604020202020204" pitchFamily="34" charset="0"/>
              </a:rPr>
              <a:t>The</a:t>
            </a:r>
            <a:r>
              <a:rPr lang="cs-CZ" altLang="cs-CZ" sz="2400" dirty="0">
                <a:solidFill>
                  <a:schemeClr val="tx1"/>
                </a:solidFill>
                <a:latin typeface="Arial" panose="020B0604020202020204" pitchFamily="34" charset="0"/>
              </a:rPr>
              <a:t> </a:t>
            </a:r>
            <a:r>
              <a:rPr lang="en-GB" altLang="cs-CZ" sz="2400" dirty="0">
                <a:solidFill>
                  <a:schemeClr val="tx1"/>
                </a:solidFill>
                <a:latin typeface="Arial" panose="020B0604020202020204" pitchFamily="34" charset="0"/>
              </a:rPr>
              <a:t>expansion and contraction of the arterial walls transmit throughout the body (from centre to peripheries)</a:t>
            </a:r>
            <a:r>
              <a:rPr lang="cs-CZ" altLang="cs-CZ" sz="2400" dirty="0">
                <a:solidFill>
                  <a:schemeClr val="tx1"/>
                </a:solidFill>
                <a:latin typeface="Arial" panose="020B0604020202020204" pitchFamily="34" charset="0"/>
              </a:rPr>
              <a:t>.</a:t>
            </a:r>
            <a:endParaRPr lang="en-GB" altLang="cs-CZ" sz="2400" dirty="0">
              <a:solidFill>
                <a:schemeClr val="tx1"/>
              </a:solidFill>
              <a:latin typeface="Arial" panose="020B0604020202020204" pitchFamily="34" charset="0"/>
            </a:endParaRPr>
          </a:p>
          <a:p>
            <a:pPr eaLnBrk="1" hangingPunct="1">
              <a:lnSpc>
                <a:spcPct val="90000"/>
              </a:lnSpc>
              <a:spcBef>
                <a:spcPct val="20000"/>
              </a:spcBef>
              <a:buClrTx/>
              <a:buSzTx/>
              <a:buFont typeface="Wingdings" panose="05000000000000000000" pitchFamily="2" charset="2"/>
              <a:buChar char="§"/>
            </a:pPr>
            <a:endParaRPr lang="en-GB" altLang="cs-CZ" sz="2400" dirty="0">
              <a:solidFill>
                <a:schemeClr val="tx1"/>
              </a:solidFill>
              <a:latin typeface="Arial" panose="020B0604020202020204" pitchFamily="34" charset="0"/>
            </a:endParaRPr>
          </a:p>
          <a:p>
            <a:pPr eaLnBrk="1" hangingPunct="1">
              <a:lnSpc>
                <a:spcPct val="90000"/>
              </a:lnSpc>
              <a:spcBef>
                <a:spcPct val="20000"/>
              </a:spcBef>
              <a:buClrTx/>
              <a:buSzTx/>
              <a:buFont typeface="Wingdings" panose="05000000000000000000" pitchFamily="2" charset="2"/>
              <a:buChar char="§"/>
            </a:pPr>
            <a:r>
              <a:rPr lang="en-GB" altLang="cs-CZ" sz="2400" dirty="0">
                <a:solidFill>
                  <a:schemeClr val="tx1"/>
                </a:solidFill>
                <a:latin typeface="Arial" panose="020B0604020202020204" pitchFamily="34" charset="0"/>
              </a:rPr>
              <a:t>This wave-like transmission is called a pulse. It could be palpated close to body surface</a:t>
            </a:r>
            <a:r>
              <a:rPr lang="cs-CZ" altLang="cs-CZ" sz="2400" dirty="0">
                <a:solidFill>
                  <a:schemeClr val="tx1"/>
                </a:solidFill>
                <a:latin typeface="Arial" panose="020B0604020202020204" pitchFamily="34" charset="0"/>
              </a:rPr>
              <a:t>.</a:t>
            </a:r>
            <a:endParaRPr lang="en-GB" altLang="cs-CZ" sz="2400" dirty="0">
              <a:solidFill>
                <a:schemeClr val="tx1"/>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48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348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19BA97A9-152E-417A-B321-54F013BEA9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685800"/>
            <a:ext cx="7315200" cy="5486400"/>
          </a:xfrm>
          <a:prstGeom prst="rect">
            <a:avLst/>
          </a:prstGeom>
        </p:spPr>
      </p:pic>
      <p:sp>
        <p:nvSpPr>
          <p:cNvPr id="4" name="TextovéPole 3">
            <a:extLst>
              <a:ext uri="{FF2B5EF4-FFF2-40B4-BE49-F238E27FC236}">
                <a16:creationId xmlns:a16="http://schemas.microsoft.com/office/drawing/2014/main" id="{C5E88E78-48DC-487B-A93C-D02234F813C1}"/>
              </a:ext>
            </a:extLst>
          </p:cNvPr>
          <p:cNvSpPr txBox="1"/>
          <p:nvPr/>
        </p:nvSpPr>
        <p:spPr>
          <a:xfrm>
            <a:off x="3400148" y="6365289"/>
            <a:ext cx="3514104" cy="276999"/>
          </a:xfrm>
          <a:prstGeom prst="rect">
            <a:avLst/>
          </a:prstGeom>
          <a:noFill/>
        </p:spPr>
        <p:txBody>
          <a:bodyPr wrap="none" rtlCol="0">
            <a:spAutoFit/>
          </a:bodyPr>
          <a:lstStyle/>
          <a:p>
            <a:r>
              <a:rPr lang="en-GB" sz="1200" dirty="0"/>
              <a:t>https://images.app.goo.gl/VYzmuEJJ6AKfYtHh8</a:t>
            </a:r>
          </a:p>
        </p:txBody>
      </p:sp>
    </p:spTree>
    <p:extLst>
      <p:ext uri="{BB962C8B-B14F-4D97-AF65-F5344CB8AC3E}">
        <p14:creationId xmlns:p14="http://schemas.microsoft.com/office/powerpoint/2010/main" val="871340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3">
            <a:extLst>
              <a:ext uri="{FF2B5EF4-FFF2-40B4-BE49-F238E27FC236}">
                <a16:creationId xmlns:a16="http://schemas.microsoft.com/office/drawing/2014/main" id="{B04F9B80-ECF4-48EB-8402-B2EDDCF0F111}"/>
              </a:ext>
            </a:extLst>
          </p:cNvPr>
          <p:cNvSpPr txBox="1">
            <a:spLocks noChangeArrowheads="1"/>
          </p:cNvSpPr>
          <p:nvPr/>
        </p:nvSpPr>
        <p:spPr bwMode="auto">
          <a:xfrm>
            <a:off x="276225" y="260350"/>
            <a:ext cx="88677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cs-CZ" sz="3400" b="1">
                <a:solidFill>
                  <a:schemeClr val="accent2"/>
                </a:solidFill>
                <a:latin typeface="Arial" panose="020B0604020202020204" pitchFamily="34" charset="0"/>
              </a:rPr>
              <a:t>Major Cardiovascular Functions</a:t>
            </a:r>
          </a:p>
        </p:txBody>
      </p:sp>
      <p:sp>
        <p:nvSpPr>
          <p:cNvPr id="6148" name="Text Box 4">
            <a:extLst>
              <a:ext uri="{FF2B5EF4-FFF2-40B4-BE49-F238E27FC236}">
                <a16:creationId xmlns:a16="http://schemas.microsoft.com/office/drawing/2014/main" id="{9F90BC7D-C790-4BC6-8BAA-0F420556EE61}"/>
              </a:ext>
            </a:extLst>
          </p:cNvPr>
          <p:cNvSpPr txBox="1">
            <a:spLocks noChangeArrowheads="1"/>
          </p:cNvSpPr>
          <p:nvPr/>
        </p:nvSpPr>
        <p:spPr bwMode="auto">
          <a:xfrm>
            <a:off x="609600" y="1631950"/>
            <a:ext cx="83058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90000"/>
              </a:lnSpc>
              <a:spcBef>
                <a:spcPct val="0"/>
              </a:spcBef>
              <a:buClrTx/>
              <a:buSzTx/>
              <a:buFontTx/>
              <a:buNone/>
            </a:pPr>
            <a:r>
              <a:rPr lang="en-US" altLang="cs-CZ" sz="2400">
                <a:solidFill>
                  <a:schemeClr val="tx1"/>
                </a:solidFill>
                <a:latin typeface="Wingdings" panose="05000000000000000000" pitchFamily="2" charset="2"/>
              </a:rPr>
              <a:t>w</a:t>
            </a:r>
            <a:r>
              <a:rPr lang="en-US" altLang="cs-CZ" sz="2400">
                <a:solidFill>
                  <a:schemeClr val="tx1"/>
                </a:solidFill>
                <a:latin typeface="Arial" panose="020B0604020202020204" pitchFamily="34" charset="0"/>
              </a:rPr>
              <a:t> Delivery (e.g., oxygen and nutrients)</a:t>
            </a:r>
          </a:p>
        </p:txBody>
      </p:sp>
      <p:sp>
        <p:nvSpPr>
          <p:cNvPr id="6149" name="Text Box 5">
            <a:extLst>
              <a:ext uri="{FF2B5EF4-FFF2-40B4-BE49-F238E27FC236}">
                <a16:creationId xmlns:a16="http://schemas.microsoft.com/office/drawing/2014/main" id="{D19C148E-4B1D-4322-9F67-AE256E209844}"/>
              </a:ext>
            </a:extLst>
          </p:cNvPr>
          <p:cNvSpPr txBox="1">
            <a:spLocks noChangeArrowheads="1"/>
          </p:cNvSpPr>
          <p:nvPr/>
        </p:nvSpPr>
        <p:spPr bwMode="auto">
          <a:xfrm>
            <a:off x="609600" y="2133600"/>
            <a:ext cx="83058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90000"/>
              </a:lnSpc>
              <a:spcBef>
                <a:spcPct val="0"/>
              </a:spcBef>
              <a:buClrTx/>
              <a:buSzTx/>
              <a:buFontTx/>
              <a:buNone/>
            </a:pPr>
            <a:r>
              <a:rPr lang="en-US" altLang="cs-CZ" sz="2400">
                <a:solidFill>
                  <a:schemeClr val="tx1"/>
                </a:solidFill>
                <a:latin typeface="Wingdings" panose="05000000000000000000" pitchFamily="2" charset="2"/>
              </a:rPr>
              <a:t>w</a:t>
            </a:r>
            <a:r>
              <a:rPr lang="en-US" altLang="cs-CZ" sz="2400">
                <a:solidFill>
                  <a:schemeClr val="tx1"/>
                </a:solidFill>
                <a:latin typeface="Arial" panose="020B0604020202020204" pitchFamily="34" charset="0"/>
              </a:rPr>
              <a:t> Removal (e.g., carbon dioxide and waste products)</a:t>
            </a:r>
          </a:p>
        </p:txBody>
      </p:sp>
      <p:sp>
        <p:nvSpPr>
          <p:cNvPr id="6150" name="Text Box 6">
            <a:extLst>
              <a:ext uri="{FF2B5EF4-FFF2-40B4-BE49-F238E27FC236}">
                <a16:creationId xmlns:a16="http://schemas.microsoft.com/office/drawing/2014/main" id="{89F62F92-25D4-4FEE-9802-5B1CF5F1EEFF}"/>
              </a:ext>
            </a:extLst>
          </p:cNvPr>
          <p:cNvSpPr txBox="1">
            <a:spLocks noChangeArrowheads="1"/>
          </p:cNvSpPr>
          <p:nvPr/>
        </p:nvSpPr>
        <p:spPr bwMode="auto">
          <a:xfrm>
            <a:off x="609600" y="2630488"/>
            <a:ext cx="830580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90000"/>
              </a:lnSpc>
              <a:spcBef>
                <a:spcPct val="0"/>
              </a:spcBef>
              <a:buClrTx/>
              <a:buSzTx/>
              <a:buFontTx/>
              <a:buNone/>
            </a:pPr>
            <a:r>
              <a:rPr lang="en-US" altLang="cs-CZ" sz="2400">
                <a:solidFill>
                  <a:schemeClr val="tx1"/>
                </a:solidFill>
                <a:latin typeface="Wingdings" panose="05000000000000000000" pitchFamily="2" charset="2"/>
              </a:rPr>
              <a:t>w</a:t>
            </a:r>
            <a:r>
              <a:rPr lang="en-US" altLang="cs-CZ" sz="2400">
                <a:solidFill>
                  <a:schemeClr val="tx1"/>
                </a:solidFill>
                <a:latin typeface="Arial" panose="020B0604020202020204" pitchFamily="34" charset="0"/>
              </a:rPr>
              <a:t> Transportation (e.g., hormones)</a:t>
            </a:r>
          </a:p>
        </p:txBody>
      </p:sp>
      <p:sp>
        <p:nvSpPr>
          <p:cNvPr id="6151" name="Text Box 7">
            <a:extLst>
              <a:ext uri="{FF2B5EF4-FFF2-40B4-BE49-F238E27FC236}">
                <a16:creationId xmlns:a16="http://schemas.microsoft.com/office/drawing/2014/main" id="{9A9C13F6-A1E8-4D10-AE90-46278EAD5B3D}"/>
              </a:ext>
            </a:extLst>
          </p:cNvPr>
          <p:cNvSpPr txBox="1">
            <a:spLocks noChangeArrowheads="1"/>
          </p:cNvSpPr>
          <p:nvPr/>
        </p:nvSpPr>
        <p:spPr bwMode="auto">
          <a:xfrm>
            <a:off x="609600" y="3122613"/>
            <a:ext cx="830580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90000"/>
              </a:lnSpc>
              <a:spcBef>
                <a:spcPct val="0"/>
              </a:spcBef>
              <a:buClrTx/>
              <a:buSzTx/>
              <a:buFontTx/>
              <a:buNone/>
            </a:pPr>
            <a:r>
              <a:rPr lang="en-US" altLang="cs-CZ" sz="2400">
                <a:solidFill>
                  <a:schemeClr val="tx1"/>
                </a:solidFill>
                <a:latin typeface="Wingdings" panose="05000000000000000000" pitchFamily="2" charset="2"/>
              </a:rPr>
              <a:t>w</a:t>
            </a:r>
            <a:r>
              <a:rPr lang="en-US" altLang="cs-CZ" sz="2400">
                <a:solidFill>
                  <a:schemeClr val="tx1"/>
                </a:solidFill>
                <a:latin typeface="Arial" panose="020B0604020202020204" pitchFamily="34" charset="0"/>
              </a:rPr>
              <a:t> Maintenance (e.g., body temperature, pH)</a:t>
            </a:r>
          </a:p>
        </p:txBody>
      </p:sp>
      <p:sp>
        <p:nvSpPr>
          <p:cNvPr id="6152" name="Text Box 8">
            <a:extLst>
              <a:ext uri="{FF2B5EF4-FFF2-40B4-BE49-F238E27FC236}">
                <a16:creationId xmlns:a16="http://schemas.microsoft.com/office/drawing/2014/main" id="{270A87C4-5544-49F0-A31D-EBF94B629594}"/>
              </a:ext>
            </a:extLst>
          </p:cNvPr>
          <p:cNvSpPr txBox="1">
            <a:spLocks noChangeArrowheads="1"/>
          </p:cNvSpPr>
          <p:nvPr/>
        </p:nvSpPr>
        <p:spPr bwMode="auto">
          <a:xfrm>
            <a:off x="609600" y="3617913"/>
            <a:ext cx="830580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90000"/>
              </a:lnSpc>
              <a:spcBef>
                <a:spcPct val="0"/>
              </a:spcBef>
              <a:buClrTx/>
              <a:buSzTx/>
              <a:buFontTx/>
              <a:buNone/>
            </a:pPr>
            <a:r>
              <a:rPr lang="en-US" altLang="cs-CZ" sz="2400">
                <a:solidFill>
                  <a:schemeClr val="tx1"/>
                </a:solidFill>
                <a:latin typeface="Wingdings" panose="05000000000000000000" pitchFamily="2" charset="2"/>
              </a:rPr>
              <a:t>w</a:t>
            </a:r>
            <a:r>
              <a:rPr lang="en-US" altLang="cs-CZ" sz="2400">
                <a:solidFill>
                  <a:schemeClr val="tx1"/>
                </a:solidFill>
                <a:latin typeface="Arial" panose="020B0604020202020204" pitchFamily="34" charset="0"/>
              </a:rPr>
              <a:t> Prevention (e.g., infection—immune function)</a:t>
            </a:r>
          </a:p>
        </p:txBody>
      </p:sp>
      <p:pic>
        <p:nvPicPr>
          <p:cNvPr id="6153" name="Picture 9" descr="D:\Alternate Chapter Clipart\Chapter 07\Cardiovascular.tiff">
            <a:extLst>
              <a:ext uri="{FF2B5EF4-FFF2-40B4-BE49-F238E27FC236}">
                <a16:creationId xmlns:a16="http://schemas.microsoft.com/office/drawing/2014/main" id="{B845A852-C3B4-4FBE-9265-35D0E317BA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3962400"/>
            <a:ext cx="1809750" cy="274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6153"/>
                                        </p:tgtEl>
                                        <p:attrNameLst>
                                          <p:attrName>style.visibility</p:attrName>
                                        </p:attrNameLst>
                                      </p:cBhvr>
                                      <p:to>
                                        <p:strVal val="visible"/>
                                      </p:to>
                                    </p:set>
                                    <p:animEffect transition="in" filter="wipe(down)">
                                      <p:cBhvr>
                                        <p:cTn id="7" dur="500"/>
                                        <p:tgtEl>
                                          <p:spTgt spid="6153"/>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147"/>
                                        </p:tgtEl>
                                        <p:attrNameLst>
                                          <p:attrName>style.visibility</p:attrName>
                                        </p:attrNameLst>
                                      </p:cBhvr>
                                      <p:to>
                                        <p:strVal val="visible"/>
                                      </p:to>
                                    </p:set>
                                    <p:animEffect transition="in" filter="wipe(left)">
                                      <p:cBhvr>
                                        <p:cTn id="11" dur="500"/>
                                        <p:tgtEl>
                                          <p:spTgt spid="614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148"/>
                                        </p:tgtEl>
                                        <p:attrNameLst>
                                          <p:attrName>style.visibility</p:attrName>
                                        </p:attrNameLst>
                                      </p:cBhvr>
                                      <p:to>
                                        <p:strVal val="visible"/>
                                      </p:to>
                                    </p:set>
                                    <p:animEffect transition="in" filter="wipe(left)">
                                      <p:cBhvr>
                                        <p:cTn id="16" dur="500"/>
                                        <p:tgtEl>
                                          <p:spTgt spid="614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149"/>
                                        </p:tgtEl>
                                        <p:attrNameLst>
                                          <p:attrName>style.visibility</p:attrName>
                                        </p:attrNameLst>
                                      </p:cBhvr>
                                      <p:to>
                                        <p:strVal val="visible"/>
                                      </p:to>
                                    </p:set>
                                    <p:animEffect transition="in" filter="wipe(left)">
                                      <p:cBhvr>
                                        <p:cTn id="21" dur="500"/>
                                        <p:tgtEl>
                                          <p:spTgt spid="614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150"/>
                                        </p:tgtEl>
                                        <p:attrNameLst>
                                          <p:attrName>style.visibility</p:attrName>
                                        </p:attrNameLst>
                                      </p:cBhvr>
                                      <p:to>
                                        <p:strVal val="visible"/>
                                      </p:to>
                                    </p:set>
                                    <p:animEffect transition="in" filter="wipe(left)">
                                      <p:cBhvr>
                                        <p:cTn id="26" dur="500"/>
                                        <p:tgtEl>
                                          <p:spTgt spid="615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6151"/>
                                        </p:tgtEl>
                                        <p:attrNameLst>
                                          <p:attrName>style.visibility</p:attrName>
                                        </p:attrNameLst>
                                      </p:cBhvr>
                                      <p:to>
                                        <p:strVal val="visible"/>
                                      </p:to>
                                    </p:set>
                                    <p:animEffect transition="in" filter="wipe(left)">
                                      <p:cBhvr>
                                        <p:cTn id="31" dur="500"/>
                                        <p:tgtEl>
                                          <p:spTgt spid="6151"/>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6152"/>
                                        </p:tgtEl>
                                        <p:attrNameLst>
                                          <p:attrName>style.visibility</p:attrName>
                                        </p:attrNameLst>
                                      </p:cBhvr>
                                      <p:to>
                                        <p:strVal val="visible"/>
                                      </p:to>
                                    </p:set>
                                    <p:animEffect transition="in" filter="wipe(left)">
                                      <p:cBhvr>
                                        <p:cTn id="36" dur="500"/>
                                        <p:tgtEl>
                                          <p:spTgt spid="6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utoUpdateAnimBg="0"/>
      <p:bldP spid="6148" grpId="0" autoUpdateAnimBg="0"/>
      <p:bldP spid="6149" grpId="0" autoUpdateAnimBg="0"/>
      <p:bldP spid="6150" grpId="0" autoUpdateAnimBg="0"/>
      <p:bldP spid="6151" grpId="0" autoUpdateAnimBg="0"/>
      <p:bldP spid="6152"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3">
            <a:extLst>
              <a:ext uri="{FF2B5EF4-FFF2-40B4-BE49-F238E27FC236}">
                <a16:creationId xmlns:a16="http://schemas.microsoft.com/office/drawing/2014/main" id="{92308CEF-9504-45B3-A19E-374A7699EFC0}"/>
              </a:ext>
            </a:extLst>
          </p:cNvPr>
          <p:cNvSpPr txBox="1">
            <a:spLocks noChangeArrowheads="1"/>
          </p:cNvSpPr>
          <p:nvPr/>
        </p:nvSpPr>
        <p:spPr bwMode="auto">
          <a:xfrm>
            <a:off x="276225" y="260350"/>
            <a:ext cx="8867775" cy="113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cs-CZ" sz="3400" b="1">
                <a:solidFill>
                  <a:schemeClr val="accent2"/>
                </a:solidFill>
                <a:latin typeface="Arial" panose="020B0604020202020204" pitchFamily="34" charset="0"/>
              </a:rPr>
              <a:t>Stroke Volume and Cardiac</a:t>
            </a:r>
            <a:br>
              <a:rPr lang="cs-CZ" altLang="cs-CZ" sz="3400" b="1">
                <a:solidFill>
                  <a:schemeClr val="accent2"/>
                </a:solidFill>
                <a:latin typeface="Arial" panose="020B0604020202020204" pitchFamily="34" charset="0"/>
              </a:rPr>
            </a:br>
            <a:r>
              <a:rPr lang="en-US" altLang="cs-CZ" sz="3400" b="1">
                <a:solidFill>
                  <a:schemeClr val="accent2"/>
                </a:solidFill>
                <a:latin typeface="Arial" panose="020B0604020202020204" pitchFamily="34" charset="0"/>
              </a:rPr>
              <a:t>Output</a:t>
            </a:r>
          </a:p>
        </p:txBody>
      </p:sp>
      <p:grpSp>
        <p:nvGrpSpPr>
          <p:cNvPr id="19460" name="Group 4">
            <a:extLst>
              <a:ext uri="{FF2B5EF4-FFF2-40B4-BE49-F238E27FC236}">
                <a16:creationId xmlns:a16="http://schemas.microsoft.com/office/drawing/2014/main" id="{9FF72265-0696-4A3B-BF03-AF4344D19EF0}"/>
              </a:ext>
            </a:extLst>
          </p:cNvPr>
          <p:cNvGrpSpPr>
            <a:grpSpLocks/>
          </p:cNvGrpSpPr>
          <p:nvPr/>
        </p:nvGrpSpPr>
        <p:grpSpPr bwMode="auto">
          <a:xfrm>
            <a:off x="609600" y="1504950"/>
            <a:ext cx="8305800" cy="3073400"/>
            <a:chOff x="384" y="1028"/>
            <a:chExt cx="5232" cy="1936"/>
          </a:xfrm>
        </p:grpSpPr>
        <p:sp>
          <p:nvSpPr>
            <p:cNvPr id="23562" name="Text Box 5">
              <a:extLst>
                <a:ext uri="{FF2B5EF4-FFF2-40B4-BE49-F238E27FC236}">
                  <a16:creationId xmlns:a16="http://schemas.microsoft.com/office/drawing/2014/main" id="{2EC24502-094F-4C81-91F5-D2AF89CA1575}"/>
                </a:ext>
              </a:extLst>
            </p:cNvPr>
            <p:cNvSpPr txBox="1">
              <a:spLocks noChangeArrowheads="1"/>
            </p:cNvSpPr>
            <p:nvPr/>
          </p:nvSpPr>
          <p:spPr bwMode="auto">
            <a:xfrm>
              <a:off x="384" y="1028"/>
              <a:ext cx="5232" cy="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90000"/>
                </a:lnSpc>
                <a:spcBef>
                  <a:spcPct val="0"/>
                </a:spcBef>
                <a:buClrTx/>
                <a:buSzTx/>
                <a:buFontTx/>
                <a:buNone/>
              </a:pPr>
              <a:r>
                <a:rPr lang="en-US" altLang="cs-CZ" sz="2400" b="1">
                  <a:solidFill>
                    <a:schemeClr val="accent2"/>
                  </a:solidFill>
                  <a:latin typeface="Arial" panose="020B0604020202020204" pitchFamily="34" charset="0"/>
                </a:rPr>
                <a:t>Stroke Volume (SV)</a:t>
              </a:r>
            </a:p>
          </p:txBody>
        </p:sp>
        <p:sp>
          <p:nvSpPr>
            <p:cNvPr id="23563" name="Text Box 6">
              <a:extLst>
                <a:ext uri="{FF2B5EF4-FFF2-40B4-BE49-F238E27FC236}">
                  <a16:creationId xmlns:a16="http://schemas.microsoft.com/office/drawing/2014/main" id="{7840B628-F927-44D3-A14E-CAA8EB9DAF1C}"/>
                </a:ext>
              </a:extLst>
            </p:cNvPr>
            <p:cNvSpPr txBox="1">
              <a:spLocks noChangeArrowheads="1"/>
            </p:cNvSpPr>
            <p:nvPr/>
          </p:nvSpPr>
          <p:spPr bwMode="auto">
            <a:xfrm>
              <a:off x="384" y="1656"/>
              <a:ext cx="5232" cy="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90000"/>
                </a:lnSpc>
                <a:spcBef>
                  <a:spcPct val="0"/>
                </a:spcBef>
                <a:buClrTx/>
                <a:buSzTx/>
                <a:buFontTx/>
                <a:buNone/>
              </a:pPr>
              <a:r>
                <a:rPr lang="en-US" altLang="cs-CZ" sz="2400" dirty="0">
                  <a:solidFill>
                    <a:schemeClr val="tx1"/>
                  </a:solidFill>
                  <a:latin typeface="Wingdings" panose="05000000000000000000" pitchFamily="2" charset="2"/>
                </a:rPr>
                <a:t>w</a:t>
              </a:r>
              <a:r>
                <a:rPr lang="en-US" altLang="cs-CZ" sz="2400" dirty="0">
                  <a:solidFill>
                    <a:schemeClr val="tx1"/>
                  </a:solidFill>
                  <a:latin typeface="Arial" panose="020B0604020202020204" pitchFamily="34" charset="0"/>
                </a:rPr>
                <a:t>	End-diastolic volume (EDV)—volume of blood</a:t>
              </a:r>
              <a:br>
                <a:rPr lang="cs-CZ" altLang="cs-CZ" sz="2400" dirty="0">
                  <a:solidFill>
                    <a:schemeClr val="tx1"/>
                  </a:solidFill>
                  <a:latin typeface="Arial" panose="020B0604020202020204" pitchFamily="34" charset="0"/>
                </a:rPr>
              </a:br>
              <a:r>
                <a:rPr lang="en-US" altLang="cs-CZ" sz="2400" dirty="0">
                  <a:solidFill>
                    <a:schemeClr val="tx1"/>
                  </a:solidFill>
                  <a:latin typeface="Arial" panose="020B0604020202020204" pitchFamily="34" charset="0"/>
                </a:rPr>
                <a:t>in ventricle before contraction</a:t>
              </a:r>
            </a:p>
          </p:txBody>
        </p:sp>
        <p:sp>
          <p:nvSpPr>
            <p:cNvPr id="23564" name="Text Box 7">
              <a:extLst>
                <a:ext uri="{FF2B5EF4-FFF2-40B4-BE49-F238E27FC236}">
                  <a16:creationId xmlns:a16="http://schemas.microsoft.com/office/drawing/2014/main" id="{E3818B67-82ED-4128-869F-805E81E20774}"/>
                </a:ext>
              </a:extLst>
            </p:cNvPr>
            <p:cNvSpPr txBox="1">
              <a:spLocks noChangeArrowheads="1"/>
            </p:cNvSpPr>
            <p:nvPr/>
          </p:nvSpPr>
          <p:spPr bwMode="auto">
            <a:xfrm>
              <a:off x="384" y="2178"/>
              <a:ext cx="5232" cy="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90000"/>
                </a:lnSpc>
                <a:spcBef>
                  <a:spcPct val="0"/>
                </a:spcBef>
                <a:buClrTx/>
                <a:buSzTx/>
                <a:buFontTx/>
                <a:buNone/>
              </a:pPr>
              <a:r>
                <a:rPr lang="en-US" altLang="cs-CZ" sz="2400">
                  <a:solidFill>
                    <a:schemeClr val="tx1"/>
                  </a:solidFill>
                  <a:latin typeface="Wingdings" panose="05000000000000000000" pitchFamily="2" charset="2"/>
                </a:rPr>
                <a:t>w</a:t>
              </a:r>
              <a:r>
                <a:rPr lang="en-US" altLang="cs-CZ" sz="2400">
                  <a:solidFill>
                    <a:schemeClr val="tx1"/>
                  </a:solidFill>
                  <a:latin typeface="Arial" panose="020B0604020202020204" pitchFamily="34" charset="0"/>
                </a:rPr>
                <a:t>	End-systolic volume (ESV)—volume of blood</a:t>
              </a:r>
              <a:br>
                <a:rPr lang="cs-CZ" altLang="cs-CZ" sz="2400">
                  <a:solidFill>
                    <a:schemeClr val="tx1"/>
                  </a:solidFill>
                  <a:latin typeface="Arial" panose="020B0604020202020204" pitchFamily="34" charset="0"/>
                </a:rPr>
              </a:br>
              <a:r>
                <a:rPr lang="en-US" altLang="cs-CZ" sz="2400">
                  <a:solidFill>
                    <a:schemeClr val="tx1"/>
                  </a:solidFill>
                  <a:latin typeface="Arial" panose="020B0604020202020204" pitchFamily="34" charset="0"/>
                </a:rPr>
                <a:t>in ventricle after contraction</a:t>
              </a:r>
            </a:p>
          </p:txBody>
        </p:sp>
        <p:sp>
          <p:nvSpPr>
            <p:cNvPr id="23565" name="Text Box 8">
              <a:extLst>
                <a:ext uri="{FF2B5EF4-FFF2-40B4-BE49-F238E27FC236}">
                  <a16:creationId xmlns:a16="http://schemas.microsoft.com/office/drawing/2014/main" id="{CF07DEE1-F77E-457E-BBC9-04ED02A47B90}"/>
                </a:ext>
              </a:extLst>
            </p:cNvPr>
            <p:cNvSpPr txBox="1">
              <a:spLocks noChangeArrowheads="1"/>
            </p:cNvSpPr>
            <p:nvPr/>
          </p:nvSpPr>
          <p:spPr bwMode="auto">
            <a:xfrm>
              <a:off x="384" y="2699"/>
              <a:ext cx="5232" cy="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90000"/>
                </a:lnSpc>
                <a:spcBef>
                  <a:spcPct val="0"/>
                </a:spcBef>
                <a:buClrTx/>
                <a:buSzTx/>
                <a:buFontTx/>
                <a:buNone/>
              </a:pPr>
              <a:r>
                <a:rPr lang="en-US" altLang="cs-CZ" sz="2400">
                  <a:solidFill>
                    <a:schemeClr val="tx1"/>
                  </a:solidFill>
                  <a:latin typeface="Wingdings" panose="05000000000000000000" pitchFamily="2" charset="2"/>
                </a:rPr>
                <a:t>w</a:t>
              </a:r>
              <a:r>
                <a:rPr lang="en-US" altLang="cs-CZ" sz="2400">
                  <a:solidFill>
                    <a:schemeClr val="tx1"/>
                  </a:solidFill>
                  <a:latin typeface="Arial" panose="020B0604020202020204" pitchFamily="34" charset="0"/>
                </a:rPr>
                <a:t> SV = EDV – ESV</a:t>
              </a:r>
            </a:p>
          </p:txBody>
        </p:sp>
        <p:sp>
          <p:nvSpPr>
            <p:cNvPr id="23566" name="Text Box 9">
              <a:extLst>
                <a:ext uri="{FF2B5EF4-FFF2-40B4-BE49-F238E27FC236}">
                  <a16:creationId xmlns:a16="http://schemas.microsoft.com/office/drawing/2014/main" id="{88825365-050B-4C9F-9517-B3E90DD5B377}"/>
                </a:ext>
              </a:extLst>
            </p:cNvPr>
            <p:cNvSpPr txBox="1">
              <a:spLocks noChangeArrowheads="1"/>
            </p:cNvSpPr>
            <p:nvPr/>
          </p:nvSpPr>
          <p:spPr bwMode="auto">
            <a:xfrm>
              <a:off x="384" y="1344"/>
              <a:ext cx="5232" cy="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90000"/>
                </a:lnSpc>
                <a:spcBef>
                  <a:spcPct val="0"/>
                </a:spcBef>
                <a:buClrTx/>
                <a:buSzTx/>
                <a:buFontTx/>
                <a:buNone/>
              </a:pPr>
              <a:r>
                <a:rPr lang="en-US" altLang="cs-CZ" sz="2400">
                  <a:solidFill>
                    <a:schemeClr val="tx1"/>
                  </a:solidFill>
                  <a:latin typeface="Wingdings" panose="05000000000000000000" pitchFamily="2" charset="2"/>
                </a:rPr>
                <a:t>w</a:t>
              </a:r>
              <a:r>
                <a:rPr lang="en-US" altLang="cs-CZ" sz="2400">
                  <a:solidFill>
                    <a:schemeClr val="tx1"/>
                  </a:solidFill>
                  <a:latin typeface="Arial" panose="020B0604020202020204" pitchFamily="34" charset="0"/>
                </a:rPr>
                <a:t> Volume of blood pumped per contraction</a:t>
              </a:r>
            </a:p>
          </p:txBody>
        </p:sp>
      </p:grpSp>
      <p:grpSp>
        <p:nvGrpSpPr>
          <p:cNvPr id="19474" name="Group 18">
            <a:extLst>
              <a:ext uri="{FF2B5EF4-FFF2-40B4-BE49-F238E27FC236}">
                <a16:creationId xmlns:a16="http://schemas.microsoft.com/office/drawing/2014/main" id="{DBC87A0C-08E3-4D17-8203-4D9F70E4D920}"/>
              </a:ext>
            </a:extLst>
          </p:cNvPr>
          <p:cNvGrpSpPr>
            <a:grpSpLocks/>
          </p:cNvGrpSpPr>
          <p:nvPr/>
        </p:nvGrpSpPr>
        <p:grpSpPr bwMode="auto">
          <a:xfrm>
            <a:off x="609600" y="4502150"/>
            <a:ext cx="8305800" cy="2036763"/>
            <a:chOff x="384" y="2836"/>
            <a:chExt cx="5232" cy="1283"/>
          </a:xfrm>
        </p:grpSpPr>
        <p:sp>
          <p:nvSpPr>
            <p:cNvPr id="23557" name="Text Box 11">
              <a:extLst>
                <a:ext uri="{FF2B5EF4-FFF2-40B4-BE49-F238E27FC236}">
                  <a16:creationId xmlns:a16="http://schemas.microsoft.com/office/drawing/2014/main" id="{1B5B16D9-559A-418F-820D-D0B42C3ED86F}"/>
                </a:ext>
              </a:extLst>
            </p:cNvPr>
            <p:cNvSpPr txBox="1">
              <a:spLocks noChangeArrowheads="1"/>
            </p:cNvSpPr>
            <p:nvPr/>
          </p:nvSpPr>
          <p:spPr bwMode="auto">
            <a:xfrm>
              <a:off x="384" y="3323"/>
              <a:ext cx="5232" cy="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90000"/>
                </a:lnSpc>
                <a:spcBef>
                  <a:spcPct val="0"/>
                </a:spcBef>
                <a:buClrTx/>
                <a:buSzTx/>
                <a:buFontTx/>
                <a:buNone/>
              </a:pPr>
              <a:r>
                <a:rPr lang="en-US" altLang="cs-CZ" sz="2400">
                  <a:solidFill>
                    <a:schemeClr val="tx1"/>
                  </a:solidFill>
                  <a:latin typeface="Wingdings" panose="05000000000000000000" pitchFamily="2" charset="2"/>
                </a:rPr>
                <a:t>w</a:t>
              </a:r>
              <a:r>
                <a:rPr lang="en-US" altLang="cs-CZ" sz="2400">
                  <a:solidFill>
                    <a:schemeClr val="tx1"/>
                  </a:solidFill>
                  <a:latin typeface="Arial" panose="020B0604020202020204" pitchFamily="34" charset="0"/>
                </a:rPr>
                <a:t> Total volume of blood pumped by the ventricle</a:t>
              </a:r>
              <a:br>
                <a:rPr lang="cs-CZ" altLang="cs-CZ" sz="2400">
                  <a:solidFill>
                    <a:schemeClr val="tx1"/>
                  </a:solidFill>
                  <a:latin typeface="Arial" panose="020B0604020202020204" pitchFamily="34" charset="0"/>
                </a:rPr>
              </a:br>
              <a:r>
                <a:rPr lang="en-US" altLang="cs-CZ" sz="2400">
                  <a:solidFill>
                    <a:schemeClr val="tx1"/>
                  </a:solidFill>
                  <a:latin typeface="Arial" panose="020B0604020202020204" pitchFamily="34" charset="0"/>
                </a:rPr>
                <a:t>per minute</a:t>
              </a:r>
            </a:p>
          </p:txBody>
        </p:sp>
        <p:sp>
          <p:nvSpPr>
            <p:cNvPr id="23558" name="Text Box 13">
              <a:extLst>
                <a:ext uri="{FF2B5EF4-FFF2-40B4-BE49-F238E27FC236}">
                  <a16:creationId xmlns:a16="http://schemas.microsoft.com/office/drawing/2014/main" id="{C4D7B963-957D-499C-A946-DA8EF5C85615}"/>
                </a:ext>
              </a:extLst>
            </p:cNvPr>
            <p:cNvSpPr txBox="1">
              <a:spLocks noChangeArrowheads="1"/>
            </p:cNvSpPr>
            <p:nvPr/>
          </p:nvSpPr>
          <p:spPr bwMode="auto">
            <a:xfrm>
              <a:off x="384" y="3011"/>
              <a:ext cx="5232" cy="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90000"/>
                </a:lnSpc>
                <a:spcBef>
                  <a:spcPct val="0"/>
                </a:spcBef>
                <a:buClrTx/>
                <a:buSzTx/>
                <a:buFontTx/>
                <a:buNone/>
              </a:pPr>
              <a:r>
                <a:rPr lang="en-US" altLang="cs-CZ" sz="2400" b="1">
                  <a:solidFill>
                    <a:schemeClr val="accent2"/>
                  </a:solidFill>
                  <a:latin typeface="Arial" panose="020B0604020202020204" pitchFamily="34" charset="0"/>
                </a:rPr>
                <a:t>Cardiac Output (Q)</a:t>
              </a:r>
            </a:p>
          </p:txBody>
        </p:sp>
        <p:sp>
          <p:nvSpPr>
            <p:cNvPr id="23559" name="Text Box 14">
              <a:extLst>
                <a:ext uri="{FF2B5EF4-FFF2-40B4-BE49-F238E27FC236}">
                  <a16:creationId xmlns:a16="http://schemas.microsoft.com/office/drawing/2014/main" id="{623F9017-AED9-4EC2-A653-A6ED65212A2C}"/>
                </a:ext>
              </a:extLst>
            </p:cNvPr>
            <p:cNvSpPr txBox="1">
              <a:spLocks noChangeArrowheads="1"/>
            </p:cNvSpPr>
            <p:nvPr/>
          </p:nvSpPr>
          <p:spPr bwMode="auto">
            <a:xfrm>
              <a:off x="1988" y="2836"/>
              <a:ext cx="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cs-CZ" sz="2400" b="1">
                  <a:solidFill>
                    <a:schemeClr val="accent2"/>
                  </a:solidFill>
                  <a:latin typeface="Arial" panose="020B0604020202020204" pitchFamily="34" charset="0"/>
                </a:rPr>
                <a:t>.</a:t>
              </a:r>
            </a:p>
          </p:txBody>
        </p:sp>
        <p:sp>
          <p:nvSpPr>
            <p:cNvPr id="23560" name="Text Box 16">
              <a:extLst>
                <a:ext uri="{FF2B5EF4-FFF2-40B4-BE49-F238E27FC236}">
                  <a16:creationId xmlns:a16="http://schemas.microsoft.com/office/drawing/2014/main" id="{2C77E7C0-178D-4E4E-82E8-4F11894035ED}"/>
                </a:ext>
              </a:extLst>
            </p:cNvPr>
            <p:cNvSpPr txBox="1">
              <a:spLocks noChangeArrowheads="1"/>
            </p:cNvSpPr>
            <p:nvPr/>
          </p:nvSpPr>
          <p:spPr bwMode="auto">
            <a:xfrm>
              <a:off x="384" y="3800"/>
              <a:ext cx="5232" cy="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90000"/>
                </a:lnSpc>
                <a:spcBef>
                  <a:spcPct val="0"/>
                </a:spcBef>
                <a:buClrTx/>
                <a:buSzTx/>
                <a:buFontTx/>
                <a:buNone/>
              </a:pPr>
              <a:r>
                <a:rPr lang="en-US" altLang="cs-CZ" sz="2400" dirty="0">
                  <a:solidFill>
                    <a:schemeClr val="tx1"/>
                  </a:solidFill>
                  <a:latin typeface="Wingdings" panose="05000000000000000000" pitchFamily="2" charset="2"/>
                </a:rPr>
                <a:t>w</a:t>
              </a:r>
              <a:r>
                <a:rPr lang="en-US" altLang="cs-CZ" sz="2400" dirty="0">
                  <a:solidFill>
                    <a:schemeClr val="tx1"/>
                  </a:solidFill>
                  <a:latin typeface="Arial" panose="020B0604020202020204" pitchFamily="34" charset="0"/>
                </a:rPr>
                <a:t> Q = HR </a:t>
              </a:r>
              <a:r>
                <a:rPr lang="en-US" altLang="cs-CZ" sz="2400" dirty="0">
                  <a:solidFill>
                    <a:schemeClr val="tx1"/>
                  </a:solidFill>
                  <a:latin typeface="Symbol" panose="05050102010706020507" pitchFamily="18" charset="2"/>
                </a:rPr>
                <a:t>´</a:t>
              </a:r>
              <a:r>
                <a:rPr lang="en-US" altLang="cs-CZ" sz="2400" dirty="0">
                  <a:solidFill>
                    <a:schemeClr val="tx1"/>
                  </a:solidFill>
                  <a:latin typeface="Arial" panose="020B0604020202020204" pitchFamily="34" charset="0"/>
                </a:rPr>
                <a:t> SV</a:t>
              </a:r>
            </a:p>
          </p:txBody>
        </p:sp>
        <p:sp>
          <p:nvSpPr>
            <p:cNvPr id="23561" name="Text Box 17">
              <a:extLst>
                <a:ext uri="{FF2B5EF4-FFF2-40B4-BE49-F238E27FC236}">
                  <a16:creationId xmlns:a16="http://schemas.microsoft.com/office/drawing/2014/main" id="{114C1792-4A7C-413D-A5D9-9BF933594219}"/>
                </a:ext>
              </a:extLst>
            </p:cNvPr>
            <p:cNvSpPr txBox="1">
              <a:spLocks noChangeArrowheads="1"/>
            </p:cNvSpPr>
            <p:nvPr/>
          </p:nvSpPr>
          <p:spPr bwMode="auto">
            <a:xfrm>
              <a:off x="630" y="3460"/>
              <a:ext cx="9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cs-CZ" sz="2400">
                  <a:solidFill>
                    <a:schemeClr val="tx1"/>
                  </a:solidFill>
                  <a:latin typeface="Arial" panose="020B0604020202020204" pitchFamily="34" charset="0"/>
                </a:rPr>
                <a:t>.</a:t>
              </a:r>
              <a:endParaRPr lang="en-US" altLang="cs-CZ" sz="2400" b="1">
                <a:solidFill>
                  <a:schemeClr val="accent2"/>
                </a:solidFill>
                <a:latin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filter="wipe(left)">
                                      <p:cBhvr>
                                        <p:cTn id="7" dur="500"/>
                                        <p:tgtEl>
                                          <p:spTgt spid="194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9460"/>
                                        </p:tgtEl>
                                        <p:attrNameLst>
                                          <p:attrName>style.visibility</p:attrName>
                                        </p:attrNameLst>
                                      </p:cBhvr>
                                      <p:to>
                                        <p:strVal val="visible"/>
                                      </p:to>
                                    </p:set>
                                    <p:animEffect transition="in" filter="wipe(left)">
                                      <p:cBhvr>
                                        <p:cTn id="12" dur="500"/>
                                        <p:tgtEl>
                                          <p:spTgt spid="1946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9474"/>
                                        </p:tgtEl>
                                        <p:attrNameLst>
                                          <p:attrName>style.visibility</p:attrName>
                                        </p:attrNameLst>
                                      </p:cBhvr>
                                      <p:to>
                                        <p:strVal val="visible"/>
                                      </p:to>
                                    </p:set>
                                    <p:animEffect transition="in" filter="wipe(left)">
                                      <p:cBhvr>
                                        <p:cTn id="17" dur="500"/>
                                        <p:tgtEl>
                                          <p:spTgt spid="194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 Box 3">
            <a:extLst>
              <a:ext uri="{FF2B5EF4-FFF2-40B4-BE49-F238E27FC236}">
                <a16:creationId xmlns:a16="http://schemas.microsoft.com/office/drawing/2014/main" id="{79EBE654-55A4-4E8B-AA56-D29A3DF8EA1E}"/>
              </a:ext>
            </a:extLst>
          </p:cNvPr>
          <p:cNvSpPr txBox="1">
            <a:spLocks noChangeArrowheads="1"/>
          </p:cNvSpPr>
          <p:nvPr/>
        </p:nvSpPr>
        <p:spPr bwMode="auto">
          <a:xfrm>
            <a:off x="276225" y="260350"/>
            <a:ext cx="88677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cs-CZ" sz="3400" b="1">
                <a:solidFill>
                  <a:schemeClr val="accent2"/>
                </a:solidFill>
                <a:latin typeface="Arial" panose="020B0604020202020204" pitchFamily="34" charset="0"/>
              </a:rPr>
              <a:t>Ejection Fraction (EF)</a:t>
            </a:r>
          </a:p>
        </p:txBody>
      </p:sp>
      <p:sp>
        <p:nvSpPr>
          <p:cNvPr id="20484" name="Text Box 4">
            <a:extLst>
              <a:ext uri="{FF2B5EF4-FFF2-40B4-BE49-F238E27FC236}">
                <a16:creationId xmlns:a16="http://schemas.microsoft.com/office/drawing/2014/main" id="{1713159E-3852-4C9D-A360-2F8E301E25AD}"/>
              </a:ext>
            </a:extLst>
          </p:cNvPr>
          <p:cNvSpPr txBox="1">
            <a:spLocks noChangeArrowheads="1"/>
          </p:cNvSpPr>
          <p:nvPr/>
        </p:nvSpPr>
        <p:spPr bwMode="auto">
          <a:xfrm>
            <a:off x="609600" y="1631950"/>
            <a:ext cx="8305800" cy="75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90000"/>
              </a:lnSpc>
              <a:spcBef>
                <a:spcPct val="0"/>
              </a:spcBef>
              <a:buClrTx/>
              <a:buSzTx/>
              <a:buFontTx/>
              <a:buNone/>
            </a:pPr>
            <a:r>
              <a:rPr lang="en-US" altLang="cs-CZ" sz="2400">
                <a:solidFill>
                  <a:schemeClr val="tx1"/>
                </a:solidFill>
                <a:latin typeface="Wingdings" panose="05000000000000000000" pitchFamily="2" charset="2"/>
              </a:rPr>
              <a:t>w</a:t>
            </a:r>
            <a:r>
              <a:rPr lang="en-US" altLang="cs-CZ" sz="2400">
                <a:solidFill>
                  <a:schemeClr val="tx1"/>
                </a:solidFill>
                <a:latin typeface="Arial" panose="020B0604020202020204" pitchFamily="34" charset="0"/>
              </a:rPr>
              <a:t>	Proportion of blood pumped out of the left</a:t>
            </a:r>
            <a:br>
              <a:rPr lang="cs-CZ" altLang="cs-CZ" sz="2400">
                <a:solidFill>
                  <a:schemeClr val="tx1"/>
                </a:solidFill>
                <a:latin typeface="Arial" panose="020B0604020202020204" pitchFamily="34" charset="0"/>
              </a:rPr>
            </a:br>
            <a:r>
              <a:rPr lang="en-US" altLang="cs-CZ" sz="2400">
                <a:solidFill>
                  <a:schemeClr val="tx1"/>
                </a:solidFill>
                <a:latin typeface="Arial" panose="020B0604020202020204" pitchFamily="34" charset="0"/>
              </a:rPr>
              <a:t>ventricle each beat</a:t>
            </a:r>
          </a:p>
        </p:txBody>
      </p:sp>
      <p:sp>
        <p:nvSpPr>
          <p:cNvPr id="20485" name="Text Box 5">
            <a:extLst>
              <a:ext uri="{FF2B5EF4-FFF2-40B4-BE49-F238E27FC236}">
                <a16:creationId xmlns:a16="http://schemas.microsoft.com/office/drawing/2014/main" id="{2F106F88-6FBE-49D1-95B2-60D7E20FEBA1}"/>
              </a:ext>
            </a:extLst>
          </p:cNvPr>
          <p:cNvSpPr txBox="1">
            <a:spLocks noChangeArrowheads="1"/>
          </p:cNvSpPr>
          <p:nvPr/>
        </p:nvSpPr>
        <p:spPr bwMode="auto">
          <a:xfrm>
            <a:off x="609600" y="2481263"/>
            <a:ext cx="830580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90000"/>
              </a:lnSpc>
              <a:spcBef>
                <a:spcPct val="0"/>
              </a:spcBef>
              <a:buClrTx/>
              <a:buSzTx/>
              <a:buFontTx/>
              <a:buNone/>
            </a:pPr>
            <a:r>
              <a:rPr lang="en-US" altLang="cs-CZ" sz="2400">
                <a:solidFill>
                  <a:schemeClr val="tx1"/>
                </a:solidFill>
                <a:latin typeface="Wingdings" panose="05000000000000000000" pitchFamily="2" charset="2"/>
              </a:rPr>
              <a:t>w</a:t>
            </a:r>
            <a:r>
              <a:rPr lang="en-US" altLang="cs-CZ" sz="2400">
                <a:solidFill>
                  <a:schemeClr val="tx1"/>
                </a:solidFill>
                <a:latin typeface="Arial" panose="020B0604020202020204" pitchFamily="34" charset="0"/>
              </a:rPr>
              <a:t> EF = SV/EDV</a:t>
            </a:r>
          </a:p>
        </p:txBody>
      </p:sp>
      <p:sp>
        <p:nvSpPr>
          <p:cNvPr id="20486" name="Text Box 6">
            <a:extLst>
              <a:ext uri="{FF2B5EF4-FFF2-40B4-BE49-F238E27FC236}">
                <a16:creationId xmlns:a16="http://schemas.microsoft.com/office/drawing/2014/main" id="{69E43ADF-FABC-4E50-9D11-68EA5E85278C}"/>
              </a:ext>
            </a:extLst>
          </p:cNvPr>
          <p:cNvSpPr txBox="1">
            <a:spLocks noChangeArrowheads="1"/>
          </p:cNvSpPr>
          <p:nvPr/>
        </p:nvSpPr>
        <p:spPr bwMode="auto">
          <a:xfrm>
            <a:off x="609600" y="2990850"/>
            <a:ext cx="83058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90000"/>
              </a:lnSpc>
              <a:spcBef>
                <a:spcPct val="0"/>
              </a:spcBef>
              <a:buClrTx/>
              <a:buSzTx/>
              <a:buFontTx/>
              <a:buNone/>
            </a:pPr>
            <a:r>
              <a:rPr lang="en-US" altLang="cs-CZ" sz="2400">
                <a:solidFill>
                  <a:schemeClr val="tx1"/>
                </a:solidFill>
                <a:latin typeface="Wingdings" panose="05000000000000000000" pitchFamily="2" charset="2"/>
              </a:rPr>
              <a:t>w</a:t>
            </a:r>
            <a:r>
              <a:rPr lang="en-US" altLang="cs-CZ" sz="2400">
                <a:solidFill>
                  <a:schemeClr val="tx1"/>
                </a:solidFill>
                <a:latin typeface="Arial" panose="020B0604020202020204" pitchFamily="34" charset="0"/>
              </a:rPr>
              <a:t> Averages 60% at rest</a:t>
            </a:r>
          </a:p>
        </p:txBody>
      </p:sp>
      <p:pic>
        <p:nvPicPr>
          <p:cNvPr id="20487" name="Picture 7" descr="D:\Alternate Chapter Clipart\Chapter 20\Body_heart.tiff">
            <a:extLst>
              <a:ext uri="{FF2B5EF4-FFF2-40B4-BE49-F238E27FC236}">
                <a16:creationId xmlns:a16="http://schemas.microsoft.com/office/drawing/2014/main" id="{6BF94B0B-4A77-4135-9B53-90D437E425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4114800"/>
            <a:ext cx="2589213" cy="258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20487"/>
                                        </p:tgtEl>
                                        <p:attrNameLst>
                                          <p:attrName>style.visibility</p:attrName>
                                        </p:attrNameLst>
                                      </p:cBhvr>
                                      <p:to>
                                        <p:strVal val="visible"/>
                                      </p:to>
                                    </p:set>
                                    <p:animEffect transition="in" filter="wipe(down)">
                                      <p:cBhvr>
                                        <p:cTn id="7" dur="500"/>
                                        <p:tgtEl>
                                          <p:spTgt spid="20487"/>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0483"/>
                                        </p:tgtEl>
                                        <p:attrNameLst>
                                          <p:attrName>style.visibility</p:attrName>
                                        </p:attrNameLst>
                                      </p:cBhvr>
                                      <p:to>
                                        <p:strVal val="visible"/>
                                      </p:to>
                                    </p:set>
                                    <p:animEffect transition="in" filter="wipe(left)">
                                      <p:cBhvr>
                                        <p:cTn id="11" dur="500"/>
                                        <p:tgtEl>
                                          <p:spTgt spid="2048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0484"/>
                                        </p:tgtEl>
                                        <p:attrNameLst>
                                          <p:attrName>style.visibility</p:attrName>
                                        </p:attrNameLst>
                                      </p:cBhvr>
                                      <p:to>
                                        <p:strVal val="visible"/>
                                      </p:to>
                                    </p:set>
                                    <p:animEffect transition="in" filter="wipe(left)">
                                      <p:cBhvr>
                                        <p:cTn id="16" dur="500"/>
                                        <p:tgtEl>
                                          <p:spTgt spid="2048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0485"/>
                                        </p:tgtEl>
                                        <p:attrNameLst>
                                          <p:attrName>style.visibility</p:attrName>
                                        </p:attrNameLst>
                                      </p:cBhvr>
                                      <p:to>
                                        <p:strVal val="visible"/>
                                      </p:to>
                                    </p:set>
                                    <p:animEffect transition="in" filter="wipe(left)">
                                      <p:cBhvr>
                                        <p:cTn id="21" dur="500"/>
                                        <p:tgtEl>
                                          <p:spTgt spid="2048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0486"/>
                                        </p:tgtEl>
                                        <p:attrNameLst>
                                          <p:attrName>style.visibility</p:attrName>
                                        </p:attrNameLst>
                                      </p:cBhvr>
                                      <p:to>
                                        <p:strVal val="visible"/>
                                      </p:to>
                                    </p:set>
                                    <p:animEffect transition="in" filter="wipe(left)">
                                      <p:cBhvr>
                                        <p:cTn id="26" dur="500"/>
                                        <p:tgtEl>
                                          <p:spTgt spid="20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autoUpdateAnimBg="0"/>
      <p:bldP spid="20484" grpId="0" autoUpdateAnimBg="0"/>
      <p:bldP spid="20485" grpId="0" autoUpdateAnimBg="0"/>
      <p:bldP spid="20486"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 Box 3">
            <a:extLst>
              <a:ext uri="{FF2B5EF4-FFF2-40B4-BE49-F238E27FC236}">
                <a16:creationId xmlns:a16="http://schemas.microsoft.com/office/drawing/2014/main" id="{2F4D08D8-8BC6-43E3-958A-4ED625E773CD}"/>
              </a:ext>
            </a:extLst>
          </p:cNvPr>
          <p:cNvSpPr txBox="1">
            <a:spLocks noChangeArrowheads="1"/>
          </p:cNvSpPr>
          <p:nvPr/>
        </p:nvSpPr>
        <p:spPr bwMode="auto">
          <a:xfrm>
            <a:off x="276225" y="260350"/>
            <a:ext cx="88677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cs-CZ" sz="3400" b="1">
                <a:solidFill>
                  <a:schemeClr val="accent2"/>
                </a:solidFill>
                <a:latin typeface="Arial" panose="020B0604020202020204" pitchFamily="34" charset="0"/>
              </a:rPr>
              <a:t>Vascular System</a:t>
            </a:r>
          </a:p>
        </p:txBody>
      </p:sp>
      <p:sp>
        <p:nvSpPr>
          <p:cNvPr id="22532" name="Text Box 4">
            <a:extLst>
              <a:ext uri="{FF2B5EF4-FFF2-40B4-BE49-F238E27FC236}">
                <a16:creationId xmlns:a16="http://schemas.microsoft.com/office/drawing/2014/main" id="{002952C0-D14E-4E3D-BE81-D4D053E7431B}"/>
              </a:ext>
            </a:extLst>
          </p:cNvPr>
          <p:cNvSpPr txBox="1">
            <a:spLocks noChangeArrowheads="1"/>
          </p:cNvSpPr>
          <p:nvPr/>
        </p:nvSpPr>
        <p:spPr bwMode="auto">
          <a:xfrm>
            <a:off x="609600" y="1631950"/>
            <a:ext cx="83058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90000"/>
              </a:lnSpc>
              <a:spcBef>
                <a:spcPct val="0"/>
              </a:spcBef>
              <a:buClrTx/>
              <a:buSzTx/>
              <a:buFontTx/>
              <a:buNone/>
            </a:pPr>
            <a:r>
              <a:rPr lang="en-US" altLang="cs-CZ" sz="2400">
                <a:solidFill>
                  <a:schemeClr val="tx1"/>
                </a:solidFill>
                <a:latin typeface="Wingdings" panose="05000000000000000000" pitchFamily="2" charset="2"/>
              </a:rPr>
              <a:t>w</a:t>
            </a:r>
            <a:r>
              <a:rPr lang="en-US" altLang="cs-CZ" sz="2400">
                <a:solidFill>
                  <a:schemeClr val="tx1"/>
                </a:solidFill>
                <a:latin typeface="Arial" panose="020B0604020202020204" pitchFamily="34" charset="0"/>
              </a:rPr>
              <a:t> Arteries</a:t>
            </a:r>
          </a:p>
        </p:txBody>
      </p:sp>
      <p:sp>
        <p:nvSpPr>
          <p:cNvPr id="22533" name="Text Box 5">
            <a:extLst>
              <a:ext uri="{FF2B5EF4-FFF2-40B4-BE49-F238E27FC236}">
                <a16:creationId xmlns:a16="http://schemas.microsoft.com/office/drawing/2014/main" id="{0406F32F-FE2B-4D08-B133-C7CF5376C0C3}"/>
              </a:ext>
            </a:extLst>
          </p:cNvPr>
          <p:cNvSpPr txBox="1">
            <a:spLocks noChangeArrowheads="1"/>
          </p:cNvSpPr>
          <p:nvPr/>
        </p:nvSpPr>
        <p:spPr bwMode="auto">
          <a:xfrm>
            <a:off x="609600" y="2133600"/>
            <a:ext cx="83058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90000"/>
              </a:lnSpc>
              <a:spcBef>
                <a:spcPct val="0"/>
              </a:spcBef>
              <a:buClrTx/>
              <a:buSzTx/>
              <a:buFontTx/>
              <a:buNone/>
            </a:pPr>
            <a:r>
              <a:rPr lang="en-US" altLang="cs-CZ" sz="2400">
                <a:solidFill>
                  <a:schemeClr val="tx1"/>
                </a:solidFill>
                <a:latin typeface="Wingdings" panose="05000000000000000000" pitchFamily="2" charset="2"/>
              </a:rPr>
              <a:t>w</a:t>
            </a:r>
            <a:r>
              <a:rPr lang="en-US" altLang="cs-CZ" sz="2400">
                <a:solidFill>
                  <a:schemeClr val="tx1"/>
                </a:solidFill>
                <a:latin typeface="Arial" panose="020B0604020202020204" pitchFamily="34" charset="0"/>
              </a:rPr>
              <a:t> Arterioles</a:t>
            </a:r>
          </a:p>
        </p:txBody>
      </p:sp>
      <p:sp>
        <p:nvSpPr>
          <p:cNvPr id="22534" name="Text Box 6">
            <a:extLst>
              <a:ext uri="{FF2B5EF4-FFF2-40B4-BE49-F238E27FC236}">
                <a16:creationId xmlns:a16="http://schemas.microsoft.com/office/drawing/2014/main" id="{55621117-1380-4311-82F8-5D42268B94DE}"/>
              </a:ext>
            </a:extLst>
          </p:cNvPr>
          <p:cNvSpPr txBox="1">
            <a:spLocks noChangeArrowheads="1"/>
          </p:cNvSpPr>
          <p:nvPr/>
        </p:nvSpPr>
        <p:spPr bwMode="auto">
          <a:xfrm>
            <a:off x="609600" y="2628900"/>
            <a:ext cx="83058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90000"/>
              </a:lnSpc>
              <a:spcBef>
                <a:spcPct val="0"/>
              </a:spcBef>
              <a:buClrTx/>
              <a:buSzTx/>
              <a:buFontTx/>
              <a:buNone/>
            </a:pPr>
            <a:r>
              <a:rPr lang="en-US" altLang="cs-CZ" sz="2400">
                <a:solidFill>
                  <a:schemeClr val="tx1"/>
                </a:solidFill>
                <a:latin typeface="Wingdings" panose="05000000000000000000" pitchFamily="2" charset="2"/>
              </a:rPr>
              <a:t>w</a:t>
            </a:r>
            <a:r>
              <a:rPr lang="en-US" altLang="cs-CZ" sz="2400">
                <a:solidFill>
                  <a:schemeClr val="tx1"/>
                </a:solidFill>
                <a:latin typeface="Arial" panose="020B0604020202020204" pitchFamily="34" charset="0"/>
              </a:rPr>
              <a:t> Capillaries</a:t>
            </a:r>
          </a:p>
        </p:txBody>
      </p:sp>
      <p:sp>
        <p:nvSpPr>
          <p:cNvPr id="22535" name="Text Box 7">
            <a:extLst>
              <a:ext uri="{FF2B5EF4-FFF2-40B4-BE49-F238E27FC236}">
                <a16:creationId xmlns:a16="http://schemas.microsoft.com/office/drawing/2014/main" id="{D64EE30F-6C11-4BD7-A192-8A64E12C6A50}"/>
              </a:ext>
            </a:extLst>
          </p:cNvPr>
          <p:cNvSpPr txBox="1">
            <a:spLocks noChangeArrowheads="1"/>
          </p:cNvSpPr>
          <p:nvPr/>
        </p:nvSpPr>
        <p:spPr bwMode="auto">
          <a:xfrm>
            <a:off x="609600" y="3124200"/>
            <a:ext cx="83058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90000"/>
              </a:lnSpc>
              <a:spcBef>
                <a:spcPct val="0"/>
              </a:spcBef>
              <a:buClrTx/>
              <a:buSzTx/>
              <a:buFontTx/>
              <a:buNone/>
            </a:pPr>
            <a:r>
              <a:rPr lang="en-US" altLang="cs-CZ" sz="2400">
                <a:solidFill>
                  <a:schemeClr val="tx1"/>
                </a:solidFill>
                <a:latin typeface="Wingdings" panose="05000000000000000000" pitchFamily="2" charset="2"/>
              </a:rPr>
              <a:t>w</a:t>
            </a:r>
            <a:r>
              <a:rPr lang="en-US" altLang="cs-CZ" sz="2400">
                <a:solidFill>
                  <a:schemeClr val="tx1"/>
                </a:solidFill>
                <a:latin typeface="Arial" panose="020B0604020202020204" pitchFamily="34" charset="0"/>
              </a:rPr>
              <a:t> Venules</a:t>
            </a:r>
          </a:p>
        </p:txBody>
      </p:sp>
      <p:sp>
        <p:nvSpPr>
          <p:cNvPr id="22536" name="Text Box 8">
            <a:extLst>
              <a:ext uri="{FF2B5EF4-FFF2-40B4-BE49-F238E27FC236}">
                <a16:creationId xmlns:a16="http://schemas.microsoft.com/office/drawing/2014/main" id="{DBDABD3F-3540-415D-B42D-E39FF4F3F9AE}"/>
              </a:ext>
            </a:extLst>
          </p:cNvPr>
          <p:cNvSpPr txBox="1">
            <a:spLocks noChangeArrowheads="1"/>
          </p:cNvSpPr>
          <p:nvPr/>
        </p:nvSpPr>
        <p:spPr bwMode="auto">
          <a:xfrm>
            <a:off x="609600" y="3617913"/>
            <a:ext cx="830580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90000"/>
              </a:lnSpc>
              <a:spcBef>
                <a:spcPct val="0"/>
              </a:spcBef>
              <a:buClrTx/>
              <a:buSzTx/>
              <a:buFontTx/>
              <a:buNone/>
            </a:pPr>
            <a:r>
              <a:rPr lang="en-US" altLang="cs-CZ" sz="2400">
                <a:solidFill>
                  <a:schemeClr val="tx1"/>
                </a:solidFill>
                <a:latin typeface="Wingdings" panose="05000000000000000000" pitchFamily="2" charset="2"/>
              </a:rPr>
              <a:t>w</a:t>
            </a:r>
            <a:r>
              <a:rPr lang="en-US" altLang="cs-CZ" sz="2400">
                <a:solidFill>
                  <a:schemeClr val="tx1"/>
                </a:solidFill>
                <a:latin typeface="Arial" panose="020B0604020202020204" pitchFamily="34" charset="0"/>
              </a:rPr>
              <a:t> Veins</a:t>
            </a:r>
          </a:p>
        </p:txBody>
      </p:sp>
      <p:pic>
        <p:nvPicPr>
          <p:cNvPr id="22537" name="Picture 9" descr="D:\Alternate Chapter Clipart\Chapter 04\Bodyw_pressurepoints.tiff">
            <a:extLst>
              <a:ext uri="{FF2B5EF4-FFF2-40B4-BE49-F238E27FC236}">
                <a16:creationId xmlns:a16="http://schemas.microsoft.com/office/drawing/2014/main" id="{73C6CBF0-FAEE-43B5-AEDE-1AE1B2543B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1900" y="3952875"/>
            <a:ext cx="1389063" cy="273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22537"/>
                                        </p:tgtEl>
                                        <p:attrNameLst>
                                          <p:attrName>style.visibility</p:attrName>
                                        </p:attrNameLst>
                                      </p:cBhvr>
                                      <p:to>
                                        <p:strVal val="visible"/>
                                      </p:to>
                                    </p:set>
                                    <p:animEffect transition="in" filter="wipe(down)">
                                      <p:cBhvr>
                                        <p:cTn id="7" dur="500"/>
                                        <p:tgtEl>
                                          <p:spTgt spid="22537"/>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2531"/>
                                        </p:tgtEl>
                                        <p:attrNameLst>
                                          <p:attrName>style.visibility</p:attrName>
                                        </p:attrNameLst>
                                      </p:cBhvr>
                                      <p:to>
                                        <p:strVal val="visible"/>
                                      </p:to>
                                    </p:set>
                                    <p:animEffect transition="in" filter="wipe(left)">
                                      <p:cBhvr>
                                        <p:cTn id="11" dur="500"/>
                                        <p:tgtEl>
                                          <p:spTgt spid="2253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2532"/>
                                        </p:tgtEl>
                                        <p:attrNameLst>
                                          <p:attrName>style.visibility</p:attrName>
                                        </p:attrNameLst>
                                      </p:cBhvr>
                                      <p:to>
                                        <p:strVal val="visible"/>
                                      </p:to>
                                    </p:set>
                                    <p:animEffect transition="in" filter="wipe(left)">
                                      <p:cBhvr>
                                        <p:cTn id="16" dur="500"/>
                                        <p:tgtEl>
                                          <p:spTgt spid="2253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2533"/>
                                        </p:tgtEl>
                                        <p:attrNameLst>
                                          <p:attrName>style.visibility</p:attrName>
                                        </p:attrNameLst>
                                      </p:cBhvr>
                                      <p:to>
                                        <p:strVal val="visible"/>
                                      </p:to>
                                    </p:set>
                                    <p:animEffect transition="in" filter="wipe(left)">
                                      <p:cBhvr>
                                        <p:cTn id="21" dur="500"/>
                                        <p:tgtEl>
                                          <p:spTgt spid="2253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2534"/>
                                        </p:tgtEl>
                                        <p:attrNameLst>
                                          <p:attrName>style.visibility</p:attrName>
                                        </p:attrNameLst>
                                      </p:cBhvr>
                                      <p:to>
                                        <p:strVal val="visible"/>
                                      </p:to>
                                    </p:set>
                                    <p:animEffect transition="in" filter="wipe(left)">
                                      <p:cBhvr>
                                        <p:cTn id="26" dur="500"/>
                                        <p:tgtEl>
                                          <p:spTgt spid="2253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2535"/>
                                        </p:tgtEl>
                                        <p:attrNameLst>
                                          <p:attrName>style.visibility</p:attrName>
                                        </p:attrNameLst>
                                      </p:cBhvr>
                                      <p:to>
                                        <p:strVal val="visible"/>
                                      </p:to>
                                    </p:set>
                                    <p:animEffect transition="in" filter="wipe(left)">
                                      <p:cBhvr>
                                        <p:cTn id="31" dur="500"/>
                                        <p:tgtEl>
                                          <p:spTgt spid="2253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2536"/>
                                        </p:tgtEl>
                                        <p:attrNameLst>
                                          <p:attrName>style.visibility</p:attrName>
                                        </p:attrNameLst>
                                      </p:cBhvr>
                                      <p:to>
                                        <p:strVal val="visible"/>
                                      </p:to>
                                    </p:set>
                                    <p:animEffect transition="in" filter="wipe(left)">
                                      <p:cBhvr>
                                        <p:cTn id="36" dur="500"/>
                                        <p:tgtEl>
                                          <p:spTgt spid="225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autoUpdateAnimBg="0"/>
      <p:bldP spid="22532" grpId="0" autoUpdateAnimBg="0"/>
      <p:bldP spid="22533" grpId="0" autoUpdateAnimBg="0"/>
      <p:bldP spid="22534" grpId="0" autoUpdateAnimBg="0"/>
      <p:bldP spid="22535" grpId="0" autoUpdateAnimBg="0"/>
      <p:bldP spid="22536"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ext Box 3">
            <a:extLst>
              <a:ext uri="{FF2B5EF4-FFF2-40B4-BE49-F238E27FC236}">
                <a16:creationId xmlns:a16="http://schemas.microsoft.com/office/drawing/2014/main" id="{B07C3854-F1AB-4DF8-8834-F3ECC1B207BA}"/>
              </a:ext>
            </a:extLst>
          </p:cNvPr>
          <p:cNvSpPr txBox="1">
            <a:spLocks noChangeArrowheads="1"/>
          </p:cNvSpPr>
          <p:nvPr/>
        </p:nvSpPr>
        <p:spPr bwMode="auto">
          <a:xfrm>
            <a:off x="609600" y="1600200"/>
            <a:ext cx="7034213" cy="267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cs-CZ" sz="2400">
                <a:solidFill>
                  <a:schemeClr val="tx1"/>
                </a:solidFill>
                <a:latin typeface="Arial" panose="020B0604020202020204" pitchFamily="34" charset="0"/>
              </a:rPr>
              <a:t>Arteries always carry blood away from the heart; veins always carry blood back to the heart with the help of breathing, the muscle pump, and valves. Pulmonary “veins” carry oxygenated blood from the lungs to the heart and pulmonary “arteries” carry blood with lower oxygen levels to the lungs for oxygenation.</a:t>
            </a:r>
          </a:p>
        </p:txBody>
      </p:sp>
      <p:sp>
        <p:nvSpPr>
          <p:cNvPr id="23556" name="Text Box 4">
            <a:extLst>
              <a:ext uri="{FF2B5EF4-FFF2-40B4-BE49-F238E27FC236}">
                <a16:creationId xmlns:a16="http://schemas.microsoft.com/office/drawing/2014/main" id="{860CE417-191D-498D-821B-AA439A6D3F47}"/>
              </a:ext>
            </a:extLst>
          </p:cNvPr>
          <p:cNvSpPr txBox="1">
            <a:spLocks noChangeArrowheads="1"/>
          </p:cNvSpPr>
          <p:nvPr/>
        </p:nvSpPr>
        <p:spPr bwMode="auto">
          <a:xfrm>
            <a:off x="276225" y="260350"/>
            <a:ext cx="84105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cs-CZ" sz="3400" b="1">
                <a:solidFill>
                  <a:schemeClr val="accent2"/>
                </a:solidFill>
                <a:latin typeface="Arial" panose="020B0604020202020204" pitchFamily="34" charset="0"/>
              </a:rPr>
              <a:t>Did You Know…?</a:t>
            </a:r>
            <a:endParaRPr lang="en-US" altLang="cs-CZ" sz="3400" b="1">
              <a:solidFill>
                <a:schemeClr val="tx1"/>
              </a:solidFill>
              <a:latin typeface="Arial" panose="020B0604020202020204" pitchFamily="34" charset="0"/>
            </a:endParaRPr>
          </a:p>
        </p:txBody>
      </p:sp>
      <p:pic>
        <p:nvPicPr>
          <p:cNvPr id="23557" name="Picture 5" descr="D:\Alternate Chapter Clipart\Chapter 07\Heart.tiff">
            <a:extLst>
              <a:ext uri="{FF2B5EF4-FFF2-40B4-BE49-F238E27FC236}">
                <a16:creationId xmlns:a16="http://schemas.microsoft.com/office/drawing/2014/main" id="{881DB240-3ECB-4CBF-AFCD-05491DB753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9288" y="4267200"/>
            <a:ext cx="197485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23557"/>
                                        </p:tgtEl>
                                        <p:attrNameLst>
                                          <p:attrName>style.visibility</p:attrName>
                                        </p:attrNameLst>
                                      </p:cBhvr>
                                      <p:to>
                                        <p:strVal val="visible"/>
                                      </p:to>
                                    </p:set>
                                    <p:animEffect transition="in" filter="wipe(down)">
                                      <p:cBhvr>
                                        <p:cTn id="7" dur="500"/>
                                        <p:tgtEl>
                                          <p:spTgt spid="23557"/>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556"/>
                                        </p:tgtEl>
                                        <p:attrNameLst>
                                          <p:attrName>style.visibility</p:attrName>
                                        </p:attrNameLst>
                                      </p:cBhvr>
                                      <p:to>
                                        <p:strVal val="visible"/>
                                      </p:to>
                                    </p:set>
                                    <p:animEffect transition="in" filter="wipe(left)">
                                      <p:cBhvr>
                                        <p:cTn id="11" dur="500"/>
                                        <p:tgtEl>
                                          <p:spTgt spid="2355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3555"/>
                                        </p:tgtEl>
                                        <p:attrNameLst>
                                          <p:attrName>style.visibility</p:attrName>
                                        </p:attrNameLst>
                                      </p:cBhvr>
                                      <p:to>
                                        <p:strVal val="visible"/>
                                      </p:to>
                                    </p:set>
                                    <p:animEffect transition="in" filter="wipe(left)">
                                      <p:cBhvr>
                                        <p:cTn id="16" dur="500"/>
                                        <p:tgtEl>
                                          <p:spTgt spid="23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autoUpdateAnimBg="0"/>
      <p:bldP spid="23556"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 Box 4">
            <a:extLst>
              <a:ext uri="{FF2B5EF4-FFF2-40B4-BE49-F238E27FC236}">
                <a16:creationId xmlns:a16="http://schemas.microsoft.com/office/drawing/2014/main" id="{210F642E-CC2C-499F-BF4C-EA42C17EAE43}"/>
              </a:ext>
            </a:extLst>
          </p:cNvPr>
          <p:cNvSpPr txBox="1">
            <a:spLocks noChangeArrowheads="1"/>
          </p:cNvSpPr>
          <p:nvPr/>
        </p:nvSpPr>
        <p:spPr bwMode="auto">
          <a:xfrm>
            <a:off x="381000" y="533400"/>
            <a:ext cx="3124200"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80000"/>
              </a:lnSpc>
              <a:spcBef>
                <a:spcPct val="50000"/>
              </a:spcBef>
              <a:buClrTx/>
              <a:buSzTx/>
              <a:buFontTx/>
              <a:buNone/>
            </a:pPr>
            <a:r>
              <a:rPr lang="en-US" altLang="cs-CZ" sz="3400" b="1" dirty="0">
                <a:solidFill>
                  <a:schemeClr val="accent2"/>
                </a:solidFill>
                <a:latin typeface="Arial" panose="020B0604020202020204" pitchFamily="34" charset="0"/>
              </a:rPr>
              <a:t>MUSCLE PUMP</a:t>
            </a:r>
          </a:p>
        </p:txBody>
      </p:sp>
      <p:pic>
        <p:nvPicPr>
          <p:cNvPr id="24583" name="Picture 7" descr="83134/e2862                                                    000A4003&#10;PROJECTS 1                     B727F70A:">
            <a:extLst>
              <a:ext uri="{FF2B5EF4-FFF2-40B4-BE49-F238E27FC236}">
                <a16:creationId xmlns:a16="http://schemas.microsoft.com/office/drawing/2014/main" id="{FD5C5DAF-027B-43CD-8C76-969D963166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6413" y="722313"/>
            <a:ext cx="2952750" cy="563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3" presetClass="entr" presetSubtype="528" fill="hold" nodeType="clickEffect">
                                  <p:stCondLst>
                                    <p:cond delay="0"/>
                                  </p:stCondLst>
                                  <p:childTnLst>
                                    <p:set>
                                      <p:cBhvr>
                                        <p:cTn id="10" dur="1" fill="hold">
                                          <p:stCondLst>
                                            <p:cond delay="0"/>
                                          </p:stCondLst>
                                        </p:cTn>
                                        <p:tgtEl>
                                          <p:spTgt spid="24583"/>
                                        </p:tgtEl>
                                        <p:attrNameLst>
                                          <p:attrName>style.visibility</p:attrName>
                                        </p:attrNameLst>
                                      </p:cBhvr>
                                      <p:to>
                                        <p:strVal val="visible"/>
                                      </p:to>
                                    </p:set>
                                    <p:anim calcmode="lin" valueType="num">
                                      <p:cBhvr>
                                        <p:cTn id="11" dur="500" fill="hold"/>
                                        <p:tgtEl>
                                          <p:spTgt spid="24583"/>
                                        </p:tgtEl>
                                        <p:attrNameLst>
                                          <p:attrName>ppt_w</p:attrName>
                                        </p:attrNameLst>
                                      </p:cBhvr>
                                      <p:tavLst>
                                        <p:tav tm="0">
                                          <p:val>
                                            <p:fltVal val="0"/>
                                          </p:val>
                                        </p:tav>
                                        <p:tav tm="100000">
                                          <p:val>
                                            <p:strVal val="#ppt_w"/>
                                          </p:val>
                                        </p:tav>
                                      </p:tavLst>
                                    </p:anim>
                                    <p:anim calcmode="lin" valueType="num">
                                      <p:cBhvr>
                                        <p:cTn id="12" dur="500" fill="hold"/>
                                        <p:tgtEl>
                                          <p:spTgt spid="24583"/>
                                        </p:tgtEl>
                                        <p:attrNameLst>
                                          <p:attrName>ppt_h</p:attrName>
                                        </p:attrNameLst>
                                      </p:cBhvr>
                                      <p:tavLst>
                                        <p:tav tm="0">
                                          <p:val>
                                            <p:fltVal val="0"/>
                                          </p:val>
                                        </p:tav>
                                        <p:tav tm="100000">
                                          <p:val>
                                            <p:strVal val="#ppt_h"/>
                                          </p:val>
                                        </p:tav>
                                      </p:tavLst>
                                    </p:anim>
                                    <p:anim calcmode="lin" valueType="num">
                                      <p:cBhvr>
                                        <p:cTn id="13" dur="500" fill="hold"/>
                                        <p:tgtEl>
                                          <p:spTgt spid="24583"/>
                                        </p:tgtEl>
                                        <p:attrNameLst>
                                          <p:attrName>ppt_x</p:attrName>
                                        </p:attrNameLst>
                                      </p:cBhvr>
                                      <p:tavLst>
                                        <p:tav tm="0">
                                          <p:val>
                                            <p:fltVal val="0.5"/>
                                          </p:val>
                                        </p:tav>
                                        <p:tav tm="100000">
                                          <p:val>
                                            <p:strVal val="#ppt_x"/>
                                          </p:val>
                                        </p:tav>
                                      </p:tavLst>
                                    </p:anim>
                                    <p:anim calcmode="lin" valueType="num">
                                      <p:cBhvr>
                                        <p:cTn id="14" dur="500" fill="hold"/>
                                        <p:tgtEl>
                                          <p:spTgt spid="2458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3">
            <a:extLst>
              <a:ext uri="{FF2B5EF4-FFF2-40B4-BE49-F238E27FC236}">
                <a16:creationId xmlns:a16="http://schemas.microsoft.com/office/drawing/2014/main" id="{A8D947C3-7B22-488C-B109-F1F2AA27E1D0}"/>
              </a:ext>
            </a:extLst>
          </p:cNvPr>
          <p:cNvSpPr txBox="1">
            <a:spLocks noChangeArrowheads="1"/>
          </p:cNvSpPr>
          <p:nvPr/>
        </p:nvSpPr>
        <p:spPr bwMode="auto">
          <a:xfrm>
            <a:off x="276225" y="260350"/>
            <a:ext cx="88677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cs-CZ" sz="3400" b="1">
                <a:solidFill>
                  <a:schemeClr val="accent2"/>
                </a:solidFill>
                <a:latin typeface="Arial" panose="020B0604020202020204" pitchFamily="34" charset="0"/>
              </a:rPr>
              <a:t>Blood Distribution</a:t>
            </a:r>
          </a:p>
        </p:txBody>
      </p:sp>
      <p:sp>
        <p:nvSpPr>
          <p:cNvPr id="25604" name="Text Box 4">
            <a:extLst>
              <a:ext uri="{FF2B5EF4-FFF2-40B4-BE49-F238E27FC236}">
                <a16:creationId xmlns:a16="http://schemas.microsoft.com/office/drawing/2014/main" id="{933AE731-4DA7-4BE0-A7FE-E7BE3E8A2B44}"/>
              </a:ext>
            </a:extLst>
          </p:cNvPr>
          <p:cNvSpPr txBox="1">
            <a:spLocks noChangeArrowheads="1"/>
          </p:cNvSpPr>
          <p:nvPr/>
        </p:nvSpPr>
        <p:spPr bwMode="auto">
          <a:xfrm>
            <a:off x="609600" y="1631950"/>
            <a:ext cx="83058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90000"/>
              </a:lnSpc>
              <a:spcBef>
                <a:spcPct val="0"/>
              </a:spcBef>
              <a:buClrTx/>
              <a:buSzTx/>
              <a:buFontTx/>
              <a:buNone/>
            </a:pPr>
            <a:r>
              <a:rPr lang="en-US" altLang="cs-CZ" sz="2400" dirty="0">
                <a:solidFill>
                  <a:schemeClr val="tx1"/>
                </a:solidFill>
                <a:latin typeface="Wingdings" panose="05000000000000000000" pitchFamily="2" charset="2"/>
              </a:rPr>
              <a:t>w</a:t>
            </a:r>
            <a:r>
              <a:rPr lang="en-US" altLang="cs-CZ" sz="2400" dirty="0">
                <a:solidFill>
                  <a:schemeClr val="tx1"/>
                </a:solidFill>
                <a:latin typeface="Arial" panose="020B0604020202020204" pitchFamily="34" charset="0"/>
              </a:rPr>
              <a:t> Matched to overall metabolic demands</a:t>
            </a:r>
          </a:p>
        </p:txBody>
      </p:sp>
      <p:sp>
        <p:nvSpPr>
          <p:cNvPr id="25605" name="Text Box 5">
            <a:extLst>
              <a:ext uri="{FF2B5EF4-FFF2-40B4-BE49-F238E27FC236}">
                <a16:creationId xmlns:a16="http://schemas.microsoft.com/office/drawing/2014/main" id="{1D3337EA-AC3B-4CAD-9E5A-4582E4BA97A8}"/>
              </a:ext>
            </a:extLst>
          </p:cNvPr>
          <p:cNvSpPr txBox="1">
            <a:spLocks noChangeArrowheads="1"/>
          </p:cNvSpPr>
          <p:nvPr/>
        </p:nvSpPr>
        <p:spPr bwMode="auto">
          <a:xfrm>
            <a:off x="609600" y="2146300"/>
            <a:ext cx="7442200" cy="108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90000"/>
              </a:lnSpc>
              <a:spcBef>
                <a:spcPct val="0"/>
              </a:spcBef>
              <a:buClrTx/>
              <a:buSzTx/>
              <a:buFontTx/>
              <a:buNone/>
            </a:pPr>
            <a:r>
              <a:rPr lang="en-US" altLang="cs-CZ" sz="2400">
                <a:solidFill>
                  <a:schemeClr val="tx1"/>
                </a:solidFill>
                <a:latin typeface="Wingdings" panose="05000000000000000000" pitchFamily="2" charset="2"/>
              </a:rPr>
              <a:t>w</a:t>
            </a:r>
            <a:r>
              <a:rPr lang="en-US" altLang="cs-CZ" sz="2400">
                <a:solidFill>
                  <a:schemeClr val="tx1"/>
                </a:solidFill>
                <a:latin typeface="Arial" panose="020B0604020202020204" pitchFamily="34" charset="0"/>
              </a:rPr>
              <a:t>	Autoregulation—arterioles within organs or tissues dilate or constrict in response to the local chemical environment</a:t>
            </a:r>
          </a:p>
        </p:txBody>
      </p:sp>
      <p:sp>
        <p:nvSpPr>
          <p:cNvPr id="25606" name="Text Box 6">
            <a:extLst>
              <a:ext uri="{FF2B5EF4-FFF2-40B4-BE49-F238E27FC236}">
                <a16:creationId xmlns:a16="http://schemas.microsoft.com/office/drawing/2014/main" id="{08579D4F-6AD0-460E-A6CA-DDDE28BEEFBB}"/>
              </a:ext>
            </a:extLst>
          </p:cNvPr>
          <p:cNvSpPr txBox="1">
            <a:spLocks noChangeArrowheads="1"/>
          </p:cNvSpPr>
          <p:nvPr/>
        </p:nvSpPr>
        <p:spPr bwMode="auto">
          <a:xfrm>
            <a:off x="609600" y="3324225"/>
            <a:ext cx="7770813" cy="108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90000"/>
              </a:lnSpc>
              <a:spcBef>
                <a:spcPct val="0"/>
              </a:spcBef>
              <a:buClrTx/>
              <a:buSzTx/>
              <a:buFontTx/>
              <a:buNone/>
            </a:pPr>
            <a:r>
              <a:rPr lang="en-US" altLang="cs-CZ" sz="2400">
                <a:solidFill>
                  <a:schemeClr val="tx1"/>
                </a:solidFill>
                <a:latin typeface="Wingdings" panose="05000000000000000000" pitchFamily="2" charset="2"/>
              </a:rPr>
              <a:t>w</a:t>
            </a:r>
            <a:r>
              <a:rPr lang="en-US" altLang="cs-CZ" sz="2400">
                <a:solidFill>
                  <a:schemeClr val="tx1"/>
                </a:solidFill>
                <a:latin typeface="Arial" panose="020B0604020202020204" pitchFamily="34" charset="0"/>
              </a:rPr>
              <a:t>	Extrinsic neural control—sympathetic nerves within walls of vessels are stimulated causing vessels to constrict</a:t>
            </a:r>
          </a:p>
        </p:txBody>
      </p:sp>
      <p:sp>
        <p:nvSpPr>
          <p:cNvPr id="25607" name="Text Box 7">
            <a:extLst>
              <a:ext uri="{FF2B5EF4-FFF2-40B4-BE49-F238E27FC236}">
                <a16:creationId xmlns:a16="http://schemas.microsoft.com/office/drawing/2014/main" id="{C56BA406-7A3D-4868-A374-22EBE665FC01}"/>
              </a:ext>
            </a:extLst>
          </p:cNvPr>
          <p:cNvSpPr txBox="1">
            <a:spLocks noChangeArrowheads="1"/>
          </p:cNvSpPr>
          <p:nvPr/>
        </p:nvSpPr>
        <p:spPr bwMode="auto">
          <a:xfrm>
            <a:off x="609600" y="4500563"/>
            <a:ext cx="8305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90000"/>
              </a:lnSpc>
              <a:spcBef>
                <a:spcPct val="0"/>
              </a:spcBef>
              <a:buClrTx/>
              <a:buSzTx/>
              <a:buFontTx/>
              <a:buNone/>
            </a:pPr>
            <a:r>
              <a:rPr lang="en-US" altLang="cs-CZ" sz="2400">
                <a:solidFill>
                  <a:schemeClr val="tx1"/>
                </a:solidFill>
                <a:latin typeface="Wingdings" panose="05000000000000000000" pitchFamily="2" charset="2"/>
              </a:rPr>
              <a:t>w</a:t>
            </a:r>
            <a:r>
              <a:rPr lang="en-US" altLang="cs-CZ" sz="2400">
                <a:solidFill>
                  <a:schemeClr val="tx1"/>
                </a:solidFill>
                <a:latin typeface="Arial" panose="020B0604020202020204" pitchFamily="34" charset="0"/>
              </a:rPr>
              <a:t>	Determined by the balance between mean arterial pressure and total peripheral resistance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03"/>
                                        </p:tgtEl>
                                        <p:attrNameLst>
                                          <p:attrName>style.visibility</p:attrName>
                                        </p:attrNameLst>
                                      </p:cBhvr>
                                      <p:to>
                                        <p:strVal val="visible"/>
                                      </p:to>
                                    </p:set>
                                    <p:animEffect transition="in" filter="wipe(left)">
                                      <p:cBhvr>
                                        <p:cTn id="7" dur="500"/>
                                        <p:tgtEl>
                                          <p:spTgt spid="256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604"/>
                                        </p:tgtEl>
                                        <p:attrNameLst>
                                          <p:attrName>style.visibility</p:attrName>
                                        </p:attrNameLst>
                                      </p:cBhvr>
                                      <p:to>
                                        <p:strVal val="visible"/>
                                      </p:to>
                                    </p:set>
                                    <p:animEffect transition="in" filter="wipe(left)">
                                      <p:cBhvr>
                                        <p:cTn id="12" dur="500"/>
                                        <p:tgtEl>
                                          <p:spTgt spid="2560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5605"/>
                                        </p:tgtEl>
                                        <p:attrNameLst>
                                          <p:attrName>style.visibility</p:attrName>
                                        </p:attrNameLst>
                                      </p:cBhvr>
                                      <p:to>
                                        <p:strVal val="visible"/>
                                      </p:to>
                                    </p:set>
                                    <p:animEffect transition="in" filter="wipe(left)">
                                      <p:cBhvr>
                                        <p:cTn id="17" dur="500"/>
                                        <p:tgtEl>
                                          <p:spTgt spid="2560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5606"/>
                                        </p:tgtEl>
                                        <p:attrNameLst>
                                          <p:attrName>style.visibility</p:attrName>
                                        </p:attrNameLst>
                                      </p:cBhvr>
                                      <p:to>
                                        <p:strVal val="visible"/>
                                      </p:to>
                                    </p:set>
                                    <p:animEffect transition="in" filter="wipe(left)">
                                      <p:cBhvr>
                                        <p:cTn id="22" dur="500"/>
                                        <p:tgtEl>
                                          <p:spTgt spid="2560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5607"/>
                                        </p:tgtEl>
                                        <p:attrNameLst>
                                          <p:attrName>style.visibility</p:attrName>
                                        </p:attrNameLst>
                                      </p:cBhvr>
                                      <p:to>
                                        <p:strVal val="visible"/>
                                      </p:to>
                                    </p:set>
                                    <p:animEffect transition="in" filter="wipe(left)">
                                      <p:cBhvr>
                                        <p:cTn id="27" dur="500"/>
                                        <p:tgtEl>
                                          <p:spTgt spid="25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autoUpdateAnimBg="0"/>
      <p:bldP spid="25604" grpId="0" autoUpdateAnimBg="0"/>
      <p:bldP spid="25605" grpId="0" autoUpdateAnimBg="0"/>
      <p:bldP spid="25606" grpId="0" autoUpdateAnimBg="0"/>
      <p:bldP spid="25607"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Zástupný symbol pro obsah 3">
            <a:extLst>
              <a:ext uri="{FF2B5EF4-FFF2-40B4-BE49-F238E27FC236}">
                <a16:creationId xmlns:a16="http://schemas.microsoft.com/office/drawing/2014/main" id="{259B2C95-AD99-4391-B819-6FFAF4F8B861}"/>
              </a:ext>
            </a:extLst>
          </p:cNvPr>
          <p:cNvPicPr>
            <a:picLocks noGrp="1" noChangeAspect="1"/>
          </p:cNvPicPr>
          <p:nvPr/>
        </p:nvPicPr>
        <p:blipFill>
          <a:blip r:embed="rId2" cstate="print"/>
          <a:stretch>
            <a:fillRect/>
          </a:stretch>
        </p:blipFill>
        <p:spPr>
          <a:xfrm>
            <a:off x="215516" y="743692"/>
            <a:ext cx="8712968" cy="5370616"/>
          </a:xfrm>
          <a:prstGeom prst="rect">
            <a:avLst/>
          </a:prstGeom>
        </p:spPr>
      </p:pic>
      <p:sp>
        <p:nvSpPr>
          <p:cNvPr id="3" name="TextovéPole 2">
            <a:extLst>
              <a:ext uri="{FF2B5EF4-FFF2-40B4-BE49-F238E27FC236}">
                <a16:creationId xmlns:a16="http://schemas.microsoft.com/office/drawing/2014/main" id="{B87654F4-1820-4723-BE59-71AAC9051D9F}"/>
              </a:ext>
            </a:extLst>
          </p:cNvPr>
          <p:cNvSpPr txBox="1"/>
          <p:nvPr/>
        </p:nvSpPr>
        <p:spPr>
          <a:xfrm>
            <a:off x="124287" y="1518082"/>
            <a:ext cx="1087157" cy="276999"/>
          </a:xfrm>
          <a:prstGeom prst="rect">
            <a:avLst/>
          </a:prstGeom>
          <a:noFill/>
        </p:spPr>
        <p:txBody>
          <a:bodyPr wrap="none" rtlCol="0">
            <a:spAutoFit/>
          </a:bodyPr>
          <a:lstStyle/>
          <a:p>
            <a:r>
              <a:rPr lang="cs-CZ" sz="1200" dirty="0" err="1">
                <a:highlight>
                  <a:srgbClr val="C0C0C0"/>
                </a:highlight>
              </a:rPr>
              <a:t>Maximal</a:t>
            </a:r>
            <a:r>
              <a:rPr lang="cs-CZ" sz="1200" dirty="0">
                <a:highlight>
                  <a:srgbClr val="C0C0C0"/>
                </a:highlight>
              </a:rPr>
              <a:t> </a:t>
            </a:r>
            <a:r>
              <a:rPr lang="cs-CZ" sz="1200" dirty="0" err="1">
                <a:highlight>
                  <a:srgbClr val="C0C0C0"/>
                </a:highlight>
              </a:rPr>
              <a:t>load</a:t>
            </a:r>
            <a:endParaRPr lang="en-GB" sz="1200" dirty="0">
              <a:highlight>
                <a:srgbClr val="C0C0C0"/>
              </a:highlight>
            </a:endParaRPr>
          </a:p>
        </p:txBody>
      </p:sp>
      <p:sp>
        <p:nvSpPr>
          <p:cNvPr id="4" name="TextovéPole 3">
            <a:extLst>
              <a:ext uri="{FF2B5EF4-FFF2-40B4-BE49-F238E27FC236}">
                <a16:creationId xmlns:a16="http://schemas.microsoft.com/office/drawing/2014/main" id="{07D36420-1981-4CB7-8D0D-B96F3A958866}"/>
              </a:ext>
            </a:extLst>
          </p:cNvPr>
          <p:cNvSpPr txBox="1"/>
          <p:nvPr/>
        </p:nvSpPr>
        <p:spPr>
          <a:xfrm>
            <a:off x="7932556" y="3215197"/>
            <a:ext cx="1087157" cy="276999"/>
          </a:xfrm>
          <a:prstGeom prst="rect">
            <a:avLst/>
          </a:prstGeom>
          <a:noFill/>
        </p:spPr>
        <p:txBody>
          <a:bodyPr wrap="none" rtlCol="0">
            <a:spAutoFit/>
          </a:bodyPr>
          <a:lstStyle/>
          <a:p>
            <a:r>
              <a:rPr lang="cs-CZ" sz="1200" dirty="0" err="1">
                <a:highlight>
                  <a:srgbClr val="C0C0C0"/>
                </a:highlight>
              </a:rPr>
              <a:t>Maximal</a:t>
            </a:r>
            <a:r>
              <a:rPr lang="cs-CZ" sz="1200" dirty="0">
                <a:highlight>
                  <a:srgbClr val="C0C0C0"/>
                </a:highlight>
              </a:rPr>
              <a:t> </a:t>
            </a:r>
            <a:r>
              <a:rPr lang="cs-CZ" sz="1200" dirty="0" err="1">
                <a:highlight>
                  <a:srgbClr val="C0C0C0"/>
                </a:highlight>
              </a:rPr>
              <a:t>load</a:t>
            </a:r>
            <a:endParaRPr lang="en-GB" sz="1200" dirty="0">
              <a:highlight>
                <a:srgbClr val="C0C0C0"/>
              </a:highlight>
            </a:endParaRPr>
          </a:p>
        </p:txBody>
      </p:sp>
      <p:sp>
        <p:nvSpPr>
          <p:cNvPr id="5" name="TextovéPole 4">
            <a:extLst>
              <a:ext uri="{FF2B5EF4-FFF2-40B4-BE49-F238E27FC236}">
                <a16:creationId xmlns:a16="http://schemas.microsoft.com/office/drawing/2014/main" id="{3FFE945A-C79E-44DB-AEB5-6AE373040C1B}"/>
              </a:ext>
            </a:extLst>
          </p:cNvPr>
          <p:cNvSpPr txBox="1"/>
          <p:nvPr/>
        </p:nvSpPr>
        <p:spPr>
          <a:xfrm>
            <a:off x="8001132" y="3492196"/>
            <a:ext cx="475002" cy="276999"/>
          </a:xfrm>
          <a:prstGeom prst="rect">
            <a:avLst/>
          </a:prstGeom>
          <a:noFill/>
        </p:spPr>
        <p:txBody>
          <a:bodyPr wrap="none" rtlCol="0">
            <a:spAutoFit/>
          </a:bodyPr>
          <a:lstStyle/>
          <a:p>
            <a:r>
              <a:rPr lang="cs-CZ" sz="1200" dirty="0">
                <a:highlight>
                  <a:srgbClr val="C0C0C0"/>
                </a:highlight>
              </a:rPr>
              <a:t>Rest</a:t>
            </a:r>
            <a:endParaRPr lang="en-GB" sz="1200" dirty="0">
              <a:highlight>
                <a:srgbClr val="C0C0C0"/>
              </a:highlight>
            </a:endParaRPr>
          </a:p>
        </p:txBody>
      </p:sp>
      <p:sp>
        <p:nvSpPr>
          <p:cNvPr id="6" name="TextovéPole 5">
            <a:extLst>
              <a:ext uri="{FF2B5EF4-FFF2-40B4-BE49-F238E27FC236}">
                <a16:creationId xmlns:a16="http://schemas.microsoft.com/office/drawing/2014/main" id="{3E363979-5086-4097-A604-53FD65A59481}"/>
              </a:ext>
            </a:extLst>
          </p:cNvPr>
          <p:cNvSpPr txBox="1"/>
          <p:nvPr/>
        </p:nvSpPr>
        <p:spPr>
          <a:xfrm>
            <a:off x="430364" y="5136044"/>
            <a:ext cx="475002" cy="276999"/>
          </a:xfrm>
          <a:prstGeom prst="rect">
            <a:avLst/>
          </a:prstGeom>
          <a:noFill/>
        </p:spPr>
        <p:txBody>
          <a:bodyPr wrap="none" rtlCol="0">
            <a:spAutoFit/>
          </a:bodyPr>
          <a:lstStyle/>
          <a:p>
            <a:r>
              <a:rPr lang="cs-CZ" sz="1200" dirty="0">
                <a:highlight>
                  <a:srgbClr val="C0C0C0"/>
                </a:highlight>
              </a:rPr>
              <a:t>Rest</a:t>
            </a:r>
            <a:endParaRPr lang="en-GB" sz="1200" dirty="0">
              <a:highlight>
                <a:srgbClr val="C0C0C0"/>
              </a:highlight>
            </a:endParaRPr>
          </a:p>
        </p:txBody>
      </p:sp>
      <p:sp>
        <p:nvSpPr>
          <p:cNvPr id="7" name="TextovéPole 6">
            <a:extLst>
              <a:ext uri="{FF2B5EF4-FFF2-40B4-BE49-F238E27FC236}">
                <a16:creationId xmlns:a16="http://schemas.microsoft.com/office/drawing/2014/main" id="{D74E022A-108E-45D2-AB17-52C19B894A97}"/>
              </a:ext>
            </a:extLst>
          </p:cNvPr>
          <p:cNvSpPr txBox="1"/>
          <p:nvPr/>
        </p:nvSpPr>
        <p:spPr>
          <a:xfrm>
            <a:off x="3610048" y="793691"/>
            <a:ext cx="1204176" cy="276999"/>
          </a:xfrm>
          <a:prstGeom prst="rect">
            <a:avLst/>
          </a:prstGeom>
          <a:noFill/>
        </p:spPr>
        <p:txBody>
          <a:bodyPr wrap="none" rtlCol="0">
            <a:spAutoFit/>
          </a:bodyPr>
          <a:lstStyle/>
          <a:p>
            <a:r>
              <a:rPr lang="cs-CZ" sz="1200" dirty="0" err="1">
                <a:highlight>
                  <a:srgbClr val="C0C0C0"/>
                </a:highlight>
              </a:rPr>
              <a:t>Cardiac</a:t>
            </a:r>
            <a:r>
              <a:rPr lang="cs-CZ" sz="1200" dirty="0">
                <a:highlight>
                  <a:srgbClr val="C0C0C0"/>
                </a:highlight>
              </a:rPr>
              <a:t> output</a:t>
            </a:r>
            <a:endParaRPr lang="en-GB" sz="1200" dirty="0">
              <a:highlight>
                <a:srgbClr val="C0C0C0"/>
              </a:highlight>
            </a:endParaRPr>
          </a:p>
        </p:txBody>
      </p:sp>
      <p:sp>
        <p:nvSpPr>
          <p:cNvPr id="8" name="TextovéPole 7">
            <a:extLst>
              <a:ext uri="{FF2B5EF4-FFF2-40B4-BE49-F238E27FC236}">
                <a16:creationId xmlns:a16="http://schemas.microsoft.com/office/drawing/2014/main" id="{E7E390DE-5784-4D69-A952-2B175D954140}"/>
              </a:ext>
            </a:extLst>
          </p:cNvPr>
          <p:cNvSpPr txBox="1"/>
          <p:nvPr/>
        </p:nvSpPr>
        <p:spPr>
          <a:xfrm>
            <a:off x="3664792" y="5827267"/>
            <a:ext cx="1204176" cy="276999"/>
          </a:xfrm>
          <a:prstGeom prst="rect">
            <a:avLst/>
          </a:prstGeom>
          <a:noFill/>
        </p:spPr>
        <p:txBody>
          <a:bodyPr wrap="none" rtlCol="0">
            <a:spAutoFit/>
          </a:bodyPr>
          <a:lstStyle/>
          <a:p>
            <a:r>
              <a:rPr lang="cs-CZ" sz="1200" dirty="0" err="1">
                <a:highlight>
                  <a:srgbClr val="C0C0C0"/>
                </a:highlight>
              </a:rPr>
              <a:t>Cardiac</a:t>
            </a:r>
            <a:r>
              <a:rPr lang="cs-CZ" sz="1200" dirty="0">
                <a:highlight>
                  <a:srgbClr val="C0C0C0"/>
                </a:highlight>
              </a:rPr>
              <a:t> output</a:t>
            </a:r>
            <a:endParaRPr lang="en-GB" sz="1200" dirty="0">
              <a:highlight>
                <a:srgbClr val="C0C0C0"/>
              </a:highlight>
            </a:endParaRPr>
          </a:p>
        </p:txBody>
      </p:sp>
    </p:spTree>
    <p:extLst>
      <p:ext uri="{BB962C8B-B14F-4D97-AF65-F5344CB8AC3E}">
        <p14:creationId xmlns:p14="http://schemas.microsoft.com/office/powerpoint/2010/main" val="3947657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32" name="Picture 8" descr="83135/e2862                                                    000A4003&#10;PROJECTS 1                     B727F70A:">
            <a:extLst>
              <a:ext uri="{FF2B5EF4-FFF2-40B4-BE49-F238E27FC236}">
                <a16:creationId xmlns:a16="http://schemas.microsoft.com/office/drawing/2014/main" id="{EE1571B8-6AB9-4DFC-9B51-5C8070FA53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0950" y="747713"/>
            <a:ext cx="4064000" cy="563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3" name="Text Box 9">
            <a:extLst>
              <a:ext uri="{FF2B5EF4-FFF2-40B4-BE49-F238E27FC236}">
                <a16:creationId xmlns:a16="http://schemas.microsoft.com/office/drawing/2014/main" id="{5176A0D2-2A43-46B4-847F-BA844183516B}"/>
              </a:ext>
            </a:extLst>
          </p:cNvPr>
          <p:cNvSpPr txBox="1">
            <a:spLocks noChangeArrowheads="1"/>
          </p:cNvSpPr>
          <p:nvPr/>
        </p:nvSpPr>
        <p:spPr bwMode="auto">
          <a:xfrm>
            <a:off x="381000" y="533400"/>
            <a:ext cx="3429000" cy="133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80000"/>
              </a:lnSpc>
              <a:spcBef>
                <a:spcPct val="50000"/>
              </a:spcBef>
              <a:buClrTx/>
              <a:buSzTx/>
              <a:buFontTx/>
              <a:buNone/>
            </a:pPr>
            <a:r>
              <a:rPr lang="en-US" altLang="cs-CZ" sz="3400" b="1">
                <a:solidFill>
                  <a:schemeClr val="accent2"/>
                </a:solidFill>
                <a:latin typeface="Arial" panose="020B0604020202020204" pitchFamily="34" charset="0"/>
              </a:rPr>
              <a:t>BLOOD DISTRIBUTION AT REST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633"/>
                                        </p:tgtEl>
                                        <p:attrNameLst>
                                          <p:attrName>style.visibility</p:attrName>
                                        </p:attrNameLst>
                                      </p:cBhvr>
                                      <p:to>
                                        <p:strVal val="visible"/>
                                      </p:to>
                                    </p:set>
                                    <p:animEffect transition="in" filter="wipe(left)">
                                      <p:cBhvr>
                                        <p:cTn id="7" dur="500"/>
                                        <p:tgtEl>
                                          <p:spTgt spid="26633"/>
                                        </p:tgtEl>
                                      </p:cBhvr>
                                    </p:animEffect>
                                  </p:childTnLst>
                                </p:cTn>
                              </p:par>
                            </p:childTnLst>
                          </p:cTn>
                        </p:par>
                        <p:par>
                          <p:cTn id="8" fill="hold" nodeType="afterGroup">
                            <p:stCondLst>
                              <p:cond delay="500"/>
                            </p:stCondLst>
                            <p:childTnLst>
                              <p:par>
                                <p:cTn id="9" presetID="23" presetClass="entr" presetSubtype="528" fill="hold" nodeType="afterEffect">
                                  <p:stCondLst>
                                    <p:cond delay="0"/>
                                  </p:stCondLst>
                                  <p:childTnLst>
                                    <p:set>
                                      <p:cBhvr>
                                        <p:cTn id="10" dur="1" fill="hold">
                                          <p:stCondLst>
                                            <p:cond delay="0"/>
                                          </p:stCondLst>
                                        </p:cTn>
                                        <p:tgtEl>
                                          <p:spTgt spid="26632"/>
                                        </p:tgtEl>
                                        <p:attrNameLst>
                                          <p:attrName>style.visibility</p:attrName>
                                        </p:attrNameLst>
                                      </p:cBhvr>
                                      <p:to>
                                        <p:strVal val="visible"/>
                                      </p:to>
                                    </p:set>
                                    <p:anim calcmode="lin" valueType="num">
                                      <p:cBhvr>
                                        <p:cTn id="11" dur="500" fill="hold"/>
                                        <p:tgtEl>
                                          <p:spTgt spid="26632"/>
                                        </p:tgtEl>
                                        <p:attrNameLst>
                                          <p:attrName>ppt_w</p:attrName>
                                        </p:attrNameLst>
                                      </p:cBhvr>
                                      <p:tavLst>
                                        <p:tav tm="0">
                                          <p:val>
                                            <p:fltVal val="0"/>
                                          </p:val>
                                        </p:tav>
                                        <p:tav tm="100000">
                                          <p:val>
                                            <p:strVal val="#ppt_w"/>
                                          </p:val>
                                        </p:tav>
                                      </p:tavLst>
                                    </p:anim>
                                    <p:anim calcmode="lin" valueType="num">
                                      <p:cBhvr>
                                        <p:cTn id="12" dur="500" fill="hold"/>
                                        <p:tgtEl>
                                          <p:spTgt spid="26632"/>
                                        </p:tgtEl>
                                        <p:attrNameLst>
                                          <p:attrName>ppt_h</p:attrName>
                                        </p:attrNameLst>
                                      </p:cBhvr>
                                      <p:tavLst>
                                        <p:tav tm="0">
                                          <p:val>
                                            <p:fltVal val="0"/>
                                          </p:val>
                                        </p:tav>
                                        <p:tav tm="100000">
                                          <p:val>
                                            <p:strVal val="#ppt_h"/>
                                          </p:val>
                                        </p:tav>
                                      </p:tavLst>
                                    </p:anim>
                                    <p:anim calcmode="lin" valueType="num">
                                      <p:cBhvr>
                                        <p:cTn id="13" dur="500" fill="hold"/>
                                        <p:tgtEl>
                                          <p:spTgt spid="26632"/>
                                        </p:tgtEl>
                                        <p:attrNameLst>
                                          <p:attrName>ppt_x</p:attrName>
                                        </p:attrNameLst>
                                      </p:cBhvr>
                                      <p:tavLst>
                                        <p:tav tm="0">
                                          <p:val>
                                            <p:fltVal val="0.5"/>
                                          </p:val>
                                        </p:tav>
                                        <p:tav tm="100000">
                                          <p:val>
                                            <p:strVal val="#ppt_x"/>
                                          </p:val>
                                        </p:tav>
                                      </p:tavLst>
                                    </p:anim>
                                    <p:anim calcmode="lin" valueType="num">
                                      <p:cBhvr>
                                        <p:cTn id="14" dur="500" fill="hold"/>
                                        <p:tgtEl>
                                          <p:spTgt spid="2663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3"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3">
            <a:extLst>
              <a:ext uri="{FF2B5EF4-FFF2-40B4-BE49-F238E27FC236}">
                <a16:creationId xmlns:a16="http://schemas.microsoft.com/office/drawing/2014/main" id="{FF450048-DFA6-4BA1-BE65-AFDBAC89152A}"/>
              </a:ext>
            </a:extLst>
          </p:cNvPr>
          <p:cNvSpPr txBox="1">
            <a:spLocks noChangeArrowheads="1"/>
          </p:cNvSpPr>
          <p:nvPr/>
        </p:nvSpPr>
        <p:spPr bwMode="auto">
          <a:xfrm>
            <a:off x="276225" y="260350"/>
            <a:ext cx="88677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cs-CZ" sz="3400" b="1">
                <a:solidFill>
                  <a:schemeClr val="accent2"/>
                </a:solidFill>
                <a:latin typeface="Arial" panose="020B0604020202020204" pitchFamily="34" charset="0"/>
              </a:rPr>
              <a:t>Blood Pressure</a:t>
            </a:r>
          </a:p>
        </p:txBody>
      </p:sp>
      <p:sp>
        <p:nvSpPr>
          <p:cNvPr id="27652" name="Text Box 4">
            <a:extLst>
              <a:ext uri="{FF2B5EF4-FFF2-40B4-BE49-F238E27FC236}">
                <a16:creationId xmlns:a16="http://schemas.microsoft.com/office/drawing/2014/main" id="{083618C4-86D6-4A91-96E6-1B2A9DA6E060}"/>
              </a:ext>
            </a:extLst>
          </p:cNvPr>
          <p:cNvSpPr txBox="1">
            <a:spLocks noChangeArrowheads="1"/>
          </p:cNvSpPr>
          <p:nvPr/>
        </p:nvSpPr>
        <p:spPr bwMode="auto">
          <a:xfrm>
            <a:off x="609600" y="1555750"/>
            <a:ext cx="6545263" cy="108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90000"/>
              </a:lnSpc>
              <a:spcBef>
                <a:spcPct val="0"/>
              </a:spcBef>
              <a:buClrTx/>
              <a:buSzTx/>
              <a:buFontTx/>
              <a:buNone/>
            </a:pPr>
            <a:r>
              <a:rPr lang="en-US" altLang="cs-CZ" sz="2400">
                <a:solidFill>
                  <a:schemeClr val="tx1"/>
                </a:solidFill>
                <a:latin typeface="Wingdings" panose="05000000000000000000" pitchFamily="2" charset="2"/>
              </a:rPr>
              <a:t>w</a:t>
            </a:r>
            <a:r>
              <a:rPr lang="en-US" altLang="cs-CZ" sz="2400">
                <a:solidFill>
                  <a:schemeClr val="tx1"/>
                </a:solidFill>
                <a:latin typeface="Arial" panose="020B0604020202020204" pitchFamily="34" charset="0"/>
              </a:rPr>
              <a:t>	Systolic blood pressure (SBP) is the highest pressure and diastolic blood pressure (DBP) is the lowest pressure</a:t>
            </a:r>
          </a:p>
        </p:txBody>
      </p:sp>
      <p:pic>
        <p:nvPicPr>
          <p:cNvPr id="27655" name="Picture 7" descr="D:\Alternate Chapter Clipart\Chapter 20\BPcuff.tiff">
            <a:extLst>
              <a:ext uri="{FF2B5EF4-FFF2-40B4-BE49-F238E27FC236}">
                <a16:creationId xmlns:a16="http://schemas.microsoft.com/office/drawing/2014/main" id="{DBB80CE4-B25B-48B4-ACF2-E6330A906C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9350" y="4229100"/>
            <a:ext cx="2741613"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6" name="Text Box 8">
            <a:extLst>
              <a:ext uri="{FF2B5EF4-FFF2-40B4-BE49-F238E27FC236}">
                <a16:creationId xmlns:a16="http://schemas.microsoft.com/office/drawing/2014/main" id="{A90496C8-B5A0-4421-8F1C-820E9E5005D5}"/>
              </a:ext>
            </a:extLst>
          </p:cNvPr>
          <p:cNvSpPr txBox="1">
            <a:spLocks noChangeArrowheads="1"/>
          </p:cNvSpPr>
          <p:nvPr/>
        </p:nvSpPr>
        <p:spPr bwMode="auto">
          <a:xfrm>
            <a:off x="609600" y="2644775"/>
            <a:ext cx="8305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90000"/>
              </a:lnSpc>
              <a:spcBef>
                <a:spcPct val="0"/>
              </a:spcBef>
              <a:buClrTx/>
              <a:buSzTx/>
              <a:buFontTx/>
              <a:buNone/>
            </a:pPr>
            <a:r>
              <a:rPr lang="en-US" altLang="cs-CZ" sz="2400">
                <a:solidFill>
                  <a:schemeClr val="tx1"/>
                </a:solidFill>
                <a:latin typeface="Wingdings" panose="05000000000000000000" pitchFamily="2" charset="2"/>
              </a:rPr>
              <a:t>w</a:t>
            </a:r>
            <a:r>
              <a:rPr lang="en-US" altLang="cs-CZ" sz="2400">
                <a:solidFill>
                  <a:schemeClr val="tx1"/>
                </a:solidFill>
                <a:latin typeface="Arial" panose="020B0604020202020204" pitchFamily="34" charset="0"/>
              </a:rPr>
              <a:t>	Blood vessel constriction increases blood pressure; dilation reduces blood pressure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27655"/>
                                        </p:tgtEl>
                                        <p:attrNameLst>
                                          <p:attrName>style.visibility</p:attrName>
                                        </p:attrNameLst>
                                      </p:cBhvr>
                                      <p:to>
                                        <p:strVal val="visible"/>
                                      </p:to>
                                    </p:set>
                                    <p:animEffect transition="in" filter="wipe(down)">
                                      <p:cBhvr>
                                        <p:cTn id="7" dur="500"/>
                                        <p:tgtEl>
                                          <p:spTgt spid="2765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651"/>
                                        </p:tgtEl>
                                        <p:attrNameLst>
                                          <p:attrName>style.visibility</p:attrName>
                                        </p:attrNameLst>
                                      </p:cBhvr>
                                      <p:to>
                                        <p:strVal val="visible"/>
                                      </p:to>
                                    </p:set>
                                    <p:animEffect transition="in" filter="wipe(left)">
                                      <p:cBhvr>
                                        <p:cTn id="11" dur="500"/>
                                        <p:tgtEl>
                                          <p:spTgt spid="2765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7652"/>
                                        </p:tgtEl>
                                        <p:attrNameLst>
                                          <p:attrName>style.visibility</p:attrName>
                                        </p:attrNameLst>
                                      </p:cBhvr>
                                      <p:to>
                                        <p:strVal val="visible"/>
                                      </p:to>
                                    </p:set>
                                    <p:animEffect transition="in" filter="wipe(left)">
                                      <p:cBhvr>
                                        <p:cTn id="16" dur="500"/>
                                        <p:tgtEl>
                                          <p:spTgt spid="2765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7656"/>
                                        </p:tgtEl>
                                        <p:attrNameLst>
                                          <p:attrName>style.visibility</p:attrName>
                                        </p:attrNameLst>
                                      </p:cBhvr>
                                      <p:to>
                                        <p:strVal val="visible"/>
                                      </p:to>
                                    </p:set>
                                    <p:animEffect transition="in" filter="wipe(left)">
                                      <p:cBhvr>
                                        <p:cTn id="21" dur="500"/>
                                        <p:tgtEl>
                                          <p:spTgt spid="276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autoUpdateAnimBg="0"/>
      <p:bldP spid="27652" grpId="0" autoUpdateAnimBg="0"/>
      <p:bldP spid="27656"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ext Box 3">
            <a:extLst>
              <a:ext uri="{FF2B5EF4-FFF2-40B4-BE49-F238E27FC236}">
                <a16:creationId xmlns:a16="http://schemas.microsoft.com/office/drawing/2014/main" id="{BE67B363-52BB-4586-B2CB-B48D6F570304}"/>
              </a:ext>
            </a:extLst>
          </p:cNvPr>
          <p:cNvSpPr txBox="1">
            <a:spLocks noChangeArrowheads="1"/>
          </p:cNvSpPr>
          <p:nvPr/>
        </p:nvSpPr>
        <p:spPr bwMode="auto">
          <a:xfrm>
            <a:off x="276225" y="260350"/>
            <a:ext cx="8867775"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cs-CZ" sz="3200" b="1">
                <a:solidFill>
                  <a:schemeClr val="accent2"/>
                </a:solidFill>
                <a:latin typeface="Arial" panose="020B0604020202020204" pitchFamily="34" charset="0"/>
              </a:rPr>
              <a:t>Cardiovascular Response to Acute</a:t>
            </a:r>
            <a:br>
              <a:rPr lang="cs-CZ" altLang="cs-CZ" sz="3200" b="1">
                <a:solidFill>
                  <a:schemeClr val="accent2"/>
                </a:solidFill>
                <a:latin typeface="Arial" panose="020B0604020202020204" pitchFamily="34" charset="0"/>
              </a:rPr>
            </a:br>
            <a:r>
              <a:rPr lang="en-US" altLang="cs-CZ" sz="3200" b="1">
                <a:solidFill>
                  <a:schemeClr val="accent2"/>
                </a:solidFill>
                <a:latin typeface="Arial" panose="020B0604020202020204" pitchFamily="34" charset="0"/>
              </a:rPr>
              <a:t>Exercise</a:t>
            </a:r>
          </a:p>
        </p:txBody>
      </p:sp>
      <p:sp>
        <p:nvSpPr>
          <p:cNvPr id="35844" name="Text Box 4">
            <a:extLst>
              <a:ext uri="{FF2B5EF4-FFF2-40B4-BE49-F238E27FC236}">
                <a16:creationId xmlns:a16="http://schemas.microsoft.com/office/drawing/2014/main" id="{DCE30761-DF68-4BD2-B6E3-19366D70B87D}"/>
              </a:ext>
            </a:extLst>
          </p:cNvPr>
          <p:cNvSpPr txBox="1">
            <a:spLocks noChangeArrowheads="1"/>
          </p:cNvSpPr>
          <p:nvPr/>
        </p:nvSpPr>
        <p:spPr bwMode="auto">
          <a:xfrm>
            <a:off x="609600" y="4203700"/>
            <a:ext cx="83058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tabLst>
                <a:tab pos="241300" algn="l"/>
              </a:tabLst>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tabLst>
                <a:tab pos="241300" algn="l"/>
              </a:tabLst>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tabLst>
                <a:tab pos="241300" algn="l"/>
              </a:tabLst>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tabLst>
                <a:tab pos="241300" algn="l"/>
              </a:tabLst>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tabLst>
                <a:tab pos="241300" algn="l"/>
              </a:tabLst>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tabLst>
                <a:tab pos="241300" algn="l"/>
              </a:tabLst>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tabLst>
                <a:tab pos="241300" algn="l"/>
              </a:tabLst>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tabLst>
                <a:tab pos="241300" algn="l"/>
              </a:tabLst>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tabLst>
                <a:tab pos="241300" algn="l"/>
              </a:tabLst>
              <a:defRPr sz="1200">
                <a:solidFill>
                  <a:srgbClr val="404040"/>
                </a:solidFill>
                <a:latin typeface="Trebuchet MS" panose="020B0603020202020204" pitchFamily="34" charset="0"/>
              </a:defRPr>
            </a:lvl9pPr>
          </a:lstStyle>
          <a:p>
            <a:pPr eaLnBrk="1" hangingPunct="1">
              <a:lnSpc>
                <a:spcPct val="90000"/>
              </a:lnSpc>
              <a:spcBef>
                <a:spcPct val="0"/>
              </a:spcBef>
              <a:buClrTx/>
              <a:buSzTx/>
              <a:buFontTx/>
              <a:buNone/>
            </a:pPr>
            <a:r>
              <a:rPr lang="en-US" altLang="cs-CZ" sz="2400" dirty="0">
                <a:solidFill>
                  <a:schemeClr val="tx1"/>
                </a:solidFill>
                <a:latin typeface="Wingdings" panose="05000000000000000000" pitchFamily="2" charset="2"/>
              </a:rPr>
              <a:t>w	</a:t>
            </a:r>
            <a:r>
              <a:rPr lang="en-US" altLang="cs-CZ" sz="2400" dirty="0">
                <a:solidFill>
                  <a:schemeClr val="tx1"/>
                </a:solidFill>
                <a:latin typeface="Arial" panose="020B0604020202020204" pitchFamily="34" charset="0"/>
              </a:rPr>
              <a:t>Blood flow and blood pressure change.</a:t>
            </a:r>
          </a:p>
        </p:txBody>
      </p:sp>
      <p:sp>
        <p:nvSpPr>
          <p:cNvPr id="35847" name="Text Box 7">
            <a:extLst>
              <a:ext uri="{FF2B5EF4-FFF2-40B4-BE49-F238E27FC236}">
                <a16:creationId xmlns:a16="http://schemas.microsoft.com/office/drawing/2014/main" id="{7E416C97-4A18-46C4-92BE-9E5CF3955D17}"/>
              </a:ext>
            </a:extLst>
          </p:cNvPr>
          <p:cNvSpPr txBox="1">
            <a:spLocks noChangeArrowheads="1"/>
          </p:cNvSpPr>
          <p:nvPr/>
        </p:nvSpPr>
        <p:spPr bwMode="auto">
          <a:xfrm>
            <a:off x="609600" y="1447800"/>
            <a:ext cx="8305800" cy="75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90000"/>
              </a:lnSpc>
              <a:spcBef>
                <a:spcPct val="0"/>
              </a:spcBef>
              <a:buClrTx/>
              <a:buSzTx/>
              <a:buFont typeface="Wingdings" panose="05000000000000000000" pitchFamily="2" charset="2"/>
              <a:buChar char="w"/>
            </a:pPr>
            <a:r>
              <a:rPr lang="en-US" altLang="cs-CZ" sz="2400" dirty="0">
                <a:solidFill>
                  <a:schemeClr val="tx1"/>
                </a:solidFill>
                <a:latin typeface="Arial" panose="020B0604020202020204" pitchFamily="34" charset="0"/>
              </a:rPr>
              <a:t>Heart rate (HR) increases as exercise intensity</a:t>
            </a:r>
            <a:br>
              <a:rPr lang="cs-CZ" altLang="cs-CZ" sz="2400" dirty="0">
                <a:solidFill>
                  <a:schemeClr val="tx1"/>
                </a:solidFill>
                <a:latin typeface="Arial" panose="020B0604020202020204" pitchFamily="34" charset="0"/>
              </a:rPr>
            </a:br>
            <a:r>
              <a:rPr lang="en-US" altLang="cs-CZ" sz="2400" dirty="0">
                <a:solidFill>
                  <a:schemeClr val="tx1"/>
                </a:solidFill>
                <a:latin typeface="Arial" panose="020B0604020202020204" pitchFamily="34" charset="0"/>
              </a:rPr>
              <a:t>increases up to maximal heart rate.</a:t>
            </a:r>
          </a:p>
        </p:txBody>
      </p:sp>
      <p:pic>
        <p:nvPicPr>
          <p:cNvPr id="35849" name="Picture 9" descr="D:\Alternate Chapter Clipart\Chapter 09\Boxer.tiff">
            <a:extLst>
              <a:ext uri="{FF2B5EF4-FFF2-40B4-BE49-F238E27FC236}">
                <a16:creationId xmlns:a16="http://schemas.microsoft.com/office/drawing/2014/main" id="{D03D5B17-335E-4BEC-80E3-BF7869980E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1975" y="3962400"/>
            <a:ext cx="795338"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Text Box 10">
            <a:extLst>
              <a:ext uri="{FF2B5EF4-FFF2-40B4-BE49-F238E27FC236}">
                <a16:creationId xmlns:a16="http://schemas.microsoft.com/office/drawing/2014/main" id="{3F8CC071-C609-4D0A-8184-CEBF207A1FA8}"/>
              </a:ext>
            </a:extLst>
          </p:cNvPr>
          <p:cNvSpPr txBox="1">
            <a:spLocks noChangeArrowheads="1"/>
          </p:cNvSpPr>
          <p:nvPr/>
        </p:nvSpPr>
        <p:spPr bwMode="auto">
          <a:xfrm>
            <a:off x="609600" y="2260600"/>
            <a:ext cx="7673975" cy="108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90000"/>
              </a:lnSpc>
              <a:spcBef>
                <a:spcPct val="0"/>
              </a:spcBef>
              <a:buClrTx/>
              <a:buSzTx/>
              <a:buFont typeface="Wingdings" panose="05000000000000000000" pitchFamily="2" charset="2"/>
              <a:buChar char="w"/>
            </a:pPr>
            <a:r>
              <a:rPr lang="en-US" altLang="cs-CZ" sz="2400" dirty="0">
                <a:solidFill>
                  <a:schemeClr val="tx1"/>
                </a:solidFill>
                <a:latin typeface="Arial" panose="020B0604020202020204" pitchFamily="34" charset="0"/>
              </a:rPr>
              <a:t>Stroke volume (SV) increases up to 40% to 60% VO</a:t>
            </a:r>
            <a:r>
              <a:rPr lang="en-US" altLang="cs-CZ" sz="2400" baseline="-25000" dirty="0">
                <a:solidFill>
                  <a:schemeClr val="tx1"/>
                </a:solidFill>
                <a:latin typeface="Arial" panose="020B0604020202020204" pitchFamily="34" charset="0"/>
              </a:rPr>
              <a:t>2</a:t>
            </a:r>
            <a:r>
              <a:rPr lang="en-US" altLang="cs-CZ" sz="2400" dirty="0">
                <a:solidFill>
                  <a:schemeClr val="tx1"/>
                </a:solidFill>
                <a:latin typeface="Arial" panose="020B0604020202020204" pitchFamily="34" charset="0"/>
              </a:rPr>
              <a:t>max in untrained individuals and up to maximal levels in trained individuals.</a:t>
            </a:r>
          </a:p>
        </p:txBody>
      </p:sp>
      <p:sp>
        <p:nvSpPr>
          <p:cNvPr id="31751" name="Text Box 11">
            <a:extLst>
              <a:ext uri="{FF2B5EF4-FFF2-40B4-BE49-F238E27FC236}">
                <a16:creationId xmlns:a16="http://schemas.microsoft.com/office/drawing/2014/main" id="{65ECFBC0-88B7-46F7-88D7-F6B7A4F1354A}"/>
              </a:ext>
            </a:extLst>
          </p:cNvPr>
          <p:cNvSpPr txBox="1">
            <a:spLocks noChangeArrowheads="1"/>
          </p:cNvSpPr>
          <p:nvPr/>
        </p:nvSpPr>
        <p:spPr bwMode="auto">
          <a:xfrm>
            <a:off x="609600" y="3390900"/>
            <a:ext cx="7572375" cy="75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90000"/>
              </a:lnSpc>
              <a:spcBef>
                <a:spcPct val="0"/>
              </a:spcBef>
              <a:buClrTx/>
              <a:buSzTx/>
              <a:buFont typeface="Wingdings" panose="05000000000000000000" pitchFamily="2" charset="2"/>
              <a:buChar char="w"/>
            </a:pPr>
            <a:r>
              <a:rPr lang="en-US" altLang="cs-CZ" sz="2400" dirty="0">
                <a:solidFill>
                  <a:schemeClr val="tx1"/>
                </a:solidFill>
                <a:latin typeface="Arial" panose="020B0604020202020204" pitchFamily="34" charset="0"/>
              </a:rPr>
              <a:t>Increases in HR and SV during exercise cause cardiac output (Q) to increase.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35849"/>
                                        </p:tgtEl>
                                        <p:attrNameLst>
                                          <p:attrName>style.visibility</p:attrName>
                                        </p:attrNameLst>
                                      </p:cBhvr>
                                      <p:to>
                                        <p:strVal val="visible"/>
                                      </p:to>
                                    </p:set>
                                    <p:animEffect transition="in" filter="wipe(down)">
                                      <p:cBhvr>
                                        <p:cTn id="7" dur="500"/>
                                        <p:tgtEl>
                                          <p:spTgt spid="3584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584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175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175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58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p:bldP spid="35847" grpId="0"/>
      <p:bldP spid="31750" grpId="0"/>
      <p:bldP spid="3175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Text Box 3">
            <a:extLst>
              <a:ext uri="{FF2B5EF4-FFF2-40B4-BE49-F238E27FC236}">
                <a16:creationId xmlns:a16="http://schemas.microsoft.com/office/drawing/2014/main" id="{72E20136-5FE4-49E3-82AC-3DE92AA81B58}"/>
              </a:ext>
            </a:extLst>
          </p:cNvPr>
          <p:cNvSpPr txBox="1">
            <a:spLocks noChangeArrowheads="1"/>
          </p:cNvSpPr>
          <p:nvPr/>
        </p:nvSpPr>
        <p:spPr bwMode="auto">
          <a:xfrm>
            <a:off x="276225" y="260350"/>
            <a:ext cx="88677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cs-CZ" sz="3400" b="1">
                <a:solidFill>
                  <a:schemeClr val="accent2"/>
                </a:solidFill>
                <a:latin typeface="Arial" panose="020B0604020202020204" pitchFamily="34" charset="0"/>
              </a:rPr>
              <a:t>Cardiovascular System</a:t>
            </a:r>
          </a:p>
        </p:txBody>
      </p:sp>
      <p:sp>
        <p:nvSpPr>
          <p:cNvPr id="63492" name="Text Box 4">
            <a:extLst>
              <a:ext uri="{FF2B5EF4-FFF2-40B4-BE49-F238E27FC236}">
                <a16:creationId xmlns:a16="http://schemas.microsoft.com/office/drawing/2014/main" id="{BE745FEE-BFF2-4422-B717-EF8BCEF41A18}"/>
              </a:ext>
            </a:extLst>
          </p:cNvPr>
          <p:cNvSpPr txBox="1">
            <a:spLocks noChangeArrowheads="1"/>
          </p:cNvSpPr>
          <p:nvPr/>
        </p:nvSpPr>
        <p:spPr bwMode="auto">
          <a:xfrm>
            <a:off x="609600" y="1631950"/>
            <a:ext cx="83058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90000"/>
              </a:lnSpc>
              <a:spcBef>
                <a:spcPct val="0"/>
              </a:spcBef>
              <a:buClrTx/>
              <a:buSzTx/>
              <a:buFontTx/>
              <a:buNone/>
            </a:pPr>
            <a:r>
              <a:rPr lang="en-US" altLang="cs-CZ" sz="2400">
                <a:solidFill>
                  <a:schemeClr val="tx1"/>
                </a:solidFill>
                <a:latin typeface="Wingdings" panose="05000000000000000000" pitchFamily="2" charset="2"/>
              </a:rPr>
              <a:t>w</a:t>
            </a:r>
            <a:r>
              <a:rPr lang="en-US" altLang="cs-CZ" sz="2400">
                <a:solidFill>
                  <a:schemeClr val="tx1"/>
                </a:solidFill>
                <a:latin typeface="Arial" panose="020B0604020202020204" pitchFamily="34" charset="0"/>
              </a:rPr>
              <a:t> A pump (the heart)</a:t>
            </a:r>
          </a:p>
        </p:txBody>
      </p:sp>
      <p:sp>
        <p:nvSpPr>
          <p:cNvPr id="63493" name="Text Box 5">
            <a:extLst>
              <a:ext uri="{FF2B5EF4-FFF2-40B4-BE49-F238E27FC236}">
                <a16:creationId xmlns:a16="http://schemas.microsoft.com/office/drawing/2014/main" id="{58CD560F-E2AD-4A59-9607-8C28616D6204}"/>
              </a:ext>
            </a:extLst>
          </p:cNvPr>
          <p:cNvSpPr txBox="1">
            <a:spLocks noChangeArrowheads="1"/>
          </p:cNvSpPr>
          <p:nvPr/>
        </p:nvSpPr>
        <p:spPr bwMode="auto">
          <a:xfrm>
            <a:off x="609600" y="2133600"/>
            <a:ext cx="83058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90000"/>
              </a:lnSpc>
              <a:spcBef>
                <a:spcPct val="0"/>
              </a:spcBef>
              <a:buClrTx/>
              <a:buSzTx/>
              <a:buFontTx/>
              <a:buNone/>
            </a:pPr>
            <a:r>
              <a:rPr lang="en-US" altLang="cs-CZ" sz="2400">
                <a:solidFill>
                  <a:schemeClr val="tx1"/>
                </a:solidFill>
                <a:latin typeface="Wingdings" panose="05000000000000000000" pitchFamily="2" charset="2"/>
              </a:rPr>
              <a:t>w</a:t>
            </a:r>
            <a:r>
              <a:rPr lang="en-US" altLang="cs-CZ" sz="2400">
                <a:solidFill>
                  <a:schemeClr val="tx1"/>
                </a:solidFill>
                <a:latin typeface="Arial" panose="020B0604020202020204" pitchFamily="34" charset="0"/>
              </a:rPr>
              <a:t> A system of channels (the blood vessels)</a:t>
            </a:r>
          </a:p>
        </p:txBody>
      </p:sp>
      <p:sp>
        <p:nvSpPr>
          <p:cNvPr id="63494" name="Text Box 6">
            <a:extLst>
              <a:ext uri="{FF2B5EF4-FFF2-40B4-BE49-F238E27FC236}">
                <a16:creationId xmlns:a16="http://schemas.microsoft.com/office/drawing/2014/main" id="{B5F3C780-6137-471D-80D8-69F59EB31EA2}"/>
              </a:ext>
            </a:extLst>
          </p:cNvPr>
          <p:cNvSpPr txBox="1">
            <a:spLocks noChangeArrowheads="1"/>
          </p:cNvSpPr>
          <p:nvPr/>
        </p:nvSpPr>
        <p:spPr bwMode="auto">
          <a:xfrm>
            <a:off x="609600" y="2630488"/>
            <a:ext cx="830580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90000"/>
              </a:lnSpc>
              <a:spcBef>
                <a:spcPct val="0"/>
              </a:spcBef>
              <a:buClrTx/>
              <a:buSzTx/>
              <a:buFontTx/>
              <a:buNone/>
            </a:pPr>
            <a:r>
              <a:rPr lang="en-US" altLang="cs-CZ" sz="2400">
                <a:solidFill>
                  <a:schemeClr val="tx1"/>
                </a:solidFill>
                <a:latin typeface="Wingdings" panose="05000000000000000000" pitchFamily="2" charset="2"/>
              </a:rPr>
              <a:t>w</a:t>
            </a:r>
            <a:r>
              <a:rPr lang="en-US" altLang="cs-CZ" sz="2400">
                <a:solidFill>
                  <a:schemeClr val="tx1"/>
                </a:solidFill>
                <a:latin typeface="Arial" panose="020B0604020202020204" pitchFamily="34" charset="0"/>
              </a:rPr>
              <a:t> A fluid medium (blood)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491"/>
                                        </p:tgtEl>
                                        <p:attrNameLst>
                                          <p:attrName>style.visibility</p:attrName>
                                        </p:attrNameLst>
                                      </p:cBhvr>
                                      <p:to>
                                        <p:strVal val="visible"/>
                                      </p:to>
                                    </p:set>
                                    <p:animEffect transition="in" filter="wipe(left)">
                                      <p:cBhvr>
                                        <p:cTn id="7" dur="500"/>
                                        <p:tgtEl>
                                          <p:spTgt spid="634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3492"/>
                                        </p:tgtEl>
                                        <p:attrNameLst>
                                          <p:attrName>style.visibility</p:attrName>
                                        </p:attrNameLst>
                                      </p:cBhvr>
                                      <p:to>
                                        <p:strVal val="visible"/>
                                      </p:to>
                                    </p:set>
                                    <p:animEffect transition="in" filter="wipe(left)">
                                      <p:cBhvr>
                                        <p:cTn id="12" dur="500"/>
                                        <p:tgtEl>
                                          <p:spTgt spid="6349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3493"/>
                                        </p:tgtEl>
                                        <p:attrNameLst>
                                          <p:attrName>style.visibility</p:attrName>
                                        </p:attrNameLst>
                                      </p:cBhvr>
                                      <p:to>
                                        <p:strVal val="visible"/>
                                      </p:to>
                                    </p:set>
                                    <p:animEffect transition="in" filter="wipe(left)">
                                      <p:cBhvr>
                                        <p:cTn id="17" dur="500"/>
                                        <p:tgtEl>
                                          <p:spTgt spid="6349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3494"/>
                                        </p:tgtEl>
                                        <p:attrNameLst>
                                          <p:attrName>style.visibility</p:attrName>
                                        </p:attrNameLst>
                                      </p:cBhvr>
                                      <p:to>
                                        <p:strVal val="visible"/>
                                      </p:to>
                                    </p:set>
                                    <p:animEffect transition="in" filter="wipe(left)">
                                      <p:cBhvr>
                                        <p:cTn id="22" dur="500"/>
                                        <p:tgtEl>
                                          <p:spTgt spid="634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autoUpdateAnimBg="0"/>
      <p:bldP spid="63492" grpId="0" autoUpdateAnimBg="0"/>
      <p:bldP spid="63493" grpId="0" autoUpdateAnimBg="0"/>
      <p:bldP spid="63494"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ext Box 3">
            <a:extLst>
              <a:ext uri="{FF2B5EF4-FFF2-40B4-BE49-F238E27FC236}">
                <a16:creationId xmlns:a16="http://schemas.microsoft.com/office/drawing/2014/main" id="{C75CE9C2-44E2-46BB-85B8-F2D0041BDED6}"/>
              </a:ext>
            </a:extLst>
          </p:cNvPr>
          <p:cNvSpPr txBox="1">
            <a:spLocks noChangeArrowheads="1"/>
          </p:cNvSpPr>
          <p:nvPr/>
        </p:nvSpPr>
        <p:spPr bwMode="auto">
          <a:xfrm>
            <a:off x="276225" y="260350"/>
            <a:ext cx="88677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cs-CZ" sz="3400" b="1">
                <a:solidFill>
                  <a:schemeClr val="accent2"/>
                </a:solidFill>
                <a:latin typeface="Arial" panose="020B0604020202020204" pitchFamily="34" charset="0"/>
              </a:rPr>
              <a:t>Maximum Heart Rate</a:t>
            </a:r>
          </a:p>
        </p:txBody>
      </p:sp>
      <p:sp>
        <p:nvSpPr>
          <p:cNvPr id="37892" name="Text Box 4">
            <a:extLst>
              <a:ext uri="{FF2B5EF4-FFF2-40B4-BE49-F238E27FC236}">
                <a16:creationId xmlns:a16="http://schemas.microsoft.com/office/drawing/2014/main" id="{64CAB5DF-E60E-4C4A-BDDE-7971FA52317E}"/>
              </a:ext>
            </a:extLst>
          </p:cNvPr>
          <p:cNvSpPr txBox="1">
            <a:spLocks noChangeArrowheads="1"/>
          </p:cNvSpPr>
          <p:nvPr/>
        </p:nvSpPr>
        <p:spPr bwMode="auto">
          <a:xfrm>
            <a:off x="609600" y="1631950"/>
            <a:ext cx="7051675" cy="75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90000"/>
              </a:lnSpc>
              <a:spcBef>
                <a:spcPct val="0"/>
              </a:spcBef>
              <a:buClrTx/>
              <a:buSzTx/>
              <a:buFontTx/>
              <a:buNone/>
            </a:pPr>
            <a:r>
              <a:rPr lang="en-US" altLang="cs-CZ" sz="2400">
                <a:solidFill>
                  <a:schemeClr val="tx1"/>
                </a:solidFill>
                <a:latin typeface="Wingdings" panose="05000000000000000000" pitchFamily="2" charset="2"/>
              </a:rPr>
              <a:t>w</a:t>
            </a:r>
            <a:r>
              <a:rPr lang="en-US" altLang="cs-CZ" sz="2400">
                <a:solidFill>
                  <a:schemeClr val="tx1"/>
                </a:solidFill>
                <a:latin typeface="Arial" panose="020B0604020202020204" pitchFamily="34" charset="0"/>
              </a:rPr>
              <a:t>	The highest heart rate value one can achieve in an all-out effort to the point of exhaustion</a:t>
            </a:r>
          </a:p>
        </p:txBody>
      </p:sp>
      <p:sp>
        <p:nvSpPr>
          <p:cNvPr id="37893" name="Text Box 5">
            <a:extLst>
              <a:ext uri="{FF2B5EF4-FFF2-40B4-BE49-F238E27FC236}">
                <a16:creationId xmlns:a16="http://schemas.microsoft.com/office/drawing/2014/main" id="{239B4E49-C6C0-4F65-9DF5-4169A3581F29}"/>
              </a:ext>
            </a:extLst>
          </p:cNvPr>
          <p:cNvSpPr txBox="1">
            <a:spLocks noChangeArrowheads="1"/>
          </p:cNvSpPr>
          <p:nvPr/>
        </p:nvSpPr>
        <p:spPr bwMode="auto">
          <a:xfrm>
            <a:off x="609600" y="2481263"/>
            <a:ext cx="7558088" cy="75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90000"/>
              </a:lnSpc>
              <a:spcBef>
                <a:spcPct val="0"/>
              </a:spcBef>
              <a:buClrTx/>
              <a:buSzTx/>
              <a:buFontTx/>
              <a:buNone/>
            </a:pPr>
            <a:r>
              <a:rPr lang="en-US" altLang="cs-CZ" sz="2400">
                <a:solidFill>
                  <a:schemeClr val="tx1"/>
                </a:solidFill>
                <a:latin typeface="Wingdings" panose="05000000000000000000" pitchFamily="2" charset="2"/>
              </a:rPr>
              <a:t>w</a:t>
            </a:r>
            <a:r>
              <a:rPr lang="en-US" altLang="cs-CZ" sz="2400">
                <a:solidFill>
                  <a:schemeClr val="tx1"/>
                </a:solidFill>
                <a:latin typeface="Arial" panose="020B0604020202020204" pitchFamily="34" charset="0"/>
              </a:rPr>
              <a:t>	Remains constant day to day and changes slightly from year to year</a:t>
            </a:r>
          </a:p>
        </p:txBody>
      </p:sp>
      <p:sp>
        <p:nvSpPr>
          <p:cNvPr id="37894" name="Text Box 6">
            <a:extLst>
              <a:ext uri="{FF2B5EF4-FFF2-40B4-BE49-F238E27FC236}">
                <a16:creationId xmlns:a16="http://schemas.microsoft.com/office/drawing/2014/main" id="{DFAC0DF7-7899-43A5-82A1-9778EF91E53D}"/>
              </a:ext>
            </a:extLst>
          </p:cNvPr>
          <p:cNvSpPr txBox="1">
            <a:spLocks noChangeArrowheads="1"/>
          </p:cNvSpPr>
          <p:nvPr/>
        </p:nvSpPr>
        <p:spPr bwMode="auto">
          <a:xfrm>
            <a:off x="609600" y="3314700"/>
            <a:ext cx="8305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90000"/>
              </a:lnSpc>
              <a:spcBef>
                <a:spcPct val="0"/>
              </a:spcBef>
              <a:buClrTx/>
              <a:buSzTx/>
              <a:buFont typeface="Wingdings" panose="05000000000000000000" pitchFamily="2" charset="2"/>
              <a:buChar char="w"/>
            </a:pPr>
            <a:r>
              <a:rPr lang="en-US" altLang="cs-CZ" sz="2400">
                <a:solidFill>
                  <a:schemeClr val="tx1"/>
                </a:solidFill>
                <a:latin typeface="Arial" panose="020B0604020202020204" pitchFamily="34" charset="0"/>
              </a:rPr>
              <a:t>Can be </a:t>
            </a:r>
            <a:r>
              <a:rPr lang="en-US" altLang="cs-CZ" sz="2400" i="1">
                <a:solidFill>
                  <a:schemeClr val="tx1"/>
                </a:solidFill>
                <a:latin typeface="Arial" panose="020B0604020202020204" pitchFamily="34" charset="0"/>
              </a:rPr>
              <a:t>estimated</a:t>
            </a:r>
            <a:r>
              <a:rPr lang="en-US" altLang="cs-CZ" sz="2400">
                <a:solidFill>
                  <a:schemeClr val="tx1"/>
                </a:solidFill>
                <a:latin typeface="Arial" panose="020B0604020202020204" pitchFamily="34" charset="0"/>
              </a:rPr>
              <a:t>: HRmax = 220 – age in years or </a:t>
            </a:r>
          </a:p>
          <a:p>
            <a:pPr eaLnBrk="1" hangingPunct="1">
              <a:lnSpc>
                <a:spcPct val="90000"/>
              </a:lnSpc>
              <a:spcBef>
                <a:spcPct val="0"/>
              </a:spcBef>
              <a:buClrTx/>
              <a:buSzTx/>
              <a:buFont typeface="Wingdings" panose="05000000000000000000" pitchFamily="2" charset="2"/>
              <a:buNone/>
            </a:pPr>
            <a:r>
              <a:rPr lang="en-US" altLang="cs-CZ" sz="2400">
                <a:solidFill>
                  <a:schemeClr val="tx1"/>
                </a:solidFill>
                <a:latin typeface="Arial" panose="020B0604020202020204" pitchFamily="34" charset="0"/>
              </a:rPr>
              <a:t>				HRmax = </a:t>
            </a:r>
            <a:r>
              <a:rPr lang="en-US" altLang="cs-CZ" sz="2400">
                <a:solidFill>
                  <a:schemeClr val="tx1"/>
                </a:solidFill>
                <a:latin typeface="Arial" panose="020B0604020202020204" pitchFamily="34" charset="0"/>
                <a:cs typeface="Times New Roman" panose="02020603050405020304" pitchFamily="18" charset="0"/>
              </a:rPr>
              <a:t>208 – (0.7 </a:t>
            </a:r>
            <a:r>
              <a:rPr lang="en-US" altLang="cs-CZ" sz="2400">
                <a:solidFill>
                  <a:schemeClr val="tx1"/>
                </a:solidFill>
                <a:latin typeface="Arial" panose="020B0604020202020204" pitchFamily="34" charset="0"/>
                <a:cs typeface="Times New Roman" panose="02020603050405020304" pitchFamily="18" charset="0"/>
                <a:sym typeface="Symbol" panose="05050102010706020507" pitchFamily="18" charset="2"/>
              </a:rPr>
              <a:t></a:t>
            </a:r>
            <a:r>
              <a:rPr lang="en-US" altLang="cs-CZ" sz="2400">
                <a:solidFill>
                  <a:schemeClr val="tx1"/>
                </a:solidFill>
                <a:latin typeface="Arial" panose="020B0604020202020204" pitchFamily="34" charset="0"/>
                <a:cs typeface="Times New Roman" panose="02020603050405020304" pitchFamily="18" charset="0"/>
              </a:rPr>
              <a:t> age)</a:t>
            </a:r>
          </a:p>
        </p:txBody>
      </p:sp>
      <p:pic>
        <p:nvPicPr>
          <p:cNvPr id="37895" name="Picture 7" descr="D:\Alternate Chapter Clipart\Chapter 04\Crosscountryskier.tiff">
            <a:extLst>
              <a:ext uri="{FF2B5EF4-FFF2-40B4-BE49-F238E27FC236}">
                <a16:creationId xmlns:a16="http://schemas.microsoft.com/office/drawing/2014/main" id="{5AD7DACB-4969-4484-A0DC-E06015E2F0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1925" y="4113213"/>
            <a:ext cx="2632075" cy="274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37895"/>
                                        </p:tgtEl>
                                        <p:attrNameLst>
                                          <p:attrName>style.visibility</p:attrName>
                                        </p:attrNameLst>
                                      </p:cBhvr>
                                      <p:to>
                                        <p:strVal val="visible"/>
                                      </p:to>
                                    </p:set>
                                    <p:animEffect transition="in" filter="wipe(down)">
                                      <p:cBhvr>
                                        <p:cTn id="7" dur="500"/>
                                        <p:tgtEl>
                                          <p:spTgt spid="3789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7891"/>
                                        </p:tgtEl>
                                        <p:attrNameLst>
                                          <p:attrName>style.visibility</p:attrName>
                                        </p:attrNameLst>
                                      </p:cBhvr>
                                      <p:to>
                                        <p:strVal val="visible"/>
                                      </p:to>
                                    </p:set>
                                    <p:animEffect transition="in" filter="wipe(left)">
                                      <p:cBhvr>
                                        <p:cTn id="11" dur="500"/>
                                        <p:tgtEl>
                                          <p:spTgt spid="3789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7892"/>
                                        </p:tgtEl>
                                        <p:attrNameLst>
                                          <p:attrName>style.visibility</p:attrName>
                                        </p:attrNameLst>
                                      </p:cBhvr>
                                      <p:to>
                                        <p:strVal val="visible"/>
                                      </p:to>
                                    </p:set>
                                    <p:animEffect transition="in" filter="wipe(left)">
                                      <p:cBhvr>
                                        <p:cTn id="16" dur="500"/>
                                        <p:tgtEl>
                                          <p:spTgt spid="3789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7893"/>
                                        </p:tgtEl>
                                        <p:attrNameLst>
                                          <p:attrName>style.visibility</p:attrName>
                                        </p:attrNameLst>
                                      </p:cBhvr>
                                      <p:to>
                                        <p:strVal val="visible"/>
                                      </p:to>
                                    </p:set>
                                    <p:animEffect transition="in" filter="wipe(left)">
                                      <p:cBhvr>
                                        <p:cTn id="21" dur="500"/>
                                        <p:tgtEl>
                                          <p:spTgt spid="3789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7894"/>
                                        </p:tgtEl>
                                        <p:attrNameLst>
                                          <p:attrName>style.visibility</p:attrName>
                                        </p:attrNameLst>
                                      </p:cBhvr>
                                      <p:to>
                                        <p:strVal val="visible"/>
                                      </p:to>
                                    </p:set>
                                    <p:animEffect transition="in" filter="wipe(left)">
                                      <p:cBhvr>
                                        <p:cTn id="26" dur="500"/>
                                        <p:tgtEl>
                                          <p:spTgt spid="378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autoUpdateAnimBg="0"/>
      <p:bldP spid="37892" grpId="0" autoUpdateAnimBg="0"/>
      <p:bldP spid="37893" grpId="0" autoUpdateAnimBg="0"/>
      <p:bldP spid="37894"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Text Box 4">
            <a:extLst>
              <a:ext uri="{FF2B5EF4-FFF2-40B4-BE49-F238E27FC236}">
                <a16:creationId xmlns:a16="http://schemas.microsoft.com/office/drawing/2014/main" id="{E4F5E85E-8ACD-41EE-8D8D-6EB96404FCC5}"/>
              </a:ext>
            </a:extLst>
          </p:cNvPr>
          <p:cNvSpPr txBox="1">
            <a:spLocks noChangeArrowheads="1"/>
          </p:cNvSpPr>
          <p:nvPr/>
        </p:nvSpPr>
        <p:spPr bwMode="auto">
          <a:xfrm>
            <a:off x="381000" y="533400"/>
            <a:ext cx="8763000" cy="55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90000"/>
              </a:lnSpc>
              <a:spcBef>
                <a:spcPct val="50000"/>
              </a:spcBef>
              <a:buClrTx/>
              <a:buSzTx/>
              <a:buFontTx/>
              <a:buNone/>
            </a:pPr>
            <a:r>
              <a:rPr lang="en-US" altLang="cs-CZ" sz="3400" b="1">
                <a:solidFill>
                  <a:schemeClr val="accent2"/>
                </a:solidFill>
                <a:latin typeface="Arial" panose="020B0604020202020204" pitchFamily="34" charset="0"/>
              </a:rPr>
              <a:t>HEART RATE AND INTENSITY</a:t>
            </a:r>
          </a:p>
        </p:txBody>
      </p:sp>
      <p:pic>
        <p:nvPicPr>
          <p:cNvPr id="38918" name="Picture 6" descr="83138/e2862                                                    000A4003&#10;PROJECTS 1                     B727F70A:">
            <a:extLst>
              <a:ext uri="{FF2B5EF4-FFF2-40B4-BE49-F238E27FC236}">
                <a16:creationId xmlns:a16="http://schemas.microsoft.com/office/drawing/2014/main" id="{1E62B27E-F1EF-4847-8B3E-8479D49254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1193800"/>
            <a:ext cx="5359400" cy="518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916"/>
                                        </p:tgtEl>
                                        <p:attrNameLst>
                                          <p:attrName>style.visibility</p:attrName>
                                        </p:attrNameLst>
                                      </p:cBhvr>
                                      <p:to>
                                        <p:strVal val="visible"/>
                                      </p:to>
                                    </p:set>
                                    <p:animEffect transition="in" filter="wipe(left)">
                                      <p:cBhvr>
                                        <p:cTn id="7" dur="500"/>
                                        <p:tgtEl>
                                          <p:spTgt spid="38916"/>
                                        </p:tgtEl>
                                      </p:cBhvr>
                                    </p:animEffect>
                                  </p:childTnLst>
                                </p:cTn>
                              </p:par>
                            </p:childTnLst>
                          </p:cTn>
                        </p:par>
                        <p:par>
                          <p:cTn id="8" fill="hold" nodeType="afterGroup">
                            <p:stCondLst>
                              <p:cond delay="500"/>
                            </p:stCondLst>
                            <p:childTnLst>
                              <p:par>
                                <p:cTn id="9" presetID="23" presetClass="entr" presetSubtype="528" fill="hold" nodeType="afterEffect">
                                  <p:stCondLst>
                                    <p:cond delay="0"/>
                                  </p:stCondLst>
                                  <p:childTnLst>
                                    <p:set>
                                      <p:cBhvr>
                                        <p:cTn id="10" dur="1" fill="hold">
                                          <p:stCondLst>
                                            <p:cond delay="0"/>
                                          </p:stCondLst>
                                        </p:cTn>
                                        <p:tgtEl>
                                          <p:spTgt spid="38918"/>
                                        </p:tgtEl>
                                        <p:attrNameLst>
                                          <p:attrName>style.visibility</p:attrName>
                                        </p:attrNameLst>
                                      </p:cBhvr>
                                      <p:to>
                                        <p:strVal val="visible"/>
                                      </p:to>
                                    </p:set>
                                    <p:anim calcmode="lin" valueType="num">
                                      <p:cBhvr>
                                        <p:cTn id="11" dur="500" fill="hold"/>
                                        <p:tgtEl>
                                          <p:spTgt spid="38918"/>
                                        </p:tgtEl>
                                        <p:attrNameLst>
                                          <p:attrName>ppt_w</p:attrName>
                                        </p:attrNameLst>
                                      </p:cBhvr>
                                      <p:tavLst>
                                        <p:tav tm="0">
                                          <p:val>
                                            <p:fltVal val="0"/>
                                          </p:val>
                                        </p:tav>
                                        <p:tav tm="100000">
                                          <p:val>
                                            <p:strVal val="#ppt_w"/>
                                          </p:val>
                                        </p:tav>
                                      </p:tavLst>
                                    </p:anim>
                                    <p:anim calcmode="lin" valueType="num">
                                      <p:cBhvr>
                                        <p:cTn id="12" dur="500" fill="hold"/>
                                        <p:tgtEl>
                                          <p:spTgt spid="38918"/>
                                        </p:tgtEl>
                                        <p:attrNameLst>
                                          <p:attrName>ppt_h</p:attrName>
                                        </p:attrNameLst>
                                      </p:cBhvr>
                                      <p:tavLst>
                                        <p:tav tm="0">
                                          <p:val>
                                            <p:fltVal val="0"/>
                                          </p:val>
                                        </p:tav>
                                        <p:tav tm="100000">
                                          <p:val>
                                            <p:strVal val="#ppt_h"/>
                                          </p:val>
                                        </p:tav>
                                      </p:tavLst>
                                    </p:anim>
                                    <p:anim calcmode="lin" valueType="num">
                                      <p:cBhvr>
                                        <p:cTn id="13" dur="500" fill="hold"/>
                                        <p:tgtEl>
                                          <p:spTgt spid="38918"/>
                                        </p:tgtEl>
                                        <p:attrNameLst>
                                          <p:attrName>ppt_x</p:attrName>
                                        </p:attrNameLst>
                                      </p:cBhvr>
                                      <p:tavLst>
                                        <p:tav tm="0">
                                          <p:val>
                                            <p:fltVal val="0.5"/>
                                          </p:val>
                                        </p:tav>
                                        <p:tav tm="100000">
                                          <p:val>
                                            <p:strVal val="#ppt_x"/>
                                          </p:val>
                                        </p:tav>
                                      </p:tavLst>
                                    </p:anim>
                                    <p:anim calcmode="lin" valueType="num">
                                      <p:cBhvr>
                                        <p:cTn id="14" dur="500" fill="hold"/>
                                        <p:tgtEl>
                                          <p:spTgt spid="3891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3">
            <a:extLst>
              <a:ext uri="{FF2B5EF4-FFF2-40B4-BE49-F238E27FC236}">
                <a16:creationId xmlns:a16="http://schemas.microsoft.com/office/drawing/2014/main" id="{E0668458-E955-4175-80C4-E3CBD1A0C621}"/>
              </a:ext>
            </a:extLst>
          </p:cNvPr>
          <p:cNvSpPr txBox="1">
            <a:spLocks noChangeArrowheads="1"/>
          </p:cNvSpPr>
          <p:nvPr/>
        </p:nvSpPr>
        <p:spPr bwMode="auto">
          <a:xfrm>
            <a:off x="276225" y="260350"/>
            <a:ext cx="88677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cs-CZ" altLang="cs-CZ" sz="3400" b="1">
                <a:solidFill>
                  <a:schemeClr val="accent2"/>
                </a:solidFill>
                <a:latin typeface="Arial" panose="020B0604020202020204" pitchFamily="34" charset="0"/>
              </a:rPr>
              <a:t>Heart rate detection</a:t>
            </a:r>
            <a:endParaRPr lang="en-US" altLang="cs-CZ" sz="3400" b="1">
              <a:solidFill>
                <a:schemeClr val="accent2"/>
              </a:solidFill>
              <a:latin typeface="Arial" panose="020B0604020202020204" pitchFamily="34" charset="0"/>
            </a:endParaRPr>
          </a:p>
        </p:txBody>
      </p:sp>
      <p:sp>
        <p:nvSpPr>
          <p:cNvPr id="35843" name="Rectangle 3">
            <a:extLst>
              <a:ext uri="{FF2B5EF4-FFF2-40B4-BE49-F238E27FC236}">
                <a16:creationId xmlns:a16="http://schemas.microsoft.com/office/drawing/2014/main" id="{E6AD9DAD-52C3-4922-805C-447B5E985305}"/>
              </a:ext>
            </a:extLst>
          </p:cNvPr>
          <p:cNvSpPr txBox="1">
            <a:spLocks noChangeArrowheads="1"/>
          </p:cNvSpPr>
          <p:nvPr/>
        </p:nvSpPr>
        <p:spPr bwMode="auto">
          <a:xfrm>
            <a:off x="5334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20000"/>
              </a:spcBef>
              <a:buClrTx/>
              <a:buSzTx/>
              <a:buFont typeface="Wingdings" panose="05000000000000000000" pitchFamily="2" charset="2"/>
              <a:buChar char="§"/>
            </a:pPr>
            <a:r>
              <a:rPr lang="en-GB" altLang="cs-CZ" sz="2400" dirty="0">
                <a:solidFill>
                  <a:schemeClr val="tx1"/>
                </a:solidFill>
                <a:latin typeface="Arial" panose="020B0604020202020204" pitchFamily="34" charset="0"/>
              </a:rPr>
              <a:t>Auscultation at the heart apex</a:t>
            </a:r>
          </a:p>
          <a:p>
            <a:pPr eaLnBrk="1" hangingPunct="1">
              <a:spcBef>
                <a:spcPct val="20000"/>
              </a:spcBef>
              <a:buClrTx/>
              <a:buSzTx/>
              <a:buFont typeface="Wingdings" panose="05000000000000000000" pitchFamily="2" charset="2"/>
              <a:buChar char="§"/>
            </a:pPr>
            <a:r>
              <a:rPr lang="en-GB" altLang="cs-CZ" sz="2400" dirty="0">
                <a:solidFill>
                  <a:schemeClr val="tx1"/>
                </a:solidFill>
                <a:latin typeface="Arial" panose="020B0604020202020204" pitchFamily="34" charset="0"/>
              </a:rPr>
              <a:t>ECG record (R–R distance)</a:t>
            </a:r>
          </a:p>
          <a:p>
            <a:pPr eaLnBrk="1" hangingPunct="1">
              <a:spcBef>
                <a:spcPct val="20000"/>
              </a:spcBef>
              <a:buClrTx/>
              <a:buSzTx/>
              <a:buFont typeface="Wingdings" panose="05000000000000000000" pitchFamily="2" charset="2"/>
              <a:buChar char="§"/>
            </a:pPr>
            <a:r>
              <a:rPr lang="en-GB" altLang="cs-CZ" sz="2400" dirty="0">
                <a:solidFill>
                  <a:schemeClr val="tx1"/>
                </a:solidFill>
                <a:latin typeface="Arial" panose="020B0604020202020204" pitchFamily="34" charset="0"/>
              </a:rPr>
              <a:t>Pulse palpation</a:t>
            </a:r>
          </a:p>
          <a:p>
            <a:pPr eaLnBrk="1" hangingPunct="1">
              <a:spcBef>
                <a:spcPct val="20000"/>
              </a:spcBef>
              <a:buClrTx/>
              <a:buSzTx/>
              <a:buFont typeface="Wingdings" panose="05000000000000000000" pitchFamily="2" charset="2"/>
              <a:buChar char="§"/>
            </a:pPr>
            <a:r>
              <a:rPr lang="en-GB" altLang="cs-CZ" sz="2400" dirty="0">
                <a:solidFill>
                  <a:schemeClr val="tx1"/>
                </a:solidFill>
                <a:latin typeface="Arial" panose="020B0604020202020204" pitchFamily="34" charset="0"/>
              </a:rPr>
              <a:t>Photometric, piezoelectric or electric devices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58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3584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3">
            <a:extLst>
              <a:ext uri="{FF2B5EF4-FFF2-40B4-BE49-F238E27FC236}">
                <a16:creationId xmlns:a16="http://schemas.microsoft.com/office/drawing/2014/main" id="{22D427BD-B8DD-4ACD-8741-9F8CDCB6719B}"/>
              </a:ext>
            </a:extLst>
          </p:cNvPr>
          <p:cNvSpPr txBox="1">
            <a:spLocks noChangeArrowheads="1"/>
          </p:cNvSpPr>
          <p:nvPr/>
        </p:nvSpPr>
        <p:spPr bwMode="auto">
          <a:xfrm>
            <a:off x="276225" y="260350"/>
            <a:ext cx="88677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cs-CZ" altLang="cs-CZ" sz="3400" b="1">
                <a:solidFill>
                  <a:schemeClr val="accent2"/>
                </a:solidFill>
                <a:latin typeface="Arial" panose="020B0604020202020204" pitchFamily="34" charset="0"/>
              </a:rPr>
              <a:t>Heart rate (HR) changes</a:t>
            </a:r>
            <a:endParaRPr lang="en-US" altLang="cs-CZ" sz="3400" b="1">
              <a:solidFill>
                <a:schemeClr val="accent2"/>
              </a:solidFill>
              <a:latin typeface="Arial" panose="020B0604020202020204" pitchFamily="34" charset="0"/>
            </a:endParaRPr>
          </a:p>
        </p:txBody>
      </p:sp>
      <p:sp>
        <p:nvSpPr>
          <p:cNvPr id="36867" name="Rectangle 3">
            <a:extLst>
              <a:ext uri="{FF2B5EF4-FFF2-40B4-BE49-F238E27FC236}">
                <a16:creationId xmlns:a16="http://schemas.microsoft.com/office/drawing/2014/main" id="{AE1E441E-4C7A-4EDD-850A-19551E0AC9EA}"/>
              </a:ext>
            </a:extLst>
          </p:cNvPr>
          <p:cNvSpPr txBox="1">
            <a:spLocks noChangeArrowheads="1"/>
          </p:cNvSpPr>
          <p:nvPr/>
        </p:nvSpPr>
        <p:spPr bwMode="auto">
          <a:xfrm>
            <a:off x="533400" y="1600200"/>
            <a:ext cx="7723188"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20000"/>
              </a:spcBef>
              <a:buClrTx/>
              <a:buSzTx/>
              <a:buFont typeface="Wingdings" panose="05000000000000000000" pitchFamily="2" charset="2"/>
              <a:buChar char="§"/>
            </a:pPr>
            <a:r>
              <a:rPr lang="en-GB" altLang="cs-CZ" sz="2400" dirty="0">
                <a:solidFill>
                  <a:schemeClr val="tx1"/>
                </a:solidFill>
                <a:latin typeface="Arial" panose="020B0604020202020204" pitchFamily="34" charset="0"/>
              </a:rPr>
              <a:t>Average rest </a:t>
            </a:r>
            <a:r>
              <a:rPr lang="cs-CZ" altLang="cs-CZ" sz="2400" dirty="0">
                <a:solidFill>
                  <a:schemeClr val="tx1"/>
                </a:solidFill>
                <a:latin typeface="Arial" panose="020B0604020202020204" pitchFamily="34" charset="0"/>
              </a:rPr>
              <a:t>HR </a:t>
            </a:r>
            <a:r>
              <a:rPr lang="en-GB" altLang="cs-CZ" sz="2400" dirty="0">
                <a:solidFill>
                  <a:schemeClr val="tx1"/>
                </a:solidFill>
                <a:latin typeface="Arial" panose="020B0604020202020204" pitchFamily="34" charset="0"/>
              </a:rPr>
              <a:t>is 72 bpm</a:t>
            </a:r>
          </a:p>
          <a:p>
            <a:pPr eaLnBrk="1" hangingPunct="1">
              <a:spcBef>
                <a:spcPct val="20000"/>
              </a:spcBef>
              <a:buClrTx/>
              <a:buSzTx/>
              <a:buFont typeface="Wingdings" panose="05000000000000000000" pitchFamily="2" charset="2"/>
              <a:buChar char="§"/>
            </a:pPr>
            <a:r>
              <a:rPr lang="en-GB" altLang="cs-CZ" sz="2400" dirty="0">
                <a:solidFill>
                  <a:schemeClr val="tx1"/>
                </a:solidFill>
                <a:latin typeface="Arial" panose="020B0604020202020204" pitchFamily="34" charset="0"/>
              </a:rPr>
              <a:t>The HR is higher in children</a:t>
            </a:r>
          </a:p>
          <a:p>
            <a:pPr eaLnBrk="1" hangingPunct="1">
              <a:spcBef>
                <a:spcPct val="20000"/>
              </a:spcBef>
              <a:buClrTx/>
              <a:buSzTx/>
              <a:buFont typeface="Wingdings" panose="05000000000000000000" pitchFamily="2" charset="2"/>
              <a:buChar char="§"/>
            </a:pPr>
            <a:r>
              <a:rPr lang="en-GB" altLang="cs-CZ" sz="2400" dirty="0">
                <a:solidFill>
                  <a:schemeClr val="tx1"/>
                </a:solidFill>
                <a:latin typeface="Arial" panose="020B0604020202020204" pitchFamily="34" charset="0"/>
              </a:rPr>
              <a:t>The HR is higher during exercise, stress or fever</a:t>
            </a:r>
          </a:p>
          <a:p>
            <a:pPr eaLnBrk="1" hangingPunct="1">
              <a:spcBef>
                <a:spcPct val="20000"/>
              </a:spcBef>
              <a:buClrTx/>
              <a:buSzTx/>
              <a:buFont typeface="Wingdings" panose="05000000000000000000" pitchFamily="2" charset="2"/>
              <a:buChar char="§"/>
            </a:pPr>
            <a:r>
              <a:rPr lang="en-GB" altLang="cs-CZ" sz="2400" dirty="0">
                <a:solidFill>
                  <a:schemeClr val="tx1"/>
                </a:solidFill>
                <a:latin typeface="Arial" panose="020B0604020202020204" pitchFamily="34" charset="0"/>
              </a:rPr>
              <a:t>During exercise</a:t>
            </a:r>
            <a:r>
              <a:rPr lang="cs-CZ" altLang="cs-CZ" sz="2400" dirty="0">
                <a:solidFill>
                  <a:schemeClr val="tx1"/>
                </a:solidFill>
                <a:latin typeface="Arial" panose="020B0604020202020204" pitchFamily="34" charset="0"/>
              </a:rPr>
              <a:t>,</a:t>
            </a:r>
            <a:r>
              <a:rPr lang="en-GB" altLang="cs-CZ" sz="2400" dirty="0">
                <a:solidFill>
                  <a:schemeClr val="tx1"/>
                </a:solidFill>
                <a:latin typeface="Arial" panose="020B0604020202020204" pitchFamily="34" charset="0"/>
              </a:rPr>
              <a:t> the HR increases as much as twice</a:t>
            </a:r>
          </a:p>
          <a:p>
            <a:pPr eaLnBrk="1" hangingPunct="1">
              <a:spcBef>
                <a:spcPct val="20000"/>
              </a:spcBef>
              <a:buClrTx/>
              <a:buSzTx/>
              <a:buFont typeface="Wingdings" panose="05000000000000000000" pitchFamily="2" charset="2"/>
              <a:buChar char="§"/>
            </a:pPr>
            <a:r>
              <a:rPr lang="en-GB" altLang="cs-CZ" sz="2400" dirty="0">
                <a:solidFill>
                  <a:schemeClr val="tx1"/>
                </a:solidFill>
                <a:latin typeface="Arial" panose="020B0604020202020204" pitchFamily="34" charset="0"/>
              </a:rPr>
              <a:t>After exercise</a:t>
            </a:r>
            <a:r>
              <a:rPr lang="cs-CZ" altLang="cs-CZ" sz="2400" dirty="0">
                <a:solidFill>
                  <a:schemeClr val="tx1"/>
                </a:solidFill>
                <a:latin typeface="Arial" panose="020B0604020202020204" pitchFamily="34" charset="0"/>
              </a:rPr>
              <a:t>,</a:t>
            </a:r>
            <a:r>
              <a:rPr lang="en-GB" altLang="cs-CZ" sz="2400" dirty="0">
                <a:solidFill>
                  <a:schemeClr val="tx1"/>
                </a:solidFill>
                <a:latin typeface="Arial" panose="020B0604020202020204" pitchFamily="34" charset="0"/>
              </a:rPr>
              <a:t> the HR drops back to rest state </a:t>
            </a:r>
            <a:r>
              <a:rPr lang="cs-CZ" altLang="cs-CZ" sz="2400" dirty="0" err="1">
                <a:solidFill>
                  <a:schemeClr val="tx1"/>
                </a:solidFill>
                <a:latin typeface="Arial" panose="020B0604020202020204" pitchFamily="34" charset="0"/>
              </a:rPr>
              <a:t>with</a:t>
            </a:r>
            <a:r>
              <a:rPr lang="en-GB" altLang="cs-CZ" sz="2400" dirty="0">
                <a:solidFill>
                  <a:schemeClr val="tx1"/>
                </a:solidFill>
                <a:latin typeface="Arial" panose="020B0604020202020204" pitchFamily="34" charset="0"/>
              </a:rPr>
              <a:t>in 3 minutes</a:t>
            </a:r>
          </a:p>
          <a:p>
            <a:pPr eaLnBrk="1" hangingPunct="1">
              <a:spcBef>
                <a:spcPct val="20000"/>
              </a:spcBef>
              <a:buClrTx/>
              <a:buSzTx/>
              <a:buFont typeface="Wingdings" panose="05000000000000000000" pitchFamily="2" charset="2"/>
              <a:buChar char="§"/>
            </a:pPr>
            <a:r>
              <a:rPr lang="en-GB" altLang="cs-CZ" sz="2400" dirty="0">
                <a:solidFill>
                  <a:schemeClr val="tx1"/>
                </a:solidFill>
                <a:latin typeface="Arial" panose="020B0604020202020204" pitchFamily="34" charset="0"/>
              </a:rPr>
              <a:t>In trained individuals the rest </a:t>
            </a:r>
            <a:r>
              <a:rPr lang="cs-CZ" altLang="cs-CZ" sz="2400" dirty="0">
                <a:solidFill>
                  <a:schemeClr val="tx1"/>
                </a:solidFill>
                <a:latin typeface="Arial" panose="020B0604020202020204" pitchFamily="34" charset="0"/>
              </a:rPr>
              <a:t>HR</a:t>
            </a:r>
            <a:r>
              <a:rPr lang="en-GB" altLang="cs-CZ" sz="2400" dirty="0">
                <a:solidFill>
                  <a:schemeClr val="tx1"/>
                </a:solidFill>
                <a:latin typeface="Arial" panose="020B0604020202020204" pitchFamily="34" charset="0"/>
              </a:rPr>
              <a:t> reoccurs faster</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a:extLst>
              <a:ext uri="{FF2B5EF4-FFF2-40B4-BE49-F238E27FC236}">
                <a16:creationId xmlns:a16="http://schemas.microsoft.com/office/drawing/2014/main" id="{C309A502-2796-48CB-B157-5D2D35A90068}"/>
              </a:ext>
            </a:extLst>
          </p:cNvPr>
          <p:cNvSpPr txBox="1">
            <a:spLocks noChangeArrowheads="1"/>
          </p:cNvSpPr>
          <p:nvPr/>
        </p:nvSpPr>
        <p:spPr bwMode="auto">
          <a:xfrm>
            <a:off x="5334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20000"/>
              </a:spcBef>
              <a:buClrTx/>
              <a:buSzTx/>
              <a:buFont typeface="Wingdings" panose="05000000000000000000" pitchFamily="2" charset="2"/>
              <a:buChar char="§"/>
            </a:pPr>
            <a:r>
              <a:rPr lang="en-GB" altLang="cs-CZ" sz="2400" dirty="0">
                <a:solidFill>
                  <a:schemeClr val="tx1"/>
                </a:solidFill>
                <a:latin typeface="Arial" panose="020B0604020202020204" pitchFamily="34" charset="0"/>
              </a:rPr>
              <a:t>Initial increase of HR (</a:t>
            </a:r>
            <a:r>
              <a:rPr lang="cs-CZ" altLang="cs-CZ" sz="2400" dirty="0" err="1">
                <a:solidFill>
                  <a:schemeClr val="tx1"/>
                </a:solidFill>
                <a:latin typeface="Arial" panose="020B0604020202020204" pitchFamily="34" charset="0"/>
              </a:rPr>
              <a:t>mental</a:t>
            </a:r>
            <a:r>
              <a:rPr lang="en-GB" altLang="cs-CZ" sz="2400" dirty="0">
                <a:solidFill>
                  <a:schemeClr val="tx1"/>
                </a:solidFill>
                <a:latin typeface="Arial" panose="020B0604020202020204" pitchFamily="34" charset="0"/>
              </a:rPr>
              <a:t> preparation)</a:t>
            </a:r>
          </a:p>
          <a:p>
            <a:pPr eaLnBrk="1" hangingPunct="1">
              <a:spcBef>
                <a:spcPct val="20000"/>
              </a:spcBef>
              <a:buClrTx/>
              <a:buSzTx/>
              <a:buFont typeface="Wingdings" panose="05000000000000000000" pitchFamily="2" charset="2"/>
              <a:buChar char="§"/>
            </a:pPr>
            <a:r>
              <a:rPr lang="en-GB" altLang="cs-CZ" sz="2400" dirty="0">
                <a:solidFill>
                  <a:schemeClr val="tx1"/>
                </a:solidFill>
                <a:latin typeface="Arial" panose="020B0604020202020204" pitchFamily="34" charset="0"/>
              </a:rPr>
              <a:t>Work state HR (followed by steady-state HR – corresponds to the load intensity)</a:t>
            </a:r>
          </a:p>
          <a:p>
            <a:pPr eaLnBrk="1" hangingPunct="1">
              <a:spcBef>
                <a:spcPct val="20000"/>
              </a:spcBef>
              <a:buClrTx/>
              <a:buSzTx/>
              <a:buFont typeface="Wingdings" panose="05000000000000000000" pitchFamily="2" charset="2"/>
              <a:buChar char="§"/>
            </a:pPr>
            <a:r>
              <a:rPr lang="en-GB" altLang="cs-CZ" sz="2400" dirty="0">
                <a:solidFill>
                  <a:schemeClr val="tx1"/>
                </a:solidFill>
                <a:latin typeface="Arial" panose="020B0604020202020204" pitchFamily="34" charset="0"/>
              </a:rPr>
              <a:t>Subsequent HR (after the load, decrease to rest</a:t>
            </a:r>
            <a:br>
              <a:rPr lang="cs-CZ" altLang="cs-CZ" sz="2400" dirty="0">
                <a:solidFill>
                  <a:schemeClr val="tx1"/>
                </a:solidFill>
                <a:latin typeface="Arial" panose="020B0604020202020204" pitchFamily="34" charset="0"/>
              </a:rPr>
            </a:br>
            <a:r>
              <a:rPr lang="en-GB" altLang="cs-CZ" sz="2400" dirty="0">
                <a:solidFill>
                  <a:schemeClr val="tx1"/>
                </a:solidFill>
                <a:latin typeface="Arial" panose="020B0604020202020204" pitchFamily="34" charset="0"/>
              </a:rPr>
              <a:t>HR</a:t>
            </a:r>
            <a:r>
              <a:rPr lang="cs-CZ" altLang="cs-CZ" sz="2400" dirty="0">
                <a:solidFill>
                  <a:schemeClr val="tx1"/>
                </a:solidFill>
                <a:latin typeface="Arial" panose="020B0604020202020204" pitchFamily="34" charset="0"/>
              </a:rPr>
              <a:t>) – EPOC</a:t>
            </a:r>
          </a:p>
          <a:p>
            <a:pPr eaLnBrk="1" hangingPunct="1">
              <a:spcBef>
                <a:spcPct val="20000"/>
              </a:spcBef>
              <a:buClrTx/>
              <a:buSzTx/>
              <a:buFont typeface="Wingdings" panose="05000000000000000000" pitchFamily="2" charset="2"/>
              <a:buChar char="§"/>
            </a:pPr>
            <a:endParaRPr lang="en-GB" altLang="cs-CZ" sz="2400" dirty="0">
              <a:solidFill>
                <a:schemeClr val="tx1"/>
              </a:solidFill>
              <a:latin typeface="Arial" panose="020B0604020202020204" pitchFamily="34" charset="0"/>
            </a:endParaRPr>
          </a:p>
          <a:p>
            <a:pPr eaLnBrk="1" hangingPunct="1">
              <a:spcBef>
                <a:spcPct val="20000"/>
              </a:spcBef>
              <a:buClrTx/>
              <a:buSzTx/>
              <a:buFont typeface="Wingdings" panose="05000000000000000000" pitchFamily="2" charset="2"/>
              <a:buChar char="§"/>
            </a:pPr>
            <a:endParaRPr lang="cs-CZ" altLang="cs-CZ" sz="2400" dirty="0">
              <a:solidFill>
                <a:schemeClr val="tx1"/>
              </a:solidFill>
              <a:latin typeface="Times New Roman" panose="02020603050405020304" pitchFamily="18" charset="0"/>
            </a:endParaRPr>
          </a:p>
        </p:txBody>
      </p:sp>
      <p:sp>
        <p:nvSpPr>
          <p:cNvPr id="9" name="Text Box 3">
            <a:extLst>
              <a:ext uri="{FF2B5EF4-FFF2-40B4-BE49-F238E27FC236}">
                <a16:creationId xmlns:a16="http://schemas.microsoft.com/office/drawing/2014/main" id="{29BE7AE1-9FE3-431A-80E4-B18F8CA5DB90}"/>
              </a:ext>
            </a:extLst>
          </p:cNvPr>
          <p:cNvSpPr txBox="1">
            <a:spLocks noChangeArrowheads="1"/>
          </p:cNvSpPr>
          <p:nvPr/>
        </p:nvSpPr>
        <p:spPr bwMode="auto">
          <a:xfrm>
            <a:off x="276225" y="260350"/>
            <a:ext cx="88677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cs-CZ" altLang="cs-CZ" sz="3400" b="1">
                <a:solidFill>
                  <a:schemeClr val="accent2"/>
                </a:solidFill>
                <a:latin typeface="Arial" panose="020B0604020202020204" pitchFamily="34" charset="0"/>
              </a:rPr>
              <a:t>HR during exercise</a:t>
            </a:r>
            <a:endParaRPr lang="en-US" altLang="cs-CZ" sz="3400" b="1">
              <a:solidFill>
                <a:schemeClr val="accent2"/>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Text Box 3">
            <a:extLst>
              <a:ext uri="{FF2B5EF4-FFF2-40B4-BE49-F238E27FC236}">
                <a16:creationId xmlns:a16="http://schemas.microsoft.com/office/drawing/2014/main" id="{472D972D-B70B-44C5-8549-7464F1197A41}"/>
              </a:ext>
            </a:extLst>
          </p:cNvPr>
          <p:cNvSpPr txBox="1">
            <a:spLocks noChangeArrowheads="1"/>
          </p:cNvSpPr>
          <p:nvPr/>
        </p:nvSpPr>
        <p:spPr bwMode="auto">
          <a:xfrm>
            <a:off x="381000" y="533400"/>
            <a:ext cx="8763000" cy="55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90000"/>
              </a:lnSpc>
              <a:spcBef>
                <a:spcPct val="50000"/>
              </a:spcBef>
              <a:buClrTx/>
              <a:buSzTx/>
              <a:buFontTx/>
              <a:buNone/>
            </a:pPr>
            <a:r>
              <a:rPr lang="en-US" altLang="cs-CZ" sz="3400" b="1">
                <a:solidFill>
                  <a:schemeClr val="accent2"/>
                </a:solidFill>
                <a:latin typeface="Arial" panose="020B0604020202020204" pitchFamily="34" charset="0"/>
              </a:rPr>
              <a:t>HEART</a:t>
            </a:r>
          </a:p>
        </p:txBody>
      </p:sp>
      <p:pic>
        <p:nvPicPr>
          <p:cNvPr id="66565" name="Picture 5" descr="83119/e2862                                                    000002BBE2862 Wilmore PP               B5AE00F7:">
            <a:extLst>
              <a:ext uri="{FF2B5EF4-FFF2-40B4-BE49-F238E27FC236}">
                <a16:creationId xmlns:a16="http://schemas.microsoft.com/office/drawing/2014/main" id="{B5234759-4D8D-4DDC-8E27-ED2FEDEB0E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450" y="1206500"/>
            <a:ext cx="72771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563"/>
                                        </p:tgtEl>
                                        <p:attrNameLst>
                                          <p:attrName>style.visibility</p:attrName>
                                        </p:attrNameLst>
                                      </p:cBhvr>
                                      <p:to>
                                        <p:strVal val="visible"/>
                                      </p:to>
                                    </p:set>
                                    <p:animEffect transition="in" filter="wipe(left)">
                                      <p:cBhvr>
                                        <p:cTn id="7" dur="500"/>
                                        <p:tgtEl>
                                          <p:spTgt spid="66563"/>
                                        </p:tgtEl>
                                      </p:cBhvr>
                                    </p:animEffect>
                                  </p:childTnLst>
                                </p:cTn>
                              </p:par>
                            </p:childTnLst>
                          </p:cTn>
                        </p:par>
                        <p:par>
                          <p:cTn id="8" fill="hold" nodeType="afterGroup">
                            <p:stCondLst>
                              <p:cond delay="500"/>
                            </p:stCondLst>
                            <p:childTnLst>
                              <p:par>
                                <p:cTn id="9" presetID="23" presetClass="entr" presetSubtype="528" fill="hold" nodeType="afterEffect">
                                  <p:stCondLst>
                                    <p:cond delay="0"/>
                                  </p:stCondLst>
                                  <p:childTnLst>
                                    <p:set>
                                      <p:cBhvr>
                                        <p:cTn id="10" dur="1" fill="hold">
                                          <p:stCondLst>
                                            <p:cond delay="0"/>
                                          </p:stCondLst>
                                        </p:cTn>
                                        <p:tgtEl>
                                          <p:spTgt spid="66565"/>
                                        </p:tgtEl>
                                        <p:attrNameLst>
                                          <p:attrName>style.visibility</p:attrName>
                                        </p:attrNameLst>
                                      </p:cBhvr>
                                      <p:to>
                                        <p:strVal val="visible"/>
                                      </p:to>
                                    </p:set>
                                    <p:anim calcmode="lin" valueType="num">
                                      <p:cBhvr>
                                        <p:cTn id="11" dur="500" fill="hold"/>
                                        <p:tgtEl>
                                          <p:spTgt spid="66565"/>
                                        </p:tgtEl>
                                        <p:attrNameLst>
                                          <p:attrName>ppt_w</p:attrName>
                                        </p:attrNameLst>
                                      </p:cBhvr>
                                      <p:tavLst>
                                        <p:tav tm="0">
                                          <p:val>
                                            <p:fltVal val="0"/>
                                          </p:val>
                                        </p:tav>
                                        <p:tav tm="100000">
                                          <p:val>
                                            <p:strVal val="#ppt_w"/>
                                          </p:val>
                                        </p:tav>
                                      </p:tavLst>
                                    </p:anim>
                                    <p:anim calcmode="lin" valueType="num">
                                      <p:cBhvr>
                                        <p:cTn id="12" dur="500" fill="hold"/>
                                        <p:tgtEl>
                                          <p:spTgt spid="66565"/>
                                        </p:tgtEl>
                                        <p:attrNameLst>
                                          <p:attrName>ppt_h</p:attrName>
                                        </p:attrNameLst>
                                      </p:cBhvr>
                                      <p:tavLst>
                                        <p:tav tm="0">
                                          <p:val>
                                            <p:fltVal val="0"/>
                                          </p:val>
                                        </p:tav>
                                        <p:tav tm="100000">
                                          <p:val>
                                            <p:strVal val="#ppt_h"/>
                                          </p:val>
                                        </p:tav>
                                      </p:tavLst>
                                    </p:anim>
                                    <p:anim calcmode="lin" valueType="num">
                                      <p:cBhvr>
                                        <p:cTn id="13" dur="500" fill="hold"/>
                                        <p:tgtEl>
                                          <p:spTgt spid="66565"/>
                                        </p:tgtEl>
                                        <p:attrNameLst>
                                          <p:attrName>ppt_x</p:attrName>
                                        </p:attrNameLst>
                                      </p:cBhvr>
                                      <p:tavLst>
                                        <p:tav tm="0">
                                          <p:val>
                                            <p:fltVal val="0.5"/>
                                          </p:val>
                                        </p:tav>
                                        <p:tav tm="100000">
                                          <p:val>
                                            <p:strVal val="#ppt_x"/>
                                          </p:val>
                                        </p:tav>
                                      </p:tavLst>
                                    </p:anim>
                                    <p:anim calcmode="lin" valueType="num">
                                      <p:cBhvr>
                                        <p:cTn id="14" dur="500" fill="hold"/>
                                        <p:tgtEl>
                                          <p:spTgt spid="6656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3">
            <a:extLst>
              <a:ext uri="{FF2B5EF4-FFF2-40B4-BE49-F238E27FC236}">
                <a16:creationId xmlns:a16="http://schemas.microsoft.com/office/drawing/2014/main" id="{E10BB1A1-1E91-44A4-ABA9-E08EE5141223}"/>
              </a:ext>
            </a:extLst>
          </p:cNvPr>
          <p:cNvSpPr txBox="1">
            <a:spLocks noChangeArrowheads="1"/>
          </p:cNvSpPr>
          <p:nvPr/>
        </p:nvSpPr>
        <p:spPr bwMode="auto">
          <a:xfrm>
            <a:off x="276225" y="260350"/>
            <a:ext cx="88677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cs-CZ" sz="3400" b="1">
                <a:solidFill>
                  <a:schemeClr val="accent2"/>
                </a:solidFill>
                <a:latin typeface="Arial" panose="020B0604020202020204" pitchFamily="34" charset="0"/>
              </a:rPr>
              <a:t>Myocardium—Cardiac Muscle</a:t>
            </a:r>
          </a:p>
        </p:txBody>
      </p:sp>
      <p:sp>
        <p:nvSpPr>
          <p:cNvPr id="8196" name="Text Box 4">
            <a:extLst>
              <a:ext uri="{FF2B5EF4-FFF2-40B4-BE49-F238E27FC236}">
                <a16:creationId xmlns:a16="http://schemas.microsoft.com/office/drawing/2014/main" id="{EEE9DC2A-BB45-4AC5-89B8-CD4A719A1593}"/>
              </a:ext>
            </a:extLst>
          </p:cNvPr>
          <p:cNvSpPr txBox="1">
            <a:spLocks noChangeArrowheads="1"/>
          </p:cNvSpPr>
          <p:nvPr/>
        </p:nvSpPr>
        <p:spPr bwMode="auto">
          <a:xfrm>
            <a:off x="609600" y="1631950"/>
            <a:ext cx="8305800" cy="75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90000"/>
              </a:lnSpc>
              <a:spcBef>
                <a:spcPct val="0"/>
              </a:spcBef>
              <a:buClrTx/>
              <a:buSzTx/>
              <a:buFontTx/>
              <a:buNone/>
            </a:pPr>
            <a:r>
              <a:rPr lang="en-US" altLang="cs-CZ" sz="2400">
                <a:solidFill>
                  <a:schemeClr val="tx1"/>
                </a:solidFill>
                <a:latin typeface="Wingdings" panose="05000000000000000000" pitchFamily="2" charset="2"/>
              </a:rPr>
              <a:t>w</a:t>
            </a:r>
            <a:r>
              <a:rPr lang="en-US" altLang="cs-CZ" sz="2400">
                <a:solidFill>
                  <a:schemeClr val="tx1"/>
                </a:solidFill>
                <a:latin typeface="Arial" panose="020B0604020202020204" pitchFamily="34" charset="0"/>
              </a:rPr>
              <a:t>	Thickness varies directly with stress placed on</a:t>
            </a:r>
            <a:br>
              <a:rPr lang="en-US" altLang="cs-CZ" sz="2400">
                <a:solidFill>
                  <a:schemeClr val="tx1"/>
                </a:solidFill>
                <a:latin typeface="Arial" panose="020B0604020202020204" pitchFamily="34" charset="0"/>
              </a:rPr>
            </a:br>
            <a:r>
              <a:rPr lang="en-US" altLang="cs-CZ" sz="2400">
                <a:solidFill>
                  <a:schemeClr val="tx1"/>
                </a:solidFill>
                <a:latin typeface="Arial" panose="020B0604020202020204" pitchFamily="34" charset="0"/>
              </a:rPr>
              <a:t>chamber walls.</a:t>
            </a:r>
          </a:p>
        </p:txBody>
      </p:sp>
      <p:sp>
        <p:nvSpPr>
          <p:cNvPr id="8197" name="Text Box 5">
            <a:extLst>
              <a:ext uri="{FF2B5EF4-FFF2-40B4-BE49-F238E27FC236}">
                <a16:creationId xmlns:a16="http://schemas.microsoft.com/office/drawing/2014/main" id="{17A11C5C-D248-4C13-9F51-5728B9128429}"/>
              </a:ext>
            </a:extLst>
          </p:cNvPr>
          <p:cNvSpPr txBox="1">
            <a:spLocks noChangeArrowheads="1"/>
          </p:cNvSpPr>
          <p:nvPr/>
        </p:nvSpPr>
        <p:spPr bwMode="auto">
          <a:xfrm>
            <a:off x="609600" y="2457450"/>
            <a:ext cx="8305800" cy="75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90000"/>
              </a:lnSpc>
              <a:spcBef>
                <a:spcPct val="0"/>
              </a:spcBef>
              <a:buClrTx/>
              <a:buSzTx/>
              <a:buFontTx/>
              <a:buNone/>
            </a:pPr>
            <a:r>
              <a:rPr lang="en-US" altLang="cs-CZ" sz="2400">
                <a:solidFill>
                  <a:schemeClr val="tx1"/>
                </a:solidFill>
                <a:latin typeface="Wingdings" panose="05000000000000000000" pitchFamily="2" charset="2"/>
              </a:rPr>
              <a:t>w</a:t>
            </a:r>
            <a:r>
              <a:rPr lang="en-US" altLang="cs-CZ" sz="2400">
                <a:solidFill>
                  <a:schemeClr val="tx1"/>
                </a:solidFill>
                <a:latin typeface="Arial" panose="020B0604020202020204" pitchFamily="34" charset="0"/>
              </a:rPr>
              <a:t>	Left ventricle is the most powerful of chambers</a:t>
            </a:r>
            <a:br>
              <a:rPr lang="en-US" altLang="cs-CZ" sz="2400">
                <a:solidFill>
                  <a:schemeClr val="tx1"/>
                </a:solidFill>
                <a:latin typeface="Arial" panose="020B0604020202020204" pitchFamily="34" charset="0"/>
              </a:rPr>
            </a:br>
            <a:r>
              <a:rPr lang="en-US" altLang="cs-CZ" sz="2400">
                <a:solidFill>
                  <a:schemeClr val="tx1"/>
                </a:solidFill>
                <a:latin typeface="Arial" panose="020B0604020202020204" pitchFamily="34" charset="0"/>
              </a:rPr>
              <a:t>and thus, the largest.</a:t>
            </a:r>
          </a:p>
        </p:txBody>
      </p:sp>
      <p:sp>
        <p:nvSpPr>
          <p:cNvPr id="8198" name="Text Box 6">
            <a:extLst>
              <a:ext uri="{FF2B5EF4-FFF2-40B4-BE49-F238E27FC236}">
                <a16:creationId xmlns:a16="http://schemas.microsoft.com/office/drawing/2014/main" id="{DBB13392-C43C-49F7-AFB8-784C467731C0}"/>
              </a:ext>
            </a:extLst>
          </p:cNvPr>
          <p:cNvSpPr txBox="1">
            <a:spLocks noChangeArrowheads="1"/>
          </p:cNvSpPr>
          <p:nvPr/>
        </p:nvSpPr>
        <p:spPr bwMode="auto">
          <a:xfrm>
            <a:off x="609600" y="3287713"/>
            <a:ext cx="8305800" cy="75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90000"/>
              </a:lnSpc>
              <a:spcBef>
                <a:spcPct val="0"/>
              </a:spcBef>
              <a:buClrTx/>
              <a:buSzTx/>
              <a:buFontTx/>
              <a:buNone/>
            </a:pPr>
            <a:r>
              <a:rPr lang="en-US" altLang="cs-CZ" sz="2400">
                <a:solidFill>
                  <a:schemeClr val="tx1"/>
                </a:solidFill>
                <a:latin typeface="Wingdings" panose="05000000000000000000" pitchFamily="2" charset="2"/>
              </a:rPr>
              <a:t>w</a:t>
            </a:r>
            <a:r>
              <a:rPr lang="en-US" altLang="cs-CZ" sz="2400">
                <a:solidFill>
                  <a:schemeClr val="tx1"/>
                </a:solidFill>
                <a:latin typeface="Arial" panose="020B0604020202020204" pitchFamily="34" charset="0"/>
              </a:rPr>
              <a:t> With vigorous exercise, the left ventricle size</a:t>
            </a:r>
            <a:br>
              <a:rPr lang="en-US" altLang="cs-CZ" sz="2400">
                <a:solidFill>
                  <a:schemeClr val="tx1"/>
                </a:solidFill>
                <a:latin typeface="Arial" panose="020B0604020202020204" pitchFamily="34" charset="0"/>
              </a:rPr>
            </a:br>
            <a:r>
              <a:rPr lang="en-US" altLang="cs-CZ" sz="2400">
                <a:solidFill>
                  <a:schemeClr val="tx1"/>
                </a:solidFill>
                <a:latin typeface="Arial" panose="020B0604020202020204" pitchFamily="34" charset="0"/>
              </a:rPr>
              <a:t>increases.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wipe(left)">
                                      <p:cBhvr>
                                        <p:cTn id="7" dur="500"/>
                                        <p:tgtEl>
                                          <p:spTgt spid="81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196"/>
                                        </p:tgtEl>
                                        <p:attrNameLst>
                                          <p:attrName>style.visibility</p:attrName>
                                        </p:attrNameLst>
                                      </p:cBhvr>
                                      <p:to>
                                        <p:strVal val="visible"/>
                                      </p:to>
                                    </p:set>
                                    <p:animEffect transition="in" filter="wipe(left)">
                                      <p:cBhvr>
                                        <p:cTn id="12" dur="500"/>
                                        <p:tgtEl>
                                          <p:spTgt spid="819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197"/>
                                        </p:tgtEl>
                                        <p:attrNameLst>
                                          <p:attrName>style.visibility</p:attrName>
                                        </p:attrNameLst>
                                      </p:cBhvr>
                                      <p:to>
                                        <p:strVal val="visible"/>
                                      </p:to>
                                    </p:set>
                                    <p:animEffect transition="in" filter="wipe(left)">
                                      <p:cBhvr>
                                        <p:cTn id="17" dur="500"/>
                                        <p:tgtEl>
                                          <p:spTgt spid="819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198"/>
                                        </p:tgtEl>
                                        <p:attrNameLst>
                                          <p:attrName>style.visibility</p:attrName>
                                        </p:attrNameLst>
                                      </p:cBhvr>
                                      <p:to>
                                        <p:strVal val="visible"/>
                                      </p:to>
                                    </p:set>
                                    <p:animEffect transition="in" filter="wipe(left)">
                                      <p:cBhvr>
                                        <p:cTn id="22" dur="500"/>
                                        <p:tgtEl>
                                          <p:spTgt spid="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utoUpdateAnimBg="0"/>
      <p:bldP spid="8196" grpId="0" autoUpdateAnimBg="0"/>
      <p:bldP spid="8197" grpId="0" autoUpdateAnimBg="0"/>
      <p:bldP spid="8198"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4">
            <a:extLst>
              <a:ext uri="{FF2B5EF4-FFF2-40B4-BE49-F238E27FC236}">
                <a16:creationId xmlns:a16="http://schemas.microsoft.com/office/drawing/2014/main" id="{C053BB7F-3266-4966-8D25-61189F2EADDD}"/>
              </a:ext>
            </a:extLst>
          </p:cNvPr>
          <p:cNvSpPr txBox="1">
            <a:spLocks noChangeArrowheads="1"/>
          </p:cNvSpPr>
          <p:nvPr/>
        </p:nvSpPr>
        <p:spPr bwMode="auto">
          <a:xfrm>
            <a:off x="381000" y="533400"/>
            <a:ext cx="7086600" cy="55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90000"/>
              </a:lnSpc>
              <a:spcBef>
                <a:spcPct val="50000"/>
              </a:spcBef>
              <a:buClrTx/>
              <a:buSzTx/>
              <a:buFontTx/>
              <a:buNone/>
            </a:pPr>
            <a:r>
              <a:rPr lang="en-US" altLang="cs-CZ" sz="3400" b="1">
                <a:solidFill>
                  <a:schemeClr val="accent2"/>
                </a:solidFill>
                <a:latin typeface="Arial" panose="020B0604020202020204" pitchFamily="34" charset="0"/>
              </a:rPr>
              <a:t>CORONARY CIRCULATION</a:t>
            </a:r>
          </a:p>
        </p:txBody>
      </p:sp>
      <p:pic>
        <p:nvPicPr>
          <p:cNvPr id="9226" name="Picture 10" descr="83120new/e2862                                                 000A4003&#10;PROJECTS 1                     B727F70A:">
            <a:extLst>
              <a:ext uri="{FF2B5EF4-FFF2-40B4-BE49-F238E27FC236}">
                <a16:creationId xmlns:a16="http://schemas.microsoft.com/office/drawing/2014/main" id="{19F46637-5D53-428A-B36E-EF14F42F11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1158875"/>
            <a:ext cx="6567487" cy="518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wipe(left)">
                                      <p:cBhvr>
                                        <p:cTn id="7" dur="500"/>
                                        <p:tgtEl>
                                          <p:spTgt spid="9220"/>
                                        </p:tgtEl>
                                      </p:cBhvr>
                                    </p:animEffect>
                                  </p:childTnLst>
                                </p:cTn>
                              </p:par>
                            </p:childTnLst>
                          </p:cTn>
                        </p:par>
                        <p:par>
                          <p:cTn id="8" fill="hold" nodeType="afterGroup">
                            <p:stCondLst>
                              <p:cond delay="500"/>
                            </p:stCondLst>
                            <p:childTnLst>
                              <p:par>
                                <p:cTn id="9" presetID="23" presetClass="entr" presetSubtype="528" fill="hold" nodeType="afterEffect">
                                  <p:stCondLst>
                                    <p:cond delay="0"/>
                                  </p:stCondLst>
                                  <p:childTnLst>
                                    <p:set>
                                      <p:cBhvr>
                                        <p:cTn id="10" dur="1" fill="hold">
                                          <p:stCondLst>
                                            <p:cond delay="0"/>
                                          </p:stCondLst>
                                        </p:cTn>
                                        <p:tgtEl>
                                          <p:spTgt spid="9226"/>
                                        </p:tgtEl>
                                        <p:attrNameLst>
                                          <p:attrName>style.visibility</p:attrName>
                                        </p:attrNameLst>
                                      </p:cBhvr>
                                      <p:to>
                                        <p:strVal val="visible"/>
                                      </p:to>
                                    </p:set>
                                    <p:anim calcmode="lin" valueType="num">
                                      <p:cBhvr>
                                        <p:cTn id="11" dur="500" fill="hold"/>
                                        <p:tgtEl>
                                          <p:spTgt spid="9226"/>
                                        </p:tgtEl>
                                        <p:attrNameLst>
                                          <p:attrName>ppt_w</p:attrName>
                                        </p:attrNameLst>
                                      </p:cBhvr>
                                      <p:tavLst>
                                        <p:tav tm="0">
                                          <p:val>
                                            <p:fltVal val="0"/>
                                          </p:val>
                                        </p:tav>
                                        <p:tav tm="100000">
                                          <p:val>
                                            <p:strVal val="#ppt_w"/>
                                          </p:val>
                                        </p:tav>
                                      </p:tavLst>
                                    </p:anim>
                                    <p:anim calcmode="lin" valueType="num">
                                      <p:cBhvr>
                                        <p:cTn id="12" dur="500" fill="hold"/>
                                        <p:tgtEl>
                                          <p:spTgt spid="9226"/>
                                        </p:tgtEl>
                                        <p:attrNameLst>
                                          <p:attrName>ppt_h</p:attrName>
                                        </p:attrNameLst>
                                      </p:cBhvr>
                                      <p:tavLst>
                                        <p:tav tm="0">
                                          <p:val>
                                            <p:fltVal val="0"/>
                                          </p:val>
                                        </p:tav>
                                        <p:tav tm="100000">
                                          <p:val>
                                            <p:strVal val="#ppt_h"/>
                                          </p:val>
                                        </p:tav>
                                      </p:tavLst>
                                    </p:anim>
                                    <p:anim calcmode="lin" valueType="num">
                                      <p:cBhvr>
                                        <p:cTn id="13" dur="500" fill="hold"/>
                                        <p:tgtEl>
                                          <p:spTgt spid="9226"/>
                                        </p:tgtEl>
                                        <p:attrNameLst>
                                          <p:attrName>ppt_x</p:attrName>
                                        </p:attrNameLst>
                                      </p:cBhvr>
                                      <p:tavLst>
                                        <p:tav tm="0">
                                          <p:val>
                                            <p:fltVal val="0.5"/>
                                          </p:val>
                                        </p:tav>
                                        <p:tav tm="100000">
                                          <p:val>
                                            <p:strVal val="#ppt_x"/>
                                          </p:val>
                                        </p:tav>
                                      </p:tavLst>
                                    </p:anim>
                                    <p:anim calcmode="lin" valueType="num">
                                      <p:cBhvr>
                                        <p:cTn id="14" dur="500" fill="hold"/>
                                        <p:tgtEl>
                                          <p:spTgt spid="92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90" name="Picture 6" descr="83124/e2862                                                    000002BBE2862 Wilmore PP               B5AE00F7:">
            <a:extLst>
              <a:ext uri="{FF2B5EF4-FFF2-40B4-BE49-F238E27FC236}">
                <a16:creationId xmlns:a16="http://schemas.microsoft.com/office/drawing/2014/main" id="{80591D4E-CD01-46C8-A793-003EECC163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3425" y="666750"/>
            <a:ext cx="5249863" cy="578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1" name="Text Box 7">
            <a:extLst>
              <a:ext uri="{FF2B5EF4-FFF2-40B4-BE49-F238E27FC236}">
                <a16:creationId xmlns:a16="http://schemas.microsoft.com/office/drawing/2014/main" id="{DAAF677C-59A6-43B8-8F26-08096552CF46}"/>
              </a:ext>
            </a:extLst>
          </p:cNvPr>
          <p:cNvSpPr txBox="1">
            <a:spLocks noChangeArrowheads="1"/>
          </p:cNvSpPr>
          <p:nvPr/>
        </p:nvSpPr>
        <p:spPr bwMode="auto">
          <a:xfrm>
            <a:off x="381000" y="533400"/>
            <a:ext cx="4495800" cy="148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90000"/>
              </a:lnSpc>
              <a:spcBef>
                <a:spcPct val="50000"/>
              </a:spcBef>
              <a:buClrTx/>
              <a:buSzTx/>
              <a:buFontTx/>
              <a:buNone/>
            </a:pPr>
            <a:r>
              <a:rPr lang="en-US" altLang="cs-CZ" sz="3400" b="1">
                <a:solidFill>
                  <a:schemeClr val="accent2"/>
                </a:solidFill>
                <a:latin typeface="Arial" panose="020B0604020202020204" pitchFamily="34" charset="0"/>
              </a:rPr>
              <a:t>INTRINSIC CONDUCTION SYSTEM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591"/>
                                        </p:tgtEl>
                                        <p:attrNameLst>
                                          <p:attrName>style.visibility</p:attrName>
                                        </p:attrNameLst>
                                      </p:cBhvr>
                                      <p:to>
                                        <p:strVal val="visible"/>
                                      </p:to>
                                    </p:set>
                                    <p:animEffect transition="in" filter="wipe(left)">
                                      <p:cBhvr>
                                        <p:cTn id="7" dur="500"/>
                                        <p:tgtEl>
                                          <p:spTgt spid="67591"/>
                                        </p:tgtEl>
                                      </p:cBhvr>
                                    </p:animEffect>
                                  </p:childTnLst>
                                </p:cTn>
                              </p:par>
                            </p:childTnLst>
                          </p:cTn>
                        </p:par>
                        <p:par>
                          <p:cTn id="8" fill="hold" nodeType="afterGroup">
                            <p:stCondLst>
                              <p:cond delay="500"/>
                            </p:stCondLst>
                            <p:childTnLst>
                              <p:par>
                                <p:cTn id="9" presetID="23" presetClass="entr" presetSubtype="528" fill="hold" nodeType="afterEffect">
                                  <p:stCondLst>
                                    <p:cond delay="0"/>
                                  </p:stCondLst>
                                  <p:childTnLst>
                                    <p:set>
                                      <p:cBhvr>
                                        <p:cTn id="10" dur="1" fill="hold">
                                          <p:stCondLst>
                                            <p:cond delay="0"/>
                                          </p:stCondLst>
                                        </p:cTn>
                                        <p:tgtEl>
                                          <p:spTgt spid="67590"/>
                                        </p:tgtEl>
                                        <p:attrNameLst>
                                          <p:attrName>style.visibility</p:attrName>
                                        </p:attrNameLst>
                                      </p:cBhvr>
                                      <p:to>
                                        <p:strVal val="visible"/>
                                      </p:to>
                                    </p:set>
                                    <p:anim calcmode="lin" valueType="num">
                                      <p:cBhvr>
                                        <p:cTn id="11" dur="500" fill="hold"/>
                                        <p:tgtEl>
                                          <p:spTgt spid="67590"/>
                                        </p:tgtEl>
                                        <p:attrNameLst>
                                          <p:attrName>ppt_w</p:attrName>
                                        </p:attrNameLst>
                                      </p:cBhvr>
                                      <p:tavLst>
                                        <p:tav tm="0">
                                          <p:val>
                                            <p:fltVal val="0"/>
                                          </p:val>
                                        </p:tav>
                                        <p:tav tm="100000">
                                          <p:val>
                                            <p:strVal val="#ppt_w"/>
                                          </p:val>
                                        </p:tav>
                                      </p:tavLst>
                                    </p:anim>
                                    <p:anim calcmode="lin" valueType="num">
                                      <p:cBhvr>
                                        <p:cTn id="12" dur="500" fill="hold"/>
                                        <p:tgtEl>
                                          <p:spTgt spid="67590"/>
                                        </p:tgtEl>
                                        <p:attrNameLst>
                                          <p:attrName>ppt_h</p:attrName>
                                        </p:attrNameLst>
                                      </p:cBhvr>
                                      <p:tavLst>
                                        <p:tav tm="0">
                                          <p:val>
                                            <p:fltVal val="0"/>
                                          </p:val>
                                        </p:tav>
                                        <p:tav tm="100000">
                                          <p:val>
                                            <p:strVal val="#ppt_h"/>
                                          </p:val>
                                        </p:tav>
                                      </p:tavLst>
                                    </p:anim>
                                    <p:anim calcmode="lin" valueType="num">
                                      <p:cBhvr>
                                        <p:cTn id="13" dur="500" fill="hold"/>
                                        <p:tgtEl>
                                          <p:spTgt spid="67590"/>
                                        </p:tgtEl>
                                        <p:attrNameLst>
                                          <p:attrName>ppt_x</p:attrName>
                                        </p:attrNameLst>
                                      </p:cBhvr>
                                      <p:tavLst>
                                        <p:tav tm="0">
                                          <p:val>
                                            <p:fltVal val="0.5"/>
                                          </p:val>
                                        </p:tav>
                                        <p:tav tm="100000">
                                          <p:val>
                                            <p:strVal val="#ppt_x"/>
                                          </p:val>
                                        </p:tav>
                                      </p:tavLst>
                                    </p:anim>
                                    <p:anim calcmode="lin" valueType="num">
                                      <p:cBhvr>
                                        <p:cTn id="14" dur="500" fill="hold"/>
                                        <p:tgtEl>
                                          <p:spTgt spid="6759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1"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3">
            <a:extLst>
              <a:ext uri="{FF2B5EF4-FFF2-40B4-BE49-F238E27FC236}">
                <a16:creationId xmlns:a16="http://schemas.microsoft.com/office/drawing/2014/main" id="{5965D9F2-E57A-4738-96F8-F5C3F77755A6}"/>
              </a:ext>
            </a:extLst>
          </p:cNvPr>
          <p:cNvSpPr txBox="1">
            <a:spLocks noChangeArrowheads="1"/>
          </p:cNvSpPr>
          <p:nvPr/>
        </p:nvSpPr>
        <p:spPr bwMode="auto">
          <a:xfrm>
            <a:off x="276225" y="260350"/>
            <a:ext cx="88677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cs-CZ" sz="3400" b="1">
                <a:solidFill>
                  <a:schemeClr val="accent2"/>
                </a:solidFill>
                <a:latin typeface="Arial" panose="020B0604020202020204" pitchFamily="34" charset="0"/>
              </a:rPr>
              <a:t>Cardiac Conduction System</a:t>
            </a:r>
          </a:p>
        </p:txBody>
      </p:sp>
      <p:sp>
        <p:nvSpPr>
          <p:cNvPr id="10244" name="Text Box 4">
            <a:extLst>
              <a:ext uri="{FF2B5EF4-FFF2-40B4-BE49-F238E27FC236}">
                <a16:creationId xmlns:a16="http://schemas.microsoft.com/office/drawing/2014/main" id="{DFD68111-2DE4-45FF-8455-0AEE656DDEF6}"/>
              </a:ext>
            </a:extLst>
          </p:cNvPr>
          <p:cNvSpPr txBox="1">
            <a:spLocks noChangeArrowheads="1"/>
          </p:cNvSpPr>
          <p:nvPr/>
        </p:nvSpPr>
        <p:spPr bwMode="auto">
          <a:xfrm>
            <a:off x="609600" y="1282196"/>
            <a:ext cx="7424691" cy="1089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30188" indent="-230188">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90000"/>
              </a:lnSpc>
              <a:spcBef>
                <a:spcPct val="0"/>
              </a:spcBef>
              <a:buClrTx/>
              <a:buSzTx/>
              <a:buFontTx/>
              <a:buNone/>
            </a:pPr>
            <a:r>
              <a:rPr lang="en-US" altLang="cs-CZ" sz="2400" dirty="0">
                <a:solidFill>
                  <a:schemeClr val="tx1"/>
                </a:solidFill>
                <a:latin typeface="Wingdings" panose="05000000000000000000" pitchFamily="2" charset="2"/>
              </a:rPr>
              <a:t>w</a:t>
            </a:r>
            <a:r>
              <a:rPr lang="en-US" altLang="cs-CZ" sz="2400" dirty="0">
                <a:solidFill>
                  <a:schemeClr val="tx1"/>
                </a:solidFill>
                <a:latin typeface="Arial" panose="020B0604020202020204" pitchFamily="34" charset="0"/>
              </a:rPr>
              <a:t>	Sinoatrial (SA) node—pacemaker (60</a:t>
            </a:r>
            <a:r>
              <a:rPr lang="cs-CZ" altLang="cs-CZ" sz="2400" dirty="0">
                <a:solidFill>
                  <a:schemeClr val="tx1"/>
                </a:solidFill>
                <a:latin typeface="Arial" panose="020B0604020202020204" pitchFamily="34" charset="0"/>
              </a:rPr>
              <a:t>–</a:t>
            </a:r>
            <a:r>
              <a:rPr lang="en-US" altLang="cs-CZ" sz="2400" dirty="0">
                <a:solidFill>
                  <a:schemeClr val="tx1"/>
                </a:solidFill>
                <a:latin typeface="Arial" panose="020B0604020202020204" pitchFamily="34" charset="0"/>
              </a:rPr>
              <a:t>80</a:t>
            </a:r>
            <a:br>
              <a:rPr lang="cs-CZ" altLang="cs-CZ" sz="2400" dirty="0">
                <a:solidFill>
                  <a:schemeClr val="tx1"/>
                </a:solidFill>
                <a:latin typeface="Arial" panose="020B0604020202020204" pitchFamily="34" charset="0"/>
              </a:rPr>
            </a:br>
            <a:r>
              <a:rPr lang="en-US" altLang="cs-CZ" sz="2400" dirty="0">
                <a:solidFill>
                  <a:schemeClr val="tx1"/>
                </a:solidFill>
                <a:latin typeface="Arial" panose="020B0604020202020204" pitchFamily="34" charset="0"/>
              </a:rPr>
              <a:t>beats/min intrinsic heart rate)</a:t>
            </a:r>
            <a:r>
              <a:rPr lang="cs-CZ" altLang="cs-CZ" sz="2400" dirty="0">
                <a:solidFill>
                  <a:schemeClr val="tx1"/>
                </a:solidFill>
                <a:latin typeface="Arial" panose="020B0604020202020204" pitchFamily="34" charset="0"/>
              </a:rPr>
              <a:t> – </a:t>
            </a:r>
            <a:r>
              <a:rPr lang="cs-CZ" altLang="cs-CZ" sz="2400" dirty="0" err="1">
                <a:solidFill>
                  <a:schemeClr val="tx1"/>
                </a:solidFill>
                <a:latin typeface="Arial" panose="020B0604020202020204" pitchFamily="34" charset="0"/>
              </a:rPr>
              <a:t>primary</a:t>
            </a:r>
            <a:r>
              <a:rPr lang="cs-CZ" altLang="cs-CZ" sz="2400" dirty="0">
                <a:solidFill>
                  <a:schemeClr val="tx1"/>
                </a:solidFill>
                <a:latin typeface="Arial" panose="020B0604020202020204" pitchFamily="34" charset="0"/>
              </a:rPr>
              <a:t> </a:t>
            </a:r>
            <a:r>
              <a:rPr lang="cs-CZ" altLang="cs-CZ" sz="2400" dirty="0" err="1">
                <a:solidFill>
                  <a:schemeClr val="tx1"/>
                </a:solidFill>
                <a:latin typeface="Arial" panose="020B0604020202020204" pitchFamily="34" charset="0"/>
              </a:rPr>
              <a:t>action</a:t>
            </a:r>
            <a:r>
              <a:rPr lang="cs-CZ" altLang="cs-CZ" sz="2400" dirty="0">
                <a:solidFill>
                  <a:schemeClr val="tx1"/>
                </a:solidFill>
                <a:latin typeface="Arial" panose="020B0604020202020204" pitchFamily="34" charset="0"/>
              </a:rPr>
              <a:t> </a:t>
            </a:r>
            <a:r>
              <a:rPr lang="cs-CZ" altLang="cs-CZ" sz="2400" dirty="0" err="1">
                <a:solidFill>
                  <a:schemeClr val="tx1"/>
                </a:solidFill>
                <a:latin typeface="Arial" panose="020B0604020202020204" pitchFamily="34" charset="0"/>
              </a:rPr>
              <a:t>potentials</a:t>
            </a:r>
            <a:r>
              <a:rPr lang="cs-CZ" altLang="cs-CZ" sz="2400" dirty="0">
                <a:solidFill>
                  <a:schemeClr val="tx1"/>
                </a:solidFill>
                <a:latin typeface="Arial" panose="020B0604020202020204" pitchFamily="34" charset="0"/>
              </a:rPr>
              <a:t> </a:t>
            </a:r>
            <a:r>
              <a:rPr lang="cs-CZ" altLang="cs-CZ" sz="2400" dirty="0" err="1">
                <a:solidFill>
                  <a:schemeClr val="tx1"/>
                </a:solidFill>
                <a:latin typeface="Arial" panose="020B0604020202020204" pitchFamily="34" charset="0"/>
              </a:rPr>
              <a:t>generator</a:t>
            </a:r>
            <a:endParaRPr lang="en-US" altLang="cs-CZ" sz="2400" dirty="0">
              <a:solidFill>
                <a:schemeClr val="tx1"/>
              </a:solidFill>
              <a:latin typeface="Arial" panose="020B0604020202020204" pitchFamily="34" charset="0"/>
            </a:endParaRPr>
          </a:p>
        </p:txBody>
      </p:sp>
      <p:sp>
        <p:nvSpPr>
          <p:cNvPr id="10245" name="Text Box 5">
            <a:extLst>
              <a:ext uri="{FF2B5EF4-FFF2-40B4-BE49-F238E27FC236}">
                <a16:creationId xmlns:a16="http://schemas.microsoft.com/office/drawing/2014/main" id="{B5580D09-2212-4C3D-8A11-CF7B04A97753}"/>
              </a:ext>
            </a:extLst>
          </p:cNvPr>
          <p:cNvSpPr txBox="1">
            <a:spLocks noChangeArrowheads="1"/>
          </p:cNvSpPr>
          <p:nvPr/>
        </p:nvSpPr>
        <p:spPr bwMode="auto">
          <a:xfrm>
            <a:off x="609600" y="2457450"/>
            <a:ext cx="83058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90000"/>
              </a:lnSpc>
              <a:spcBef>
                <a:spcPct val="0"/>
              </a:spcBef>
              <a:buClrTx/>
              <a:buSzTx/>
              <a:buFontTx/>
              <a:buNone/>
            </a:pPr>
            <a:r>
              <a:rPr lang="en-US" altLang="cs-CZ" sz="2400">
                <a:solidFill>
                  <a:schemeClr val="tx1"/>
                </a:solidFill>
                <a:latin typeface="Wingdings" panose="05000000000000000000" pitchFamily="2" charset="2"/>
              </a:rPr>
              <a:t>w</a:t>
            </a:r>
            <a:r>
              <a:rPr lang="en-US" altLang="cs-CZ" sz="2400">
                <a:solidFill>
                  <a:schemeClr val="tx1"/>
                </a:solidFill>
                <a:latin typeface="Arial" panose="020B0604020202020204" pitchFamily="34" charset="0"/>
              </a:rPr>
              <a:t>	Atrioventricular (AV) node—built-in delay of 0.13 s</a:t>
            </a:r>
          </a:p>
        </p:txBody>
      </p:sp>
      <p:sp>
        <p:nvSpPr>
          <p:cNvPr id="10246" name="Text Box 6">
            <a:extLst>
              <a:ext uri="{FF2B5EF4-FFF2-40B4-BE49-F238E27FC236}">
                <a16:creationId xmlns:a16="http://schemas.microsoft.com/office/drawing/2014/main" id="{CD033C94-36C2-49B8-8711-DD4C5D990513}"/>
              </a:ext>
            </a:extLst>
          </p:cNvPr>
          <p:cNvSpPr txBox="1">
            <a:spLocks noChangeArrowheads="1"/>
          </p:cNvSpPr>
          <p:nvPr/>
        </p:nvSpPr>
        <p:spPr bwMode="auto">
          <a:xfrm>
            <a:off x="609600" y="2952750"/>
            <a:ext cx="83058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90000"/>
              </a:lnSpc>
              <a:spcBef>
                <a:spcPct val="0"/>
              </a:spcBef>
              <a:buClrTx/>
              <a:buSzTx/>
              <a:buFontTx/>
              <a:buNone/>
            </a:pPr>
            <a:r>
              <a:rPr lang="en-US" altLang="cs-CZ" sz="2400">
                <a:solidFill>
                  <a:schemeClr val="tx1"/>
                </a:solidFill>
                <a:latin typeface="Wingdings" panose="05000000000000000000" pitchFamily="2" charset="2"/>
              </a:rPr>
              <a:t>w</a:t>
            </a:r>
            <a:r>
              <a:rPr lang="en-US" altLang="cs-CZ" sz="2400">
                <a:solidFill>
                  <a:schemeClr val="tx1"/>
                </a:solidFill>
                <a:latin typeface="Arial" panose="020B0604020202020204" pitchFamily="34" charset="0"/>
              </a:rPr>
              <a:t>	AV bundle (bundle of His)</a:t>
            </a:r>
          </a:p>
        </p:txBody>
      </p:sp>
      <p:pic>
        <p:nvPicPr>
          <p:cNvPr id="10248" name="Picture 8" descr="D:\Alternate Chapter Clipart\Chapter 20\Body_heart.tiff">
            <a:extLst>
              <a:ext uri="{FF2B5EF4-FFF2-40B4-BE49-F238E27FC236}">
                <a16:creationId xmlns:a16="http://schemas.microsoft.com/office/drawing/2014/main" id="{9B22A16E-1ED5-4006-8C30-CCFE10E2E4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4114800"/>
            <a:ext cx="2589213" cy="258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9" name="Text Box 9">
            <a:extLst>
              <a:ext uri="{FF2B5EF4-FFF2-40B4-BE49-F238E27FC236}">
                <a16:creationId xmlns:a16="http://schemas.microsoft.com/office/drawing/2014/main" id="{124E67AE-4D0E-495F-949D-292341F78328}"/>
              </a:ext>
            </a:extLst>
          </p:cNvPr>
          <p:cNvSpPr txBox="1">
            <a:spLocks noChangeArrowheads="1"/>
          </p:cNvSpPr>
          <p:nvPr/>
        </p:nvSpPr>
        <p:spPr bwMode="auto">
          <a:xfrm>
            <a:off x="609600" y="3459163"/>
            <a:ext cx="830580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90000"/>
              </a:lnSpc>
              <a:spcBef>
                <a:spcPct val="0"/>
              </a:spcBef>
              <a:buClrTx/>
              <a:buSzTx/>
              <a:buFontTx/>
              <a:buNone/>
            </a:pPr>
            <a:r>
              <a:rPr lang="en-US" altLang="cs-CZ" sz="2400">
                <a:solidFill>
                  <a:schemeClr val="tx1"/>
                </a:solidFill>
                <a:latin typeface="Wingdings" panose="05000000000000000000" pitchFamily="2" charset="2"/>
              </a:rPr>
              <a:t>w</a:t>
            </a:r>
            <a:r>
              <a:rPr lang="en-US" altLang="cs-CZ" sz="2400">
                <a:solidFill>
                  <a:schemeClr val="tx1"/>
                </a:solidFill>
                <a:latin typeface="Arial" panose="020B0604020202020204" pitchFamily="34" charset="0"/>
              </a:rPr>
              <a:t>Purkinje fibers—6 times faster transmission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10248"/>
                                        </p:tgtEl>
                                        <p:attrNameLst>
                                          <p:attrName>style.visibility</p:attrName>
                                        </p:attrNameLst>
                                      </p:cBhvr>
                                      <p:to>
                                        <p:strVal val="visible"/>
                                      </p:to>
                                    </p:set>
                                    <p:animEffect transition="in" filter="wipe(down)">
                                      <p:cBhvr>
                                        <p:cTn id="7" dur="500"/>
                                        <p:tgtEl>
                                          <p:spTgt spid="10248"/>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243"/>
                                        </p:tgtEl>
                                        <p:attrNameLst>
                                          <p:attrName>style.visibility</p:attrName>
                                        </p:attrNameLst>
                                      </p:cBhvr>
                                      <p:to>
                                        <p:strVal val="visible"/>
                                      </p:to>
                                    </p:set>
                                    <p:animEffect transition="in" filter="wipe(left)">
                                      <p:cBhvr>
                                        <p:cTn id="11" dur="500"/>
                                        <p:tgtEl>
                                          <p:spTgt spid="1024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0244"/>
                                        </p:tgtEl>
                                        <p:attrNameLst>
                                          <p:attrName>style.visibility</p:attrName>
                                        </p:attrNameLst>
                                      </p:cBhvr>
                                      <p:to>
                                        <p:strVal val="visible"/>
                                      </p:to>
                                    </p:set>
                                    <p:animEffect transition="in" filter="wipe(left)">
                                      <p:cBhvr>
                                        <p:cTn id="16" dur="500"/>
                                        <p:tgtEl>
                                          <p:spTgt spid="1024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0245"/>
                                        </p:tgtEl>
                                        <p:attrNameLst>
                                          <p:attrName>style.visibility</p:attrName>
                                        </p:attrNameLst>
                                      </p:cBhvr>
                                      <p:to>
                                        <p:strVal val="visible"/>
                                      </p:to>
                                    </p:set>
                                    <p:animEffect transition="in" filter="wipe(left)">
                                      <p:cBhvr>
                                        <p:cTn id="21" dur="500"/>
                                        <p:tgtEl>
                                          <p:spTgt spid="1024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0246"/>
                                        </p:tgtEl>
                                        <p:attrNameLst>
                                          <p:attrName>style.visibility</p:attrName>
                                        </p:attrNameLst>
                                      </p:cBhvr>
                                      <p:to>
                                        <p:strVal val="visible"/>
                                      </p:to>
                                    </p:set>
                                    <p:animEffect transition="in" filter="wipe(left)">
                                      <p:cBhvr>
                                        <p:cTn id="26" dur="500"/>
                                        <p:tgtEl>
                                          <p:spTgt spid="10246"/>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0249"/>
                                        </p:tgtEl>
                                        <p:attrNameLst>
                                          <p:attrName>style.visibility</p:attrName>
                                        </p:attrNameLst>
                                      </p:cBhvr>
                                      <p:to>
                                        <p:strVal val="visible"/>
                                      </p:to>
                                    </p:set>
                                    <p:animEffect transition="in" filter="wipe(left)">
                                      <p:cBhvr>
                                        <p:cTn id="31" dur="500"/>
                                        <p:tgtEl>
                                          <p:spTgt spid="10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autoUpdateAnimBg="0"/>
      <p:bldP spid="10244" grpId="0" autoUpdateAnimBg="0"/>
      <p:bldP spid="10245" grpId="0" autoUpdateAnimBg="0"/>
      <p:bldP spid="10246" grpId="0" autoUpdateAnimBg="0"/>
      <p:bldP spid="10249"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Text Box 3">
            <a:extLst>
              <a:ext uri="{FF2B5EF4-FFF2-40B4-BE49-F238E27FC236}">
                <a16:creationId xmlns:a16="http://schemas.microsoft.com/office/drawing/2014/main" id="{0CF3F247-B3EE-419A-80BB-E6798D532D32}"/>
              </a:ext>
            </a:extLst>
          </p:cNvPr>
          <p:cNvSpPr txBox="1">
            <a:spLocks noChangeArrowheads="1"/>
          </p:cNvSpPr>
          <p:nvPr/>
        </p:nvSpPr>
        <p:spPr bwMode="auto">
          <a:xfrm>
            <a:off x="276225" y="260350"/>
            <a:ext cx="88677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cs-CZ" sz="3400" b="1">
                <a:solidFill>
                  <a:schemeClr val="accent2"/>
                </a:solidFill>
                <a:latin typeface="Arial" panose="020B0604020202020204" pitchFamily="34" charset="0"/>
              </a:rPr>
              <a:t>Extrinsic Control of the Heart</a:t>
            </a:r>
          </a:p>
        </p:txBody>
      </p:sp>
      <p:sp>
        <p:nvSpPr>
          <p:cNvPr id="64516" name="Text Box 4">
            <a:extLst>
              <a:ext uri="{FF2B5EF4-FFF2-40B4-BE49-F238E27FC236}">
                <a16:creationId xmlns:a16="http://schemas.microsoft.com/office/drawing/2014/main" id="{0EA15695-6A49-415F-B6E6-AB12DB3381A4}"/>
              </a:ext>
            </a:extLst>
          </p:cNvPr>
          <p:cNvSpPr txBox="1">
            <a:spLocks noChangeArrowheads="1"/>
          </p:cNvSpPr>
          <p:nvPr/>
        </p:nvSpPr>
        <p:spPr bwMode="auto">
          <a:xfrm>
            <a:off x="609600" y="1631950"/>
            <a:ext cx="8305800" cy="108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90000"/>
              </a:lnSpc>
              <a:spcBef>
                <a:spcPct val="0"/>
              </a:spcBef>
              <a:buClrTx/>
              <a:buSzTx/>
              <a:buFontTx/>
              <a:buNone/>
            </a:pPr>
            <a:r>
              <a:rPr lang="en-US" altLang="cs-CZ" sz="2400">
                <a:solidFill>
                  <a:schemeClr val="tx1"/>
                </a:solidFill>
                <a:latin typeface="Wingdings" panose="05000000000000000000" pitchFamily="2" charset="2"/>
              </a:rPr>
              <a:t>w</a:t>
            </a:r>
            <a:r>
              <a:rPr lang="en-US" altLang="cs-CZ" sz="2400">
                <a:solidFill>
                  <a:schemeClr val="tx1"/>
                </a:solidFill>
                <a:latin typeface="Arial" panose="020B0604020202020204" pitchFamily="34" charset="0"/>
              </a:rPr>
              <a:t>	Parasympathetic nervous system acts through</a:t>
            </a:r>
            <a:br>
              <a:rPr lang="cs-CZ" altLang="cs-CZ" sz="2400">
                <a:solidFill>
                  <a:schemeClr val="tx1"/>
                </a:solidFill>
                <a:latin typeface="Arial" panose="020B0604020202020204" pitchFamily="34" charset="0"/>
              </a:rPr>
            </a:br>
            <a:r>
              <a:rPr lang="en-US" altLang="cs-CZ" sz="2400">
                <a:solidFill>
                  <a:schemeClr val="tx1"/>
                </a:solidFill>
                <a:latin typeface="Arial" panose="020B0604020202020204" pitchFamily="34" charset="0"/>
              </a:rPr>
              <a:t>the vagus nerve to decrease heart rate and force</a:t>
            </a:r>
            <a:br>
              <a:rPr lang="cs-CZ" altLang="cs-CZ" sz="2400">
                <a:solidFill>
                  <a:schemeClr val="tx1"/>
                </a:solidFill>
                <a:latin typeface="Arial" panose="020B0604020202020204" pitchFamily="34" charset="0"/>
              </a:rPr>
            </a:br>
            <a:r>
              <a:rPr lang="en-US" altLang="cs-CZ" sz="2400">
                <a:solidFill>
                  <a:schemeClr val="tx1"/>
                </a:solidFill>
                <a:latin typeface="Arial" panose="020B0604020202020204" pitchFamily="34" charset="0"/>
              </a:rPr>
              <a:t>of contraction (predominates at rest—vagal tone).</a:t>
            </a:r>
          </a:p>
        </p:txBody>
      </p:sp>
      <p:sp>
        <p:nvSpPr>
          <p:cNvPr id="64517" name="Text Box 5">
            <a:extLst>
              <a:ext uri="{FF2B5EF4-FFF2-40B4-BE49-F238E27FC236}">
                <a16:creationId xmlns:a16="http://schemas.microsoft.com/office/drawing/2014/main" id="{683C6DA7-A7DA-43C5-8AD6-0085A4B802C9}"/>
              </a:ext>
            </a:extLst>
          </p:cNvPr>
          <p:cNvSpPr txBox="1">
            <a:spLocks noChangeArrowheads="1"/>
          </p:cNvSpPr>
          <p:nvPr/>
        </p:nvSpPr>
        <p:spPr bwMode="auto">
          <a:xfrm>
            <a:off x="609600" y="2792413"/>
            <a:ext cx="8305800" cy="75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90000"/>
              </a:lnSpc>
              <a:spcBef>
                <a:spcPct val="0"/>
              </a:spcBef>
              <a:buClrTx/>
              <a:buSzTx/>
              <a:buFontTx/>
              <a:buNone/>
            </a:pPr>
            <a:r>
              <a:rPr lang="en-US" altLang="cs-CZ" sz="2400">
                <a:solidFill>
                  <a:schemeClr val="tx1"/>
                </a:solidFill>
                <a:latin typeface="Wingdings" panose="05000000000000000000" pitchFamily="2" charset="2"/>
              </a:rPr>
              <a:t>w</a:t>
            </a:r>
            <a:r>
              <a:rPr lang="en-US" altLang="cs-CZ" sz="2400">
                <a:solidFill>
                  <a:schemeClr val="tx1"/>
                </a:solidFill>
                <a:latin typeface="Arial" panose="020B0604020202020204" pitchFamily="34" charset="0"/>
              </a:rPr>
              <a:t>	Sympathetic nervous system is stimulated by stress</a:t>
            </a:r>
            <a:br>
              <a:rPr lang="cs-CZ" altLang="cs-CZ" sz="2400">
                <a:solidFill>
                  <a:schemeClr val="tx1"/>
                </a:solidFill>
                <a:latin typeface="Arial" panose="020B0604020202020204" pitchFamily="34" charset="0"/>
              </a:rPr>
            </a:br>
            <a:r>
              <a:rPr lang="en-US" altLang="cs-CZ" sz="2400">
                <a:solidFill>
                  <a:schemeClr val="tx1"/>
                </a:solidFill>
                <a:latin typeface="Arial" panose="020B0604020202020204" pitchFamily="34" charset="0"/>
              </a:rPr>
              <a:t>to increase heart rate and force of contraction.</a:t>
            </a:r>
          </a:p>
        </p:txBody>
      </p:sp>
      <p:sp>
        <p:nvSpPr>
          <p:cNvPr id="64518" name="Text Box 6">
            <a:extLst>
              <a:ext uri="{FF2B5EF4-FFF2-40B4-BE49-F238E27FC236}">
                <a16:creationId xmlns:a16="http://schemas.microsoft.com/office/drawing/2014/main" id="{D61B8F2F-34E0-4E6D-ABFA-CC3F86DBA16F}"/>
              </a:ext>
            </a:extLst>
          </p:cNvPr>
          <p:cNvSpPr txBox="1">
            <a:spLocks noChangeArrowheads="1"/>
          </p:cNvSpPr>
          <p:nvPr/>
        </p:nvSpPr>
        <p:spPr bwMode="auto">
          <a:xfrm>
            <a:off x="609600" y="3635375"/>
            <a:ext cx="8305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90000"/>
              </a:lnSpc>
              <a:spcBef>
                <a:spcPct val="0"/>
              </a:spcBef>
              <a:buClrTx/>
              <a:buSzTx/>
              <a:buFontTx/>
              <a:buNone/>
            </a:pPr>
            <a:r>
              <a:rPr lang="en-US" altLang="cs-CZ" sz="2400">
                <a:solidFill>
                  <a:schemeClr val="tx1"/>
                </a:solidFill>
                <a:latin typeface="Wingdings" panose="05000000000000000000" pitchFamily="2" charset="2"/>
              </a:rPr>
              <a:t>w</a:t>
            </a:r>
            <a:r>
              <a:rPr lang="en-US" altLang="cs-CZ" sz="2400">
                <a:solidFill>
                  <a:schemeClr val="tx1"/>
                </a:solidFill>
                <a:latin typeface="Arial" panose="020B0604020202020204" pitchFamily="34" charset="0"/>
              </a:rPr>
              <a:t>	Epinephrine and norepinephrine—released due to sympathetic stimulation—increase heart rate.</a:t>
            </a:r>
          </a:p>
        </p:txBody>
      </p:sp>
      <p:pic>
        <p:nvPicPr>
          <p:cNvPr id="64519" name="Picture 7" descr="D:\Alternate Chapter Clipart\Chapter 07\Heartexternal.tiff">
            <a:extLst>
              <a:ext uri="{FF2B5EF4-FFF2-40B4-BE49-F238E27FC236}">
                <a16:creationId xmlns:a16="http://schemas.microsoft.com/office/drawing/2014/main" id="{0AEDF68D-362C-4C70-9BC4-87B9E6D687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3962400"/>
            <a:ext cx="1892300" cy="275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64519"/>
                                        </p:tgtEl>
                                        <p:attrNameLst>
                                          <p:attrName>style.visibility</p:attrName>
                                        </p:attrNameLst>
                                      </p:cBhvr>
                                      <p:to>
                                        <p:strVal val="visible"/>
                                      </p:to>
                                    </p:set>
                                    <p:animEffect transition="in" filter="wipe(down)">
                                      <p:cBhvr>
                                        <p:cTn id="7" dur="500"/>
                                        <p:tgtEl>
                                          <p:spTgt spid="64519"/>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4515"/>
                                        </p:tgtEl>
                                        <p:attrNameLst>
                                          <p:attrName>style.visibility</p:attrName>
                                        </p:attrNameLst>
                                      </p:cBhvr>
                                      <p:to>
                                        <p:strVal val="visible"/>
                                      </p:to>
                                    </p:set>
                                    <p:animEffect transition="in" filter="wipe(left)">
                                      <p:cBhvr>
                                        <p:cTn id="11" dur="500"/>
                                        <p:tgtEl>
                                          <p:spTgt spid="6451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4516"/>
                                        </p:tgtEl>
                                        <p:attrNameLst>
                                          <p:attrName>style.visibility</p:attrName>
                                        </p:attrNameLst>
                                      </p:cBhvr>
                                      <p:to>
                                        <p:strVal val="visible"/>
                                      </p:to>
                                    </p:set>
                                    <p:animEffect transition="in" filter="wipe(left)">
                                      <p:cBhvr>
                                        <p:cTn id="16" dur="500"/>
                                        <p:tgtEl>
                                          <p:spTgt spid="6451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4517"/>
                                        </p:tgtEl>
                                        <p:attrNameLst>
                                          <p:attrName>style.visibility</p:attrName>
                                        </p:attrNameLst>
                                      </p:cBhvr>
                                      <p:to>
                                        <p:strVal val="visible"/>
                                      </p:to>
                                    </p:set>
                                    <p:animEffect transition="in" filter="wipe(left)">
                                      <p:cBhvr>
                                        <p:cTn id="21" dur="500"/>
                                        <p:tgtEl>
                                          <p:spTgt spid="6451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4518"/>
                                        </p:tgtEl>
                                        <p:attrNameLst>
                                          <p:attrName>style.visibility</p:attrName>
                                        </p:attrNameLst>
                                      </p:cBhvr>
                                      <p:to>
                                        <p:strVal val="visible"/>
                                      </p:to>
                                    </p:set>
                                    <p:animEffect transition="in" filter="wipe(left)">
                                      <p:cBhvr>
                                        <p:cTn id="26" dur="500"/>
                                        <p:tgtEl>
                                          <p:spTgt spid="645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autoUpdateAnimBg="0"/>
      <p:bldP spid="64516" grpId="0" autoUpdateAnimBg="0"/>
      <p:bldP spid="64517" grpId="0" autoUpdateAnimBg="0"/>
      <p:bldP spid="64518" grpId="0" autoUpdateAnimBg="0"/>
    </p:bldLst>
  </p:timing>
</p:sld>
</file>

<file path=ppt/theme/theme1.xml><?xml version="1.0" encoding="utf-8"?>
<a:theme xmlns:a="http://schemas.openxmlformats.org/drawingml/2006/main" name="Fazeta">
  <a:themeElements>
    <a:clrScheme name="Červená">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Faz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z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1700</TotalTime>
  <Words>1182</Words>
  <Application>Microsoft Office PowerPoint</Application>
  <PresentationFormat>Předvádění na obrazovce (4:3)</PresentationFormat>
  <Paragraphs>130</Paragraphs>
  <Slides>34</Slides>
  <Notes>0</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34</vt:i4>
      </vt:variant>
    </vt:vector>
  </HeadingPairs>
  <TitlesOfParts>
    <vt:vector size="42" baseType="lpstr">
      <vt:lpstr>Arial</vt:lpstr>
      <vt:lpstr>Calibri</vt:lpstr>
      <vt:lpstr>Symbol</vt:lpstr>
      <vt:lpstr>Times New Roman</vt:lpstr>
      <vt:lpstr>Trebuchet MS</vt:lpstr>
      <vt:lpstr>Wingdings</vt:lpstr>
      <vt:lpstr>Wingdings 3</vt:lpstr>
      <vt:lpstr>Fazeta</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Cardiac Cycle Phases</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Human Kinetics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The Staff</dc:creator>
  <cp:lastModifiedBy>Síťa</cp:lastModifiedBy>
  <cp:revision>91</cp:revision>
  <cp:lastPrinted>2003-11-06T16:43:32Z</cp:lastPrinted>
  <dcterms:created xsi:type="dcterms:W3CDTF">1999-07-01T19:18:48Z</dcterms:created>
  <dcterms:modified xsi:type="dcterms:W3CDTF">2022-04-18T17:37:58Z</dcterms:modified>
</cp:coreProperties>
</file>