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61" r:id="rId8"/>
    <p:sldId id="262" r:id="rId9"/>
    <p:sldId id="270" r:id="rId10"/>
    <p:sldId id="271" r:id="rId11"/>
    <p:sldId id="263" r:id="rId12"/>
    <p:sldId id="269" r:id="rId13"/>
    <p:sldId id="268" r:id="rId14"/>
    <p:sldId id="264" r:id="rId15"/>
    <p:sldId id="272"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0" d="100"/>
          <a:sy n="60" d="100"/>
        </p:scale>
        <p:origin x="1550" y="6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Bozděch" userId="7f7b1a57-7649-47d4-a3e7-7d7000133a3e" providerId="ADAL" clId="{A1D814D8-53EB-4B54-9B48-CBEBA391A1EB}"/>
    <pc:docChg chg="undo custSel addSld delSld modSld">
      <pc:chgData name="Michal Bozděch" userId="7f7b1a57-7649-47d4-a3e7-7d7000133a3e" providerId="ADAL" clId="{A1D814D8-53EB-4B54-9B48-CBEBA391A1EB}" dt="2022-02-16T07:39:51.916" v="1444" actId="20577"/>
      <pc:docMkLst>
        <pc:docMk/>
      </pc:docMkLst>
      <pc:sldChg chg="modSp mod">
        <pc:chgData name="Michal Bozděch" userId="7f7b1a57-7649-47d4-a3e7-7d7000133a3e" providerId="ADAL" clId="{A1D814D8-53EB-4B54-9B48-CBEBA391A1EB}" dt="2022-02-15T13:09:52.661" v="60" actId="20577"/>
        <pc:sldMkLst>
          <pc:docMk/>
          <pc:sldMk cId="3549382182" sldId="256"/>
        </pc:sldMkLst>
        <pc:spChg chg="mod">
          <ac:chgData name="Michal Bozděch" userId="7f7b1a57-7649-47d4-a3e7-7d7000133a3e" providerId="ADAL" clId="{A1D814D8-53EB-4B54-9B48-CBEBA391A1EB}" dt="2022-02-15T13:08:47.311" v="10" actId="6549"/>
          <ac:spMkLst>
            <pc:docMk/>
            <pc:sldMk cId="3549382182" sldId="256"/>
            <ac:spMk id="2" creationId="{4C86EC10-86C7-4F9E-9FED-EE3A819FA27B}"/>
          </ac:spMkLst>
        </pc:spChg>
        <pc:spChg chg="mod">
          <ac:chgData name="Michal Bozděch" userId="7f7b1a57-7649-47d4-a3e7-7d7000133a3e" providerId="ADAL" clId="{A1D814D8-53EB-4B54-9B48-CBEBA391A1EB}" dt="2022-02-15T13:09:52.661" v="60" actId="20577"/>
          <ac:spMkLst>
            <pc:docMk/>
            <pc:sldMk cId="3549382182" sldId="256"/>
            <ac:spMk id="3" creationId="{254C820C-E696-4164-AA61-5820D645FA7F}"/>
          </ac:spMkLst>
        </pc:spChg>
      </pc:sldChg>
      <pc:sldChg chg="modSp mod">
        <pc:chgData name="Michal Bozděch" userId="7f7b1a57-7649-47d4-a3e7-7d7000133a3e" providerId="ADAL" clId="{A1D814D8-53EB-4B54-9B48-CBEBA391A1EB}" dt="2022-02-16T07:39:06.135" v="1437" actId="20577"/>
        <pc:sldMkLst>
          <pc:docMk/>
          <pc:sldMk cId="2697017067" sldId="257"/>
        </pc:sldMkLst>
        <pc:spChg chg="mod">
          <ac:chgData name="Michal Bozděch" userId="7f7b1a57-7649-47d4-a3e7-7d7000133a3e" providerId="ADAL" clId="{A1D814D8-53EB-4B54-9B48-CBEBA391A1EB}" dt="2022-02-15T13:10:09.599" v="64" actId="6549"/>
          <ac:spMkLst>
            <pc:docMk/>
            <pc:sldMk cId="2697017067" sldId="257"/>
            <ac:spMk id="2" creationId="{649B87AF-3FAA-4A10-AEC2-016D2C9B2AFA}"/>
          </ac:spMkLst>
        </pc:spChg>
        <pc:spChg chg="mod">
          <ac:chgData name="Michal Bozděch" userId="7f7b1a57-7649-47d4-a3e7-7d7000133a3e" providerId="ADAL" clId="{A1D814D8-53EB-4B54-9B48-CBEBA391A1EB}" dt="2022-02-16T07:39:06.135" v="1437" actId="20577"/>
          <ac:spMkLst>
            <pc:docMk/>
            <pc:sldMk cId="2697017067" sldId="257"/>
            <ac:spMk id="3" creationId="{6E5872FB-884D-4A48-9764-5D25714106AB}"/>
          </ac:spMkLst>
        </pc:spChg>
        <pc:spChg chg="mod">
          <ac:chgData name="Michal Bozděch" userId="7f7b1a57-7649-47d4-a3e7-7d7000133a3e" providerId="ADAL" clId="{A1D814D8-53EB-4B54-9B48-CBEBA391A1EB}" dt="2022-02-16T06:20:59.458" v="609" actId="14100"/>
          <ac:spMkLst>
            <pc:docMk/>
            <pc:sldMk cId="2697017067" sldId="257"/>
            <ac:spMk id="4" creationId="{583B1768-46E9-4C81-A0B3-5C7253DB5423}"/>
          </ac:spMkLst>
        </pc:spChg>
      </pc:sldChg>
      <pc:sldChg chg="modSp mod">
        <pc:chgData name="Michal Bozděch" userId="7f7b1a57-7649-47d4-a3e7-7d7000133a3e" providerId="ADAL" clId="{A1D814D8-53EB-4B54-9B48-CBEBA391A1EB}" dt="2022-02-15T13:19:08.123" v="238" actId="20577"/>
        <pc:sldMkLst>
          <pc:docMk/>
          <pc:sldMk cId="2295448740" sldId="258"/>
        </pc:sldMkLst>
        <pc:spChg chg="mod">
          <ac:chgData name="Michal Bozděch" userId="7f7b1a57-7649-47d4-a3e7-7d7000133a3e" providerId="ADAL" clId="{A1D814D8-53EB-4B54-9B48-CBEBA391A1EB}" dt="2022-02-15T13:17:47.077" v="222" actId="20577"/>
          <ac:spMkLst>
            <pc:docMk/>
            <pc:sldMk cId="2295448740" sldId="258"/>
            <ac:spMk id="2" creationId="{6AA30FD9-007C-4DAF-B326-9652FA2AEB62}"/>
          </ac:spMkLst>
        </pc:spChg>
        <pc:spChg chg="mod">
          <ac:chgData name="Michal Bozděch" userId="7f7b1a57-7649-47d4-a3e7-7d7000133a3e" providerId="ADAL" clId="{A1D814D8-53EB-4B54-9B48-CBEBA391A1EB}" dt="2022-02-15T13:19:08.123" v="238" actId="20577"/>
          <ac:spMkLst>
            <pc:docMk/>
            <pc:sldMk cId="2295448740" sldId="258"/>
            <ac:spMk id="3" creationId="{F75655DA-A786-4544-9724-8B117B3B7C57}"/>
          </ac:spMkLst>
        </pc:spChg>
      </pc:sldChg>
      <pc:sldChg chg="modSp mod">
        <pc:chgData name="Michal Bozděch" userId="7f7b1a57-7649-47d4-a3e7-7d7000133a3e" providerId="ADAL" clId="{A1D814D8-53EB-4B54-9B48-CBEBA391A1EB}" dt="2022-02-16T07:05:20.102" v="1400"/>
        <pc:sldMkLst>
          <pc:docMk/>
          <pc:sldMk cId="2680787665" sldId="259"/>
        </pc:sldMkLst>
        <pc:spChg chg="mod">
          <ac:chgData name="Michal Bozděch" userId="7f7b1a57-7649-47d4-a3e7-7d7000133a3e" providerId="ADAL" clId="{A1D814D8-53EB-4B54-9B48-CBEBA391A1EB}" dt="2022-02-16T07:05:20.102" v="1400"/>
          <ac:spMkLst>
            <pc:docMk/>
            <pc:sldMk cId="2680787665" sldId="259"/>
            <ac:spMk id="2" creationId="{6AA30FD9-007C-4DAF-B326-9652FA2AEB62}"/>
          </ac:spMkLst>
        </pc:spChg>
        <pc:spChg chg="mod">
          <ac:chgData name="Michal Bozděch" userId="7f7b1a57-7649-47d4-a3e7-7d7000133a3e" providerId="ADAL" clId="{A1D814D8-53EB-4B54-9B48-CBEBA391A1EB}" dt="2022-02-15T13:19:25.465" v="239"/>
          <ac:spMkLst>
            <pc:docMk/>
            <pc:sldMk cId="2680787665" sldId="259"/>
            <ac:spMk id="3" creationId="{F75655DA-A786-4544-9724-8B117B3B7C57}"/>
          </ac:spMkLst>
        </pc:spChg>
        <pc:spChg chg="mod">
          <ac:chgData name="Michal Bozděch" userId="7f7b1a57-7649-47d4-a3e7-7d7000133a3e" providerId="ADAL" clId="{A1D814D8-53EB-4B54-9B48-CBEBA391A1EB}" dt="2022-02-15T13:19:41.073" v="245" actId="20577"/>
          <ac:spMkLst>
            <pc:docMk/>
            <pc:sldMk cId="2680787665" sldId="259"/>
            <ac:spMk id="5" creationId="{2969C304-767A-4C38-A597-F0098EAF3531}"/>
          </ac:spMkLst>
        </pc:spChg>
      </pc:sldChg>
      <pc:sldChg chg="modSp mod">
        <pc:chgData name="Michal Bozděch" userId="7f7b1a57-7649-47d4-a3e7-7d7000133a3e" providerId="ADAL" clId="{A1D814D8-53EB-4B54-9B48-CBEBA391A1EB}" dt="2022-02-16T07:39:51.916" v="1444" actId="20577"/>
        <pc:sldMkLst>
          <pc:docMk/>
          <pc:sldMk cId="319905352" sldId="260"/>
        </pc:sldMkLst>
        <pc:spChg chg="mod">
          <ac:chgData name="Michal Bozděch" userId="7f7b1a57-7649-47d4-a3e7-7d7000133a3e" providerId="ADAL" clId="{A1D814D8-53EB-4B54-9B48-CBEBA391A1EB}" dt="2022-02-15T13:20:13.364" v="269" actId="20577"/>
          <ac:spMkLst>
            <pc:docMk/>
            <pc:sldMk cId="319905352" sldId="260"/>
            <ac:spMk id="2" creationId="{6AA30FD9-007C-4DAF-B326-9652FA2AEB62}"/>
          </ac:spMkLst>
        </pc:spChg>
        <pc:spChg chg="mod">
          <ac:chgData name="Michal Bozděch" userId="7f7b1a57-7649-47d4-a3e7-7d7000133a3e" providerId="ADAL" clId="{A1D814D8-53EB-4B54-9B48-CBEBA391A1EB}" dt="2022-02-16T07:39:51.916" v="1444" actId="20577"/>
          <ac:spMkLst>
            <pc:docMk/>
            <pc:sldMk cId="319905352" sldId="260"/>
            <ac:spMk id="3" creationId="{F75655DA-A786-4544-9724-8B117B3B7C57}"/>
          </ac:spMkLst>
        </pc:spChg>
      </pc:sldChg>
      <pc:sldChg chg="modSp mod">
        <pc:chgData name="Michal Bozděch" userId="7f7b1a57-7649-47d4-a3e7-7d7000133a3e" providerId="ADAL" clId="{A1D814D8-53EB-4B54-9B48-CBEBA391A1EB}" dt="2022-02-16T07:09:41.854" v="1424" actId="20577"/>
        <pc:sldMkLst>
          <pc:docMk/>
          <pc:sldMk cId="1707296" sldId="261"/>
        </pc:sldMkLst>
        <pc:spChg chg="mod">
          <ac:chgData name="Michal Bozděch" userId="7f7b1a57-7649-47d4-a3e7-7d7000133a3e" providerId="ADAL" clId="{A1D814D8-53EB-4B54-9B48-CBEBA391A1EB}" dt="2022-02-15T13:22:12.544" v="270"/>
          <ac:spMkLst>
            <pc:docMk/>
            <pc:sldMk cId="1707296" sldId="261"/>
            <ac:spMk id="2" creationId="{6AA30FD9-007C-4DAF-B326-9652FA2AEB62}"/>
          </ac:spMkLst>
        </pc:spChg>
        <pc:spChg chg="mod">
          <ac:chgData name="Michal Bozděch" userId="7f7b1a57-7649-47d4-a3e7-7d7000133a3e" providerId="ADAL" clId="{A1D814D8-53EB-4B54-9B48-CBEBA391A1EB}" dt="2022-02-16T07:09:41.854" v="1424" actId="20577"/>
          <ac:spMkLst>
            <pc:docMk/>
            <pc:sldMk cId="1707296" sldId="261"/>
            <ac:spMk id="3" creationId="{F75655DA-A786-4544-9724-8B117B3B7C57}"/>
          </ac:spMkLst>
        </pc:spChg>
        <pc:spChg chg="mod">
          <ac:chgData name="Michal Bozděch" userId="7f7b1a57-7649-47d4-a3e7-7d7000133a3e" providerId="ADAL" clId="{A1D814D8-53EB-4B54-9B48-CBEBA391A1EB}" dt="2022-02-15T13:19:45.611" v="247" actId="20577"/>
          <ac:spMkLst>
            <pc:docMk/>
            <pc:sldMk cId="1707296" sldId="261"/>
            <ac:spMk id="5" creationId="{B20DD919-D09B-420A-A077-224CFCB41A8E}"/>
          </ac:spMkLst>
        </pc:spChg>
      </pc:sldChg>
      <pc:sldChg chg="modSp mod">
        <pc:chgData name="Michal Bozděch" userId="7f7b1a57-7649-47d4-a3e7-7d7000133a3e" providerId="ADAL" clId="{A1D814D8-53EB-4B54-9B48-CBEBA391A1EB}" dt="2022-02-15T13:29:57.844" v="406" actId="947"/>
        <pc:sldMkLst>
          <pc:docMk/>
          <pc:sldMk cId="2985479050" sldId="262"/>
        </pc:sldMkLst>
        <pc:spChg chg="mod">
          <ac:chgData name="Michal Bozděch" userId="7f7b1a57-7649-47d4-a3e7-7d7000133a3e" providerId="ADAL" clId="{A1D814D8-53EB-4B54-9B48-CBEBA391A1EB}" dt="2022-02-15T13:22:55.689" v="278" actId="404"/>
          <ac:spMkLst>
            <pc:docMk/>
            <pc:sldMk cId="2985479050" sldId="262"/>
            <ac:spMk id="2" creationId="{6AA30FD9-007C-4DAF-B326-9652FA2AEB62}"/>
          </ac:spMkLst>
        </pc:spChg>
        <pc:spChg chg="mod">
          <ac:chgData name="Michal Bozděch" userId="7f7b1a57-7649-47d4-a3e7-7d7000133a3e" providerId="ADAL" clId="{A1D814D8-53EB-4B54-9B48-CBEBA391A1EB}" dt="2022-02-15T13:29:57.844" v="406" actId="947"/>
          <ac:spMkLst>
            <pc:docMk/>
            <pc:sldMk cId="2985479050" sldId="262"/>
            <ac:spMk id="3" creationId="{F75655DA-A786-4544-9724-8B117B3B7C57}"/>
          </ac:spMkLst>
        </pc:spChg>
        <pc:spChg chg="mod">
          <ac:chgData name="Michal Bozděch" userId="7f7b1a57-7649-47d4-a3e7-7d7000133a3e" providerId="ADAL" clId="{A1D814D8-53EB-4B54-9B48-CBEBA391A1EB}" dt="2022-02-15T13:23:14.315" v="280" actId="14100"/>
          <ac:spMkLst>
            <pc:docMk/>
            <pc:sldMk cId="2985479050" sldId="262"/>
            <ac:spMk id="5" creationId="{4F56E083-A3BE-4E14-A77A-D7655D6B2359}"/>
          </ac:spMkLst>
        </pc:spChg>
      </pc:sldChg>
      <pc:sldChg chg="modSp mod">
        <pc:chgData name="Michal Bozděch" userId="7f7b1a57-7649-47d4-a3e7-7d7000133a3e" providerId="ADAL" clId="{A1D814D8-53EB-4B54-9B48-CBEBA391A1EB}" dt="2022-02-15T13:32:02.995" v="441" actId="20577"/>
        <pc:sldMkLst>
          <pc:docMk/>
          <pc:sldMk cId="371956776" sldId="263"/>
        </pc:sldMkLst>
        <pc:spChg chg="mod">
          <ac:chgData name="Michal Bozděch" userId="7f7b1a57-7649-47d4-a3e7-7d7000133a3e" providerId="ADAL" clId="{A1D814D8-53EB-4B54-9B48-CBEBA391A1EB}" dt="2022-02-15T13:30:33.079" v="421" actId="20577"/>
          <ac:spMkLst>
            <pc:docMk/>
            <pc:sldMk cId="371956776" sldId="263"/>
            <ac:spMk id="2" creationId="{6AA30FD9-007C-4DAF-B326-9652FA2AEB62}"/>
          </ac:spMkLst>
        </pc:spChg>
        <pc:spChg chg="mod">
          <ac:chgData name="Michal Bozděch" userId="7f7b1a57-7649-47d4-a3e7-7d7000133a3e" providerId="ADAL" clId="{A1D814D8-53EB-4B54-9B48-CBEBA391A1EB}" dt="2022-02-15T13:32:02.995" v="441" actId="20577"/>
          <ac:spMkLst>
            <pc:docMk/>
            <pc:sldMk cId="371956776" sldId="263"/>
            <ac:spMk id="3" creationId="{F75655DA-A786-4544-9724-8B117B3B7C57}"/>
          </ac:spMkLst>
        </pc:spChg>
        <pc:spChg chg="mod">
          <ac:chgData name="Michal Bozděch" userId="7f7b1a57-7649-47d4-a3e7-7d7000133a3e" providerId="ADAL" clId="{A1D814D8-53EB-4B54-9B48-CBEBA391A1EB}" dt="2022-02-15T13:19:51.114" v="249" actId="20577"/>
          <ac:spMkLst>
            <pc:docMk/>
            <pc:sldMk cId="371956776" sldId="263"/>
            <ac:spMk id="5" creationId="{952C4CDC-105F-4AB8-9F2A-1AC29BAF1E72}"/>
          </ac:spMkLst>
        </pc:spChg>
      </pc:sldChg>
      <pc:sldChg chg="modSp mod">
        <pc:chgData name="Michal Bozděch" userId="7f7b1a57-7649-47d4-a3e7-7d7000133a3e" providerId="ADAL" clId="{A1D814D8-53EB-4B54-9B48-CBEBA391A1EB}" dt="2022-02-15T13:34:19.834" v="498" actId="27636"/>
        <pc:sldMkLst>
          <pc:docMk/>
          <pc:sldMk cId="2745746022" sldId="264"/>
        </pc:sldMkLst>
        <pc:spChg chg="mod">
          <ac:chgData name="Michal Bozděch" userId="7f7b1a57-7649-47d4-a3e7-7d7000133a3e" providerId="ADAL" clId="{A1D814D8-53EB-4B54-9B48-CBEBA391A1EB}" dt="2022-02-15T13:34:19.834" v="498" actId="27636"/>
          <ac:spMkLst>
            <pc:docMk/>
            <pc:sldMk cId="2745746022" sldId="264"/>
            <ac:spMk id="2" creationId="{6AA30FD9-007C-4DAF-B326-9652FA2AEB62}"/>
          </ac:spMkLst>
        </pc:spChg>
      </pc:sldChg>
      <pc:sldChg chg="modSp mod">
        <pc:chgData name="Michal Bozděch" userId="7f7b1a57-7649-47d4-a3e7-7d7000133a3e" providerId="ADAL" clId="{A1D814D8-53EB-4B54-9B48-CBEBA391A1EB}" dt="2022-02-15T13:36:27.516" v="514"/>
        <pc:sldMkLst>
          <pc:docMk/>
          <pc:sldMk cId="35486713" sldId="265"/>
        </pc:sldMkLst>
        <pc:spChg chg="mod">
          <ac:chgData name="Michal Bozděch" userId="7f7b1a57-7649-47d4-a3e7-7d7000133a3e" providerId="ADAL" clId="{A1D814D8-53EB-4B54-9B48-CBEBA391A1EB}" dt="2022-02-15T13:35:10.146" v="509"/>
          <ac:spMkLst>
            <pc:docMk/>
            <pc:sldMk cId="35486713" sldId="265"/>
            <ac:spMk id="2" creationId="{6AA30FD9-007C-4DAF-B326-9652FA2AEB62}"/>
          </ac:spMkLst>
        </pc:spChg>
        <pc:spChg chg="mod">
          <ac:chgData name="Michal Bozděch" userId="7f7b1a57-7649-47d4-a3e7-7d7000133a3e" providerId="ADAL" clId="{A1D814D8-53EB-4B54-9B48-CBEBA391A1EB}" dt="2022-02-15T13:36:27.516" v="514"/>
          <ac:spMkLst>
            <pc:docMk/>
            <pc:sldMk cId="35486713" sldId="265"/>
            <ac:spMk id="3" creationId="{F75655DA-A786-4544-9724-8B117B3B7C57}"/>
          </ac:spMkLst>
        </pc:spChg>
        <pc:spChg chg="mod">
          <ac:chgData name="Michal Bozděch" userId="7f7b1a57-7649-47d4-a3e7-7d7000133a3e" providerId="ADAL" clId="{A1D814D8-53EB-4B54-9B48-CBEBA391A1EB}" dt="2022-02-15T13:35:03.240" v="508" actId="20577"/>
          <ac:spMkLst>
            <pc:docMk/>
            <pc:sldMk cId="35486713" sldId="265"/>
            <ac:spMk id="5" creationId="{5E17FD8B-1EA7-413A-844E-0EEF24CEFE4E}"/>
          </ac:spMkLst>
        </pc:spChg>
      </pc:sldChg>
      <pc:sldChg chg="modSp mod">
        <pc:chgData name="Michal Bozděch" userId="7f7b1a57-7649-47d4-a3e7-7d7000133a3e" providerId="ADAL" clId="{A1D814D8-53EB-4B54-9B48-CBEBA391A1EB}" dt="2022-02-16T07:04:30.806" v="1399" actId="20577"/>
        <pc:sldMkLst>
          <pc:docMk/>
          <pc:sldMk cId="2235559578" sldId="266"/>
        </pc:sldMkLst>
        <pc:spChg chg="mod">
          <ac:chgData name="Michal Bozděch" userId="7f7b1a57-7649-47d4-a3e7-7d7000133a3e" providerId="ADAL" clId="{A1D814D8-53EB-4B54-9B48-CBEBA391A1EB}" dt="2022-02-15T13:36:46.286" v="525" actId="20577"/>
          <ac:spMkLst>
            <pc:docMk/>
            <pc:sldMk cId="2235559578" sldId="266"/>
            <ac:spMk id="2" creationId="{6AA30FD9-007C-4DAF-B326-9652FA2AEB62}"/>
          </ac:spMkLst>
        </pc:spChg>
        <pc:spChg chg="mod">
          <ac:chgData name="Michal Bozděch" userId="7f7b1a57-7649-47d4-a3e7-7d7000133a3e" providerId="ADAL" clId="{A1D814D8-53EB-4B54-9B48-CBEBA391A1EB}" dt="2022-02-16T07:04:30.806" v="1399" actId="20577"/>
          <ac:spMkLst>
            <pc:docMk/>
            <pc:sldMk cId="2235559578" sldId="266"/>
            <ac:spMk id="3" creationId="{F75655DA-A786-4544-9724-8B117B3B7C57}"/>
          </ac:spMkLst>
        </pc:spChg>
        <pc:spChg chg="mod">
          <ac:chgData name="Michal Bozděch" userId="7f7b1a57-7649-47d4-a3e7-7d7000133a3e" providerId="ADAL" clId="{A1D814D8-53EB-4B54-9B48-CBEBA391A1EB}" dt="2022-02-15T13:37:39.703" v="603" actId="1038"/>
          <ac:spMkLst>
            <pc:docMk/>
            <pc:sldMk cId="2235559578" sldId="266"/>
            <ac:spMk id="4" creationId="{69D72534-648E-4C03-A09B-D7986C24E175}"/>
          </ac:spMkLst>
        </pc:spChg>
      </pc:sldChg>
      <pc:sldChg chg="modSp mod">
        <pc:chgData name="Michal Bozděch" userId="7f7b1a57-7649-47d4-a3e7-7d7000133a3e" providerId="ADAL" clId="{A1D814D8-53EB-4B54-9B48-CBEBA391A1EB}" dt="2022-02-15T13:33:32.640" v="480"/>
        <pc:sldMkLst>
          <pc:docMk/>
          <pc:sldMk cId="3093773861" sldId="268"/>
        </pc:sldMkLst>
        <pc:spChg chg="mod">
          <ac:chgData name="Michal Bozděch" userId="7f7b1a57-7649-47d4-a3e7-7d7000133a3e" providerId="ADAL" clId="{A1D814D8-53EB-4B54-9B48-CBEBA391A1EB}" dt="2022-02-15T13:33:32.640" v="480"/>
          <ac:spMkLst>
            <pc:docMk/>
            <pc:sldMk cId="3093773861" sldId="268"/>
            <ac:spMk id="2" creationId="{6AA30FD9-007C-4DAF-B326-9652FA2AEB62}"/>
          </ac:spMkLst>
        </pc:spChg>
      </pc:sldChg>
      <pc:sldChg chg="modSp mod">
        <pc:chgData name="Michal Bozděch" userId="7f7b1a57-7649-47d4-a3e7-7d7000133a3e" providerId="ADAL" clId="{A1D814D8-53EB-4B54-9B48-CBEBA391A1EB}" dt="2022-02-15T13:33:43.015" v="481"/>
        <pc:sldMkLst>
          <pc:docMk/>
          <pc:sldMk cId="2587856790" sldId="269"/>
        </pc:sldMkLst>
        <pc:spChg chg="mod">
          <ac:chgData name="Michal Bozděch" userId="7f7b1a57-7649-47d4-a3e7-7d7000133a3e" providerId="ADAL" clId="{A1D814D8-53EB-4B54-9B48-CBEBA391A1EB}" dt="2022-02-15T13:33:43.015" v="481"/>
          <ac:spMkLst>
            <pc:docMk/>
            <pc:sldMk cId="2587856790" sldId="269"/>
            <ac:spMk id="2" creationId="{6AA30FD9-007C-4DAF-B326-9652FA2AEB62}"/>
          </ac:spMkLst>
        </pc:spChg>
      </pc:sldChg>
      <pc:sldChg chg="modSp mod">
        <pc:chgData name="Michal Bozděch" userId="7f7b1a57-7649-47d4-a3e7-7d7000133a3e" providerId="ADAL" clId="{A1D814D8-53EB-4B54-9B48-CBEBA391A1EB}" dt="2022-02-15T13:30:09.562" v="414" actId="20577"/>
        <pc:sldMkLst>
          <pc:docMk/>
          <pc:sldMk cId="3595642996" sldId="270"/>
        </pc:sldMkLst>
        <pc:spChg chg="mod">
          <ac:chgData name="Michal Bozděch" userId="7f7b1a57-7649-47d4-a3e7-7d7000133a3e" providerId="ADAL" clId="{A1D814D8-53EB-4B54-9B48-CBEBA391A1EB}" dt="2022-02-15T13:28:10.685" v="387" actId="20577"/>
          <ac:spMkLst>
            <pc:docMk/>
            <pc:sldMk cId="3595642996" sldId="270"/>
            <ac:spMk id="2" creationId="{6AA30FD9-007C-4DAF-B326-9652FA2AEB62}"/>
          </ac:spMkLst>
        </pc:spChg>
        <pc:spChg chg="mod">
          <ac:chgData name="Michal Bozděch" userId="7f7b1a57-7649-47d4-a3e7-7d7000133a3e" providerId="ADAL" clId="{A1D814D8-53EB-4B54-9B48-CBEBA391A1EB}" dt="2022-02-15T13:30:09.562" v="414" actId="20577"/>
          <ac:spMkLst>
            <pc:docMk/>
            <pc:sldMk cId="3595642996" sldId="270"/>
            <ac:spMk id="3" creationId="{F75655DA-A786-4544-9724-8B117B3B7C57}"/>
          </ac:spMkLst>
        </pc:spChg>
        <pc:spChg chg="mod">
          <ac:chgData name="Michal Bozděch" userId="7f7b1a57-7649-47d4-a3e7-7d7000133a3e" providerId="ADAL" clId="{A1D814D8-53EB-4B54-9B48-CBEBA391A1EB}" dt="2022-02-15T13:28:35.550" v="389" actId="14100"/>
          <ac:spMkLst>
            <pc:docMk/>
            <pc:sldMk cId="3595642996" sldId="270"/>
            <ac:spMk id="4" creationId="{8D16F325-93F8-4A98-8BD0-780DE6E59C43}"/>
          </ac:spMkLst>
        </pc:spChg>
      </pc:sldChg>
      <pc:sldChg chg="modSp mod">
        <pc:chgData name="Michal Bozděch" userId="7f7b1a57-7649-47d4-a3e7-7d7000133a3e" providerId="ADAL" clId="{A1D814D8-53EB-4B54-9B48-CBEBA391A1EB}" dt="2022-02-15T13:29:21.578" v="399" actId="6549"/>
        <pc:sldMkLst>
          <pc:docMk/>
          <pc:sldMk cId="2821027922" sldId="271"/>
        </pc:sldMkLst>
        <pc:spChg chg="mod">
          <ac:chgData name="Michal Bozděch" userId="7f7b1a57-7649-47d4-a3e7-7d7000133a3e" providerId="ADAL" clId="{A1D814D8-53EB-4B54-9B48-CBEBA391A1EB}" dt="2022-02-15T13:27:38.215" v="376" actId="27636"/>
          <ac:spMkLst>
            <pc:docMk/>
            <pc:sldMk cId="2821027922" sldId="271"/>
            <ac:spMk id="2" creationId="{6AA30FD9-007C-4DAF-B326-9652FA2AEB62}"/>
          </ac:spMkLst>
        </pc:spChg>
        <pc:spChg chg="mod">
          <ac:chgData name="Michal Bozděch" userId="7f7b1a57-7649-47d4-a3e7-7d7000133a3e" providerId="ADAL" clId="{A1D814D8-53EB-4B54-9B48-CBEBA391A1EB}" dt="2022-02-15T13:29:21.578" v="399" actId="6549"/>
          <ac:spMkLst>
            <pc:docMk/>
            <pc:sldMk cId="2821027922" sldId="271"/>
            <ac:spMk id="3" creationId="{F75655DA-A786-4544-9724-8B117B3B7C57}"/>
          </ac:spMkLst>
        </pc:spChg>
        <pc:spChg chg="mod">
          <ac:chgData name="Michal Bozděch" userId="7f7b1a57-7649-47d4-a3e7-7d7000133a3e" providerId="ADAL" clId="{A1D814D8-53EB-4B54-9B48-CBEBA391A1EB}" dt="2022-02-15T13:27:22.521" v="372" actId="20577"/>
          <ac:spMkLst>
            <pc:docMk/>
            <pc:sldMk cId="2821027922" sldId="271"/>
            <ac:spMk id="4" creationId="{43CCE046-60D3-4C2E-8DDA-62DD1072641D}"/>
          </ac:spMkLst>
        </pc:spChg>
      </pc:sldChg>
      <pc:sldChg chg="addSp delSp modSp mod">
        <pc:chgData name="Michal Bozděch" userId="7f7b1a57-7649-47d4-a3e7-7d7000133a3e" providerId="ADAL" clId="{A1D814D8-53EB-4B54-9B48-CBEBA391A1EB}" dt="2022-02-15T13:34:57.715" v="506" actId="1076"/>
        <pc:sldMkLst>
          <pc:docMk/>
          <pc:sldMk cId="1380873655" sldId="272"/>
        </pc:sldMkLst>
        <pc:spChg chg="del">
          <ac:chgData name="Michal Bozděch" userId="7f7b1a57-7649-47d4-a3e7-7d7000133a3e" providerId="ADAL" clId="{A1D814D8-53EB-4B54-9B48-CBEBA391A1EB}" dt="2022-02-15T13:34:50.537" v="499" actId="478"/>
          <ac:spMkLst>
            <pc:docMk/>
            <pc:sldMk cId="1380873655" sldId="272"/>
            <ac:spMk id="2" creationId="{6AA30FD9-007C-4DAF-B326-9652FA2AEB62}"/>
          </ac:spMkLst>
        </pc:spChg>
        <pc:spChg chg="add del mod">
          <ac:chgData name="Michal Bozděch" userId="7f7b1a57-7649-47d4-a3e7-7d7000133a3e" providerId="ADAL" clId="{A1D814D8-53EB-4B54-9B48-CBEBA391A1EB}" dt="2022-02-15T13:34:54.630" v="504" actId="478"/>
          <ac:spMkLst>
            <pc:docMk/>
            <pc:sldMk cId="1380873655" sldId="272"/>
            <ac:spMk id="5" creationId="{4B6C913E-BE96-4517-8A54-F13E07412A1F}"/>
          </ac:spMkLst>
        </pc:spChg>
        <pc:spChg chg="add del mod">
          <ac:chgData name="Michal Bozděch" userId="7f7b1a57-7649-47d4-a3e7-7d7000133a3e" providerId="ADAL" clId="{A1D814D8-53EB-4B54-9B48-CBEBA391A1EB}" dt="2022-02-15T13:34:52.843" v="503"/>
          <ac:spMkLst>
            <pc:docMk/>
            <pc:sldMk cId="1380873655" sldId="272"/>
            <ac:spMk id="6" creationId="{EAC6918C-4967-41ED-A1D8-F308C428B06D}"/>
          </ac:spMkLst>
        </pc:spChg>
        <pc:spChg chg="add mod">
          <ac:chgData name="Michal Bozděch" userId="7f7b1a57-7649-47d4-a3e7-7d7000133a3e" providerId="ADAL" clId="{A1D814D8-53EB-4B54-9B48-CBEBA391A1EB}" dt="2022-02-15T13:34:57.715" v="506" actId="1076"/>
          <ac:spMkLst>
            <pc:docMk/>
            <pc:sldMk cId="1380873655" sldId="272"/>
            <ac:spMk id="7" creationId="{6FA712B1-B68F-41D3-ABC2-4ED826E4487A}"/>
          </ac:spMkLst>
        </pc:spChg>
      </pc:sldChg>
      <pc:sldChg chg="addSp modSp add mod">
        <pc:chgData name="Michal Bozděch" userId="7f7b1a57-7649-47d4-a3e7-7d7000133a3e" providerId="ADAL" clId="{A1D814D8-53EB-4B54-9B48-CBEBA391A1EB}" dt="2022-02-16T06:41:21.615" v="879" actId="20577"/>
        <pc:sldMkLst>
          <pc:docMk/>
          <pc:sldMk cId="3325535031" sldId="273"/>
        </pc:sldMkLst>
        <pc:spChg chg="mod">
          <ac:chgData name="Michal Bozděch" userId="7f7b1a57-7649-47d4-a3e7-7d7000133a3e" providerId="ADAL" clId="{A1D814D8-53EB-4B54-9B48-CBEBA391A1EB}" dt="2022-02-16T06:41:21.615" v="879" actId="20577"/>
          <ac:spMkLst>
            <pc:docMk/>
            <pc:sldMk cId="3325535031" sldId="273"/>
            <ac:spMk id="3" creationId="{F75655DA-A786-4544-9724-8B117B3B7C57}"/>
          </ac:spMkLst>
        </pc:spChg>
        <pc:spChg chg="add mod">
          <ac:chgData name="Michal Bozděch" userId="7f7b1a57-7649-47d4-a3e7-7d7000133a3e" providerId="ADAL" clId="{A1D814D8-53EB-4B54-9B48-CBEBA391A1EB}" dt="2022-02-16T06:40:30.888" v="846" actId="20577"/>
          <ac:spMkLst>
            <pc:docMk/>
            <pc:sldMk cId="3325535031" sldId="273"/>
            <ac:spMk id="4" creationId="{985795A9-974C-429D-806B-7289C1DC3C20}"/>
          </ac:spMkLst>
        </pc:spChg>
      </pc:sldChg>
      <pc:sldChg chg="add del">
        <pc:chgData name="Michal Bozděch" userId="7f7b1a57-7649-47d4-a3e7-7d7000133a3e" providerId="ADAL" clId="{A1D814D8-53EB-4B54-9B48-CBEBA391A1EB}" dt="2022-02-16T06:32:36.283" v="773"/>
        <pc:sldMkLst>
          <pc:docMk/>
          <pc:sldMk cId="1484918606"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16/02/2022</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F0869055-D178-48EA-A896-C5783CE893D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832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231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590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16/02/2022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177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E17AD06-6039-41BD-AD12-FBAE397C51E8}" type="datetimeFigureOut">
              <a:rPr lang="en-GB" smtClean="0"/>
              <a:t>16/02/2022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2125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E17AD06-6039-41BD-AD12-FBAE397C51E8}" type="datetimeFigureOut">
              <a:rPr lang="en-GB" smtClean="0"/>
              <a:t>16/02/2022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387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447191" y="2824269"/>
            <a:ext cx="4645152" cy="264445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412362" y="2821491"/>
            <a:ext cx="4645152" cy="263737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E17AD06-6039-41BD-AD12-FBAE397C51E8}" type="datetimeFigureOut">
              <a:rPr lang="en-GB" smtClean="0"/>
              <a:t>16/02/2022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869055-D178-48EA-A896-C5783CE893D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730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E17AD06-6039-41BD-AD12-FBAE397C51E8}" type="datetimeFigureOut">
              <a:rPr lang="en-GB" smtClean="0"/>
              <a:t>16/02/2022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869055-D178-48EA-A896-C5783CE893D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91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7AD06-6039-41BD-AD12-FBAE397C51E8}" type="datetimeFigureOut">
              <a:rPr lang="en-GB" smtClean="0"/>
              <a:t>16/02/2022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869055-D178-48EA-A896-C5783CE893D9}" type="slidenum">
              <a:rPr lang="en-GB" smtClean="0"/>
              <a:t>‹#›</a:t>
            </a:fld>
            <a:endParaRPr lang="en-GB"/>
          </a:p>
        </p:txBody>
      </p:sp>
    </p:spTree>
    <p:extLst>
      <p:ext uri="{BB962C8B-B14F-4D97-AF65-F5344CB8AC3E}">
        <p14:creationId xmlns:p14="http://schemas.microsoft.com/office/powerpoint/2010/main" val="155619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BE17AD06-6039-41BD-AD12-FBAE397C51E8}" type="datetimeFigureOut">
              <a:rPr lang="en-GB" smtClean="0"/>
              <a:t>16/02/2022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9388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E17AD06-6039-41BD-AD12-FBAE397C51E8}" type="datetimeFigureOut">
              <a:rPr lang="en-GB" smtClean="0"/>
              <a:t>16/02/2022</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772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E17AD06-6039-41BD-AD12-FBAE397C51E8}" type="datetimeFigureOut">
              <a:rPr lang="en-GB" smtClean="0"/>
              <a:t>16/02/2022</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0869055-D178-48EA-A896-C5783CE893D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253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86EC10-86C7-4F9E-9FED-EE3A819FA27B}"/>
              </a:ext>
            </a:extLst>
          </p:cNvPr>
          <p:cNvSpPr>
            <a:spLocks noGrp="1"/>
          </p:cNvSpPr>
          <p:nvPr>
            <p:ph type="ctrTitle"/>
          </p:nvPr>
        </p:nvSpPr>
        <p:spPr>
          <a:xfrm>
            <a:off x="594804" y="785365"/>
            <a:ext cx="11221375" cy="2541431"/>
          </a:xfrm>
        </p:spPr>
        <p:txBody>
          <a:bodyPr>
            <a:normAutofit/>
          </a:bodyPr>
          <a:lstStyle/>
          <a:p>
            <a:pPr algn="ctr"/>
            <a:r>
              <a:rPr lang="en-US" sz="4800" dirty="0">
                <a:latin typeface="Times New Roman" panose="02020603050405020304" pitchFamily="18" charset="0"/>
                <a:cs typeface="Times New Roman" panose="02020603050405020304" pitchFamily="18" charset="0"/>
              </a:rPr>
              <a:t>PROJECT of the final </a:t>
            </a:r>
            <a:r>
              <a:rPr lang="cs-CZ" sz="4800" dirty="0">
                <a:latin typeface="Times New Roman" panose="02020603050405020304" pitchFamily="18" charset="0"/>
                <a:cs typeface="Times New Roman" panose="02020603050405020304" pitchFamily="18" charset="0"/>
              </a:rPr>
              <a:t>thesis</a:t>
            </a:r>
            <a:endParaRPr lang="en-GB" sz="4800" dirty="0">
              <a:latin typeface="Times New Roman" panose="02020603050405020304" pitchFamily="18" charset="0"/>
              <a:cs typeface="Times New Roman" panose="02020603050405020304" pitchFamily="18" charset="0"/>
            </a:endParaRPr>
          </a:p>
        </p:txBody>
      </p:sp>
      <p:sp>
        <p:nvSpPr>
          <p:cNvPr id="3" name="Podnadpis 2">
            <a:extLst>
              <a:ext uri="{FF2B5EF4-FFF2-40B4-BE49-F238E27FC236}">
                <a16:creationId xmlns:a16="http://schemas.microsoft.com/office/drawing/2014/main" id="{254C820C-E696-4164-AA61-5820D645FA7F}"/>
              </a:ext>
            </a:extLst>
          </p:cNvPr>
          <p:cNvSpPr>
            <a:spLocks noGrp="1"/>
          </p:cNvSpPr>
          <p:nvPr>
            <p:ph type="subTitle" idx="1"/>
          </p:nvPr>
        </p:nvSpPr>
        <p:spPr/>
        <p:txBody>
          <a:bodyPr/>
          <a:lstStyle/>
          <a:p>
            <a:pPr algn="ctr"/>
            <a:r>
              <a:rPr lang="cs-CZ" cap="none" dirty="0" err="1">
                <a:latin typeface="Times New Roman" panose="02020603050405020304" pitchFamily="18" charset="0"/>
                <a:cs typeface="Times New Roman" panose="02020603050405020304" pitchFamily="18" charset="0"/>
              </a:rPr>
              <a:t>MaSiSS</a:t>
            </a:r>
            <a:r>
              <a:rPr lang="cs-CZ" cap="none" dirty="0">
                <a:latin typeface="Times New Roman" panose="02020603050405020304" pitchFamily="18" charset="0"/>
                <a:cs typeface="Times New Roman" panose="02020603050405020304" pitchFamily="18" charset="0"/>
              </a:rPr>
              <a:t> (e</a:t>
            </a:r>
            <a:r>
              <a:rPr lang="cs-CZ" dirty="0">
                <a:latin typeface="Times New Roman" panose="02020603050405020304" pitchFamily="18" charset="0"/>
                <a:cs typeface="Times New Roman" panose="02020603050405020304" pitchFamily="18" charset="0"/>
              </a:rPr>
              <a:t>059)</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382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368967" y="989158"/>
            <a:ext cx="10685888" cy="637419"/>
          </a:xfrm>
        </p:spPr>
        <p:txBody>
          <a:bodyPr>
            <a:normAutofit/>
          </a:bodyPr>
          <a:lstStyle/>
          <a:p>
            <a:r>
              <a:rPr lang="cs-CZ" b="1" dirty="0">
                <a:latin typeface="Times New Roman" panose="02020603050405020304" pitchFamily="18" charset="0"/>
                <a:cs typeface="Times New Roman" panose="02020603050405020304" pitchFamily="18" charset="0"/>
              </a:rPr>
              <a:t>RESEARCH OBJECTIVES, RESEARCH QUESTION</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346661" y="1853754"/>
            <a:ext cx="11561890" cy="4252118"/>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The aim of the </a:t>
            </a:r>
            <a:r>
              <a:rPr lang="cs-CZ" dirty="0">
                <a:latin typeface="Times New Roman" panose="02020603050405020304" pitchFamily="18" charset="0"/>
                <a:cs typeface="Times New Roman" panose="02020603050405020304" pitchFamily="18" charset="0"/>
              </a:rPr>
              <a:t>study</a:t>
            </a:r>
            <a:r>
              <a:rPr lang="en-US" dirty="0">
                <a:latin typeface="Times New Roman" panose="02020603050405020304" pitchFamily="18" charset="0"/>
                <a:cs typeface="Times New Roman" panose="02020603050405020304" pitchFamily="18" charset="0"/>
              </a:rPr>
              <a:t> is to find out the attitudes of the Brno </a:t>
            </a:r>
            <a:r>
              <a:rPr lang="en-US" dirty="0" err="1">
                <a:latin typeface="Times New Roman" panose="02020603050405020304" pitchFamily="18" charset="0"/>
                <a:cs typeface="Times New Roman" panose="02020603050405020304" pitchFamily="18" charset="0"/>
              </a:rPr>
              <a:t>Černá</a:t>
            </a:r>
            <a:r>
              <a:rPr lang="en-US" dirty="0">
                <a:latin typeface="Times New Roman" panose="02020603050405020304" pitchFamily="18" charset="0"/>
                <a:cs typeface="Times New Roman" panose="02020603050405020304" pitchFamily="18" charset="0"/>
              </a:rPr>
              <a:t> Pole city council regarding the exhibition of the new </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Za </a:t>
            </a:r>
            <a:r>
              <a:rPr lang="en-US" dirty="0" err="1">
                <a:latin typeface="Times New Roman" panose="02020603050405020304" pitchFamily="18" charset="0"/>
                <a:cs typeface="Times New Roman" panose="02020603050405020304" pitchFamily="18" charset="0"/>
              </a:rPr>
              <a:t>Lužánkami</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sports complex.</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RQ</a:t>
            </a:r>
            <a:r>
              <a:rPr lang="cs-CZ" baseline="-25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What are the attitudes of the council to the construction of a new sports complex?</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RQ</a:t>
            </a:r>
            <a:r>
              <a:rPr lang="cs-CZ" baseline="-25000" dirty="0">
                <a:latin typeface="Times New Roman" panose="02020603050405020304" pitchFamily="18" charset="0"/>
                <a:cs typeface="Times New Roman" panose="02020603050405020304" pitchFamily="18" charset="0"/>
              </a:rPr>
              <a:t>2</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What are the restrictions for the construction of a new sports complex?</a:t>
            </a:r>
            <a:endParaRPr lang="en-GB"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43CCE046-60D3-4C2E-8DDA-62DD1072641D}"/>
              </a:ext>
            </a:extLst>
          </p:cNvPr>
          <p:cNvSpPr txBox="1"/>
          <p:nvPr/>
        </p:nvSpPr>
        <p:spPr>
          <a:xfrm>
            <a:off x="9765437" y="235396"/>
            <a:ext cx="2219418" cy="369332"/>
          </a:xfrm>
          <a:prstGeom prst="rect">
            <a:avLst/>
          </a:prstGeom>
          <a:noFill/>
        </p:spPr>
        <p:txBody>
          <a:bodyPr wrap="square" rtlCol="0">
            <a:spAutoFit/>
          </a:bodyPr>
          <a:lstStyle/>
          <a:p>
            <a:r>
              <a:rPr lang="cs-CZ" i="1" dirty="0" err="1">
                <a:latin typeface="Times New Roman" panose="02020603050405020304" pitchFamily="18" charset="0"/>
                <a:cs typeface="Times New Roman" panose="02020603050405020304" pitchFamily="18" charset="0"/>
              </a:rPr>
              <a:t>Qualitative</a:t>
            </a:r>
            <a:r>
              <a:rPr lang="cs-CZ" i="1" dirty="0">
                <a:latin typeface="Times New Roman" panose="02020603050405020304" pitchFamily="18" charset="0"/>
                <a:cs typeface="Times New Roman" panose="02020603050405020304" pitchFamily="18" charset="0"/>
              </a:rPr>
              <a:t> study</a:t>
            </a:r>
            <a:endParaRPr lang="en-GB"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102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942975" y="1337919"/>
            <a:ext cx="10664330" cy="1049235"/>
          </a:xfrm>
        </p:spPr>
        <p:txBody>
          <a:bodyPr>
            <a:normAutofit/>
          </a:bodyPr>
          <a:lstStyle/>
          <a:p>
            <a:r>
              <a:rPr lang="en-US" sz="2800" b="1" dirty="0">
                <a:latin typeface="Times New Roman" panose="02020603050405020304" pitchFamily="18" charset="0"/>
                <a:cs typeface="Times New Roman" panose="02020603050405020304" pitchFamily="18" charset="0"/>
              </a:rPr>
              <a:t>RESEARCH OBJECTIVES, QUESTION</a:t>
            </a:r>
            <a:r>
              <a:rPr lang="cs-CZ" sz="2800" b="1" dirty="0">
                <a:latin typeface="Times New Roman" panose="02020603050405020304" pitchFamily="18" charset="0"/>
                <a:cs typeface="Times New Roman" panose="02020603050405020304" pitchFamily="18" charset="0"/>
              </a:rPr>
              <a:t> and</a:t>
            </a:r>
            <a:r>
              <a:rPr lang="en-US" sz="2800" b="1" dirty="0">
                <a:latin typeface="Times New Roman" panose="02020603050405020304" pitchFamily="18" charset="0"/>
                <a:cs typeface="Times New Roman" panose="02020603050405020304" pitchFamily="18" charset="0"/>
              </a:rPr>
              <a:t> HYPOTHESIS</a:t>
            </a:r>
            <a:endParaRPr lang="en-GB" sz="28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lstStyle/>
          <a:p>
            <a:pPr marL="0" indent="0">
              <a:buNone/>
            </a:pPr>
            <a:r>
              <a:rPr lang="cs-CZ" u="sng" dirty="0" err="1">
                <a:latin typeface="Times New Roman" panose="02020603050405020304" pitchFamily="18" charset="0"/>
                <a:cs typeface="Times New Roman" panose="02020603050405020304" pitchFamily="18" charset="0"/>
              </a:rPr>
              <a:t>Common</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mistakes</a:t>
            </a:r>
            <a:r>
              <a:rPr lang="cs-CZ" u="sng" dirty="0">
                <a:latin typeface="Times New Roman" panose="02020603050405020304" pitchFamily="18" charset="0"/>
                <a:cs typeface="Times New Roman" panose="02020603050405020304" pitchFamily="18" charset="0"/>
              </a:rPr>
              <a:t> in </a:t>
            </a:r>
            <a:r>
              <a:rPr lang="cs-CZ" u="sng" dirty="0" err="1">
                <a:latin typeface="Times New Roman" panose="02020603050405020304" pitchFamily="18" charset="0"/>
                <a:cs typeface="Times New Roman" panose="02020603050405020304" pitchFamily="18" charset="0"/>
              </a:rPr>
              <a:t>projects</a:t>
            </a:r>
            <a:r>
              <a:rPr lang="cs-CZ" u="sng"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Swapping the meaning of a research problem, research goals, research questions and hypotheses</a:t>
            </a:r>
          </a:p>
          <a:p>
            <a:r>
              <a:rPr lang="cs-CZ" dirty="0">
                <a:latin typeface="Times New Roman" panose="02020603050405020304" pitchFamily="18" charset="0"/>
                <a:cs typeface="Times New Roman" panose="02020603050405020304" pitchFamily="18" charset="0"/>
              </a:rPr>
              <a:t>RQ</a:t>
            </a:r>
            <a:r>
              <a:rPr lang="en-US" dirty="0">
                <a:latin typeface="Times New Roman" panose="02020603050405020304" pitchFamily="18" charset="0"/>
                <a:cs typeface="Times New Roman" panose="02020603050405020304" pitchFamily="18" charset="0"/>
              </a:rPr>
              <a:t> to which the answer cannot be determined by the relevant study</a:t>
            </a:r>
          </a:p>
          <a:p>
            <a:r>
              <a:rPr lang="en-US" dirty="0">
                <a:latin typeface="Times New Roman" panose="02020603050405020304" pitchFamily="18" charset="0"/>
                <a:cs typeface="Times New Roman" panose="02020603050405020304" pitchFamily="18" charset="0"/>
              </a:rPr>
              <a:t>Too many </a:t>
            </a:r>
            <a:r>
              <a:rPr lang="cs-CZ" dirty="0">
                <a:latin typeface="Times New Roman" panose="02020603050405020304" pitchFamily="18" charset="0"/>
                <a:cs typeface="Times New Roman" panose="02020603050405020304" pitchFamily="18" charset="0"/>
              </a:rPr>
              <a:t>RQ</a:t>
            </a:r>
            <a:r>
              <a:rPr lang="en-US" dirty="0">
                <a:latin typeface="Times New Roman" panose="02020603050405020304" pitchFamily="18" charset="0"/>
                <a:cs typeface="Times New Roman" panose="02020603050405020304" pitchFamily="18" charset="0"/>
              </a:rPr>
              <a:t>s that tend to repeat</a:t>
            </a:r>
          </a:p>
          <a:p>
            <a:r>
              <a:rPr lang="en-US" dirty="0">
                <a:latin typeface="Times New Roman" panose="02020603050405020304" pitchFamily="18" charset="0"/>
                <a:cs typeface="Times New Roman" panose="02020603050405020304" pitchFamily="18" charset="0"/>
              </a:rPr>
              <a:t>The same meaning of </a:t>
            </a:r>
            <a:r>
              <a:rPr lang="cs-CZ" dirty="0">
                <a:latin typeface="Times New Roman" panose="02020603050405020304" pitchFamily="18" charset="0"/>
                <a:cs typeface="Times New Roman" panose="02020603050405020304" pitchFamily="18" charset="0"/>
              </a:rPr>
              <a:t>RQ</a:t>
            </a:r>
            <a:r>
              <a:rPr lang="en-US" dirty="0">
                <a:latin typeface="Times New Roman" panose="02020603050405020304" pitchFamily="18" charset="0"/>
                <a:cs typeface="Times New Roman" panose="02020603050405020304" pitchFamily="18" charset="0"/>
              </a:rPr>
              <a:t> and H</a:t>
            </a:r>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B6C2B312-FEB0-4F14-A622-816051C2E1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952C4CDC-105F-4AB8-9F2A-1AC29BAF1E72}"/>
              </a:ext>
            </a:extLst>
          </p:cNvPr>
          <p:cNvSpPr/>
          <p:nvPr/>
        </p:nvSpPr>
        <p:spPr>
          <a:xfrm>
            <a:off x="10478763" y="1515070"/>
            <a:ext cx="1486304"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No !</a:t>
            </a:r>
          </a:p>
        </p:txBody>
      </p:sp>
    </p:spTree>
    <p:extLst>
      <p:ext uri="{BB962C8B-B14F-4D97-AF65-F5344CB8AC3E}">
        <p14:creationId xmlns:p14="http://schemas.microsoft.com/office/powerpoint/2010/main" val="371956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normAutofit fontScale="90000"/>
          </a:bodyPr>
          <a:lstStyle/>
          <a:p>
            <a:pPr>
              <a:lnSpc>
                <a:spcPct val="150000"/>
              </a:lnSpc>
            </a:pPr>
            <a:r>
              <a:rPr lang="cs-CZ" b="1" dirty="0" err="1">
                <a:latin typeface="Times New Roman" panose="02020603050405020304" pitchFamily="18" charset="0"/>
                <a:cs typeface="Times New Roman" panose="02020603050405020304" pitchFamily="18" charset="0"/>
              </a:rPr>
              <a:t>Methods</a:t>
            </a:r>
            <a:r>
              <a:rPr lang="cs-CZ" b="1" dirty="0">
                <a:latin typeface="Times New Roman" panose="02020603050405020304" pitchFamily="18" charset="0"/>
                <a:cs typeface="Times New Roman" panose="02020603050405020304" pitchFamily="18" charset="0"/>
              </a:rPr>
              <a:t>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a:t>
            </a:r>
            <a:r>
              <a:rPr lang="en-US" b="1" baseline="30000" dirty="0">
                <a:latin typeface="Times New Roman" panose="02020603050405020304" pitchFamily="18" charset="0"/>
                <a:cs typeface="Times New Roman" panose="02020603050405020304" pitchFamily="18" charset="0"/>
              </a:rPr>
              <a:t>influence of date of birth</a:t>
            </a:r>
            <a:r>
              <a:rPr lang="cs-CZ" b="1" baseline="30000" dirty="0">
                <a:latin typeface="Times New Roman" panose="02020603050405020304" pitchFamily="18" charset="0"/>
                <a:cs typeface="Times New Roman" panose="02020603050405020304" pitchFamily="18" charset="0"/>
              </a:rPr>
              <a:t>)</a:t>
            </a:r>
            <a:endParaRPr lang="en-GB" baseline="300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lnSpcReduction="10000"/>
          </a:bodyPr>
          <a:lstStyle/>
          <a:p>
            <a:pPr marL="0" indent="0" algn="just">
              <a:buNone/>
            </a:pPr>
            <a:r>
              <a:rPr lang="cs-CZ" b="1" dirty="0">
                <a:latin typeface="Times New Roman" panose="02020603050405020304" pitchFamily="18" charset="0"/>
                <a:cs typeface="Times New Roman" panose="02020603050405020304" pitchFamily="18" charset="0"/>
              </a:rPr>
              <a:t>Výzkumu:</a:t>
            </a:r>
            <a:r>
              <a:rPr lang="cs-CZ" dirty="0">
                <a:latin typeface="Times New Roman" panose="02020603050405020304" pitchFamily="18" charset="0"/>
                <a:cs typeface="Times New Roman" panose="02020603050405020304" pitchFamily="18" charset="0"/>
              </a:rPr>
              <a:t> kvantitativní, typ výzkumu: status</a:t>
            </a:r>
          </a:p>
          <a:p>
            <a:pPr marL="0" indent="0" algn="just">
              <a:buNone/>
            </a:pPr>
            <a:r>
              <a:rPr lang="cs-CZ" b="1" dirty="0">
                <a:latin typeface="Times New Roman" panose="02020603050405020304" pitchFamily="18" charset="0"/>
                <a:cs typeface="Times New Roman" panose="02020603050405020304" pitchFamily="18" charset="0"/>
              </a:rPr>
              <a:t>Charakteristika výzkumného souboru:</a:t>
            </a:r>
            <a:r>
              <a:rPr lang="cs-CZ" dirty="0">
                <a:latin typeface="Times New Roman" panose="02020603050405020304" pitchFamily="18" charset="0"/>
                <a:cs typeface="Times New Roman" panose="02020603050405020304" pitchFamily="18" charset="0"/>
              </a:rPr>
              <a:t> záměrný výběr mužů (</a:t>
            </a:r>
            <a:r>
              <a:rPr lang="cs-CZ" i="1" dirty="0">
                <a:latin typeface="Times New Roman" panose="02020603050405020304" pitchFamily="18" charset="0"/>
                <a:cs typeface="Times New Roman" panose="02020603050405020304" pitchFamily="18" charset="0"/>
              </a:rPr>
              <a:t>n </a:t>
            </a:r>
            <a:r>
              <a:rPr lang="cs-CZ" dirty="0">
                <a:latin typeface="Times New Roman" panose="02020603050405020304" pitchFamily="18" charset="0"/>
                <a:cs typeface="Times New Roman" panose="02020603050405020304" pitchFamily="18" charset="0"/>
              </a:rPr>
              <a:t>= 400), účastníci MS 2018 ve fotbale, věk 20–35 let</a:t>
            </a:r>
          </a:p>
          <a:p>
            <a:pPr marL="0" indent="0" algn="just">
              <a:buNone/>
            </a:pPr>
            <a:r>
              <a:rPr lang="cs-CZ" b="1" dirty="0">
                <a:latin typeface="Times New Roman" panose="02020603050405020304" pitchFamily="18" charset="0"/>
                <a:cs typeface="Times New Roman" panose="02020603050405020304" pitchFamily="18" charset="0"/>
              </a:rPr>
              <a:t>Zdroj sekundárních dat:</a:t>
            </a:r>
            <a:r>
              <a:rPr lang="cs-CZ" dirty="0">
                <a:latin typeface="Times New Roman" panose="02020603050405020304" pitchFamily="18" charset="0"/>
                <a:cs typeface="Times New Roman" panose="02020603050405020304" pitchFamily="18" charset="0"/>
              </a:rPr>
              <a:t> http//ms2018.org</a:t>
            </a:r>
          </a:p>
          <a:p>
            <a:pPr marL="0" indent="0" algn="just">
              <a:buNone/>
            </a:pPr>
            <a:r>
              <a:rPr lang="cs-CZ" b="1" dirty="0">
                <a:latin typeface="Times New Roman" panose="02020603050405020304" pitchFamily="18" charset="0"/>
                <a:cs typeface="Times New Roman" panose="02020603050405020304" pitchFamily="18" charset="0"/>
              </a:rPr>
              <a:t>Typy dat:</a:t>
            </a:r>
            <a:r>
              <a:rPr lang="cs-CZ" dirty="0">
                <a:latin typeface="Times New Roman" panose="02020603050405020304" pitchFamily="18" charset="0"/>
                <a:cs typeface="Times New Roman" panose="02020603050405020304" pitchFamily="18" charset="0"/>
              </a:rPr>
              <a:t> na nominální (datum narození v Q</a:t>
            </a:r>
            <a:r>
              <a:rPr lang="cs-CZ" baseline="-25000" dirty="0">
                <a:latin typeface="Times New Roman" panose="02020603050405020304" pitchFamily="18" charset="0"/>
                <a:cs typeface="Times New Roman" panose="02020603050405020304" pitchFamily="18" charset="0"/>
              </a:rPr>
              <a:t>i</a:t>
            </a:r>
            <a:r>
              <a:rPr lang="cs-CZ" dirty="0">
                <a:latin typeface="Times New Roman" panose="02020603050405020304" pitchFamily="18" charset="0"/>
                <a:cs typeface="Times New Roman" panose="02020603050405020304" pitchFamily="18" charset="0"/>
              </a:rPr>
              <a:t>, </a:t>
            </a:r>
            <a:r>
              <a:rPr lang="cs-CZ">
                <a:latin typeface="Times New Roman" panose="02020603050405020304" pitchFamily="18" charset="0"/>
                <a:cs typeface="Times New Roman" panose="02020603050405020304" pitchFamily="18" charset="0"/>
              </a:rPr>
              <a:t>státní příslušnost; hráčská </a:t>
            </a:r>
            <a:r>
              <a:rPr lang="cs-CZ" dirty="0">
                <a:latin typeface="Times New Roman" panose="02020603050405020304" pitchFamily="18" charset="0"/>
                <a:cs typeface="Times New Roman" panose="02020603050405020304" pitchFamily="18" charset="0"/>
              </a:rPr>
              <a:t>pozice v družstvu) škále</a:t>
            </a:r>
          </a:p>
          <a:p>
            <a:pPr marL="0" indent="0" algn="just">
              <a:buNone/>
            </a:pPr>
            <a:r>
              <a:rPr lang="cs-CZ" b="1" dirty="0">
                <a:latin typeface="Times New Roman" panose="02020603050405020304" pitchFamily="18" charset="0"/>
                <a:cs typeface="Times New Roman" panose="02020603050405020304" pitchFamily="18" charset="0"/>
              </a:rPr>
              <a:t>Metody analýzy dat:</a:t>
            </a:r>
            <a:r>
              <a:rPr lang="cs-CZ" dirty="0">
                <a:latin typeface="Times New Roman" panose="02020603050405020304" pitchFamily="18" charset="0"/>
                <a:cs typeface="Times New Roman" panose="02020603050405020304" pitchFamily="18" charset="0"/>
              </a:rPr>
              <a:t> metody deskriptivní (absolutní a relativní četnost) a analytické (chí-kvadrát test, varianta test dobré schody a Cramer‘s V test, </a:t>
            </a:r>
            <a:r>
              <a:rPr lang="cs-CZ" dirty="0" err="1">
                <a:latin typeface="Times New Roman" panose="02020603050405020304" pitchFamily="18" charset="0"/>
                <a:cs typeface="Times New Roman" panose="02020603050405020304" pitchFamily="18" charset="0"/>
              </a:rPr>
              <a:t>odds</a:t>
            </a:r>
            <a:r>
              <a:rPr lang="cs-CZ" dirty="0">
                <a:latin typeface="Times New Roman" panose="02020603050405020304" pitchFamily="18" charset="0"/>
                <a:cs typeface="Times New Roman" panose="02020603050405020304" pitchFamily="18" charset="0"/>
              </a:rPr>
              <a:t> ratio test) statistiky</a:t>
            </a:r>
          </a:p>
          <a:p>
            <a:pPr algn="just"/>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856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normAutofit fontScale="90000"/>
          </a:bodyPr>
          <a:lstStyle/>
          <a:p>
            <a:pPr>
              <a:lnSpc>
                <a:spcPct val="150000"/>
              </a:lnSpc>
            </a:pPr>
            <a:r>
              <a:rPr lang="cs-CZ" b="1" dirty="0" err="1">
                <a:latin typeface="Times New Roman" panose="02020603050405020304" pitchFamily="18" charset="0"/>
                <a:cs typeface="Times New Roman" panose="02020603050405020304" pitchFamily="18" charset="0"/>
              </a:rPr>
              <a:t>Methods</a:t>
            </a:r>
            <a:r>
              <a:rPr lang="cs-CZ" b="1" dirty="0">
                <a:latin typeface="Times New Roman" panose="02020603050405020304" pitchFamily="18" charset="0"/>
                <a:cs typeface="Times New Roman" panose="02020603050405020304" pitchFamily="18" charset="0"/>
              </a:rPr>
              <a:t>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a:t>
            </a:r>
            <a:r>
              <a:rPr lang="cs-CZ" b="1" baseline="30000" dirty="0" err="1">
                <a:latin typeface="Times New Roman" panose="02020603050405020304" pitchFamily="18" charset="0"/>
                <a:cs typeface="Times New Roman" panose="02020603050405020304" pitchFamily="18" charset="0"/>
              </a:rPr>
              <a:t>new</a:t>
            </a:r>
            <a:r>
              <a:rPr lang="cs-CZ" b="1" baseline="30000" dirty="0">
                <a:latin typeface="Times New Roman" panose="02020603050405020304" pitchFamily="18" charset="0"/>
                <a:cs typeface="Times New Roman" panose="02020603050405020304" pitchFamily="18" charset="0"/>
              </a:rPr>
              <a:t> HIIT </a:t>
            </a:r>
            <a:r>
              <a:rPr lang="cs-CZ" b="1" baseline="30000" dirty="0" err="1">
                <a:latin typeface="Times New Roman" panose="02020603050405020304" pitchFamily="18" charset="0"/>
                <a:cs typeface="Times New Roman" panose="02020603050405020304" pitchFamily="18" charset="0"/>
              </a:rPr>
              <a:t>training</a:t>
            </a:r>
            <a:r>
              <a:rPr lang="cs-CZ" b="1" baseline="30000" dirty="0">
                <a:latin typeface="Times New Roman" panose="02020603050405020304" pitchFamily="18" charset="0"/>
                <a:cs typeface="Times New Roman" panose="02020603050405020304" pitchFamily="18" charset="0"/>
              </a:rPr>
              <a:t> program)</a:t>
            </a:r>
            <a:endParaRPr lang="en-GB" baseline="300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451579" y="2015732"/>
            <a:ext cx="10226071" cy="3450613"/>
          </a:xfrm>
        </p:spPr>
        <p:txBody>
          <a:bodyPr>
            <a:normAutofit fontScale="85000" lnSpcReduction="20000"/>
          </a:bodyPr>
          <a:lstStyle/>
          <a:p>
            <a:pPr marL="0" indent="0" algn="just">
              <a:buNone/>
            </a:pPr>
            <a:r>
              <a:rPr lang="cs-CZ" b="1" dirty="0">
                <a:latin typeface="Times New Roman" panose="02020603050405020304" pitchFamily="18" charset="0"/>
                <a:cs typeface="Times New Roman" panose="02020603050405020304" pitchFamily="18" charset="0"/>
              </a:rPr>
              <a:t>Výzkumu: </a:t>
            </a:r>
            <a:r>
              <a:rPr lang="cs-CZ" dirty="0">
                <a:latin typeface="Times New Roman" panose="02020603050405020304" pitchFamily="18" charset="0"/>
                <a:cs typeface="Times New Roman" panose="02020603050405020304" pitchFamily="18" charset="0"/>
              </a:rPr>
              <a:t>kvantitativní, typ výzkumu: experiment </a:t>
            </a:r>
          </a:p>
          <a:p>
            <a:pPr marL="0" indent="0" algn="just">
              <a:buNone/>
            </a:pPr>
            <a:r>
              <a:rPr lang="cs-CZ" b="1" dirty="0">
                <a:latin typeface="Times New Roman" panose="02020603050405020304" pitchFamily="18" charset="0"/>
                <a:cs typeface="Times New Roman" panose="02020603050405020304" pitchFamily="18" charset="0"/>
              </a:rPr>
              <a:t>Charakteristika výzkumného souboru: </a:t>
            </a:r>
            <a:r>
              <a:rPr lang="cs-CZ" dirty="0">
                <a:latin typeface="Times New Roman" panose="02020603050405020304" pitchFamily="18" charset="0"/>
                <a:cs typeface="Times New Roman" panose="02020603050405020304" pitchFamily="18" charset="0"/>
              </a:rPr>
              <a:t> náhodný výběr „A-týmu“ Komety Brno (</a:t>
            </a:r>
            <a:r>
              <a:rPr lang="cs-CZ" i="1" dirty="0">
                <a:latin typeface="Times New Roman" panose="02020603050405020304" pitchFamily="18" charset="0"/>
                <a:cs typeface="Times New Roman" panose="02020603050405020304" pitchFamily="18" charset="0"/>
              </a:rPr>
              <a:t>n </a:t>
            </a:r>
            <a:r>
              <a:rPr lang="cs-CZ" dirty="0">
                <a:latin typeface="Times New Roman" panose="02020603050405020304" pitchFamily="18" charset="0"/>
                <a:cs typeface="Times New Roman" panose="02020603050405020304" pitchFamily="18" charset="0"/>
              </a:rPr>
              <a:t>= 38, věk 25,1±1,2 let, male)</a:t>
            </a:r>
          </a:p>
          <a:p>
            <a:pPr marL="0" indent="0" algn="just">
              <a:buNone/>
            </a:pPr>
            <a:r>
              <a:rPr lang="cs-CZ" b="1" dirty="0">
                <a:latin typeface="Times New Roman" panose="02020603050405020304" pitchFamily="18" charset="0"/>
                <a:cs typeface="Times New Roman" panose="02020603050405020304" pitchFamily="18" charset="0"/>
              </a:rPr>
              <a:t>Charakteristika HIIT intervence: </a:t>
            </a:r>
            <a:r>
              <a:rPr lang="cs-CZ" dirty="0">
                <a:latin typeface="Times New Roman" panose="02020603050405020304" pitchFamily="18" charset="0"/>
                <a:cs typeface="Times New Roman" panose="02020603050405020304" pitchFamily="18" charset="0"/>
              </a:rPr>
              <a:t>a) 7x2 (80% max) – </a:t>
            </a:r>
            <a:r>
              <a:rPr lang="cs-CZ" dirty="0" err="1">
                <a:latin typeface="Times New Roman" panose="02020603050405020304" pitchFamily="18" charset="0"/>
                <a:cs typeface="Times New Roman" panose="02020603050405020304" pitchFamily="18" charset="0"/>
              </a:rPr>
              <a:t>plyometrické</a:t>
            </a:r>
            <a:r>
              <a:rPr lang="cs-CZ" dirty="0">
                <a:latin typeface="Times New Roman" panose="02020603050405020304" pitchFamily="18" charset="0"/>
                <a:cs typeface="Times New Roman" panose="02020603050405020304" pitchFamily="18" charset="0"/>
              </a:rPr>
              <a:t> cviky, b) variace HIIT tréninku (8–10 min)</a:t>
            </a:r>
          </a:p>
          <a:p>
            <a:pPr marL="0" indent="0" algn="just">
              <a:buNone/>
            </a:pPr>
            <a:r>
              <a:rPr lang="cs-CZ" b="1" dirty="0">
                <a:latin typeface="Times New Roman" panose="02020603050405020304" pitchFamily="18" charset="0"/>
                <a:cs typeface="Times New Roman" panose="02020603050405020304" pitchFamily="18" charset="0"/>
              </a:rPr>
              <a:t>Měřící procedury:  </a:t>
            </a:r>
            <a:r>
              <a:rPr lang="cs-CZ" dirty="0" err="1">
                <a:latin typeface="Times New Roman" panose="02020603050405020304" pitchFamily="18" charset="0"/>
                <a:cs typeface="Times New Roman" panose="02020603050405020304" pitchFamily="18" charset="0"/>
              </a:rPr>
              <a:t>Jump</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Reach</a:t>
            </a:r>
            <a:r>
              <a:rPr lang="cs-CZ" dirty="0">
                <a:latin typeface="Times New Roman" panose="02020603050405020304" pitchFamily="18" charset="0"/>
                <a:cs typeface="Times New Roman" panose="02020603050405020304" pitchFamily="18" charset="0"/>
              </a:rPr>
              <a:t> test (5 pokusů, nejlepší pokus cm), skok z místa (3 pokusy, nejlepší pokus v cm), člunkový běh 10x5m (1 pokus, sekundy)</a:t>
            </a:r>
          </a:p>
          <a:p>
            <a:pPr marL="0" indent="0" algn="just">
              <a:buNone/>
            </a:pPr>
            <a:r>
              <a:rPr lang="cs-CZ" b="1" dirty="0">
                <a:latin typeface="Times New Roman" panose="02020603050405020304" pitchFamily="18" charset="0"/>
                <a:cs typeface="Times New Roman" panose="02020603050405020304" pitchFamily="18" charset="0"/>
              </a:rPr>
              <a:t>Sběr dat: </a:t>
            </a:r>
            <a:r>
              <a:rPr lang="cs-CZ" dirty="0">
                <a:latin typeface="Times New Roman" panose="02020603050405020304" pitchFamily="18" charset="0"/>
                <a:cs typeface="Times New Roman" panose="02020603050405020304" pitchFamily="18" charset="0"/>
              </a:rPr>
              <a:t>tělocvična na Vodové, začátek: leden 2019 (</a:t>
            </a:r>
            <a:r>
              <a:rPr lang="cs-CZ" dirty="0" err="1">
                <a:latin typeface="Times New Roman" panose="02020603050405020304" pitchFamily="18" charset="0"/>
                <a:cs typeface="Times New Roman" panose="02020603050405020304" pitchFamily="18" charset="0"/>
              </a:rPr>
              <a:t>pretest</a:t>
            </a:r>
            <a:r>
              <a:rPr lang="cs-CZ" dirty="0">
                <a:latin typeface="Times New Roman" panose="02020603050405020304" pitchFamily="18" charset="0"/>
                <a:cs typeface="Times New Roman" panose="02020603050405020304" pitchFamily="18" charset="0"/>
              </a:rPr>
              <a:t>, randomizace), leden–březen 2019: intervence (3xtýdně, 13 týdnů, 39 intervencí), konec: duben 2019 (</a:t>
            </a:r>
            <a:r>
              <a:rPr lang="cs-CZ" dirty="0" err="1">
                <a:latin typeface="Times New Roman" panose="02020603050405020304" pitchFamily="18" charset="0"/>
                <a:cs typeface="Times New Roman" panose="02020603050405020304" pitchFamily="18" charset="0"/>
              </a:rPr>
              <a:t>posttest</a:t>
            </a:r>
            <a:r>
              <a:rPr lang="cs-CZ" dirty="0">
                <a:latin typeface="Times New Roman" panose="02020603050405020304" pitchFamily="18" charset="0"/>
                <a:cs typeface="Times New Roman" panose="02020603050405020304" pitchFamily="18" charset="0"/>
              </a:rPr>
              <a:t>)</a:t>
            </a:r>
          </a:p>
          <a:p>
            <a:pPr marL="0" indent="0" algn="just">
              <a:buNone/>
            </a:pPr>
            <a:r>
              <a:rPr lang="cs-CZ" b="1" dirty="0">
                <a:latin typeface="Times New Roman" panose="02020603050405020304" pitchFamily="18" charset="0"/>
                <a:cs typeface="Times New Roman" panose="02020603050405020304" pitchFamily="18" charset="0"/>
              </a:rPr>
              <a:t>Typy dat: </a:t>
            </a:r>
            <a:r>
              <a:rPr lang="cs-CZ" dirty="0">
                <a:latin typeface="Times New Roman" panose="02020603050405020304" pitchFamily="18" charset="0"/>
                <a:cs typeface="Times New Roman" panose="02020603050405020304" pitchFamily="18" charset="0"/>
              </a:rPr>
              <a:t>na poměrové škále (výskoky [cm], běh [s])</a:t>
            </a:r>
          </a:p>
          <a:p>
            <a:pPr marL="0" indent="0" algn="just">
              <a:buNone/>
            </a:pPr>
            <a:r>
              <a:rPr lang="cs-CZ" b="1" dirty="0">
                <a:latin typeface="Times New Roman" panose="02020603050405020304" pitchFamily="18" charset="0"/>
                <a:cs typeface="Times New Roman" panose="02020603050405020304" pitchFamily="18" charset="0"/>
              </a:rPr>
              <a:t>Metody analýzy dat: </a:t>
            </a:r>
            <a:r>
              <a:rPr lang="cs-CZ" dirty="0">
                <a:latin typeface="Times New Roman" panose="02020603050405020304" pitchFamily="18" charset="0"/>
                <a:cs typeface="Times New Roman" panose="02020603050405020304" pitchFamily="18" charset="0"/>
              </a:rPr>
              <a:t>metody deskriptivní (absolutní a relativní četnost, korelace) a inferenční statistiky (párový a nepárový t-test)</a:t>
            </a:r>
          </a:p>
        </p:txBody>
      </p:sp>
    </p:spTree>
    <p:extLst>
      <p:ext uri="{BB962C8B-B14F-4D97-AF65-F5344CB8AC3E}">
        <p14:creationId xmlns:p14="http://schemas.microsoft.com/office/powerpoint/2010/main" val="3093773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1349572" y="622370"/>
            <a:ext cx="9603275" cy="1231384"/>
          </a:xfrm>
        </p:spPr>
        <p:txBody>
          <a:bodyPr>
            <a:normAutofit fontScale="90000"/>
          </a:bodyPr>
          <a:lstStyle/>
          <a:p>
            <a:pPr>
              <a:lnSpc>
                <a:spcPct val="150000"/>
              </a:lnSpc>
            </a:pPr>
            <a:r>
              <a:rPr lang="cs-CZ" b="1" dirty="0" err="1">
                <a:latin typeface="Times New Roman" panose="02020603050405020304" pitchFamily="18" charset="0"/>
                <a:cs typeface="Times New Roman" panose="02020603050405020304" pitchFamily="18" charset="0"/>
              </a:rPr>
              <a:t>Methods</a:t>
            </a:r>
            <a:r>
              <a:rPr lang="cs-CZ" b="1" dirty="0">
                <a:latin typeface="Times New Roman" panose="02020603050405020304" pitchFamily="18" charset="0"/>
                <a:cs typeface="Times New Roman" panose="02020603050405020304" pitchFamily="18" charset="0"/>
              </a:rPr>
              <a:t>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a:t>
            </a:r>
            <a:r>
              <a:rPr lang="en-US" b="1" baseline="30000" dirty="0">
                <a:latin typeface="Times New Roman" panose="02020603050405020304" pitchFamily="18" charset="0"/>
                <a:cs typeface="Times New Roman" panose="02020603050405020304" pitchFamily="18" charset="0"/>
              </a:rPr>
              <a:t>attitudes of the council</a:t>
            </a:r>
            <a:r>
              <a:rPr lang="cs-CZ" b="1" baseline="30000" dirty="0">
                <a:latin typeface="Times New Roman" panose="02020603050405020304" pitchFamily="18" charset="0"/>
                <a:cs typeface="Times New Roman" panose="02020603050405020304" pitchFamily="18" charset="0"/>
              </a:rPr>
              <a:t>)</a:t>
            </a:r>
            <a:endParaRPr lang="en-GB" baseline="30000" dirty="0">
              <a:solidFill>
                <a:srgbClr val="0070C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349572" y="1853754"/>
            <a:ext cx="10347698" cy="4538168"/>
          </a:xfrm>
        </p:spPr>
        <p:txBody>
          <a:bodyPr>
            <a:normAutofit/>
          </a:bodyPr>
          <a:lstStyle/>
          <a:p>
            <a:pPr marL="0" indent="0" algn="just">
              <a:buNone/>
            </a:pPr>
            <a:r>
              <a:rPr lang="cs-CZ" b="1" dirty="0">
                <a:latin typeface="Times New Roman" panose="02020603050405020304" pitchFamily="18" charset="0"/>
                <a:cs typeface="Times New Roman" panose="02020603050405020304" pitchFamily="18" charset="0"/>
              </a:rPr>
              <a:t>Typ výzkumu: </a:t>
            </a:r>
            <a:r>
              <a:rPr lang="cs-CZ" dirty="0">
                <a:latin typeface="Times New Roman" panose="02020603050405020304" pitchFamily="18" charset="0"/>
                <a:cs typeface="Times New Roman" panose="02020603050405020304" pitchFamily="18" charset="0"/>
              </a:rPr>
              <a:t>kvalitativní</a:t>
            </a:r>
          </a:p>
          <a:p>
            <a:pPr marL="0" indent="0" algn="just">
              <a:buNone/>
            </a:pPr>
            <a:r>
              <a:rPr lang="cs-CZ" b="1" dirty="0">
                <a:latin typeface="Times New Roman" panose="02020603050405020304" pitchFamily="18" charset="0"/>
                <a:cs typeface="Times New Roman" panose="02020603050405020304" pitchFamily="18" charset="0"/>
              </a:rPr>
              <a:t>Teoretický přístup: </a:t>
            </a:r>
            <a:r>
              <a:rPr lang="cs-CZ" dirty="0">
                <a:latin typeface="Times New Roman" panose="02020603050405020304" pitchFamily="18" charset="0"/>
                <a:cs typeface="Times New Roman" panose="02020603050405020304" pitchFamily="18" charset="0"/>
              </a:rPr>
              <a:t>metoda zakotvené teorie (</a:t>
            </a:r>
            <a:r>
              <a:rPr lang="cs-CZ" i="1" dirty="0">
                <a:latin typeface="Times New Roman" panose="02020603050405020304" pitchFamily="18" charset="0"/>
                <a:cs typeface="Times New Roman" panose="02020603050405020304" pitchFamily="18" charset="0"/>
              </a:rPr>
              <a:t>vytvoření teorie bez předem připravených hypotéz</a:t>
            </a:r>
            <a:r>
              <a:rPr lang="cs-CZ" dirty="0">
                <a:latin typeface="Times New Roman" panose="02020603050405020304" pitchFamily="18" charset="0"/>
                <a:cs typeface="Times New Roman" panose="02020603050405020304" pitchFamily="18" charset="0"/>
              </a:rPr>
              <a:t>), </a:t>
            </a:r>
          </a:p>
          <a:p>
            <a:pPr marL="0" indent="0" algn="just">
              <a:buNone/>
            </a:pPr>
            <a:r>
              <a:rPr lang="cs-CZ" b="1" dirty="0">
                <a:latin typeface="Times New Roman" panose="02020603050405020304" pitchFamily="18" charset="0"/>
                <a:cs typeface="Times New Roman" panose="02020603050405020304" pitchFamily="18" charset="0"/>
              </a:rPr>
              <a:t>Technika sběru dat: </a:t>
            </a:r>
            <a:r>
              <a:rPr lang="cs-CZ" dirty="0">
                <a:latin typeface="Times New Roman" panose="02020603050405020304" pitchFamily="18" charset="0"/>
                <a:cs typeface="Times New Roman" panose="02020603050405020304" pitchFamily="18" charset="0"/>
              </a:rPr>
              <a:t>narativní interview (</a:t>
            </a:r>
            <a:r>
              <a:rPr lang="cs-CZ" i="1" dirty="0">
                <a:latin typeface="Times New Roman" panose="02020603050405020304" pitchFamily="18" charset="0"/>
                <a:cs typeface="Times New Roman" panose="02020603050405020304" pitchFamily="18" charset="0"/>
              </a:rPr>
              <a:t>otevřený, hloubkový</a:t>
            </a:r>
            <a:r>
              <a:rPr lang="cs-CZ" dirty="0">
                <a:latin typeface="Times New Roman" panose="02020603050405020304" pitchFamily="18" charset="0"/>
                <a:cs typeface="Times New Roman" panose="02020603050405020304" pitchFamily="18" charset="0"/>
              </a:rPr>
              <a:t>)</a:t>
            </a:r>
          </a:p>
          <a:p>
            <a:pPr marL="0" indent="0" algn="just">
              <a:buNone/>
            </a:pPr>
            <a:r>
              <a:rPr lang="cs-CZ" b="1" dirty="0">
                <a:latin typeface="Times New Roman" panose="02020603050405020304" pitchFamily="18" charset="0"/>
                <a:cs typeface="Times New Roman" panose="02020603050405020304" pitchFamily="18" charset="0"/>
              </a:rPr>
              <a:t>Kategorizace dat:</a:t>
            </a:r>
            <a:r>
              <a:rPr lang="cs-CZ" dirty="0">
                <a:latin typeface="Times New Roman" panose="02020603050405020304" pitchFamily="18" charset="0"/>
                <a:cs typeface="Times New Roman" panose="02020603050405020304" pitchFamily="18" charset="0"/>
              </a:rPr>
              <a:t> Kódováním (</a:t>
            </a:r>
            <a:r>
              <a:rPr lang="cs-CZ" i="1" dirty="0">
                <a:latin typeface="Times New Roman" panose="02020603050405020304" pitchFamily="18" charset="0"/>
                <a:cs typeface="Times New Roman" panose="02020603050405020304" pitchFamily="18" charset="0"/>
              </a:rPr>
              <a:t>vyhledání opakujících se obdobných pojmů -&gt; kategorizace pojmů</a:t>
            </a:r>
            <a:r>
              <a:rPr lang="cs-CZ" dirty="0">
                <a:latin typeface="Times New Roman" panose="02020603050405020304" pitchFamily="18" charset="0"/>
                <a:cs typeface="Times New Roman" panose="02020603050405020304" pitchFamily="18" charset="0"/>
              </a:rPr>
              <a:t>) </a:t>
            </a:r>
          </a:p>
          <a:p>
            <a:pPr marL="0" indent="0" algn="just">
              <a:buNone/>
            </a:pPr>
            <a:r>
              <a:rPr lang="cs-CZ" b="1" dirty="0">
                <a:latin typeface="Times New Roman" panose="02020603050405020304" pitchFamily="18" charset="0"/>
                <a:cs typeface="Times New Roman" panose="02020603050405020304" pitchFamily="18" charset="0"/>
              </a:rPr>
              <a:t>Analýza testu: </a:t>
            </a:r>
            <a:r>
              <a:rPr lang="cs-CZ" dirty="0">
                <a:latin typeface="Times New Roman" panose="02020603050405020304" pitchFamily="18" charset="0"/>
                <a:cs typeface="Times New Roman" panose="02020603050405020304" pitchFamily="18" charset="0"/>
              </a:rPr>
              <a:t>Zakotvená teorie (</a:t>
            </a:r>
            <a:r>
              <a:rPr lang="cs-CZ" i="1" dirty="0">
                <a:latin typeface="Times New Roman" panose="02020603050405020304" pitchFamily="18" charset="0"/>
                <a:cs typeface="Times New Roman" panose="02020603050405020304" pitchFamily="18" charset="0"/>
              </a:rPr>
              <a:t>výzkumník vytváří teorii a hledá v textu relativní materiál, z kterých tvoří hypotézu v průběhu čtení testu</a:t>
            </a:r>
            <a:r>
              <a:rPr lang="cs-CZ" dirty="0">
                <a:latin typeface="Times New Roman" panose="02020603050405020304" pitchFamily="18" charset="0"/>
                <a:cs typeface="Times New Roman" panose="02020603050405020304" pitchFamily="18" charset="0"/>
              </a:rPr>
              <a:t>)</a:t>
            </a:r>
          </a:p>
          <a:p>
            <a:pPr marL="0" indent="0" algn="just">
              <a:buNone/>
            </a:pPr>
            <a:r>
              <a:rPr lang="cs-CZ" b="1" i="1" dirty="0">
                <a:latin typeface="Times New Roman" panose="02020603050405020304" pitchFamily="18" charset="0"/>
                <a:cs typeface="Times New Roman" panose="02020603050405020304" pitchFamily="18" charset="0"/>
              </a:rPr>
              <a:t>			</a:t>
            </a:r>
          </a:p>
          <a:p>
            <a:pPr marL="0" indent="0" algn="just">
              <a:buNone/>
            </a:pPr>
            <a:r>
              <a:rPr lang="cs-CZ" b="1" i="1" dirty="0">
                <a:latin typeface="Times New Roman" panose="02020603050405020304" pitchFamily="18" charset="0"/>
                <a:cs typeface="Times New Roman" panose="02020603050405020304" pitchFamily="18" charset="0"/>
              </a:rPr>
              <a:t>			Interpretace dat: </a:t>
            </a:r>
            <a:r>
              <a:rPr lang="cs-CZ" i="1" dirty="0">
                <a:latin typeface="Times New Roman" panose="02020603050405020304" pitchFamily="18" charset="0"/>
                <a:cs typeface="Times New Roman" panose="02020603050405020304" pitchFamily="18" charset="0"/>
              </a:rPr>
              <a:t>vyhnout se subjektivního/neobjektivního přístupu</a:t>
            </a:r>
          </a:p>
          <a:p>
            <a:pPr marL="3657600" lvl="8" indent="0" algn="just">
              <a:buNone/>
            </a:pPr>
            <a:r>
              <a:rPr lang="cs-CZ" dirty="0">
                <a:latin typeface="Times New Roman" panose="02020603050405020304" pitchFamily="18" charset="0"/>
                <a:cs typeface="Times New Roman" panose="02020603050405020304" pitchFamily="18" charset="0"/>
              </a:rPr>
              <a:t>					</a:t>
            </a:r>
            <a:endParaRPr lang="en-GB" i="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746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349572" y="1853754"/>
            <a:ext cx="10537628" cy="4622506"/>
          </a:xfrm>
        </p:spPr>
        <p:txBody>
          <a:bodyPr>
            <a:normAutofit fontScale="70000" lnSpcReduction="20000"/>
          </a:bodyPr>
          <a:lstStyle/>
          <a:p>
            <a:pPr marL="0" indent="0" algn="just">
              <a:buNone/>
            </a:pPr>
            <a:r>
              <a:rPr lang="cs-CZ" b="1" dirty="0">
                <a:latin typeface="Times New Roman" panose="02020603050405020304" pitchFamily="18" charset="0"/>
                <a:cs typeface="Times New Roman" panose="02020603050405020304" pitchFamily="18" charset="0"/>
              </a:rPr>
              <a:t>Typ výzkumu: </a:t>
            </a:r>
            <a:r>
              <a:rPr lang="cs-CZ" dirty="0">
                <a:latin typeface="Times New Roman" panose="02020603050405020304" pitchFamily="18" charset="0"/>
                <a:cs typeface="Times New Roman" panose="02020603050405020304" pitchFamily="18" charset="0"/>
              </a:rPr>
              <a:t>kvalitativní</a:t>
            </a:r>
          </a:p>
          <a:p>
            <a:pPr marL="0" indent="0" algn="just">
              <a:buNone/>
            </a:pPr>
            <a:r>
              <a:rPr lang="cs-CZ" b="1" dirty="0">
                <a:latin typeface="Times New Roman" panose="02020603050405020304" pitchFamily="18" charset="0"/>
                <a:cs typeface="Times New Roman" panose="02020603050405020304" pitchFamily="18" charset="0"/>
              </a:rPr>
              <a:t>Teoretický přístup:</a:t>
            </a:r>
          </a:p>
          <a:p>
            <a:pPr marL="0" indent="0" algn="just">
              <a:buNone/>
            </a:pPr>
            <a:r>
              <a:rPr lang="cs-CZ" dirty="0">
                <a:latin typeface="Times New Roman" panose="02020603050405020304" pitchFamily="18" charset="0"/>
                <a:cs typeface="Times New Roman" panose="02020603050405020304" pitchFamily="18" charset="0"/>
              </a:rPr>
              <a:t>- metoda zakotvené teorie (vytvoření teorie bez předem připravených hypotéz),</a:t>
            </a:r>
          </a:p>
          <a:p>
            <a:pPr marL="0" indent="0" algn="just">
              <a:buNone/>
            </a:pPr>
            <a:r>
              <a:rPr lang="cs-CZ" i="1" dirty="0">
                <a:solidFill>
                  <a:srgbClr val="00B0F0"/>
                </a:solidFill>
                <a:latin typeface="Times New Roman" panose="02020603050405020304" pitchFamily="18" charset="0"/>
                <a:cs typeface="Times New Roman" panose="02020603050405020304" pitchFamily="18" charset="0"/>
              </a:rPr>
              <a:t>- Fenomenologické pojetí (hluboké porozumění zkoumaného jevu), … </a:t>
            </a:r>
          </a:p>
          <a:p>
            <a:pPr marL="0" indent="0" algn="just">
              <a:buNone/>
            </a:pPr>
            <a:r>
              <a:rPr lang="cs-CZ" b="1" dirty="0">
                <a:latin typeface="Times New Roman" panose="02020603050405020304" pitchFamily="18" charset="0"/>
                <a:cs typeface="Times New Roman" panose="02020603050405020304" pitchFamily="18" charset="0"/>
              </a:rPr>
              <a:t>Technika sběru dat: </a:t>
            </a:r>
          </a:p>
          <a:p>
            <a:pPr marL="0" indent="0" algn="just">
              <a:buNone/>
            </a:pPr>
            <a:r>
              <a:rPr lang="cs-CZ" dirty="0">
                <a:latin typeface="Times New Roman" panose="02020603050405020304" pitchFamily="18" charset="0"/>
                <a:cs typeface="Times New Roman" panose="02020603050405020304" pitchFamily="18" charset="0"/>
              </a:rPr>
              <a:t>- narativní interview (otevřený, hloubkový), </a:t>
            </a:r>
            <a:endParaRPr lang="cs-CZ" i="1" dirty="0">
              <a:solidFill>
                <a:srgbClr val="00B0F0"/>
              </a:solidFill>
              <a:latin typeface="Times New Roman" panose="02020603050405020304" pitchFamily="18" charset="0"/>
              <a:cs typeface="Times New Roman" panose="02020603050405020304" pitchFamily="18" charset="0"/>
            </a:endParaRPr>
          </a:p>
          <a:p>
            <a:pPr marL="0" indent="0" algn="just">
              <a:buNone/>
            </a:pPr>
            <a:r>
              <a:rPr lang="cs-CZ" i="1" dirty="0">
                <a:solidFill>
                  <a:srgbClr val="00B0F0"/>
                </a:solidFill>
                <a:latin typeface="Times New Roman" panose="02020603050405020304" pitchFamily="18" charset="0"/>
                <a:cs typeface="Times New Roman" panose="02020603050405020304" pitchFamily="18" charset="0"/>
              </a:rPr>
              <a:t>- standardizovaný rozhovor (předčítání dotazníku),</a:t>
            </a:r>
          </a:p>
          <a:p>
            <a:pPr marL="0" indent="0" algn="just">
              <a:buNone/>
            </a:pPr>
            <a:r>
              <a:rPr lang="cs-CZ" i="1" dirty="0">
                <a:solidFill>
                  <a:srgbClr val="00B0F0"/>
                </a:solidFill>
                <a:latin typeface="Times New Roman" panose="02020603050405020304" pitchFamily="18" charset="0"/>
                <a:cs typeface="Times New Roman" panose="02020603050405020304" pitchFamily="18" charset="0"/>
              </a:rPr>
              <a:t>- nestandardizované pozorování (typ dat)</a:t>
            </a:r>
          </a:p>
          <a:p>
            <a:pPr marL="0" indent="0" algn="just">
              <a:buNone/>
            </a:pPr>
            <a:r>
              <a:rPr lang="cs-CZ" b="1" dirty="0">
                <a:latin typeface="Times New Roman" panose="02020603050405020304" pitchFamily="18" charset="0"/>
                <a:cs typeface="Times New Roman" panose="02020603050405020304" pitchFamily="18" charset="0"/>
              </a:rPr>
              <a:t>Kategorizace dat:</a:t>
            </a:r>
          </a:p>
          <a:p>
            <a:pPr marL="457200" lvl="1" indent="0" algn="just">
              <a:buNone/>
            </a:pPr>
            <a:r>
              <a:rPr lang="cs-CZ" dirty="0">
                <a:latin typeface="Times New Roman" panose="02020603050405020304" pitchFamily="18" charset="0"/>
                <a:cs typeface="Times New Roman" panose="02020603050405020304" pitchFamily="18" charset="0"/>
              </a:rPr>
              <a:t>- Kódováním: vyhledání opakujících se obdobných pojmů -&gt; kategorizace pojmů </a:t>
            </a:r>
          </a:p>
          <a:p>
            <a:pPr marL="457200" lvl="1" indent="0" algn="just">
              <a:buNone/>
            </a:pPr>
            <a:r>
              <a:rPr lang="cs-CZ" i="1" dirty="0">
                <a:solidFill>
                  <a:srgbClr val="00B0F0"/>
                </a:solidFill>
                <a:latin typeface="Times New Roman" panose="02020603050405020304" pitchFamily="18" charset="0"/>
                <a:cs typeface="Times New Roman" panose="02020603050405020304" pitchFamily="18" charset="0"/>
              </a:rPr>
              <a:t>- Rozstříhání textu a jeho seskupení podle jednotlivých kategorií</a:t>
            </a:r>
          </a:p>
          <a:p>
            <a:pPr marL="0" indent="0" algn="just">
              <a:buNone/>
            </a:pPr>
            <a:r>
              <a:rPr lang="cs-CZ" b="1" dirty="0">
                <a:latin typeface="Times New Roman" panose="02020603050405020304" pitchFamily="18" charset="0"/>
                <a:cs typeface="Times New Roman" panose="02020603050405020304" pitchFamily="18" charset="0"/>
              </a:rPr>
              <a:t>Analýza testu: </a:t>
            </a:r>
            <a:r>
              <a:rPr lang="cs-CZ" dirty="0">
                <a:latin typeface="Times New Roman" panose="02020603050405020304" pitchFamily="18" charset="0"/>
                <a:cs typeface="Times New Roman" panose="02020603050405020304" pitchFamily="18" charset="0"/>
              </a:rPr>
              <a:t>Zakotvená teorie: výzkumník vytváří teorii a hledá v textu relativní materiál, z kterých tvoří hypotézu v průběhu čtení testu</a:t>
            </a:r>
          </a:p>
          <a:p>
            <a:pPr marL="3657600" lvl="8" indent="0" algn="just">
              <a:buNone/>
            </a:pPr>
            <a:r>
              <a:rPr lang="cs-CZ" dirty="0">
                <a:latin typeface="Times New Roman" panose="02020603050405020304" pitchFamily="18" charset="0"/>
                <a:cs typeface="Times New Roman" panose="02020603050405020304" pitchFamily="18" charset="0"/>
              </a:rPr>
              <a:t>						</a:t>
            </a:r>
            <a:r>
              <a:rPr lang="cs-CZ" sz="1600" i="1" dirty="0">
                <a:solidFill>
                  <a:srgbClr val="00B0F0"/>
                </a:solidFill>
                <a:latin typeface="Times New Roman" panose="02020603050405020304" pitchFamily="18" charset="0"/>
                <a:cs typeface="Times New Roman" panose="02020603050405020304" pitchFamily="18" charset="0"/>
              </a:rPr>
              <a:t>*alternativa</a:t>
            </a:r>
            <a:endParaRPr lang="en-GB" i="1" dirty="0">
              <a:solidFill>
                <a:srgbClr val="00B0F0"/>
              </a:solidFill>
              <a:latin typeface="Times New Roman" panose="02020603050405020304" pitchFamily="18" charset="0"/>
              <a:cs typeface="Times New Roman" panose="02020603050405020304" pitchFamily="18" charset="0"/>
            </a:endParaRPr>
          </a:p>
        </p:txBody>
      </p:sp>
      <p:sp>
        <p:nvSpPr>
          <p:cNvPr id="7" name="Nadpis 1">
            <a:extLst>
              <a:ext uri="{FF2B5EF4-FFF2-40B4-BE49-F238E27FC236}">
                <a16:creationId xmlns:a16="http://schemas.microsoft.com/office/drawing/2014/main" id="{6FA712B1-B68F-41D3-ABC2-4ED826E4487A}"/>
              </a:ext>
            </a:extLst>
          </p:cNvPr>
          <p:cNvSpPr>
            <a:spLocks noGrp="1"/>
          </p:cNvSpPr>
          <p:nvPr>
            <p:ph type="title"/>
          </p:nvPr>
        </p:nvSpPr>
        <p:spPr>
          <a:xfrm>
            <a:off x="1349572" y="766749"/>
            <a:ext cx="9603275" cy="1231384"/>
          </a:xfrm>
        </p:spPr>
        <p:txBody>
          <a:bodyPr>
            <a:normAutofit fontScale="90000"/>
          </a:bodyPr>
          <a:lstStyle/>
          <a:p>
            <a:pPr>
              <a:lnSpc>
                <a:spcPct val="150000"/>
              </a:lnSpc>
            </a:pPr>
            <a:r>
              <a:rPr lang="cs-CZ" b="1" dirty="0" err="1">
                <a:latin typeface="Times New Roman" panose="02020603050405020304" pitchFamily="18" charset="0"/>
                <a:cs typeface="Times New Roman" panose="02020603050405020304" pitchFamily="18" charset="0"/>
              </a:rPr>
              <a:t>Methods</a:t>
            </a:r>
            <a:r>
              <a:rPr lang="cs-CZ" b="1" dirty="0">
                <a:latin typeface="Times New Roman" panose="02020603050405020304" pitchFamily="18" charset="0"/>
                <a:cs typeface="Times New Roman" panose="02020603050405020304" pitchFamily="18" charset="0"/>
              </a:rPr>
              <a:t>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a:t>
            </a:r>
            <a:r>
              <a:rPr lang="en-US" b="1" baseline="30000" dirty="0">
                <a:latin typeface="Times New Roman" panose="02020603050405020304" pitchFamily="18" charset="0"/>
                <a:cs typeface="Times New Roman" panose="02020603050405020304" pitchFamily="18" charset="0"/>
              </a:rPr>
              <a:t>attitudes of the council</a:t>
            </a:r>
            <a:r>
              <a:rPr lang="cs-CZ" b="1" baseline="30000" dirty="0">
                <a:latin typeface="Times New Roman" panose="02020603050405020304" pitchFamily="18" charset="0"/>
                <a:cs typeface="Times New Roman" panose="02020603050405020304" pitchFamily="18" charset="0"/>
              </a:rPr>
              <a:t>)</a:t>
            </a:r>
            <a:endParaRPr lang="en-GB" baseline="30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73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err="1">
                <a:latin typeface="Times New Roman" panose="02020603050405020304" pitchFamily="18" charset="0"/>
                <a:cs typeface="Times New Roman" panose="02020603050405020304" pitchFamily="18" charset="0"/>
              </a:rPr>
              <a:t>Methods</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92500" lnSpcReduction="10000"/>
          </a:bodyPr>
          <a:lstStyle/>
          <a:p>
            <a:pPr marL="0" indent="0">
              <a:buNone/>
            </a:pPr>
            <a:r>
              <a:rPr lang="cs-CZ" u="sng" dirty="0" err="1">
                <a:latin typeface="Times New Roman" panose="02020603050405020304" pitchFamily="18" charset="0"/>
                <a:cs typeface="Times New Roman" panose="02020603050405020304" pitchFamily="18" charset="0"/>
              </a:rPr>
              <a:t>Common</a:t>
            </a:r>
            <a:r>
              <a:rPr lang="cs-CZ" u="sng" dirty="0">
                <a:latin typeface="Times New Roman" panose="02020603050405020304" pitchFamily="18" charset="0"/>
                <a:cs typeface="Times New Roman" panose="02020603050405020304" pitchFamily="18" charset="0"/>
              </a:rPr>
              <a:t> </a:t>
            </a:r>
            <a:r>
              <a:rPr lang="cs-CZ" u="sng" dirty="0" err="1">
                <a:latin typeface="Times New Roman" panose="02020603050405020304" pitchFamily="18" charset="0"/>
                <a:cs typeface="Times New Roman" panose="02020603050405020304" pitchFamily="18" charset="0"/>
              </a:rPr>
              <a:t>mistakes</a:t>
            </a:r>
            <a:r>
              <a:rPr lang="cs-CZ" u="sng" dirty="0">
                <a:latin typeface="Times New Roman" panose="02020603050405020304" pitchFamily="18" charset="0"/>
                <a:cs typeface="Times New Roman" panose="02020603050405020304" pitchFamily="18" charset="0"/>
              </a:rPr>
              <a:t> in </a:t>
            </a:r>
            <a:r>
              <a:rPr lang="cs-CZ" u="sng" dirty="0" err="1">
                <a:latin typeface="Times New Roman" panose="02020603050405020304" pitchFamily="18" charset="0"/>
                <a:cs typeface="Times New Roman" panose="02020603050405020304" pitchFamily="18" charset="0"/>
              </a:rPr>
              <a:t>projects</a:t>
            </a:r>
            <a:r>
              <a:rPr lang="cs-CZ" u="sng"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A common excuse: at the moment I don't know exactly what I'm going to do.</a:t>
            </a:r>
          </a:p>
          <a:p>
            <a:r>
              <a:rPr lang="en-US" dirty="0">
                <a:latin typeface="Times New Roman" panose="02020603050405020304" pitchFamily="18" charset="0"/>
                <a:cs typeface="Times New Roman" panose="02020603050405020304" pitchFamily="18" charset="0"/>
              </a:rPr>
              <a:t>Too long (</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by describing a standardized test) or too short to no content (</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by omitting relevant subchapters - data types)</a:t>
            </a:r>
          </a:p>
          <a:p>
            <a:r>
              <a:rPr lang="en-US" dirty="0">
                <a:latin typeface="Times New Roman" panose="02020603050405020304" pitchFamily="18" charset="0"/>
                <a:cs typeface="Times New Roman" panose="02020603050405020304" pitchFamily="18" charset="0"/>
              </a:rPr>
              <a:t>Failure to find / use standardized tests</a:t>
            </a:r>
          </a:p>
          <a:p>
            <a:r>
              <a:rPr lang="en-US" dirty="0">
                <a:latin typeface="Times New Roman" panose="02020603050405020304" pitchFamily="18" charset="0"/>
                <a:cs typeface="Times New Roman" panose="02020603050405020304" pitchFamily="18" charset="0"/>
              </a:rPr>
              <a:t>Data analysis methods: descriptive and analytical statistics</a:t>
            </a:r>
            <a:endParaRPr lang="cs-CZ" dirty="0">
              <a:latin typeface="Times New Roman" panose="02020603050405020304" pitchFamily="18" charset="0"/>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p>
            <a:pPr marL="0" indent="0" algn="ctr">
              <a:buNone/>
            </a:pPr>
            <a:r>
              <a:rPr lang="en-US" i="1" dirty="0">
                <a:latin typeface="Times New Roman" panose="02020603050405020304" pitchFamily="18" charset="0"/>
                <a:cs typeface="Times New Roman" panose="02020603050405020304" pitchFamily="18" charset="0"/>
              </a:rPr>
              <a:t>Insufficient content in this chapter is often the result of inconsistent literary research</a:t>
            </a:r>
            <a:endParaRPr lang="en-GB" i="1"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332B5814-0B94-46D9-9781-5B3FE4A9457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5E17FD8B-1EA7-413A-844E-0EEF24CEFE4E}"/>
              </a:ext>
            </a:extLst>
          </p:cNvPr>
          <p:cNvSpPr/>
          <p:nvPr/>
        </p:nvSpPr>
        <p:spPr>
          <a:xfrm>
            <a:off x="10478763" y="1515070"/>
            <a:ext cx="1486304"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No !</a:t>
            </a:r>
          </a:p>
        </p:txBody>
      </p:sp>
    </p:spTree>
    <p:extLst>
      <p:ext uri="{BB962C8B-B14F-4D97-AF65-F5344CB8AC3E}">
        <p14:creationId xmlns:p14="http://schemas.microsoft.com/office/powerpoint/2010/main" val="35486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1451579" y="1292798"/>
            <a:ext cx="9603275" cy="544880"/>
          </a:xfrm>
        </p:spPr>
        <p:txBody>
          <a:bodyPr/>
          <a:lstStyle/>
          <a:p>
            <a:r>
              <a:rPr lang="cs-CZ" b="1" dirty="0" err="1">
                <a:latin typeface="Times New Roman" panose="02020603050405020304" pitchFamily="18" charset="0"/>
                <a:cs typeface="Times New Roman" panose="02020603050405020304" pitchFamily="18" charset="0"/>
              </a:rPr>
              <a:t>Literature</a:t>
            </a:r>
            <a:r>
              <a:rPr lang="cs-CZ" b="1" dirty="0">
                <a:latin typeface="Times New Roman" panose="02020603050405020304" pitchFamily="18" charset="0"/>
                <a:cs typeface="Times New Roman" panose="02020603050405020304" pitchFamily="18" charset="0"/>
              </a:rPr>
              <a:t> </a:t>
            </a:r>
            <a:endParaRPr lang="en-GB" dirty="0">
              <a:solidFill>
                <a:srgbClr val="FF000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451579" y="2015732"/>
            <a:ext cx="9603275" cy="3813568"/>
          </a:xfrm>
        </p:spPr>
        <p:txBody>
          <a:bodyPr>
            <a:noAutofit/>
          </a:bodyPr>
          <a:lstStyle/>
          <a:p>
            <a:pPr algn="just">
              <a:lnSpc>
                <a:spcPct val="100000"/>
              </a:lnSpc>
            </a:pPr>
            <a:r>
              <a:rPr lang="cs-CZ" sz="1400" dirty="0">
                <a:latin typeface="Times New Roman" panose="02020603050405020304" pitchFamily="18" charset="0"/>
                <a:cs typeface="Times New Roman" panose="02020603050405020304" pitchFamily="18" charset="0"/>
              </a:rPr>
              <a:t>Dovalil, J. (2009). </a:t>
            </a:r>
            <a:r>
              <a:rPr lang="cs-CZ" sz="1400" i="1" dirty="0">
                <a:latin typeface="Times New Roman" panose="02020603050405020304" pitchFamily="18" charset="0"/>
                <a:cs typeface="Times New Roman" panose="02020603050405020304" pitchFamily="18" charset="0"/>
              </a:rPr>
              <a:t>Výkon a trénink ve sportu </a:t>
            </a:r>
            <a:r>
              <a:rPr lang="cs-CZ" sz="1400" dirty="0">
                <a:latin typeface="Times New Roman" panose="02020603050405020304" pitchFamily="18" charset="0"/>
                <a:cs typeface="Times New Roman" panose="02020603050405020304" pitchFamily="18" charset="0"/>
              </a:rPr>
              <a:t>(4th </a:t>
            </a:r>
            <a:r>
              <a:rPr lang="cs-CZ" sz="1400" dirty="0" err="1">
                <a:latin typeface="Times New Roman" panose="02020603050405020304" pitchFamily="18" charset="0"/>
                <a:cs typeface="Times New Roman" panose="02020603050405020304" pitchFamily="18" charset="0"/>
              </a:rPr>
              <a:t>ed</a:t>
            </a:r>
            <a:r>
              <a:rPr lang="cs-CZ" sz="1400" dirty="0">
                <a:latin typeface="Times New Roman" panose="02020603050405020304" pitchFamily="18" charset="0"/>
                <a:cs typeface="Times New Roman" panose="02020603050405020304" pitchFamily="18" charset="0"/>
              </a:rPr>
              <a:t>.). Olympia. </a:t>
            </a:r>
          </a:p>
          <a:p>
            <a:pPr algn="just">
              <a:lnSpc>
                <a:spcPct val="100000"/>
              </a:lnSpc>
            </a:pPr>
            <a:r>
              <a:rPr lang="cs-CZ" sz="1400" dirty="0">
                <a:latin typeface="Times New Roman" panose="02020603050405020304" pitchFamily="18" charset="0"/>
                <a:cs typeface="Times New Roman" panose="02020603050405020304" pitchFamily="18" charset="0"/>
              </a:rPr>
              <a:t>Měkota, A., </a:t>
            </a:r>
            <a:r>
              <a:rPr lang="en-GB" sz="1400" dirty="0">
                <a:latin typeface="Times New Roman" panose="02020603050405020304" pitchFamily="18" charset="0"/>
                <a:cs typeface="Times New Roman" panose="02020603050405020304" pitchFamily="18" charset="0"/>
              </a:rPr>
              <a:t>&amp;</a:t>
            </a:r>
            <a:r>
              <a:rPr lang="cs-CZ" sz="1400" dirty="0">
                <a:latin typeface="Times New Roman" panose="02020603050405020304" pitchFamily="18" charset="0"/>
                <a:cs typeface="Times New Roman" panose="02020603050405020304" pitchFamily="18" charset="0"/>
              </a:rPr>
              <a:t> Novosad, J. (2005). </a:t>
            </a:r>
            <a:r>
              <a:rPr lang="cs-CZ" sz="1400" i="1" dirty="0">
                <a:latin typeface="Times New Roman" panose="02020603050405020304" pitchFamily="18" charset="0"/>
                <a:cs typeface="Times New Roman" panose="02020603050405020304" pitchFamily="18" charset="0"/>
              </a:rPr>
              <a:t>Motorické schopnosti</a:t>
            </a:r>
            <a:r>
              <a:rPr lang="cs-CZ" sz="1400" dirty="0">
                <a:latin typeface="Times New Roman" panose="02020603050405020304" pitchFamily="18" charset="0"/>
                <a:cs typeface="Times New Roman" panose="02020603050405020304" pitchFamily="18" charset="0"/>
              </a:rPr>
              <a:t>. Univerzita Palackého.</a:t>
            </a:r>
          </a:p>
          <a:p>
            <a:pPr algn="just">
              <a:lnSpc>
                <a:spcPct val="100000"/>
              </a:lnSpc>
            </a:pPr>
            <a:r>
              <a:rPr lang="cs-CZ" sz="1400" dirty="0">
                <a:latin typeface="Times New Roman" panose="02020603050405020304" pitchFamily="18" charset="0"/>
                <a:cs typeface="Times New Roman" panose="02020603050405020304" pitchFamily="18" charset="0"/>
              </a:rPr>
              <a:t>Hohmann, A., </a:t>
            </a:r>
            <a:r>
              <a:rPr lang="en-GB" sz="1400" dirty="0">
                <a:latin typeface="Times New Roman" panose="02020603050405020304" pitchFamily="18" charset="0"/>
                <a:cs typeface="Times New Roman" panose="02020603050405020304" pitchFamily="18" charset="0"/>
              </a:rPr>
              <a:t>&amp;</a:t>
            </a:r>
            <a:r>
              <a:rPr lang="cs-CZ" sz="1400" dirty="0">
                <a:latin typeface="Times New Roman" panose="02020603050405020304" pitchFamily="18" charset="0"/>
                <a:cs typeface="Times New Roman" panose="02020603050405020304" pitchFamily="18" charset="0"/>
              </a:rPr>
              <a:t> Seidel, I. (2003). </a:t>
            </a:r>
            <a:r>
              <a:rPr lang="cs-CZ" sz="1400" dirty="0" err="1">
                <a:latin typeface="Times New Roman" panose="02020603050405020304" pitchFamily="18" charset="0"/>
                <a:cs typeface="Times New Roman" panose="02020603050405020304" pitchFamily="18" charset="0"/>
              </a:rPr>
              <a:t>Scientific</a:t>
            </a:r>
            <a:r>
              <a:rPr lang="cs-CZ" sz="1400" dirty="0">
                <a:latin typeface="Times New Roman" panose="02020603050405020304" pitchFamily="18" charset="0"/>
                <a:cs typeface="Times New Roman" panose="02020603050405020304" pitchFamily="18" charset="0"/>
              </a:rPr>
              <a:t> </a:t>
            </a:r>
            <a:r>
              <a:rPr lang="cs-CZ" sz="1400" dirty="0" err="1">
                <a:latin typeface="Times New Roman" panose="02020603050405020304" pitchFamily="18" charset="0"/>
                <a:cs typeface="Times New Roman" panose="02020603050405020304" pitchFamily="18" charset="0"/>
              </a:rPr>
              <a:t>Aspect</a:t>
            </a:r>
            <a:r>
              <a:rPr lang="cs-CZ" sz="1400" dirty="0">
                <a:latin typeface="Times New Roman" panose="02020603050405020304" pitchFamily="18" charset="0"/>
                <a:cs typeface="Times New Roman" panose="02020603050405020304" pitchFamily="18" charset="0"/>
              </a:rPr>
              <a:t> </a:t>
            </a:r>
            <a:r>
              <a:rPr lang="cs-CZ" sz="1400" dirty="0" err="1">
                <a:latin typeface="Times New Roman" panose="02020603050405020304" pitchFamily="18" charset="0"/>
                <a:cs typeface="Times New Roman" panose="02020603050405020304" pitchFamily="18" charset="0"/>
              </a:rPr>
              <a:t>of</a:t>
            </a:r>
            <a:r>
              <a:rPr lang="cs-CZ" sz="1400" dirty="0">
                <a:latin typeface="Times New Roman" panose="02020603050405020304" pitchFamily="18" charset="0"/>
                <a:cs typeface="Times New Roman" panose="02020603050405020304" pitchFamily="18" charset="0"/>
              </a:rPr>
              <a:t> Talent Development. </a:t>
            </a:r>
            <a:r>
              <a:rPr lang="cs-CZ" sz="1400" i="1" dirty="0">
                <a:latin typeface="Times New Roman" panose="02020603050405020304" pitchFamily="18" charset="0"/>
                <a:cs typeface="Times New Roman" panose="02020603050405020304" pitchFamily="18" charset="0"/>
              </a:rPr>
              <a:t>International </a:t>
            </a:r>
            <a:r>
              <a:rPr lang="cs-CZ" sz="1400" i="1" dirty="0" err="1">
                <a:latin typeface="Times New Roman" panose="02020603050405020304" pitchFamily="18" charset="0"/>
                <a:cs typeface="Times New Roman" panose="02020603050405020304" pitchFamily="18" charset="0"/>
              </a:rPr>
              <a:t>Journal</a:t>
            </a:r>
            <a:r>
              <a:rPr lang="cs-CZ" sz="1400" i="1" dirty="0">
                <a:latin typeface="Times New Roman" panose="02020603050405020304" pitchFamily="18" charset="0"/>
                <a:cs typeface="Times New Roman" panose="02020603050405020304" pitchFamily="18" charset="0"/>
              </a:rPr>
              <a:t> </a:t>
            </a:r>
            <a:r>
              <a:rPr lang="cs-CZ" sz="1400" i="1" dirty="0" err="1">
                <a:latin typeface="Times New Roman" panose="02020603050405020304" pitchFamily="18" charset="0"/>
                <a:cs typeface="Times New Roman" panose="02020603050405020304" pitchFamily="18" charset="0"/>
              </a:rPr>
              <a:t>of</a:t>
            </a:r>
            <a:r>
              <a:rPr lang="cs-CZ" sz="1400" i="1" dirty="0">
                <a:latin typeface="Times New Roman" panose="02020603050405020304" pitchFamily="18" charset="0"/>
                <a:cs typeface="Times New Roman" panose="02020603050405020304" pitchFamily="18" charset="0"/>
              </a:rPr>
              <a:t> </a:t>
            </a:r>
            <a:r>
              <a:rPr lang="cs-CZ" sz="1400" i="1" dirty="0" err="1">
                <a:latin typeface="Times New Roman" panose="02020603050405020304" pitchFamily="18" charset="0"/>
                <a:cs typeface="Times New Roman" panose="02020603050405020304" pitchFamily="18" charset="0"/>
              </a:rPr>
              <a:t>Physical</a:t>
            </a:r>
            <a:r>
              <a:rPr lang="cs-CZ" sz="1400" i="1" dirty="0">
                <a:latin typeface="Times New Roman" panose="02020603050405020304" pitchFamily="18" charset="0"/>
                <a:cs typeface="Times New Roman" panose="02020603050405020304" pitchFamily="18" charset="0"/>
              </a:rPr>
              <a:t> </a:t>
            </a:r>
            <a:r>
              <a:rPr lang="cs-CZ" sz="1400" i="1" dirty="0" err="1">
                <a:latin typeface="Times New Roman" panose="02020603050405020304" pitchFamily="18" charset="0"/>
                <a:cs typeface="Times New Roman" panose="02020603050405020304" pitchFamily="18" charset="0"/>
              </a:rPr>
              <a:t>Education</a:t>
            </a:r>
            <a:r>
              <a:rPr lang="cs-CZ" sz="1400" dirty="0">
                <a:latin typeface="Times New Roman" panose="02020603050405020304" pitchFamily="18" charset="0"/>
                <a:cs typeface="Times New Roman" panose="02020603050405020304" pitchFamily="18" charset="0"/>
              </a:rPr>
              <a:t>, </a:t>
            </a:r>
            <a:r>
              <a:rPr lang="cs-CZ" sz="1400" i="1" dirty="0">
                <a:latin typeface="Times New Roman" panose="02020603050405020304" pitchFamily="18" charset="0"/>
                <a:cs typeface="Times New Roman" panose="02020603050405020304" pitchFamily="18" charset="0"/>
              </a:rPr>
              <a:t>32</a:t>
            </a:r>
            <a:r>
              <a:rPr lang="cs-CZ" sz="1400" dirty="0">
                <a:latin typeface="Times New Roman" panose="02020603050405020304" pitchFamily="18" charset="0"/>
                <a:cs typeface="Times New Roman" panose="02020603050405020304" pitchFamily="18" charset="0"/>
              </a:rPr>
              <a:t>(3), 9–20. https://doi.org/10.1080/02701367.2003.10599790</a:t>
            </a:r>
          </a:p>
          <a:p>
            <a:pPr algn="just">
              <a:lnSpc>
                <a:spcPct val="100000"/>
              </a:lnSpc>
            </a:pPr>
            <a:r>
              <a:rPr lang="en-US" sz="1400" b="0" i="0" dirty="0">
                <a:solidFill>
                  <a:srgbClr val="222222"/>
                </a:solidFill>
                <a:effectLst/>
                <a:latin typeface="Times New Roman" panose="02020603050405020304" pitchFamily="18" charset="0"/>
                <a:cs typeface="Times New Roman" panose="02020603050405020304" pitchFamily="18" charset="0"/>
              </a:rPr>
              <a:t>Martin, H. C., Christ, R., </a:t>
            </a:r>
            <a:r>
              <a:rPr lang="en-US" sz="1400" b="0" i="0" dirty="0" err="1">
                <a:solidFill>
                  <a:srgbClr val="222222"/>
                </a:solidFill>
                <a:effectLst/>
                <a:latin typeface="Times New Roman" panose="02020603050405020304" pitchFamily="18" charset="0"/>
                <a:cs typeface="Times New Roman" panose="02020603050405020304" pitchFamily="18" charset="0"/>
              </a:rPr>
              <a:t>Hussin</a:t>
            </a:r>
            <a:r>
              <a:rPr lang="en-US" sz="1400" b="0" i="0" dirty="0">
                <a:solidFill>
                  <a:srgbClr val="222222"/>
                </a:solidFill>
                <a:effectLst/>
                <a:latin typeface="Times New Roman" panose="02020603050405020304" pitchFamily="18" charset="0"/>
                <a:cs typeface="Times New Roman" panose="02020603050405020304" pitchFamily="18" charset="0"/>
              </a:rPr>
              <a:t>, J. G., O’Connell, J., Gordon, S., </a:t>
            </a:r>
            <a:r>
              <a:rPr lang="en-US" sz="1400" b="0" i="0" dirty="0" err="1">
                <a:solidFill>
                  <a:srgbClr val="222222"/>
                </a:solidFill>
                <a:effectLst/>
                <a:latin typeface="Times New Roman" panose="02020603050405020304" pitchFamily="18" charset="0"/>
                <a:cs typeface="Times New Roman" panose="02020603050405020304" pitchFamily="18" charset="0"/>
              </a:rPr>
              <a:t>Mbarek</a:t>
            </a:r>
            <a:r>
              <a:rPr lang="en-US" sz="1400" b="0" i="0" dirty="0">
                <a:solidFill>
                  <a:srgbClr val="222222"/>
                </a:solidFill>
                <a:effectLst/>
                <a:latin typeface="Times New Roman" panose="02020603050405020304" pitchFamily="18" charset="0"/>
                <a:cs typeface="Times New Roman" panose="02020603050405020304" pitchFamily="18" charset="0"/>
              </a:rPr>
              <a:t>, H.,</a:t>
            </a:r>
            <a:endParaRPr lang="cs-CZ" sz="1400" b="0" i="0" dirty="0">
              <a:solidFill>
                <a:srgbClr val="222222"/>
              </a:solidFill>
              <a:effectLst/>
              <a:latin typeface="Times New Roman" panose="02020603050405020304" pitchFamily="18" charset="0"/>
              <a:cs typeface="Times New Roman" panose="02020603050405020304" pitchFamily="18" charset="0"/>
            </a:endParaRPr>
          </a:p>
          <a:p>
            <a:pPr algn="just">
              <a:lnSpc>
                <a:spcPct val="100000"/>
              </a:lnSpc>
            </a:pPr>
            <a:r>
              <a:rPr lang="cs-CZ" sz="1400" dirty="0">
                <a:solidFill>
                  <a:srgbClr val="222222"/>
                </a:solidFill>
                <a:latin typeface="Times New Roman" panose="02020603050405020304" pitchFamily="18" charset="0"/>
                <a:cs typeface="Times New Roman" panose="02020603050405020304" pitchFamily="18" charset="0"/>
              </a:rPr>
              <a:t> </a:t>
            </a:r>
            <a:r>
              <a:rPr lang="cs-CZ" sz="1400" dirty="0" err="1">
                <a:solidFill>
                  <a:srgbClr val="222222"/>
                </a:solidFill>
                <a:latin typeface="Times New Roman" panose="02020603050405020304" pitchFamily="18" charset="0"/>
                <a:cs typeface="Times New Roman" panose="02020603050405020304" pitchFamily="18" charset="0"/>
              </a:rPr>
              <a:t>Hottenga</a:t>
            </a:r>
            <a:r>
              <a:rPr lang="cs-CZ" sz="1400" dirty="0">
                <a:solidFill>
                  <a:srgbClr val="222222"/>
                </a:solidFill>
                <a:latin typeface="Times New Roman" panose="02020603050405020304" pitchFamily="18" charset="0"/>
                <a:cs typeface="Times New Roman" panose="02020603050405020304" pitchFamily="18" charset="0"/>
              </a:rPr>
              <a:t>, J-J., </a:t>
            </a:r>
            <a:r>
              <a:rPr lang="cs-CZ" sz="1400" dirty="0" err="1">
                <a:solidFill>
                  <a:srgbClr val="222222"/>
                </a:solidFill>
                <a:latin typeface="Times New Roman" panose="02020603050405020304" pitchFamily="18" charset="0"/>
                <a:cs typeface="Times New Roman" panose="02020603050405020304" pitchFamily="18" charset="0"/>
              </a:rPr>
              <a:t>McAloney</a:t>
            </a:r>
            <a:r>
              <a:rPr lang="cs-CZ" sz="1400" dirty="0">
                <a:solidFill>
                  <a:srgbClr val="222222"/>
                </a:solidFill>
                <a:latin typeface="Times New Roman" panose="02020603050405020304" pitchFamily="18" charset="0"/>
                <a:cs typeface="Times New Roman" panose="02020603050405020304" pitchFamily="18" charset="0"/>
              </a:rPr>
              <a:t>, K., </a:t>
            </a:r>
            <a:r>
              <a:rPr lang="cs-CZ" sz="1400" dirty="0" err="1">
                <a:solidFill>
                  <a:srgbClr val="222222"/>
                </a:solidFill>
                <a:latin typeface="Times New Roman" panose="02020603050405020304" pitchFamily="18" charset="0"/>
                <a:cs typeface="Times New Roman" panose="02020603050405020304" pitchFamily="18" charset="0"/>
              </a:rPr>
              <a:t>Willemsen</a:t>
            </a:r>
            <a:r>
              <a:rPr lang="cs-CZ" sz="1400" dirty="0">
                <a:solidFill>
                  <a:srgbClr val="222222"/>
                </a:solidFill>
                <a:latin typeface="Times New Roman" panose="02020603050405020304" pitchFamily="18" charset="0"/>
                <a:cs typeface="Times New Roman" panose="02020603050405020304" pitchFamily="18" charset="0"/>
              </a:rPr>
              <a:t>, G., </a:t>
            </a:r>
            <a:r>
              <a:rPr lang="cs-CZ" sz="1400" dirty="0" err="1">
                <a:solidFill>
                  <a:srgbClr val="222222"/>
                </a:solidFill>
                <a:latin typeface="Times New Roman" panose="02020603050405020304" pitchFamily="18" charset="0"/>
                <a:cs typeface="Times New Roman" panose="02020603050405020304" pitchFamily="18" charset="0"/>
              </a:rPr>
              <a:t>Gasparini</a:t>
            </a:r>
            <a:r>
              <a:rPr lang="cs-CZ" sz="1400" dirty="0">
                <a:solidFill>
                  <a:srgbClr val="222222"/>
                </a:solidFill>
                <a:latin typeface="Times New Roman" panose="02020603050405020304" pitchFamily="18" charset="0"/>
                <a:cs typeface="Times New Roman" panose="02020603050405020304" pitchFamily="18" charset="0"/>
              </a:rPr>
              <a:t>, P., </a:t>
            </a:r>
            <a:r>
              <a:rPr lang="cs-CZ" sz="1400" dirty="0" err="1">
                <a:solidFill>
                  <a:srgbClr val="222222"/>
                </a:solidFill>
                <a:latin typeface="Times New Roman" panose="02020603050405020304" pitchFamily="18" charset="0"/>
                <a:cs typeface="Times New Roman" panose="02020603050405020304" pitchFamily="18" charset="0"/>
              </a:rPr>
              <a:t>Pirastu</a:t>
            </a:r>
            <a:r>
              <a:rPr lang="cs-CZ" sz="1400" dirty="0">
                <a:solidFill>
                  <a:srgbClr val="222222"/>
                </a:solidFill>
                <a:latin typeface="Times New Roman" panose="02020603050405020304" pitchFamily="18" charset="0"/>
                <a:cs typeface="Times New Roman" panose="02020603050405020304" pitchFamily="18" charset="0"/>
              </a:rPr>
              <a:t> N., Montgomery, G. W., Navarro, P., </a:t>
            </a:r>
            <a:r>
              <a:rPr lang="cs-CZ" sz="1400" dirty="0" err="1">
                <a:solidFill>
                  <a:srgbClr val="222222"/>
                </a:solidFill>
                <a:latin typeface="Times New Roman" panose="02020603050405020304" pitchFamily="18" charset="0"/>
                <a:cs typeface="Times New Roman" panose="02020603050405020304" pitchFamily="18" charset="0"/>
              </a:rPr>
              <a:t>Soranzo</a:t>
            </a:r>
            <a:r>
              <a:rPr lang="cs-CZ" sz="1400" dirty="0">
                <a:solidFill>
                  <a:srgbClr val="222222"/>
                </a:solidFill>
                <a:latin typeface="Times New Roman" panose="02020603050405020304" pitchFamily="18" charset="0"/>
                <a:cs typeface="Times New Roman" panose="02020603050405020304" pitchFamily="18" charset="0"/>
              </a:rPr>
              <a:t>, N., </a:t>
            </a:r>
            <a:r>
              <a:rPr lang="cs-CZ" sz="1400" dirty="0" err="1">
                <a:solidFill>
                  <a:srgbClr val="222222"/>
                </a:solidFill>
                <a:latin typeface="Times New Roman" panose="02020603050405020304" pitchFamily="18" charset="0"/>
                <a:cs typeface="Times New Roman" panose="02020603050405020304" pitchFamily="18" charset="0"/>
              </a:rPr>
              <a:t>Vitart</a:t>
            </a:r>
            <a:r>
              <a:rPr lang="cs-CZ" sz="1400" dirty="0">
                <a:solidFill>
                  <a:srgbClr val="222222"/>
                </a:solidFill>
                <a:latin typeface="Times New Roman" panose="02020603050405020304" pitchFamily="18" charset="0"/>
                <a:cs typeface="Times New Roman" panose="02020603050405020304" pitchFamily="18" charset="0"/>
              </a:rPr>
              <a:t>, T. V. V., Wilson, J. F., </a:t>
            </a:r>
            <a:r>
              <a:rPr lang="cs-CZ" sz="1400" dirty="0" err="1">
                <a:solidFill>
                  <a:srgbClr val="222222"/>
                </a:solidFill>
                <a:latin typeface="Times New Roman" panose="02020603050405020304" pitchFamily="18" charset="0"/>
                <a:cs typeface="Times New Roman" panose="02020603050405020304" pitchFamily="18" charset="0"/>
              </a:rPr>
              <a:t>Boomsma</a:t>
            </a:r>
            <a:r>
              <a:rPr lang="cs-CZ" sz="1400" dirty="0">
                <a:solidFill>
                  <a:srgbClr val="222222"/>
                </a:solidFill>
                <a:latin typeface="Times New Roman" panose="02020603050405020304" pitchFamily="18" charset="0"/>
                <a:cs typeface="Times New Roman" panose="02020603050405020304" pitchFamily="18" charset="0"/>
              </a:rPr>
              <a:t> J. M. B, Martin &amp; N. G.,</a:t>
            </a:r>
            <a:r>
              <a:rPr lang="en-US" sz="1400" b="0" i="0" dirty="0">
                <a:solidFill>
                  <a:srgbClr val="222222"/>
                </a:solidFill>
                <a:effectLst/>
                <a:latin typeface="Times New Roman" panose="02020603050405020304" pitchFamily="18" charset="0"/>
                <a:cs typeface="Times New Roman" panose="02020603050405020304" pitchFamily="18" charset="0"/>
              </a:rPr>
              <a:t> ...  Donnelly, P. (2015). Multicohort analysis of the maternal age effect on recombination. </a:t>
            </a:r>
            <a:r>
              <a:rPr lang="en-US" sz="1400" b="0" i="1" dirty="0">
                <a:solidFill>
                  <a:srgbClr val="222222"/>
                </a:solidFill>
                <a:effectLst/>
                <a:latin typeface="Times New Roman" panose="02020603050405020304" pitchFamily="18" charset="0"/>
                <a:cs typeface="Times New Roman" panose="02020603050405020304" pitchFamily="18" charset="0"/>
              </a:rPr>
              <a:t>Nature Communications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6</a:t>
            </a:r>
            <a:r>
              <a:rPr lang="en-US" sz="1400" b="0" i="0" dirty="0">
                <a:solidFill>
                  <a:srgbClr val="222222"/>
                </a:solidFill>
                <a:effectLst/>
                <a:latin typeface="Times New Roman" panose="02020603050405020304" pitchFamily="18" charset="0"/>
                <a:cs typeface="Times New Roman" panose="02020603050405020304" pitchFamily="18" charset="0"/>
              </a:rPr>
              <a:t>(1), 1-10.</a:t>
            </a:r>
            <a:r>
              <a:rPr lang="cs-CZ" sz="1400" b="0" i="0" dirty="0">
                <a:solidFill>
                  <a:srgbClr val="222222"/>
                </a:solidFill>
                <a:effectLst/>
                <a:latin typeface="Times New Roman" panose="02020603050405020304" pitchFamily="18" charset="0"/>
                <a:cs typeface="Times New Roman" panose="02020603050405020304" pitchFamily="18" charset="0"/>
              </a:rPr>
              <a:t> </a:t>
            </a:r>
            <a:r>
              <a:rPr lang="cs-CZ" sz="1400" dirty="0">
                <a:latin typeface="Times New Roman" panose="02020603050405020304" pitchFamily="18" charset="0"/>
                <a:cs typeface="Times New Roman" panose="02020603050405020304" pitchFamily="18" charset="0"/>
              </a:rPr>
              <a:t>https://doi.org/ 10.1038-ncomms8846.</a:t>
            </a:r>
          </a:p>
          <a:p>
            <a:pPr algn="just">
              <a:lnSpc>
                <a:spcPct val="100000"/>
              </a:lnSpc>
            </a:pPr>
            <a:r>
              <a:rPr lang="cs-CZ" sz="1400" dirty="0">
                <a:latin typeface="Times New Roman" panose="02020603050405020304" pitchFamily="18" charset="0"/>
                <a:cs typeface="Times New Roman" panose="02020603050405020304" pitchFamily="18" charset="0"/>
              </a:rPr>
              <a:t>Čelikovský, S. (1990). </a:t>
            </a:r>
            <a:r>
              <a:rPr lang="cs-CZ" sz="1400" i="1" dirty="0" err="1">
                <a:latin typeface="Times New Roman" panose="02020603050405020304" pitchFamily="18" charset="0"/>
                <a:cs typeface="Times New Roman" panose="02020603050405020304" pitchFamily="18" charset="0"/>
              </a:rPr>
              <a:t>Antropomotorika</a:t>
            </a:r>
            <a:r>
              <a:rPr lang="cs-CZ" sz="1400" dirty="0">
                <a:latin typeface="Times New Roman" panose="02020603050405020304" pitchFamily="18" charset="0"/>
                <a:cs typeface="Times New Roman" panose="02020603050405020304" pitchFamily="18" charset="0"/>
              </a:rPr>
              <a:t>. Státní pedagogické nakladatelství.</a:t>
            </a:r>
          </a:p>
          <a:p>
            <a:pPr algn="just">
              <a:lnSpc>
                <a:spcPct val="100000"/>
              </a:lnSpc>
            </a:pPr>
            <a:r>
              <a:rPr lang="en-GB" sz="1400" dirty="0" err="1">
                <a:latin typeface="Times New Roman" panose="02020603050405020304" pitchFamily="18" charset="0"/>
                <a:cs typeface="Times New Roman" panose="02020603050405020304" pitchFamily="18" charset="0"/>
              </a:rPr>
              <a:t>Tranckle</a:t>
            </a:r>
            <a:r>
              <a:rPr lang="en-GB" sz="1400" dirty="0">
                <a:latin typeface="Times New Roman" panose="02020603050405020304" pitchFamily="18" charset="0"/>
                <a:cs typeface="Times New Roman" panose="02020603050405020304" pitchFamily="18" charset="0"/>
              </a:rPr>
              <a:t>, P.</a:t>
            </a:r>
            <a:r>
              <a:rPr lang="cs-CZ" sz="1400" dirty="0">
                <a:latin typeface="Times New Roman" panose="02020603050405020304" pitchFamily="18" charset="0"/>
                <a:cs typeface="Times New Roman" panose="02020603050405020304" pitchFamily="18" charset="0"/>
              </a:rPr>
              <a:t>,</a:t>
            </a:r>
            <a:r>
              <a:rPr lang="en-GB" sz="1400" dirty="0">
                <a:latin typeface="Times New Roman" panose="02020603050405020304" pitchFamily="18" charset="0"/>
                <a:cs typeface="Times New Roman" panose="02020603050405020304" pitchFamily="18" charset="0"/>
              </a:rPr>
              <a:t> &amp; Cushion</a:t>
            </a:r>
            <a:r>
              <a:rPr lang="cs-CZ" sz="1400" dirty="0">
                <a:latin typeface="Times New Roman" panose="02020603050405020304" pitchFamily="18" charset="0"/>
                <a:cs typeface="Times New Roman" panose="02020603050405020304" pitchFamily="18" charset="0"/>
              </a:rPr>
              <a:t>, </a:t>
            </a:r>
            <a:r>
              <a:rPr lang="en-GB" sz="1400" dirty="0">
                <a:latin typeface="Times New Roman" panose="02020603050405020304" pitchFamily="18" charset="0"/>
                <a:cs typeface="Times New Roman" panose="02020603050405020304" pitchFamily="18" charset="0"/>
              </a:rPr>
              <a:t>C. J.</a:t>
            </a:r>
            <a:r>
              <a:rPr lang="cs-CZ" sz="1400" dirty="0">
                <a:latin typeface="Times New Roman" panose="02020603050405020304" pitchFamily="18" charset="0"/>
                <a:cs typeface="Times New Roman" panose="02020603050405020304" pitchFamily="18" charset="0"/>
              </a:rPr>
              <a:t> (2006).</a:t>
            </a:r>
            <a:r>
              <a:rPr lang="en-GB" sz="1400" dirty="0">
                <a:latin typeface="Times New Roman" panose="02020603050405020304" pitchFamily="18" charset="0"/>
                <a:cs typeface="Times New Roman" panose="02020603050405020304" pitchFamily="18" charset="0"/>
              </a:rPr>
              <a:t> Rethinking Giftedness and Talent in Sport. </a:t>
            </a:r>
            <a:r>
              <a:rPr lang="en-GB" sz="1400" i="1" dirty="0">
                <a:latin typeface="Times New Roman" panose="02020603050405020304" pitchFamily="18" charset="0"/>
                <a:cs typeface="Times New Roman" panose="02020603050405020304" pitchFamily="18" charset="0"/>
              </a:rPr>
              <a:t>Quest</a:t>
            </a:r>
            <a:r>
              <a:rPr lang="en-GB" sz="1400" dirty="0">
                <a:latin typeface="Times New Roman" panose="02020603050405020304" pitchFamily="18" charset="0"/>
                <a:cs typeface="Times New Roman" panose="02020603050405020304" pitchFamily="18" charset="0"/>
              </a:rPr>
              <a:t>, </a:t>
            </a:r>
            <a:r>
              <a:rPr lang="en-GB" sz="1400" i="1" dirty="0">
                <a:latin typeface="Times New Roman" panose="02020603050405020304" pitchFamily="18" charset="0"/>
                <a:cs typeface="Times New Roman" panose="02020603050405020304" pitchFamily="18" charset="0"/>
              </a:rPr>
              <a:t>58</a:t>
            </a:r>
            <a:r>
              <a:rPr lang="en-GB" sz="1400" dirty="0">
                <a:latin typeface="Times New Roman" panose="02020603050405020304" pitchFamily="18" charset="0"/>
                <a:cs typeface="Times New Roman" panose="02020603050405020304" pitchFamily="18" charset="0"/>
              </a:rPr>
              <a:t>(2), 265</a:t>
            </a:r>
            <a:r>
              <a:rPr lang="cs-CZ" sz="1400" dirty="0">
                <a:latin typeface="Times New Roman" panose="02020603050405020304" pitchFamily="18" charset="0"/>
                <a:cs typeface="Times New Roman" panose="02020603050405020304" pitchFamily="18" charset="0"/>
              </a:rPr>
              <a:t>–282</a:t>
            </a:r>
            <a:r>
              <a:rPr lang="en-GB" sz="1400" dirty="0">
                <a:latin typeface="Times New Roman" panose="02020603050405020304" pitchFamily="18" charset="0"/>
                <a:cs typeface="Times New Roman" panose="02020603050405020304" pitchFamily="18" charset="0"/>
              </a:rPr>
              <a:t>.</a:t>
            </a:r>
            <a:r>
              <a:rPr lang="cs-CZ" sz="1400" dirty="0">
                <a:latin typeface="Times New Roman" panose="02020603050405020304" pitchFamily="18" charset="0"/>
                <a:cs typeface="Times New Roman" panose="02020603050405020304" pitchFamily="18" charset="0"/>
              </a:rPr>
              <a:t> https://doi.org/10.1080/00336297.2006.10491883</a:t>
            </a:r>
          </a:p>
          <a:p>
            <a:pPr algn="just">
              <a:lnSpc>
                <a:spcPct val="100000"/>
              </a:lnSpc>
            </a:pPr>
            <a:r>
              <a:rPr lang="en-GB" sz="1400" dirty="0">
                <a:latin typeface="Times New Roman" panose="02020603050405020304" pitchFamily="18" charset="0"/>
                <a:cs typeface="Times New Roman" panose="02020603050405020304" pitchFamily="18" charset="0"/>
              </a:rPr>
              <a:t>Baker, J., Schorer, J., &amp; Cobley, S. (2010).</a:t>
            </a:r>
            <a:r>
              <a:rPr lang="en-GB" sz="1400" i="1" dirty="0">
                <a:latin typeface="Times New Roman" panose="02020603050405020304" pitchFamily="18" charset="0"/>
                <a:cs typeface="Times New Roman" panose="02020603050405020304" pitchFamily="18" charset="0"/>
              </a:rPr>
              <a:t> Relative age effects</a:t>
            </a:r>
            <a:r>
              <a:rPr lang="en-GB" sz="1400" dirty="0">
                <a:latin typeface="Times New Roman" panose="02020603050405020304" pitchFamily="18" charset="0"/>
                <a:cs typeface="Times New Roman" panose="02020603050405020304" pitchFamily="18" charset="0"/>
              </a:rPr>
              <a:t>. </a:t>
            </a:r>
            <a:r>
              <a:rPr lang="en-GB" sz="1400" dirty="0" err="1">
                <a:latin typeface="Times New Roman" panose="02020603050405020304" pitchFamily="18" charset="0"/>
                <a:cs typeface="Times New Roman" panose="02020603050405020304" pitchFamily="18" charset="0"/>
              </a:rPr>
              <a:t>Sportwissenschaft</a:t>
            </a:r>
            <a:r>
              <a:rPr lang="en-GB" sz="1400" dirty="0">
                <a:latin typeface="Times New Roman" panose="02020603050405020304" pitchFamily="18" charset="0"/>
                <a:cs typeface="Times New Roman" panose="02020603050405020304" pitchFamily="18" charset="0"/>
              </a:rPr>
              <a:t>, </a:t>
            </a:r>
            <a:r>
              <a:rPr lang="en-GB" sz="1400" i="1" dirty="0">
                <a:latin typeface="Times New Roman" panose="02020603050405020304" pitchFamily="18" charset="0"/>
                <a:cs typeface="Times New Roman" panose="02020603050405020304" pitchFamily="18" charset="0"/>
              </a:rPr>
              <a:t>40</a:t>
            </a:r>
            <a:r>
              <a:rPr lang="en-GB" sz="1400" dirty="0">
                <a:latin typeface="Times New Roman" panose="02020603050405020304" pitchFamily="18" charset="0"/>
                <a:cs typeface="Times New Roman" panose="02020603050405020304" pitchFamily="18" charset="0"/>
              </a:rPr>
              <a:t>(1), 26–30.</a:t>
            </a:r>
            <a:r>
              <a:rPr lang="cs-CZ" sz="1400" dirty="0">
                <a:latin typeface="Times New Roman" panose="02020603050405020304" pitchFamily="18" charset="0"/>
                <a:cs typeface="Times New Roman" panose="02020603050405020304" pitchFamily="18" charset="0"/>
              </a:rPr>
              <a:t> https://doi.org/ 10.1007/s12662-009-0095-2</a:t>
            </a:r>
            <a:endParaRPr lang="en-GB"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GB" sz="1400"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69D72534-648E-4C03-A09B-D7986C24E175}"/>
              </a:ext>
            </a:extLst>
          </p:cNvPr>
          <p:cNvSpPr txBox="1"/>
          <p:nvPr/>
        </p:nvSpPr>
        <p:spPr>
          <a:xfrm>
            <a:off x="7090609" y="5660441"/>
            <a:ext cx="5069304" cy="369332"/>
          </a:xfrm>
          <a:prstGeom prst="rect">
            <a:avLst/>
          </a:prstGeom>
          <a:noFill/>
        </p:spPr>
        <p:txBody>
          <a:bodyPr wrap="square" rtlCol="0">
            <a:spAutoFit/>
          </a:bodyPr>
          <a:lstStyle/>
          <a:p>
            <a:r>
              <a:rPr lang="en-US" dirty="0">
                <a:solidFill>
                  <a:srgbClr val="FF0000"/>
                </a:solidFill>
              </a:rPr>
              <a:t>It must match the content in the </a:t>
            </a:r>
            <a:r>
              <a:rPr lang="en-US" dirty="0" err="1">
                <a:solidFill>
                  <a:srgbClr val="FF0000"/>
                </a:solidFill>
              </a:rPr>
              <a:t>sy</a:t>
            </a:r>
            <a:r>
              <a:rPr lang="cs-CZ" dirty="0" err="1">
                <a:solidFill>
                  <a:srgbClr val="FF0000"/>
                </a:solidFill>
              </a:rPr>
              <a:t>stematic</a:t>
            </a:r>
            <a:r>
              <a:rPr lang="cs-CZ" dirty="0">
                <a:solidFill>
                  <a:srgbClr val="FF0000"/>
                </a:solidFill>
              </a:rPr>
              <a:t> </a:t>
            </a:r>
            <a:r>
              <a:rPr lang="cs-CZ" dirty="0" err="1">
                <a:solidFill>
                  <a:srgbClr val="FF0000"/>
                </a:solidFill>
              </a:rPr>
              <a:t>review</a:t>
            </a:r>
            <a:endParaRPr lang="en-GB" dirty="0">
              <a:solidFill>
                <a:srgbClr val="FF0000"/>
              </a:solidFill>
            </a:endParaRPr>
          </a:p>
        </p:txBody>
      </p:sp>
    </p:spTree>
    <p:extLst>
      <p:ext uri="{BB962C8B-B14F-4D97-AF65-F5344CB8AC3E}">
        <p14:creationId xmlns:p14="http://schemas.microsoft.com/office/powerpoint/2010/main" val="223555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B87AF-3FAA-4A10-AEC2-016D2C9B2AFA}"/>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Project </a:t>
            </a:r>
            <a:r>
              <a:rPr lang="cs-CZ" dirty="0" err="1">
                <a:latin typeface="Times New Roman" panose="02020603050405020304" pitchFamily="18" charset="0"/>
                <a:cs typeface="Times New Roman" panose="02020603050405020304" pitchFamily="18" charset="0"/>
              </a:rPr>
              <a:t>requirements</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a:t>
            </a:r>
            <a:r>
              <a:rPr lang="cs-CZ" cap="none" dirty="0" err="1">
                <a:latin typeface="Times New Roman" panose="02020603050405020304" pitchFamily="18" charset="0"/>
                <a:cs typeface="Times New Roman" panose="02020603050405020304" pitchFamily="18" charset="0"/>
              </a:rPr>
              <a:t>MaSiSS</a:t>
            </a:r>
            <a:r>
              <a:rPr lang="cs-CZ" cap="none" dirty="0">
                <a:latin typeface="Times New Roman" panose="02020603050405020304" pitchFamily="18" charset="0"/>
                <a:cs typeface="Times New Roman" panose="02020603050405020304" pitchFamily="18" charset="0"/>
              </a:rPr>
              <a:t>, e</a:t>
            </a:r>
            <a:r>
              <a:rPr lang="cs-CZ" dirty="0">
                <a:latin typeface="Times New Roman" panose="02020603050405020304" pitchFamily="18" charset="0"/>
                <a:cs typeface="Times New Roman" panose="02020603050405020304" pitchFamily="18" charset="0"/>
              </a:rPr>
              <a:t>059)</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6E5872FB-884D-4A48-9764-5D25714106AB}"/>
              </a:ext>
            </a:extLst>
          </p:cNvPr>
          <p:cNvSpPr>
            <a:spLocks noGrp="1"/>
          </p:cNvSpPr>
          <p:nvPr>
            <p:ph idx="1"/>
          </p:nvPr>
        </p:nvSpPr>
        <p:spPr/>
        <p:txBody>
          <a:bodyPr>
            <a:normAutofit fontScale="85000" lnSpcReduction="10000"/>
          </a:bodyPr>
          <a:lstStyle/>
          <a:p>
            <a:r>
              <a:rPr lang="cs-CZ" sz="1800" b="1" kern="50" dirty="0">
                <a:latin typeface="Times New Roman" panose="02020603050405020304" pitchFamily="18" charset="0"/>
                <a:ea typeface="Lucida Sans Unicode" panose="020B0602030504020204" pitchFamily="34" charset="0"/>
              </a:rPr>
              <a:t>T</a:t>
            </a:r>
            <a:r>
              <a:rPr lang="en-GB" sz="1800" b="1" kern="50" dirty="0" err="1">
                <a:effectLst/>
                <a:latin typeface="Times New Roman" panose="02020603050405020304" pitchFamily="18" charset="0"/>
                <a:ea typeface="Lucida Sans Unicode" panose="020B0602030504020204" pitchFamily="34" charset="0"/>
              </a:rPr>
              <a:t>itle</a:t>
            </a:r>
            <a:r>
              <a:rPr lang="cs-CZ" dirty="0">
                <a:latin typeface="Times New Roman" panose="02020603050405020304" pitchFamily="18" charset="0"/>
                <a:cs typeface="Times New Roman" panose="02020603050405020304" pitchFamily="18" charset="0"/>
              </a:rPr>
              <a:t>, </a:t>
            </a:r>
            <a:r>
              <a:rPr lang="en-GB" sz="1800" b="1" kern="50" dirty="0">
                <a:effectLst/>
                <a:latin typeface="Times New Roman" panose="02020603050405020304" pitchFamily="18" charset="0"/>
                <a:ea typeface="Lucida Sans Unicode" panose="020B0602030504020204" pitchFamily="34" charset="0"/>
              </a:rPr>
              <a:t>Author's </a:t>
            </a:r>
            <a:r>
              <a:rPr lang="cs-CZ" dirty="0">
                <a:latin typeface="Times New Roman" panose="02020603050405020304" pitchFamily="18" charset="0"/>
                <a:cs typeface="Times New Roman" panose="02020603050405020304" pitchFamily="18" charset="0"/>
              </a:rPr>
              <a:t>, </a:t>
            </a:r>
            <a:r>
              <a:rPr lang="en-GB" sz="1800" b="1" kern="50" dirty="0">
                <a:effectLst/>
                <a:latin typeface="Times New Roman" panose="02020603050405020304" pitchFamily="18" charset="0"/>
                <a:ea typeface="Lucida Sans Unicode" panose="020B0602030504020204" pitchFamily="34" charset="0"/>
              </a:rPr>
              <a:t>Supervisor's </a:t>
            </a:r>
            <a:endParaRPr lang="cs-CZ" dirty="0">
              <a:latin typeface="Times New Roman" panose="02020603050405020304" pitchFamily="18" charset="0"/>
              <a:cs typeface="Times New Roman" panose="02020603050405020304" pitchFamily="18" charset="0"/>
            </a:endParaRPr>
          </a:p>
          <a:p>
            <a:r>
              <a:rPr lang="en-GB" sz="1800" b="1" kern="50" dirty="0">
                <a:effectLst/>
                <a:latin typeface="Times New Roman" panose="02020603050405020304" pitchFamily="18" charset="0"/>
                <a:ea typeface="Lucida Sans Unicode" panose="020B0602030504020204" pitchFamily="34" charset="0"/>
              </a:rPr>
              <a:t>Introduction </a:t>
            </a:r>
            <a:r>
              <a:rPr lang="cs-CZ" dirty="0">
                <a:latin typeface="Times New Roman" panose="02020603050405020304" pitchFamily="18" charset="0"/>
                <a:cs typeface="Times New Roman" panose="02020603050405020304" pitchFamily="18" charset="0"/>
              </a:rPr>
              <a:t>: 1 slide</a:t>
            </a:r>
          </a:p>
          <a:p>
            <a:r>
              <a:rPr lang="en-GB" sz="1800" b="1" kern="50" dirty="0">
                <a:effectLst/>
                <a:latin typeface="Times New Roman" panose="02020603050405020304" pitchFamily="18" charset="0"/>
                <a:ea typeface="Lucida Sans Unicode" panose="020B0602030504020204" pitchFamily="34" charset="0"/>
              </a:rPr>
              <a:t>Systematic review</a:t>
            </a:r>
            <a:r>
              <a:rPr lang="cs-CZ" dirty="0">
                <a:latin typeface="Times New Roman" panose="02020603050405020304" pitchFamily="18" charset="0"/>
                <a:cs typeface="Times New Roman" panose="02020603050405020304" pitchFamily="18" charset="0"/>
              </a:rPr>
              <a:t>: up to 3 </a:t>
            </a:r>
            <a:r>
              <a:rPr lang="cs-CZ" dirty="0" err="1">
                <a:latin typeface="Times New Roman" panose="02020603050405020304" pitchFamily="18" charset="0"/>
                <a:cs typeface="Times New Roman" panose="02020603050405020304" pitchFamily="18" charset="0"/>
              </a:rPr>
              <a:t>slides</a:t>
            </a:r>
            <a:r>
              <a:rPr lang="cs-CZ" dirty="0">
                <a:latin typeface="Times New Roman" panose="02020603050405020304" pitchFamily="18" charset="0"/>
                <a:cs typeface="Times New Roman" panose="02020603050405020304" pitchFamily="18" charset="0"/>
              </a:rPr>
              <a:t>, APA (7th </a:t>
            </a:r>
            <a:r>
              <a:rPr lang="cs-CZ" dirty="0" err="1">
                <a:latin typeface="Times New Roman" panose="02020603050405020304" pitchFamily="18" charset="0"/>
                <a:cs typeface="Times New Roman" panose="02020603050405020304" pitchFamily="18" charset="0"/>
              </a:rPr>
              <a:t>edition</a:t>
            </a:r>
            <a:r>
              <a:rPr lang="cs-CZ" dirty="0">
                <a:latin typeface="Times New Roman" panose="02020603050405020304" pitchFamily="18" charset="0"/>
                <a:cs typeface="Times New Roman" panose="02020603050405020304" pitchFamily="18" charset="0"/>
              </a:rPr>
              <a:t>), min. 5 </a:t>
            </a:r>
            <a:r>
              <a:rPr lang="cs-CZ" dirty="0" err="1">
                <a:latin typeface="Times New Roman" panose="02020603050405020304" pitchFamily="18" charset="0"/>
                <a:cs typeface="Times New Roman" panose="02020603050405020304" pitchFamily="18" charset="0"/>
              </a:rPr>
              <a:t>citations</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formulation of a research problem</a:t>
            </a:r>
            <a:endParaRPr lang="cs-CZ" dirty="0">
              <a:latin typeface="Times New Roman" panose="02020603050405020304" pitchFamily="18" charset="0"/>
              <a:cs typeface="Times New Roman" panose="02020603050405020304" pitchFamily="18" charset="0"/>
            </a:endParaRPr>
          </a:p>
          <a:p>
            <a:r>
              <a:rPr lang="en-GB" sz="1800" b="1" kern="50" dirty="0">
                <a:effectLst/>
                <a:latin typeface="Times New Roman" panose="02020603050405020304" pitchFamily="18" charset="0"/>
                <a:ea typeface="Lucida Sans Unicode" panose="020B0602030504020204" pitchFamily="34" charset="0"/>
              </a:rPr>
              <a:t>Research objectives, research questions, hypotheses </a:t>
            </a:r>
            <a:r>
              <a:rPr lang="cs-CZ" dirty="0">
                <a:latin typeface="Times New Roman" panose="02020603050405020304" pitchFamily="18" charset="0"/>
                <a:cs typeface="Times New Roman" panose="02020603050405020304" pitchFamily="18" charset="0"/>
              </a:rPr>
              <a:t>: 1–2 slide</a:t>
            </a:r>
          </a:p>
          <a:p>
            <a:r>
              <a:rPr lang="en-GB" sz="1800" b="1" kern="50" dirty="0">
                <a:effectLst/>
                <a:latin typeface="Times New Roman" panose="02020603050405020304" pitchFamily="18" charset="0"/>
                <a:ea typeface="Lucida Sans Unicode" panose="020B0602030504020204" pitchFamily="34" charset="0"/>
              </a:rPr>
              <a:t>Methods </a:t>
            </a:r>
            <a:r>
              <a:rPr lang="cs-CZ" dirty="0">
                <a:latin typeface="Times New Roman" panose="02020603050405020304" pitchFamily="18" charset="0"/>
                <a:cs typeface="Times New Roman" panose="02020603050405020304" pitchFamily="18" charset="0"/>
              </a:rPr>
              <a:t>: up to 3 </a:t>
            </a:r>
            <a:r>
              <a:rPr lang="cs-CZ" dirty="0" err="1">
                <a:latin typeface="Times New Roman" panose="02020603050405020304" pitchFamily="18" charset="0"/>
                <a:cs typeface="Times New Roman" panose="02020603050405020304" pitchFamily="18" charset="0"/>
              </a:rPr>
              <a:t>slides</a:t>
            </a:r>
            <a:r>
              <a:rPr lang="cs-CZ" dirty="0">
                <a:latin typeface="Times New Roman" panose="02020603050405020304" pitchFamily="18" charset="0"/>
                <a:cs typeface="Times New Roman" panose="02020603050405020304" pitchFamily="18" charset="0"/>
              </a:rPr>
              <a:t>, </a:t>
            </a:r>
            <a:r>
              <a:rPr lang="en-GB" kern="50" dirty="0">
                <a:effectLst/>
                <a:latin typeface="Times New Roman" panose="02020603050405020304" pitchFamily="18" charset="0"/>
                <a:ea typeface="Lucida Sans Unicode" panose="020B0602030504020204" pitchFamily="34" charset="0"/>
              </a:rPr>
              <a:t>type of research</a:t>
            </a:r>
            <a:r>
              <a:rPr lang="cs-CZ" kern="50" dirty="0">
                <a:latin typeface="Times New Roman" panose="02020603050405020304" pitchFamily="18" charset="0"/>
                <a:ea typeface="Lucida Sans Unicode" panose="020B0602030504020204" pitchFamily="34" charset="0"/>
              </a:rPr>
              <a:t>, </a:t>
            </a:r>
            <a:r>
              <a:rPr lang="en-GB" kern="50" dirty="0">
                <a:effectLst/>
                <a:latin typeface="Times New Roman" panose="02020603050405020304" pitchFamily="18" charset="0"/>
                <a:ea typeface="Lucida Sans Unicode" panose="020B0602030504020204" pitchFamily="34" charset="0"/>
              </a:rPr>
              <a:t>characteristics of the research sample</a:t>
            </a:r>
            <a:r>
              <a:rPr lang="cs-CZ" kern="50" dirty="0">
                <a:latin typeface="Times New Roman" panose="02020603050405020304" pitchFamily="18" charset="0"/>
                <a:ea typeface="Lucida Sans Unicode" panose="020B0602030504020204" pitchFamily="34" charset="0"/>
              </a:rPr>
              <a:t>, </a:t>
            </a:r>
            <a:r>
              <a:rPr lang="en-GB" kern="50" dirty="0">
                <a:effectLst/>
                <a:latin typeface="Times New Roman" panose="02020603050405020304" pitchFamily="18" charset="0"/>
                <a:ea typeface="Lucida Sans Unicode" panose="020B0602030504020204" pitchFamily="34" charset="0"/>
              </a:rPr>
              <a:t>measurement procedures</a:t>
            </a:r>
            <a:r>
              <a:rPr lang="cs-CZ" kern="50" dirty="0">
                <a:latin typeface="Times New Roman" panose="02020603050405020304" pitchFamily="18" charset="0"/>
                <a:ea typeface="Lucida Sans Unicode" panose="020B0602030504020204" pitchFamily="34" charset="0"/>
              </a:rPr>
              <a:t>, </a:t>
            </a:r>
            <a:r>
              <a:rPr lang="en-GB" kern="50" dirty="0">
                <a:effectLst/>
                <a:latin typeface="Times New Roman" panose="02020603050405020304" pitchFamily="18" charset="0"/>
                <a:ea typeface="Lucida Sans Unicode" panose="020B0602030504020204" pitchFamily="34" charset="0"/>
              </a:rPr>
              <a:t>data collection</a:t>
            </a:r>
            <a:r>
              <a:rPr lang="cs-CZ" kern="50" dirty="0">
                <a:latin typeface="Times New Roman" panose="02020603050405020304" pitchFamily="18" charset="0"/>
                <a:ea typeface="Lucida Sans Unicode" panose="020B0602030504020204" pitchFamily="34" charset="0"/>
              </a:rPr>
              <a:t>, </a:t>
            </a:r>
            <a:r>
              <a:rPr lang="en-GB" kern="50" dirty="0">
                <a:effectLst/>
                <a:latin typeface="Times New Roman" panose="02020603050405020304" pitchFamily="18" charset="0"/>
                <a:ea typeface="Lucida Sans Unicode" panose="020B0602030504020204" pitchFamily="34" charset="0"/>
              </a:rPr>
              <a:t>data types</a:t>
            </a:r>
            <a:r>
              <a:rPr lang="cs-CZ" kern="50" dirty="0">
                <a:effectLst/>
                <a:latin typeface="Times New Roman" panose="02020603050405020304" pitchFamily="18" charset="0"/>
                <a:ea typeface="Lucida Sans Unicode" panose="020B0602030504020204" pitchFamily="34" charset="0"/>
              </a:rPr>
              <a:t>, </a:t>
            </a:r>
            <a:r>
              <a:rPr lang="en-GB" kern="50" dirty="0">
                <a:effectLst/>
                <a:latin typeface="Times New Roman" panose="02020603050405020304" pitchFamily="18" charset="0"/>
                <a:ea typeface="Lucida Sans Unicode" panose="020B0602030504020204" pitchFamily="34" charset="0"/>
              </a:rPr>
              <a:t>data analysis methods</a:t>
            </a:r>
            <a:endParaRPr lang="cs-CZ" dirty="0">
              <a:latin typeface="Times New Roman" panose="02020603050405020304" pitchFamily="18" charset="0"/>
              <a:cs typeface="Times New Roman" panose="02020603050405020304" pitchFamily="18" charset="0"/>
            </a:endParaRPr>
          </a:p>
          <a:p>
            <a:r>
              <a:rPr lang="en-GB" sz="1800" b="1" kern="50" dirty="0">
                <a:effectLst/>
                <a:latin typeface="Times New Roman" panose="02020603050405020304" pitchFamily="18" charset="0"/>
                <a:ea typeface="Lucida Sans Unicode" panose="020B0602030504020204" pitchFamily="34" charset="0"/>
              </a:rPr>
              <a:t>Literature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xy</a:t>
            </a:r>
            <a:r>
              <a:rPr lang="cs-CZ" dirty="0">
                <a:latin typeface="Times New Roman" panose="02020603050405020304" pitchFamily="18" charset="0"/>
                <a:cs typeface="Times New Roman" panose="02020603050405020304" pitchFamily="18" charset="0"/>
              </a:rPr>
              <a:t> slide(s), APA</a:t>
            </a:r>
          </a:p>
          <a:p>
            <a:r>
              <a:rPr lang="fr-FR" dirty="0">
                <a:latin typeface="Times New Roman" panose="02020603050405020304" pitchFamily="18" charset="0"/>
                <a:cs typeface="Times New Roman" panose="02020603050405020304" pitchFamily="18" charset="0"/>
              </a:rPr>
              <a:t>Project présentation duration max. </a:t>
            </a:r>
            <a:r>
              <a:rPr lang="cs-CZ" dirty="0">
                <a:latin typeface="Times New Roman" panose="02020603050405020304" pitchFamily="18" charset="0"/>
                <a:cs typeface="Times New Roman" panose="02020603050405020304" pitchFamily="18" charset="0"/>
              </a:rPr>
              <a:t>25</a:t>
            </a:r>
            <a:r>
              <a:rPr lang="fr-FR" dirty="0">
                <a:latin typeface="Times New Roman" panose="02020603050405020304" pitchFamily="18" charset="0"/>
                <a:cs typeface="Times New Roman" panose="02020603050405020304" pitchFamily="18" charset="0"/>
              </a:rPr>
              <a:t> min</a:t>
            </a:r>
            <a:endParaRPr lang="cs-CZ"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583B1768-46E9-4C81-A0B3-5C7253DB5423}"/>
              </a:ext>
            </a:extLst>
          </p:cNvPr>
          <p:cNvSpPr txBox="1"/>
          <p:nvPr/>
        </p:nvSpPr>
        <p:spPr>
          <a:xfrm>
            <a:off x="6817360" y="5715796"/>
            <a:ext cx="5374640" cy="369332"/>
          </a:xfrm>
          <a:prstGeom prst="rect">
            <a:avLst/>
          </a:prstGeom>
          <a:noFill/>
        </p:spPr>
        <p:txBody>
          <a:bodyPr wrap="square" rtlCol="0">
            <a:spAutoFit/>
          </a:bodyPr>
          <a:lstStyle/>
          <a:p>
            <a:r>
              <a:rPr lang="en-US" b="1" i="1" dirty="0">
                <a:solidFill>
                  <a:srgbClr val="FF0000"/>
                </a:solidFill>
              </a:rPr>
              <a:t>Follow the terminology and sequence of chapters</a:t>
            </a:r>
            <a:endParaRPr lang="en-GB" b="1" i="1" dirty="0">
              <a:solidFill>
                <a:srgbClr val="FF0000"/>
              </a:solidFill>
            </a:endParaRPr>
          </a:p>
        </p:txBody>
      </p:sp>
    </p:spTree>
    <p:extLst>
      <p:ext uri="{BB962C8B-B14F-4D97-AF65-F5344CB8AC3E}">
        <p14:creationId xmlns:p14="http://schemas.microsoft.com/office/powerpoint/2010/main" val="269701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Introduction</a:t>
            </a:r>
            <a:r>
              <a:rPr lang="cs-CZ"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C</a:t>
            </a:r>
            <a:r>
              <a:rPr lang="en-GB" dirty="0" err="1">
                <a:latin typeface="Times New Roman" panose="02020603050405020304" pitchFamily="18" charset="0"/>
                <a:cs typeface="Times New Roman" panose="02020603050405020304" pitchFamily="18" charset="0"/>
              </a:rPr>
              <a:t>hildren</a:t>
            </a:r>
            <a:r>
              <a:rPr lang="cs-CZ" dirty="0">
                <a:latin typeface="Times New Roman" panose="02020603050405020304" pitchFamily="18" charset="0"/>
                <a:cs typeface="Times New Roman" panose="02020603050405020304" pitchFamily="18" charset="0"/>
              </a:rPr>
              <a:t> in p</a:t>
            </a:r>
            <a:r>
              <a:rPr lang="en-US" dirty="0" err="1">
                <a:latin typeface="Times New Roman" panose="02020603050405020304" pitchFamily="18" charset="0"/>
                <a:cs typeface="Times New Roman" panose="02020603050405020304" pitchFamily="18" charset="0"/>
              </a:rPr>
              <a:t>uberty</a:t>
            </a:r>
            <a:r>
              <a:rPr lang="en-US" dirty="0">
                <a:latin typeface="Times New Roman" panose="02020603050405020304" pitchFamily="18" charset="0"/>
                <a:cs typeface="Times New Roman" panose="02020603050405020304" pitchFamily="18" charset="0"/>
              </a:rPr>
              <a:t> who are born at the beginning of the year / season unknowingly enjoy the biological benefits from their date of birth. This advantage is then often confused with sports talent. However, after the end of the pubescence period, the biological benefits cease to work, but thanks to the effort to identify sports talent as soon as possible, relatively older children are already registered as elite athletes.</a:t>
            </a:r>
          </a:p>
          <a:p>
            <a:pPr marL="0" indent="0" algn="just">
              <a:buNone/>
            </a:pPr>
            <a:r>
              <a:rPr lang="en-US" dirty="0">
                <a:latin typeface="Times New Roman" panose="02020603050405020304" pitchFamily="18" charset="0"/>
                <a:cs typeface="Times New Roman" panose="02020603050405020304" pitchFamily="18" charset="0"/>
              </a:rPr>
              <a:t>I personally felt the issue of Relative Age Effect (RAE) in high school, where I began to be considered an average athlete. Which was very demotivating for me, as I represented all kinds of sports in elementary school.</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44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Introduction</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lstStyle/>
          <a:p>
            <a:r>
              <a:rPr lang="cs-CZ" dirty="0" err="1">
                <a:latin typeface="Times New Roman" panose="02020603050405020304" pitchFamily="18" charset="0"/>
                <a:cs typeface="Times New Roman" panose="02020603050405020304" pitchFamily="18" charset="0"/>
              </a:rPr>
              <a:t>School</a:t>
            </a:r>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Motivation</a:t>
            </a:r>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experience</a:t>
            </a:r>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68C322A7-0D74-452C-A0B8-A45C8736E1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0"/>
            <a:ext cx="2438400" cy="2438400"/>
          </a:xfrm>
          <a:prstGeom prst="rect">
            <a:avLst/>
          </a:prstGeom>
        </p:spPr>
      </p:pic>
      <p:sp>
        <p:nvSpPr>
          <p:cNvPr id="5" name="Obdélník 4">
            <a:extLst>
              <a:ext uri="{FF2B5EF4-FFF2-40B4-BE49-F238E27FC236}">
                <a16:creationId xmlns:a16="http://schemas.microsoft.com/office/drawing/2014/main" id="{2969C304-767A-4C38-A597-F0098EAF3531}"/>
              </a:ext>
            </a:extLst>
          </p:cNvPr>
          <p:cNvSpPr/>
          <p:nvPr/>
        </p:nvSpPr>
        <p:spPr>
          <a:xfrm>
            <a:off x="10478763" y="1515070"/>
            <a:ext cx="1486304" cy="923330"/>
          </a:xfrm>
          <a:prstGeom prst="rect">
            <a:avLst/>
          </a:prstGeom>
          <a:noFill/>
        </p:spPr>
        <p:txBody>
          <a:bodyPr wrap="none" lIns="91440" tIns="45720" rIns="91440" bIns="45720">
            <a:spAutoFit/>
          </a:bodyPr>
          <a:lstStyle/>
          <a:p>
            <a:pPr algn="ctr"/>
            <a:r>
              <a:rPr lang="cs-CZ" sz="5400" b="1" i="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No</a:t>
            </a: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 !</a:t>
            </a:r>
          </a:p>
        </p:txBody>
      </p:sp>
    </p:spTree>
    <p:extLst>
      <p:ext uri="{BB962C8B-B14F-4D97-AF65-F5344CB8AC3E}">
        <p14:creationId xmlns:p14="http://schemas.microsoft.com/office/powerpoint/2010/main" val="268078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Systematic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review</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92500" lnSpcReduction="20000"/>
          </a:bodyPr>
          <a:lstStyle/>
          <a:p>
            <a:pPr marL="0" indent="0" algn="just">
              <a:buNone/>
            </a:pPr>
            <a:r>
              <a:rPr lang="en-US" dirty="0">
                <a:latin typeface="Times New Roman" panose="02020603050405020304" pitchFamily="18" charset="0"/>
                <a:cs typeface="Times New Roman" panose="02020603050405020304" pitchFamily="18" charset="0"/>
              </a:rPr>
              <a:t>Motor skills are “a set of integrated, internally relatively independent preconditions to fulfill a movement task</a:t>
            </a:r>
            <a:r>
              <a:rPr lang="cs-CZ" dirty="0">
                <a:latin typeface="Times New Roman" panose="02020603050405020304" pitchFamily="18" charset="0"/>
                <a:cs typeface="Times New Roman" panose="02020603050405020304" pitchFamily="18" charset="0"/>
              </a:rPr>
              <a:t>“ (Čelikovský, 1990, p. 17). Dovalil et al. (2009, p. 24)</a:t>
            </a:r>
            <a:r>
              <a:rPr lang="en-US" dirty="0">
                <a:latin typeface="Times New Roman" panose="02020603050405020304" pitchFamily="18" charset="0"/>
                <a:cs typeface="Times New Roman" panose="02020603050405020304" pitchFamily="18" charset="0"/>
              </a:rPr>
              <a:t> motor skills as "separate sets of internal preconditions for external action". Here we can notice a relatively similar interpretation of the issue.</a:t>
            </a:r>
            <a:endParaRPr lang="cs-CZ" dirty="0">
              <a:latin typeface="Times New Roman" panose="02020603050405020304" pitchFamily="18" charset="0"/>
              <a:cs typeface="Times New Roman" panose="02020603050405020304" pitchFamily="18" charset="0"/>
            </a:endParaRPr>
          </a:p>
          <a:p>
            <a:pPr marL="0" indent="0" algn="just">
              <a:buNone/>
            </a:pPr>
            <a:r>
              <a:rPr lang="cs-CZ" dirty="0" err="1">
                <a:latin typeface="Times New Roman" panose="02020603050405020304" pitchFamily="18" charset="0"/>
                <a:cs typeface="Times New Roman" panose="02020603050405020304" pitchFamily="18" charset="0"/>
              </a:rPr>
              <a:t>According</a:t>
            </a:r>
            <a:r>
              <a:rPr lang="cs-CZ" dirty="0">
                <a:latin typeface="Times New Roman" panose="02020603050405020304" pitchFamily="18" charset="0"/>
                <a:cs typeface="Times New Roman" panose="02020603050405020304" pitchFamily="18" charset="0"/>
              </a:rPr>
              <a:t> to Měkota </a:t>
            </a:r>
            <a:r>
              <a:rPr lang="cs-CZ" sz="1800" dirty="0">
                <a:solidFill>
                  <a:srgbClr val="000000"/>
                </a:solidFill>
                <a:latin typeface="Times New Roman" panose="02020603050405020304" pitchFamily="18" charset="0"/>
                <a:cs typeface="Times New Roman" panose="02020603050405020304" pitchFamily="18" charset="0"/>
              </a:rPr>
              <a:t>and</a:t>
            </a:r>
            <a:r>
              <a:rPr lang="cs-CZ" dirty="0">
                <a:latin typeface="Times New Roman" panose="02020603050405020304" pitchFamily="18" charset="0"/>
                <a:cs typeface="Times New Roman" panose="02020603050405020304" pitchFamily="18" charset="0"/>
              </a:rPr>
              <a:t> Novosad (2005) t</a:t>
            </a:r>
            <a:r>
              <a:rPr lang="en-US" dirty="0">
                <a:latin typeface="Times New Roman" panose="02020603050405020304" pitchFamily="18" charset="0"/>
                <a:cs typeface="Times New Roman" panose="02020603050405020304" pitchFamily="18" charset="0"/>
              </a:rPr>
              <a:t>he process of acquiring motor skills is not a short-term, but a long-term process</a:t>
            </a:r>
            <a:r>
              <a:rPr lang="cs-CZ" dirty="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Hohmann et al. (2007) </a:t>
            </a:r>
            <a:r>
              <a:rPr lang="en-US" dirty="0">
                <a:latin typeface="Times New Roman" panose="02020603050405020304" pitchFamily="18" charset="0"/>
                <a:cs typeface="Times New Roman" panose="02020603050405020304" pitchFamily="18" charset="0"/>
              </a:rPr>
              <a:t>also dealt with the issue of motor skills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found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p>
          <a:p>
            <a:pPr marL="0" indent="0" algn="just">
              <a:buNone/>
            </a:pPr>
            <a:r>
              <a:rPr lang="en-US" dirty="0">
                <a:latin typeface="Times New Roman" panose="02020603050405020304" pitchFamily="18" charset="0"/>
                <a:cs typeface="Times New Roman" panose="02020603050405020304" pitchFamily="18" charset="0"/>
              </a:rPr>
              <a:t>Selection of sports talents It is a long-term scientifically justified process focused on finding suitable individuals who have the prerequisites to apply in elite sports</a:t>
            </a:r>
            <a:r>
              <a:rPr lang="cs-CZ" dirty="0">
                <a:latin typeface="Times New Roman" panose="02020603050405020304" pitchFamily="18" charset="0"/>
                <a:cs typeface="Times New Roman" panose="02020603050405020304" pitchFamily="18" charset="0"/>
              </a:rPr>
              <a:t> (Hohmann </a:t>
            </a:r>
            <a:r>
              <a:rPr lang="cs-CZ" sz="2000" dirty="0">
                <a:solidFill>
                  <a:srgbClr val="000000"/>
                </a:solidFill>
                <a:effectLst/>
                <a:latin typeface="Times New Roman" panose="02020603050405020304" pitchFamily="18" charset="0"/>
                <a:ea typeface="Calibri" panose="020F0502020204030204" pitchFamily="34" charset="0"/>
              </a:rPr>
              <a:t>&amp;</a:t>
            </a:r>
            <a:r>
              <a:rPr lang="cs-CZ" dirty="0">
                <a:latin typeface="Times New Roman" panose="02020603050405020304" pitchFamily="18" charset="0"/>
                <a:cs typeface="Times New Roman" panose="02020603050405020304" pitchFamily="18" charset="0"/>
              </a:rPr>
              <a:t> Seidel, 2003; </a:t>
            </a:r>
            <a:r>
              <a:rPr lang="cs-CZ" dirty="0" err="1">
                <a:latin typeface="Times New Roman" panose="02020603050405020304" pitchFamily="18" charset="0"/>
                <a:cs typeface="Times New Roman" panose="02020603050405020304" pitchFamily="18" charset="0"/>
              </a:rPr>
              <a:t>Tranckle</a:t>
            </a:r>
            <a:r>
              <a:rPr lang="cs-CZ" dirty="0">
                <a:latin typeface="Times New Roman" panose="02020603050405020304" pitchFamily="18" charset="0"/>
                <a:cs typeface="Times New Roman" panose="02020603050405020304" pitchFamily="18" charset="0"/>
              </a:rPr>
              <a:t> </a:t>
            </a:r>
            <a:r>
              <a:rPr lang="cs-CZ" sz="2000" dirty="0">
                <a:solidFill>
                  <a:srgbClr val="000000"/>
                </a:solidFill>
                <a:effectLst/>
                <a:latin typeface="Times New Roman" panose="02020603050405020304" pitchFamily="18" charset="0"/>
                <a:ea typeface="Calibri" panose="020F0502020204030204" pitchFamily="34" charset="0"/>
              </a:rPr>
              <a:t>&amp;</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Cushion</a:t>
            </a:r>
            <a:r>
              <a:rPr lang="cs-CZ" dirty="0">
                <a:latin typeface="Times New Roman" panose="02020603050405020304" pitchFamily="18" charset="0"/>
                <a:cs typeface="Times New Roman" panose="02020603050405020304" pitchFamily="18" charset="0"/>
              </a:rPr>
              <a:t>, 2006).</a:t>
            </a:r>
          </a:p>
        </p:txBody>
      </p:sp>
    </p:spTree>
    <p:extLst>
      <p:ext uri="{BB962C8B-B14F-4D97-AF65-F5344CB8AC3E}">
        <p14:creationId xmlns:p14="http://schemas.microsoft.com/office/powerpoint/2010/main" val="31990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Systematic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review</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692209" y="2671012"/>
            <a:ext cx="9603275" cy="2091047"/>
          </a:xfrm>
        </p:spPr>
        <p:txBody>
          <a:bodyPr>
            <a:normAutofit/>
          </a:bodyPr>
          <a:lstStyle/>
          <a:p>
            <a:pPr marL="0" indent="0" algn="just">
              <a:buNone/>
            </a:pP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Researchers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varying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fields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education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epidemiology, and sport)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have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demonstrate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social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policy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annual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age-grouping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applied</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most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commonly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school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and sport,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interacts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characteristics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developing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individual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chronological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age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relative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peers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produce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developmental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climate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provides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advantages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some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while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disadvantaging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others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consequential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outcomes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resulting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this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interaction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known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as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relative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age</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effects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(Baker et al., 2010, p. 1)</a:t>
            </a:r>
          </a:p>
          <a:p>
            <a:pPr marL="0" indent="0" algn="just">
              <a:buNone/>
            </a:pPr>
            <a:endParaRPr lang="cs-CZ"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985795A9-974C-429D-806B-7289C1DC3C20}"/>
              </a:ext>
            </a:extLst>
          </p:cNvPr>
          <p:cNvSpPr txBox="1">
            <a:spLocks/>
          </p:cNvSpPr>
          <p:nvPr/>
        </p:nvSpPr>
        <p:spPr>
          <a:xfrm>
            <a:off x="1419495" y="2245893"/>
            <a:ext cx="9603274" cy="629874"/>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lgn="just">
              <a:buFont typeface="Arial" panose="020B0604020202020204" pitchFamily="34" charset="0"/>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Here are some of the first attempts to characterize the issue of the of </a:t>
            </a:r>
            <a:r>
              <a:rPr lang="cs-CZ" sz="18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en-US" sz="1800" dirty="0">
                <a:latin typeface="Times New Roman" panose="02020603050405020304" pitchFamily="18" charset="0"/>
                <a:ea typeface="Calibri" panose="020F0502020204030204" pitchFamily="34" charset="0"/>
                <a:cs typeface="Times New Roman" panose="02020603050405020304" pitchFamily="18" charset="0"/>
              </a:rPr>
              <a:t>relative age</a:t>
            </a:r>
            <a:r>
              <a:rPr lang="cs-CZ" sz="1800" dirty="0" err="1">
                <a:latin typeface="Times New Roman" panose="02020603050405020304" pitchFamily="18" charset="0"/>
                <a:ea typeface="Calibri" panose="020F0502020204030204" pitchFamily="34" charset="0"/>
                <a:cs typeface="Times New Roman" panose="02020603050405020304" pitchFamily="18" charset="0"/>
              </a:rPr>
              <a:t>effect</a:t>
            </a:r>
            <a:r>
              <a:rPr lang="en-US" sz="1800" dirty="0">
                <a:latin typeface="Times New Roman" panose="02020603050405020304" pitchFamily="18" charset="0"/>
                <a:ea typeface="Calibri" panose="020F0502020204030204" pitchFamily="34" charset="0"/>
                <a:cs typeface="Times New Roman" panose="02020603050405020304" pitchFamily="18" charset="0"/>
              </a:rPr>
              <a:t>:</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5535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Systematic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review</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351280" y="2015732"/>
            <a:ext cx="9885680" cy="3897388"/>
          </a:xfrm>
        </p:spPr>
        <p:txBody>
          <a:bodyPr>
            <a:normAutofit fontScale="92500" lnSpcReduction="10000"/>
          </a:bodyPr>
          <a:lstStyle/>
          <a:p>
            <a:pPr marL="0" indent="0">
              <a:buNone/>
            </a:pPr>
            <a:r>
              <a:rPr lang="cs-CZ" b="1" dirty="0">
                <a:latin typeface="Times New Roman" panose="02020603050405020304" pitchFamily="18" charset="0"/>
                <a:cs typeface="Times New Roman" panose="02020603050405020304" pitchFamily="18" charset="0"/>
              </a:rPr>
              <a:t>Čelikovský, S., Blahuš, P., </a:t>
            </a:r>
            <a:r>
              <a:rPr lang="cs-CZ" b="1" dirty="0" err="1">
                <a:latin typeface="Times New Roman" panose="02020603050405020304" pitchFamily="18" charset="0"/>
                <a:cs typeface="Times New Roman" panose="02020603050405020304" pitchFamily="18" charset="0"/>
              </a:rPr>
              <a:t>Chytráčková</a:t>
            </a:r>
            <a:r>
              <a:rPr lang="cs-CZ" b="1" dirty="0">
                <a:latin typeface="Times New Roman" panose="02020603050405020304" pitchFamily="18" charset="0"/>
                <a:cs typeface="Times New Roman" panose="02020603050405020304" pitchFamily="18" charset="0"/>
              </a:rPr>
              <a:t>, J., Kasa, J., Kohoutek, M., Kovář R., Měkota, K., </a:t>
            </a:r>
            <a:r>
              <a:rPr lang="cs-CZ" b="1" dirty="0" err="1">
                <a:latin typeface="Times New Roman" panose="02020603050405020304" pitchFamily="18" charset="0"/>
                <a:cs typeface="Times New Roman" panose="02020603050405020304" pitchFamily="18" charset="0"/>
              </a:rPr>
              <a:t>Stráňai</a:t>
            </a:r>
            <a:r>
              <a:rPr lang="cs-CZ" b="1" dirty="0">
                <a:latin typeface="Times New Roman" panose="02020603050405020304" pitchFamily="18" charset="0"/>
                <a:cs typeface="Times New Roman" panose="02020603050405020304" pitchFamily="18" charset="0"/>
              </a:rPr>
              <a:t>, K., Štěpnička, J., &amp; </a:t>
            </a:r>
            <a:r>
              <a:rPr lang="cs-CZ" b="1" dirty="0" err="1">
                <a:latin typeface="Times New Roman" panose="02020603050405020304" pitchFamily="18" charset="0"/>
                <a:cs typeface="Times New Roman" panose="02020603050405020304" pitchFamily="18" charset="0"/>
              </a:rPr>
              <a:t>Zaciorskij</a:t>
            </a:r>
            <a:r>
              <a:rPr lang="cs-CZ" b="1" dirty="0">
                <a:latin typeface="Times New Roman" panose="02020603050405020304" pitchFamily="18" charset="0"/>
                <a:cs typeface="Times New Roman" panose="02020603050405020304" pitchFamily="18" charset="0"/>
              </a:rPr>
              <a:t>, V. M. </a:t>
            </a:r>
            <a:r>
              <a:rPr lang="cs-CZ" b="1" i="1" dirty="0" err="1">
                <a:latin typeface="Times New Roman" panose="02020603050405020304" pitchFamily="18" charset="0"/>
                <a:cs typeface="Times New Roman" panose="02020603050405020304" pitchFamily="18" charset="0"/>
              </a:rPr>
              <a:t>Antropomotorika</a:t>
            </a:r>
            <a:r>
              <a:rPr lang="cs-CZ" b="1" dirty="0">
                <a:latin typeface="Times New Roman" panose="02020603050405020304" pitchFamily="18" charset="0"/>
                <a:cs typeface="Times New Roman" panose="02020603050405020304" pitchFamily="18" charset="0"/>
              </a:rPr>
              <a:t>. Praha, 1990. Státní pedagogické nakladatelství.</a:t>
            </a:r>
          </a:p>
          <a:p>
            <a:pPr marL="0" indent="0">
              <a:buNone/>
            </a:pPr>
            <a:r>
              <a:rPr lang="en-US" dirty="0">
                <a:latin typeface="Times New Roman" panose="02020603050405020304" pitchFamily="18" charset="0"/>
                <a:cs typeface="Times New Roman" panose="02020603050405020304" pitchFamily="18" charset="0"/>
              </a:rPr>
              <a:t>In this book, the authors deal with the characteristics of </a:t>
            </a:r>
            <a:r>
              <a:rPr lang="en-US" dirty="0" err="1">
                <a:latin typeface="Times New Roman" panose="02020603050405020304" pitchFamily="18" charset="0"/>
                <a:cs typeface="Times New Roman" panose="02020603050405020304" pitchFamily="18" charset="0"/>
              </a:rPr>
              <a:t>anthropomotorics</a:t>
            </a:r>
            <a:r>
              <a:rPr lang="en-US" dirty="0">
                <a:latin typeface="Times New Roman" panose="02020603050405020304" pitchFamily="18" charset="0"/>
                <a:cs typeface="Times New Roman" panose="02020603050405020304" pitchFamily="18" charset="0"/>
              </a:rPr>
              <a:t> and its practical use in life.</a:t>
            </a:r>
            <a:endParaRPr lang="cs-CZ"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Motor skills are </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set of integrated, internally relatively independent preconditions to fulfill a movement task"</a:t>
            </a:r>
            <a:r>
              <a:rPr lang="cs-CZ" dirty="0">
                <a:latin typeface="Times New Roman" panose="02020603050405020304" pitchFamily="18" charset="0"/>
                <a:cs typeface="Times New Roman" panose="02020603050405020304" pitchFamily="18" charset="0"/>
              </a:rPr>
              <a:t> (Čelikovský et al, 1990, p. 17-18). </a:t>
            </a:r>
            <a:r>
              <a:rPr lang="cs-CZ" dirty="0" err="1">
                <a:latin typeface="Times New Roman" panose="02020603050405020304" pitchFamily="18" charset="0"/>
                <a:cs typeface="Times New Roman" panose="02020603050405020304" pitchFamily="18" charset="0"/>
              </a:rPr>
              <a:t>However</a:t>
            </a:r>
            <a:r>
              <a:rPr lang="cs-CZ" dirty="0">
                <a:latin typeface="Times New Roman" panose="02020603050405020304" pitchFamily="18" charset="0"/>
                <a:cs typeface="Times New Roman" panose="02020603050405020304" pitchFamily="18" charset="0"/>
              </a:rPr>
              <a:t>, DOVALIL a kol. (2009) </a:t>
            </a:r>
            <a:r>
              <a:rPr lang="en-US" dirty="0">
                <a:latin typeface="Times New Roman" panose="02020603050405020304" pitchFamily="18" charset="0"/>
                <a:cs typeface="Times New Roman" panose="02020603050405020304" pitchFamily="18" charset="0"/>
              </a:rPr>
              <a:t>motor skills as "</a:t>
            </a:r>
            <a:r>
              <a:rPr lang="en-US" i="1" dirty="0">
                <a:latin typeface="Times New Roman" panose="02020603050405020304" pitchFamily="18" charset="0"/>
                <a:cs typeface="Times New Roman" panose="02020603050405020304" pitchFamily="18" charset="0"/>
              </a:rPr>
              <a:t>separate sets of internal assumptions for external action</a:t>
            </a:r>
            <a:r>
              <a:rPr lang="en-US"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The process of acquiring motor skills is not a short-term, but a long-term process</a:t>
            </a:r>
            <a:r>
              <a:rPr lang="cs-CZ" dirty="0">
                <a:latin typeface="Times New Roman" panose="02020603050405020304" pitchFamily="18" charset="0"/>
                <a:cs typeface="Times New Roman" panose="02020603050405020304" pitchFamily="18" charset="0"/>
              </a:rPr>
              <a:t> (Měkota and Novosad, 2005).</a:t>
            </a:r>
          </a:p>
          <a:p>
            <a:pPr marL="0" indent="0">
              <a:buNone/>
            </a:pP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3C792A7A-1D90-445E-B126-89DEE28C876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B20DD919-D09B-420A-A077-224CFCB41A8E}"/>
              </a:ext>
            </a:extLst>
          </p:cNvPr>
          <p:cNvSpPr/>
          <p:nvPr/>
        </p:nvSpPr>
        <p:spPr>
          <a:xfrm>
            <a:off x="10496347" y="1321646"/>
            <a:ext cx="1486304"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No !</a:t>
            </a:r>
          </a:p>
        </p:txBody>
      </p:sp>
    </p:spTree>
    <p:extLst>
      <p:ext uri="{BB962C8B-B14F-4D97-AF65-F5344CB8AC3E}">
        <p14:creationId xmlns:p14="http://schemas.microsoft.com/office/powerpoint/2010/main" val="1707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368966" y="989158"/>
            <a:ext cx="11561890" cy="637419"/>
          </a:xfrm>
        </p:spPr>
        <p:txBody>
          <a:bodyPr>
            <a:noAutofit/>
          </a:bodyPr>
          <a:lstStyle/>
          <a:p>
            <a:r>
              <a:rPr lang="en-US" sz="2800" b="1" dirty="0">
                <a:latin typeface="Times New Roman" panose="02020603050405020304" pitchFamily="18" charset="0"/>
                <a:cs typeface="Times New Roman" panose="02020603050405020304" pitchFamily="18" charset="0"/>
              </a:rPr>
              <a:t>Research objectives, research questions, hypotheses</a:t>
            </a:r>
            <a:endParaRPr lang="en-GB" sz="28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346661" y="1853754"/>
            <a:ext cx="11561890" cy="4252118"/>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 </a:t>
            </a:r>
            <a:r>
              <a:rPr lang="cs-CZ" dirty="0" err="1">
                <a:latin typeface="Times New Roman" panose="02020603050405020304" pitchFamily="18" charset="0"/>
                <a:cs typeface="Times New Roman" panose="02020603050405020304" pitchFamily="18" charset="0"/>
              </a:rPr>
              <a:t>research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objectice</a:t>
            </a:r>
            <a:r>
              <a:rPr lang="en-US" dirty="0">
                <a:latin typeface="Times New Roman" panose="02020603050405020304" pitchFamily="18" charset="0"/>
                <a:cs typeface="Times New Roman" panose="02020603050405020304" pitchFamily="18" charset="0"/>
              </a:rPr>
              <a:t> of the </a:t>
            </a:r>
            <a:r>
              <a:rPr lang="cs-CZ" dirty="0">
                <a:latin typeface="Times New Roman" panose="02020603050405020304" pitchFamily="18" charset="0"/>
                <a:cs typeface="Times New Roman" panose="02020603050405020304" pitchFamily="18" charset="0"/>
              </a:rPr>
              <a:t>study</a:t>
            </a:r>
            <a:r>
              <a:rPr lang="en-US" dirty="0">
                <a:latin typeface="Times New Roman" panose="02020603050405020304" pitchFamily="18" charset="0"/>
                <a:cs typeface="Times New Roman" panose="02020603050405020304" pitchFamily="18" charset="0"/>
              </a:rPr>
              <a:t> is to find out the influence of the </a:t>
            </a:r>
            <a:r>
              <a:rPr lang="cs-CZ" dirty="0" err="1">
                <a:latin typeface="Times New Roman" panose="02020603050405020304" pitchFamily="18" charset="0"/>
                <a:cs typeface="Times New Roman" panose="02020603050405020304" pitchFamily="18" charset="0"/>
              </a:rPr>
              <a:t>relative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effect</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for all players in the 2018 FIFA World Cup.</a:t>
            </a:r>
          </a:p>
          <a:p>
            <a:pPr marL="0" indent="0">
              <a:buNone/>
            </a:pPr>
            <a:r>
              <a:rPr lang="cs-CZ" dirty="0">
                <a:latin typeface="Times New Roman" panose="02020603050405020304" pitchFamily="18" charset="0"/>
                <a:cs typeface="Times New Roman" panose="02020603050405020304" pitchFamily="18" charset="0"/>
              </a:rPr>
              <a:t>RQ</a:t>
            </a:r>
            <a:r>
              <a:rPr lang="en-US"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Is the </a:t>
            </a:r>
            <a:r>
              <a:rPr lang="cs-CZ" dirty="0" err="1">
                <a:latin typeface="Times New Roman" panose="02020603050405020304" pitchFamily="18" charset="0"/>
                <a:cs typeface="Times New Roman" panose="02020603050405020304" pitchFamily="18" charset="0"/>
              </a:rPr>
              <a:t>relative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effect</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players on the World Cup demonstrable?</a:t>
            </a:r>
            <a:endParaRPr lang="cs-CZ" dirty="0">
              <a:latin typeface="Times New Roman" panose="02020603050405020304" pitchFamily="18" charset="0"/>
              <a:cs typeface="Times New Roman" panose="02020603050405020304" pitchFamily="18" charset="0"/>
            </a:endParaRPr>
          </a:p>
        </p:txBody>
      </p:sp>
      <p:sp>
        <p:nvSpPr>
          <p:cNvPr id="5" name="TextovéPole 4">
            <a:extLst>
              <a:ext uri="{FF2B5EF4-FFF2-40B4-BE49-F238E27FC236}">
                <a16:creationId xmlns:a16="http://schemas.microsoft.com/office/drawing/2014/main" id="{4F56E083-A3BE-4E14-A77A-D7655D6B2359}"/>
              </a:ext>
            </a:extLst>
          </p:cNvPr>
          <p:cNvSpPr txBox="1"/>
          <p:nvPr/>
        </p:nvSpPr>
        <p:spPr>
          <a:xfrm>
            <a:off x="9368590" y="235396"/>
            <a:ext cx="2660654" cy="369332"/>
          </a:xfrm>
          <a:prstGeom prst="rect">
            <a:avLst/>
          </a:prstGeom>
          <a:noFill/>
        </p:spPr>
        <p:txBody>
          <a:bodyPr wrap="square" rtlCol="0">
            <a:spAutoFit/>
          </a:bodyPr>
          <a:lstStyle/>
          <a:p>
            <a:r>
              <a:rPr lang="cs-CZ" i="1" dirty="0">
                <a:latin typeface="Times New Roman" panose="02020603050405020304" pitchFamily="18" charset="0"/>
                <a:cs typeface="Times New Roman" panose="02020603050405020304" pitchFamily="18" charset="0"/>
              </a:rPr>
              <a:t>Type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research</a:t>
            </a:r>
            <a:r>
              <a:rPr lang="cs-CZ" i="1" dirty="0">
                <a:latin typeface="Times New Roman" panose="02020603050405020304" pitchFamily="18" charset="0"/>
                <a:cs typeface="Times New Roman" panose="02020603050405020304" pitchFamily="18" charset="0"/>
              </a:rPr>
              <a:t>: status</a:t>
            </a:r>
            <a:endParaRPr lang="en-GB"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479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368967" y="989158"/>
            <a:ext cx="10685888" cy="637419"/>
          </a:xfrm>
        </p:spPr>
        <p:txBody>
          <a:bodyPr>
            <a:normAutofit fontScale="90000"/>
          </a:bodyPr>
          <a:lstStyle/>
          <a:p>
            <a:r>
              <a:rPr lang="en-US" b="1" dirty="0">
                <a:latin typeface="Times New Roman" panose="02020603050405020304" pitchFamily="18" charset="0"/>
                <a:cs typeface="Times New Roman" panose="02020603050405020304" pitchFamily="18" charset="0"/>
              </a:rPr>
              <a:t>RESEARCH OBJECTIVES, QUESTION</a:t>
            </a:r>
            <a:r>
              <a:rPr lang="cs-CZ" b="1" dirty="0">
                <a:latin typeface="Times New Roman" panose="02020603050405020304" pitchFamily="18" charset="0"/>
                <a:cs typeface="Times New Roman" panose="02020603050405020304" pitchFamily="18" charset="0"/>
              </a:rPr>
              <a:t> and</a:t>
            </a:r>
            <a:r>
              <a:rPr lang="en-US" b="1" dirty="0">
                <a:latin typeface="Times New Roman" panose="02020603050405020304" pitchFamily="18" charset="0"/>
                <a:cs typeface="Times New Roman" panose="02020603050405020304" pitchFamily="18" charset="0"/>
              </a:rPr>
              <a:t> HYPOTHESIS</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346661" y="1853754"/>
            <a:ext cx="11561890" cy="4252118"/>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 aim of this work is to find out whether the selected HIIT training method is more effective for the development of explosive force than the classical training method.</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RQ</a:t>
            </a:r>
            <a:r>
              <a:rPr lang="cs-CZ" baseline="-25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What are the differences in mean values between the classic HIIT program and the program focused on the development of explosive power?</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H</a:t>
            </a:r>
            <a:r>
              <a:rPr lang="cs-CZ" baseline="-25000" dirty="0">
                <a:latin typeface="Times New Roman" panose="02020603050405020304" pitchFamily="18" charset="0"/>
                <a:cs typeface="Times New Roman" panose="02020603050405020304" pitchFamily="18" charset="0"/>
              </a:rPr>
              <a:t>a</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HIIT program significantly improves the development of explosive power than the classic training program.</a:t>
            </a:r>
            <a:endParaRPr lang="cs-CZ"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8D16F325-93F8-4A98-8BD0-780DE6E59C43}"/>
              </a:ext>
            </a:extLst>
          </p:cNvPr>
          <p:cNvSpPr txBox="1"/>
          <p:nvPr/>
        </p:nvSpPr>
        <p:spPr>
          <a:xfrm>
            <a:off x="9240253" y="235396"/>
            <a:ext cx="2951747" cy="369332"/>
          </a:xfrm>
          <a:prstGeom prst="rect">
            <a:avLst/>
          </a:prstGeom>
          <a:noFill/>
        </p:spPr>
        <p:txBody>
          <a:bodyPr wrap="square" rtlCol="0">
            <a:spAutoFit/>
          </a:bodyPr>
          <a:lstStyle/>
          <a:p>
            <a:r>
              <a:rPr lang="cs-CZ" i="1" dirty="0" err="1">
                <a:latin typeface="Times New Roman" panose="02020603050405020304" pitchFamily="18" charset="0"/>
                <a:cs typeface="Times New Roman" panose="02020603050405020304" pitchFamily="18" charset="0"/>
              </a:rPr>
              <a:t>Research</a:t>
            </a:r>
            <a:r>
              <a:rPr lang="cs-CZ" i="1" dirty="0">
                <a:latin typeface="Times New Roman" panose="02020603050405020304" pitchFamily="18" charset="0"/>
                <a:cs typeface="Times New Roman" panose="02020603050405020304" pitchFamily="18" charset="0"/>
              </a:rPr>
              <a:t> type: experiment</a:t>
            </a:r>
            <a:endParaRPr lang="en-GB"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642996"/>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947</TotalTime>
  <Words>1776</Words>
  <Application>Microsoft Office PowerPoint</Application>
  <PresentationFormat>Širokoúhlá obrazovka</PresentationFormat>
  <Paragraphs>110</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Gill Sans MT</vt:lpstr>
      <vt:lpstr>Times New Roman</vt:lpstr>
      <vt:lpstr>Galerie</vt:lpstr>
      <vt:lpstr>PROJECT of the final thesis</vt:lpstr>
      <vt:lpstr>Project requirements (MaSiSS, e059)</vt:lpstr>
      <vt:lpstr>Introduction </vt:lpstr>
      <vt:lpstr>Introduction</vt:lpstr>
      <vt:lpstr>Systematic review</vt:lpstr>
      <vt:lpstr>Systematic review</vt:lpstr>
      <vt:lpstr>Systematic review</vt:lpstr>
      <vt:lpstr>Research objectives, research questions, hypotheses</vt:lpstr>
      <vt:lpstr>RESEARCH OBJECTIVES, QUESTION and HYPOTHESIS</vt:lpstr>
      <vt:lpstr>RESEARCH OBJECTIVES, RESEARCH QUESTION</vt:lpstr>
      <vt:lpstr>RESEARCH OBJECTIVES, QUESTION and HYPOTHESIS</vt:lpstr>
      <vt:lpstr>Methods  (influence of date of birth)</vt:lpstr>
      <vt:lpstr>Methods  (new HIIT training program)</vt:lpstr>
      <vt:lpstr>Methods  (attitudes of the council)</vt:lpstr>
      <vt:lpstr>Methods  (attitudes of the council)</vt:lpstr>
      <vt:lpstr>Methods</vt:lpstr>
      <vt:lpstr>Literature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DO PŘEDMĚTU METODOLOGIE A STATISTIKA II</dc:title>
  <dc:creator>Michal Bozděch</dc:creator>
  <cp:lastModifiedBy>Michal Bozděch</cp:lastModifiedBy>
  <cp:revision>30</cp:revision>
  <dcterms:created xsi:type="dcterms:W3CDTF">2018-06-30T13:31:21Z</dcterms:created>
  <dcterms:modified xsi:type="dcterms:W3CDTF">2022-02-16T08:14:49Z</dcterms:modified>
</cp:coreProperties>
</file>