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Roboto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Roboto-bold.fntdata"/><Relationship Id="rId27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6f5f3e19b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16f5f3e19b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6f5f3e19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16f5f3e19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161486f4e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161486f4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16f5f3e19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16f5f3e19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6f5f3e19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16f5f3e19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16f5f3e19b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16f5f3e19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16f5f3e19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16f5f3e19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16f5f3e19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16f5f3e19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16f5f3e19b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16f5f3e19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16f5f3e19b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16f5f3e19b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49817599b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49817599b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16f5f3e19b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16f5f3e19b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149817599b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149817599b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149817599b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149817599b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49817599b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149817599b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49817599b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149817599b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16f5f3e1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16f5f3e1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49817599b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49817599b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149817599b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149817599b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6f5f3e19b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16f5f3e19b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n4432 Praxe 2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24.2.2022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Senioři</a:t>
            </a:r>
            <a:endParaRPr/>
          </a:p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2100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Příznivý vliv pohybu</a:t>
            </a:r>
            <a:r>
              <a:rPr lang="cs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cs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Zvýšení podílu aktivní tělesné hmoty k tukové hmotě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cs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Zvýšení funkční kapacity kardiov. systému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cs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Zlepšení některých metabol. parametrů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cs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Snížení glykémie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cs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Snížení celkového cholesterolu – zvýšení HDL-cholesterolu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cs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Zvýšení pevnosti kostí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cs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Produkce tzv. endorfinů v mozk. tkáni (zlepšení pohody /well-being)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Senioři</a:t>
            </a:r>
            <a:endParaRPr/>
          </a:p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>
            <a:off x="311700" y="1099950"/>
            <a:ext cx="8520600" cy="36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Výběr vhodné PA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 třeba respektovat všechny změny vyvolané stárnutím: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16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⮚</a:t>
            </a: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biologické (úbytek sv.hmoty zejm. DK)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16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⮚</a:t>
            </a: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poruchy zdraví: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1153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-"/>
            </a:pPr>
            <a:r>
              <a:rPr i="1"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choroby ve stáří</a:t>
            </a: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(degener.onem.PA, osteoporóza, slabost zraku, sluchu, hypertenze, diabetes….) 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1153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-"/>
            </a:pPr>
            <a:r>
              <a:rPr i="1"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nezdatnost organismu</a:t>
            </a: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Doporučení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1153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●"/>
            </a:pP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Pohybová zátěž denně min.30 min. střední intenzity, respektovat zájmy seniorů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1153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●"/>
            </a:pP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Muži po 50 – ideální kombinace: ANAE (posilování sv. trupu) a AE (50-60% max) zátěže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1153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●"/>
            </a:pP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Vytrvalostní a cyklická činnost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1153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●"/>
            </a:pP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Zdravotní tělesná cvičení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1153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●"/>
            </a:pPr>
            <a:r>
              <a:rPr lang="cs" sz="19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 aktivity v přírodě</a:t>
            </a:r>
            <a:endParaRPr sz="19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Senioři</a:t>
            </a:r>
            <a:endParaRPr/>
          </a:p>
        </p:txBody>
      </p:sp>
      <p:sp>
        <p:nvSpPr>
          <p:cNvPr id="151" name="Google Shape;151;p24"/>
          <p:cNvSpPr txBox="1"/>
          <p:nvPr>
            <p:ph idx="1" type="body"/>
          </p:nvPr>
        </p:nvSpPr>
        <p:spPr>
          <a:xfrm>
            <a:off x="311700" y="1017800"/>
            <a:ext cx="8520600" cy="38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Vhodné vs. nevhodné aktivity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házení kroužky, badminton, házení létajícím talířem, plavání a vodní sporty, procházky a pochody, nordic walking, jízda na kole,prožitková cvičení.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zařazujeme pomalé, klidné, vědomě řízené pohyby, které mají vliv na pozitivní vnitřní odezvu jedince. Přidáním příjemné, tiché hudby nebo vhodného slovního doprovodu v průběhu konané aktivity se prohlubuje u cvičence kladný vztah a důvěra k pohybu.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rotace, obraty, rychlé předklony, záklon hlavy a krční páteře, rychlé změny směru, skoky, doskoky, cvičení se zadržováním dechu.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Výsledek obrázku pro fajfka ok" id="152" name="Google Shape;15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4825" y="1371100"/>
            <a:ext cx="451900" cy="454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ýsledek obrázku pro k&amp;rcaron;í&amp;zcaron;ek symbol" id="153" name="Google Shape;153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4828" y="3507798"/>
            <a:ext cx="451900" cy="468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Obezita</a:t>
            </a:r>
            <a:endParaRPr/>
          </a:p>
        </p:txBody>
      </p:sp>
      <p:sp>
        <p:nvSpPr>
          <p:cNvPr id="159" name="Google Shape;159;p25"/>
          <p:cNvSpPr txBox="1"/>
          <p:nvPr>
            <p:ph idx="1" type="body"/>
          </p:nvPr>
        </p:nvSpPr>
        <p:spPr>
          <a:xfrm>
            <a:off x="311700" y="1147775"/>
            <a:ext cx="8520600" cy="34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Endokrinologické a metabolické oslabení.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!!Globální celospolečenský problém, její prevalence stále stoupá!!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ČR:  50% dospělé populace (22% M, 29% Ž) 6% dospívající populace ve věku 15 – 24 let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Obezita je </a:t>
            </a:r>
            <a:r>
              <a:rPr lang="cs" sz="1716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civilizační onemocnění</a:t>
            </a:r>
            <a:b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Definice pojmu: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0806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- Nadměrné množství tuku v organismu (BMI 30 a výše)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0806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Chorobné ukládání energetických zásob do tukové tkáně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0806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Zvýšení množství tukové tkáně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0806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Narušení energetické bilance mezi příjmem a výdejem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Multifaktoriálně podmíněná metabolická porucha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Podíl vnitřních fa (genetiky) a vnějších fa (životní styl) je 1:1</a:t>
            </a:r>
            <a:endParaRPr sz="171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Aktivity životního stylu (AŽS) - </a:t>
            </a:r>
            <a:r>
              <a:rPr i="1"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</a:t>
            </a: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i="1"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zdravá výživa, duševní rovnováha</a:t>
            </a:r>
            <a:r>
              <a:rPr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 sociální prostředí,vzdělávací činnost ..) </a:t>
            </a:r>
            <a:r>
              <a:rPr b="1" i="1" lang="cs" sz="171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Lze změnit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Obezita </a:t>
            </a:r>
            <a:endParaRPr/>
          </a:p>
        </p:txBody>
      </p:sp>
      <p:sp>
        <p:nvSpPr>
          <p:cNvPr id="165" name="Google Shape;165;p26"/>
          <p:cNvSpPr txBox="1"/>
          <p:nvPr>
            <p:ph idx="1" type="body"/>
          </p:nvPr>
        </p:nvSpPr>
        <p:spPr>
          <a:xfrm>
            <a:off x="311700" y="966050"/>
            <a:ext cx="8520600" cy="36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Příčiny vzniku </a:t>
            </a:r>
            <a:endParaRPr b="1" i="1"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interakce genetických (více než 50%) a zevních faktorů (sociologických)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nepoměr mezi příjmem a výdejem energie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psychogenní faktory a léky (zvyšuje se chuť k jídlu,  hormonální léčba)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snížená oxidace lipidů (snazší ukládání trigliceridů do tukové tkáně)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snížený obsah beztukové tělesné hmoty (lean body mass – LBM), který vede ke snížení klidového energetického výdeje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endokrinologické onemocnění (funkce štítná žlázy)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Typy obezity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i="1"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Difúzní</a:t>
            </a: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tuk se ukládá rovnoměrně po celém těle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i="1"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Centrální</a:t>
            </a: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ukládá se do oblasti trupu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i="1"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Lipodystrofický</a:t>
            </a: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dolní polovina těla (rodové)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i="1"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Gynoidní</a:t>
            </a: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oblast stehen a hýždí (hruška)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065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•"/>
            </a:pPr>
            <a:r>
              <a:rPr i="1"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Androidní</a:t>
            </a:r>
            <a:r>
              <a:rPr lang="cs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v oblasti břicha (jablko) !!!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/>
          <p:nvPr>
            <p:ph type="title"/>
          </p:nvPr>
        </p:nvSpPr>
        <p:spPr>
          <a:xfrm>
            <a:off x="311700" y="2474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Obezita</a:t>
            </a:r>
            <a:endParaRPr/>
          </a:p>
        </p:txBody>
      </p:sp>
      <p:sp>
        <p:nvSpPr>
          <p:cNvPr id="171" name="Google Shape;171;p27"/>
          <p:cNvSpPr txBox="1"/>
          <p:nvPr>
            <p:ph idx="1" type="body"/>
          </p:nvPr>
        </p:nvSpPr>
        <p:spPr>
          <a:xfrm>
            <a:off x="311700" y="813000"/>
            <a:ext cx="8520600" cy="38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Klasifikace obezity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Body Mass Index (BMI = TH v kg/TV v m</a:t>
            </a:r>
            <a:r>
              <a:rPr baseline="30000"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&lt;18,5            Podváha             poruchy příjmu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potravy (anorexie)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18,5-24,9     Normální váha   minim. rizika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 – 29,9     Nadváha             lehce zvýšená riz.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30-34,9       Obezita I.st         středně vysoká riz.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35-39,9       Obezita II.st        vysoká riz.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&gt;40             Obezita III.st      velmi vysoká riz.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další antropometrické parametry: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✔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Obvodové míry (pas, boky)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✔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Podíl tělesného tuku (kaliper)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Obvod pasu</a:t>
            </a:r>
            <a:endParaRPr sz="1400">
              <a:solidFill>
                <a:srgbClr val="FF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Mírné riziko:     Ž/ nad 80 cm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M/ nad 88 cm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Výrazné riziko: Ž/ nad 94 cm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M/ nad 102 cm </a:t>
            </a:r>
            <a:r>
              <a:rPr lang="c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/>
          </a:p>
        </p:txBody>
      </p:sp>
      <p:pic>
        <p:nvPicPr>
          <p:cNvPr id="172" name="Google Shape;17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6513" y="676563"/>
            <a:ext cx="2809875" cy="401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Obezita</a:t>
            </a:r>
            <a:endParaRPr/>
          </a:p>
        </p:txBody>
      </p:sp>
      <p:sp>
        <p:nvSpPr>
          <p:cNvPr id="178" name="Google Shape;178;p28"/>
          <p:cNvSpPr txBox="1"/>
          <p:nvPr>
            <p:ph idx="1" type="body"/>
          </p:nvPr>
        </p:nvSpPr>
        <p:spPr>
          <a:xfrm>
            <a:off x="311700" y="1017800"/>
            <a:ext cx="8520600" cy="378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b="1"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Léčba obezity</a:t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cs" sz="1806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Dlouhodobá změna životního stylu</a:t>
            </a:r>
            <a:endParaRPr sz="1806" u="sng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1806" u="sng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689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6"/>
              <a:buFont typeface="Times New Roman"/>
              <a:buChar char="⮚"/>
            </a:pPr>
            <a:r>
              <a:rPr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úprava stravovacích a pohybových zvyklostí</a:t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689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6"/>
              <a:buFont typeface="Times New Roman"/>
              <a:buChar char="⮚"/>
            </a:pPr>
            <a:r>
              <a:rPr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pravidelné sledování antropometrických ukazatelů (TH -0,5 kg/týden, % aktivní a pasivní tělesné hmoty, obvodové míry – pas, boky)</a:t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689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6"/>
              <a:buFont typeface="Times New Roman"/>
              <a:buChar char="⮚"/>
            </a:pPr>
            <a:r>
              <a:rPr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farmakoterapie, chirurgická bandáž žaludku</a:t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689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6"/>
              <a:buFont typeface="Times New Roman"/>
              <a:buChar char="⮚"/>
            </a:pPr>
            <a:r>
              <a:rPr b="1" i="1"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behaviorální</a:t>
            </a:r>
            <a:r>
              <a:rPr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přístup (STOB)</a:t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b="1" i="1"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Metodika KBT (Málková, STOB) - kognitivní behaviorální terapie</a:t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689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6"/>
              <a:buFont typeface="Times New Roman"/>
              <a:buChar char="•"/>
            </a:pPr>
            <a:r>
              <a:rPr i="1"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Technika sebeovládání</a:t>
            </a:r>
            <a:r>
              <a:rPr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sebepozorování, aktivní kontrola vnějších podnětů, sebeposilování, kontrola samotného aktu jedení</a:t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689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6"/>
              <a:buFont typeface="Times New Roman"/>
              <a:buChar char="•"/>
            </a:pPr>
            <a:r>
              <a:rPr i="1"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Kognitivní techniky</a:t>
            </a:r>
            <a:r>
              <a:rPr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cs" sz="1806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naučit</a:t>
            </a:r>
            <a:r>
              <a:rPr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identifikovat automatické emočně nabité myšlenky související s potížemi,pochopit souvislost mezi myšlením, emocemi a chováním, nahradit dysfunkční myšlenky reálnějšími</a:t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689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6"/>
              <a:buFont typeface="Times New Roman"/>
              <a:buChar char="•"/>
            </a:pPr>
            <a:r>
              <a:rPr i="1"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Relaxační techniky:</a:t>
            </a:r>
            <a:r>
              <a:rPr lang="cs" sz="180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naučit ovládat emoce</a:t>
            </a:r>
            <a:endParaRPr sz="1806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cs" sz="105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</a:t>
            </a:r>
            <a:endParaRPr sz="1595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Obezita</a:t>
            </a:r>
            <a:endParaRPr/>
          </a:p>
        </p:txBody>
      </p:sp>
      <p:sp>
        <p:nvSpPr>
          <p:cNvPr id="184" name="Google Shape;184;p29"/>
          <p:cNvSpPr txBox="1"/>
          <p:nvPr>
            <p:ph idx="1" type="body"/>
          </p:nvPr>
        </p:nvSpPr>
        <p:spPr>
          <a:xfrm>
            <a:off x="311700" y="931700"/>
            <a:ext cx="8520600" cy="38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Terapie - PA</a:t>
            </a: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Zatížení 60 - 85 %Hf max (AE)     3-5 x týdně 40 – 60 min.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Dynamická zátěž aerobního charakteru</a:t>
            </a: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(cyklické po)- chůze rychlostí 5-6 km/hod.        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Posilovací cvičení</a:t>
            </a: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stop sv. atrofie a vybudování aktivní sval.hmoty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Sporty</a:t>
            </a: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Nordic Walking, jízda na kole, rotopedu, plavání, běh na lyžích, Jogging, Aqua aerobik, Indoor rowing, Spinning, modifikovaný aerobik 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Význam PA v terapii obézních</a:t>
            </a: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po redukci hmotnosti nastává: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Snížení hladiny sérových lipidů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Snížení krevního tlaku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Snížení inzulinové rezistence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Zlepšení glukózové tolerance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Omezení psychologických problémů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•"/>
            </a:pPr>
            <a:r>
              <a:rPr lang="c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Omezení ortopedeických problémů</a:t>
            </a:r>
            <a:endParaRPr sz="21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Pacienti</a:t>
            </a:r>
            <a:endParaRPr/>
          </a:p>
        </p:txBody>
      </p:sp>
      <p:sp>
        <p:nvSpPr>
          <p:cNvPr id="190" name="Google Shape;190;p30"/>
          <p:cNvSpPr txBox="1"/>
          <p:nvPr>
            <p:ph idx="1" type="body"/>
          </p:nvPr>
        </p:nvSpPr>
        <p:spPr>
          <a:xfrm>
            <a:off x="311700" y="1017800"/>
            <a:ext cx="8520600" cy="367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4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Pacienti (nejen onkologičtí) jsou velmi rozmanitou skupinou, proto zde přistupujeme obzvlášť individuálně ke každému jedinci! </a:t>
            </a:r>
            <a:endParaRPr b="1" sz="14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4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Přetížení oslabeného pacienta může mít negativní vliv</a:t>
            </a:r>
            <a:r>
              <a:rPr lang="cs" sz="14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V případě úspěšné léčby má přiměřené, to znamená </a:t>
            </a:r>
            <a:r>
              <a:rPr b="1" lang="cs" sz="14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zpočátku velmi lehké</a:t>
            </a:r>
            <a:r>
              <a:rPr lang="cs" sz="14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cvičení příznivý účinek na stav pacienta a mělo by být součástí rehabilitace.</a:t>
            </a:r>
            <a:endParaRPr sz="14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4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Kontraindikace ke cvičení</a:t>
            </a:r>
            <a:r>
              <a:rPr lang="cs" sz="14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4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4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• horečka (teplota &gt;38 °C); • aktivní infekce; • těžká nevolnost; • velká ztráta hmotnosti (&gt;35 % prekancerózní hmotnosti); • ataxie (porucha koordinace pohybů); • bolest kostí nebo kloubů; • extrémní dušnost při námaze; • rychlý nebo nepravidelný srdeční tep; • anémie (hladina hemoglobinu &lt;10,0 g/dl); • leukopenie (počet bílých krvinek &lt;3,000 na mm3 nebo absolutní počet neutrofilů &lt;500 na mm3); • trombocytopenie (počet krevních destiček &lt;50000 na mm3)</a:t>
            </a:r>
            <a:endParaRPr sz="14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1"/>
          <p:cNvSpPr txBox="1"/>
          <p:nvPr>
            <p:ph type="title"/>
          </p:nvPr>
        </p:nvSpPr>
        <p:spPr>
          <a:xfrm>
            <a:off x="311700" y="15175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Pacienti-doporučená PA</a:t>
            </a:r>
            <a:endParaRPr/>
          </a:p>
        </p:txBody>
      </p:sp>
      <p:sp>
        <p:nvSpPr>
          <p:cNvPr id="196" name="Google Shape;196;p31"/>
          <p:cNvSpPr txBox="1"/>
          <p:nvPr>
            <p:ph idx="1" type="body"/>
          </p:nvPr>
        </p:nvSpPr>
        <p:spPr>
          <a:xfrm>
            <a:off x="311700" y="759550"/>
            <a:ext cx="8708100" cy="413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body and mind cvičení </a:t>
            </a:r>
            <a:r>
              <a:rPr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- je založeno na tzv. holistickém přístupu k pacientce, a tedy též k lidskému pohybu. Důraz je kladen na správné dýchání a zapojení těla jako celku při pohybu. Pomalé formy cvičení jako jóga, pilates, trénink rovnováhy, stabilizace a relaxační cvičení, kde je možná koncentrace na vědomý prožitek z pohybu, vzájemný vliv pohybu a psychiky.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kondiční cvičení </a:t>
            </a:r>
            <a:r>
              <a:rPr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– zejména aerobní a intervalový trénink pro rozvoj aerobní vytrvalosti, (indoor cycling, cardio trenažéry – treadmill, stepper, cycling, aerobik a tanec – Zumba a Movida Fitness, bodystyling, indoor walking).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posilovací cvičení </a:t>
            </a:r>
            <a:r>
              <a:rPr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jsou prováděna metodou dynamického pomalého posilování řízeným pohybem v koordinaci s dechem a za stálého zdůrazňování správnosti zapojení potřebných svalů do požadovaného pohybu. Velice vhodná je metoda kruhového tréninku s využitím balančních pomůcek (Bosu, Fit ball, overball).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protahovací cvičení </a:t>
            </a:r>
            <a:r>
              <a:rPr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jsou prováděna zejména pomocí metody statického strečinku (pasivní protahování) a metody postizometrické relaxace (PIR) s dodržováním potřebných didaktických zásad.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balanční cvičení</a:t>
            </a:r>
            <a:r>
              <a:rPr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(využití cvičebních pomůcek overball, fit ball a Bosu). Zahrnuje cvičení pro nácvik správného držení těla, zaměřeno na uvědomování si nervosvalové koordinace a udržení jednotlivých segmentů ve správné poloze, core trénink – zpevnění středu těla.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relaxační a dechová cvičení </a:t>
            </a:r>
            <a:r>
              <a:rPr lang="cs" sz="1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– pomocí metod lokální i celkové relaxace, automasáž horních končetin pomocí stimulačních míčků a ježků a uvolnění fasciální sítě.</a:t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Plán dnešní schůzky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Kazuistiky.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Práce se seniory, obézními dětmi, onko. pacienty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6908" y="0"/>
            <a:ext cx="673018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3"/>
          <p:cNvSpPr txBox="1"/>
          <p:nvPr>
            <p:ph type="title"/>
          </p:nvPr>
        </p:nvSpPr>
        <p:spPr>
          <a:xfrm>
            <a:off x="2715000" y="1803775"/>
            <a:ext cx="37140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Děkuji za spolupráci :)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415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>
                <a:solidFill>
                  <a:srgbClr val="A64D79"/>
                </a:solidFill>
              </a:rPr>
              <a:t>Hlavička (základní údaje o praxi):</a:t>
            </a:r>
            <a:endParaRPr sz="2000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/>
              <a:t>Kde probíhala (jaká instituce)?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/>
              <a:t>Co bylo náplní?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/>
              <a:t>Kdo byl proband kazuistiky-zákl. anamnestické údaje.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/>
              <a:t>Jak spolupráce probíhala-kde, jak často, osobně/online?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>
                <a:solidFill>
                  <a:srgbClr val="A64D79"/>
                </a:solidFill>
              </a:rPr>
              <a:t>Klasický model:</a:t>
            </a:r>
            <a:endParaRPr sz="2000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/>
              <a:t>Osobní anamnéza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/>
              <a:t>Rodinná, pracovní anamnéza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/>
              <a:t>Zdravotní anamnéza</a:t>
            </a:r>
            <a:r>
              <a:rPr lang="cs" sz="2000"/>
              <a:t>	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/>
              <a:t>Nutriční anamnéza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00"/>
              <a:t>Pohybová anamnéza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Zhodnocení dosavadního stavu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cs" sz="2600"/>
              <a:t>od obecných informací ke konkrétním - specifikace dané skupiny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cs" sz="2600"/>
              <a:t>od teoretických poznatků k praktickým - jak by to mělo vypadat a jak to vypadá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cs" sz="2600"/>
              <a:t>nezapomenout zohledit fyzický i mentální stav jedince</a:t>
            </a:r>
            <a:endParaRPr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Aplikace doporučení, průběh plnění a porovnání</a:t>
            </a:r>
            <a:endParaRPr/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311700" y="10672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cs" sz="2200"/>
              <a:t>nastavit doporučení dle domluveného cíle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cs" sz="2200"/>
              <a:t>popsat, </a:t>
            </a:r>
            <a:r>
              <a:rPr lang="cs" sz="2200"/>
              <a:t>jak probíhala domluvená spolupráce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cs" sz="2200"/>
              <a:t>poznamenat, jak proband spolupracoval - nedržel se mých rad, bylo těžké se domluvit na schůzce, doporučení, která jsem vytvořil probandovi nevyhovovala-musel jsem je upravit apod.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cs" sz="2200"/>
              <a:t>cíle, které jsme si předem stanovili se nám podařilo/nepodařilo splnit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cs" sz="2200"/>
              <a:t>porovnání před/během/po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cs" sz="2200"/>
              <a:t>z pohledu kvalitativního i kvantitativního, subjektivní i objektivní</a:t>
            </a: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Shrnutí</a:t>
            </a:r>
            <a:endParaRPr/>
          </a:p>
        </p:txBody>
      </p:sp>
      <p:sp>
        <p:nvSpPr>
          <p:cNvPr id="115" name="Google Shape;115;p18"/>
          <p:cNvSpPr txBox="1"/>
          <p:nvPr>
            <p:ph idx="1" type="body"/>
          </p:nvPr>
        </p:nvSpPr>
        <p:spPr>
          <a:xfrm>
            <a:off x="311700" y="11533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cs" sz="2500"/>
              <a:t>Sepsání 3 kazuistik do word dokumentu (z každé oblasti jednu). 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cs" sz="2500"/>
              <a:t>Vložení do odevzdávárny v jedné složce!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cs" sz="2500"/>
              <a:t>Do stejné složky vložíte Souhlas s umístěním na praxi a Potvrzení o absolvování praxe.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cs" sz="2500"/>
              <a:t>Jednu, Vámi vybranou kazuistiku, odprezentuje v závěru semestru. </a:t>
            </a:r>
            <a:endParaRPr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Práce ve skupinách</a:t>
            </a:r>
            <a:endParaRPr/>
          </a:p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Senioři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2)    Obézní (děti)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3) </a:t>
            </a:r>
            <a:r>
              <a:rPr lang="cs"/>
              <a:t> Pacienti (onkologičtí)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Práce ve skupinách</a:t>
            </a:r>
            <a:endParaRPr/>
          </a:p>
        </p:txBody>
      </p:sp>
      <p:sp>
        <p:nvSpPr>
          <p:cNvPr id="127" name="Google Shape;127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Obsah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Teoretický background - o skupině, jak se definuje.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Nejvýraznější rizika práce s danou skupinou - na co si dát pozor.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Jaká jsou obecná pohybová doporučení práce s danou skupinou - kontraindikace/indikace, vhodné/nevhodné aktivity.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Návrh konkrétních doporučení/terapie/TJ pro danou skupinu-cíl.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Případně doplnění o doporučení výživová, regenerační.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Senioři</a:t>
            </a:r>
            <a:endParaRPr/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311700" y="931725"/>
            <a:ext cx="8520600" cy="379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Stáří je výsledkem stárnutí, je to označení pozdních fází ontogeneze.</a:t>
            </a:r>
            <a:endParaRPr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 důsledkem a projevem </a:t>
            </a:r>
            <a:r>
              <a:rPr i="1"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geneticky</a:t>
            </a:r>
            <a:r>
              <a:rPr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podmíněných involučních procesů modifikovaných dalšími faktory (choroby, životní způsob, životní podmínky), </a:t>
            </a:r>
            <a:r>
              <a:rPr i="1"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vnější fa </a:t>
            </a:r>
            <a:r>
              <a:rPr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(strava, přiměřená aktivita, tělesné cvičení).</a:t>
            </a:r>
            <a:endParaRPr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  <a:endParaRPr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výslednicí vzájemného působení</a:t>
            </a:r>
            <a:endParaRPr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⮚  </a:t>
            </a:r>
            <a:r>
              <a:rPr i="1"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genetických faktorů</a:t>
            </a:r>
            <a:endParaRPr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⮚  </a:t>
            </a:r>
            <a:r>
              <a:rPr i="1"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životního prostředí</a:t>
            </a:r>
            <a:endParaRPr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⮚  </a:t>
            </a:r>
            <a:r>
              <a:rPr i="1"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životního stylu</a:t>
            </a:r>
            <a:endParaRPr i="1"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Senioři a PA</a:t>
            </a:r>
            <a:endParaRPr b="1"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235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Cíl – zpomalení involučních změn organismu a zajištění co možná nejdelší možné soběstačnosti a nezávislosti. Součást zdravého stárnutí je snaha o zachování snadného a svobodného pohybu bez závislosti na pomoci okolí.</a:t>
            </a:r>
            <a:endParaRPr i="1" sz="235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