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Gill Sans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gbVKw9v6Zi07KvLh1WhF1sX4Y0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GillSans-regular.fntdata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font" Target="fonts/Gill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3c50ffa22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3c50ffa2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3c50ffa22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3c50ffa2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3c50ffa22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3c50ffa2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3c50ffa22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3c50ffa2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5773bb88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5773bb8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7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6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7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7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7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8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19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1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20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21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47" name="Google Shape;47;p21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49" name="Google Shape;49;p21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22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4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b="0" sz="200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24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68" name="Google Shape;68;p2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5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5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" name="Google Shape;11;p16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6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6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409415@mail.muni.cz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409415@mail.muni.cz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360093@muni.cz" TargetMode="External"/><Relationship Id="rId4" Type="http://schemas.openxmlformats.org/officeDocument/2006/relationships/hyperlink" Target="mailto:zsvobodova@fsps.muni.cz" TargetMode="External"/><Relationship Id="rId5" Type="http://schemas.openxmlformats.org/officeDocument/2006/relationships/hyperlink" Target="mailto:svobodova@fsps.muni.cz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409415@mail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</a:pPr>
            <a:r>
              <a:rPr lang="cs-CZ"/>
              <a:t>N4432 PRAXE 1</a:t>
            </a:r>
            <a:endParaRPr/>
          </a:p>
        </p:txBody>
      </p: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581194" y="2495445"/>
            <a:ext cx="10993500" cy="5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rPr lang="cs-CZ"/>
              <a:t>ÚVODNÍ SCHŮZKA 17.2.2022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2832682" y="2730438"/>
            <a:ext cx="6526635" cy="19422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>
                <a:solidFill>
                  <a:srgbClr val="591825"/>
                </a:solidFill>
              </a:rPr>
              <a:t>DĚKUJI ZA POZORNOST☺</a:t>
            </a:r>
            <a:br>
              <a:rPr lang="cs-CZ" sz="4000">
                <a:solidFill>
                  <a:srgbClr val="591825"/>
                </a:solidFill>
              </a:rPr>
            </a:br>
            <a:r>
              <a:rPr lang="cs-CZ" sz="4000">
                <a:solidFill>
                  <a:srgbClr val="591825"/>
                </a:solidFill>
              </a:rPr>
              <a:t>DOTAZY?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0" y="6196200"/>
            <a:ext cx="121920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ctr">
              <a:spcBef>
                <a:spcPts val="360"/>
              </a:spcBef>
              <a:spcAft>
                <a:spcPts val="600"/>
              </a:spcAft>
              <a:buNone/>
            </a:pPr>
            <a:r>
              <a:rPr lang="cs-CZ" sz="310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Mgr. Marie Crhová, </a:t>
            </a:r>
            <a:r>
              <a:rPr lang="cs-CZ" sz="3100" u="sng">
                <a:solidFill>
                  <a:srgbClr val="828282"/>
                </a:solidFill>
                <a:latin typeface="Gill Sans"/>
                <a:ea typeface="Gill Sans"/>
                <a:cs typeface="Gill Sans"/>
                <a:sym typeface="Gill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409415@mail.muni.cz</a:t>
            </a:r>
            <a:r>
              <a:rPr lang="cs-CZ" sz="310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3c50ffa22_0_11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OBSAH PRAXE</a:t>
            </a:r>
            <a:endParaRPr/>
          </a:p>
        </p:txBody>
      </p:sp>
      <p:sp>
        <p:nvSpPr>
          <p:cNvPr id="103" name="Google Shape;103;g113c50ffa22_0_11"/>
          <p:cNvSpPr txBox="1"/>
          <p:nvPr>
            <p:ph idx="1" type="body"/>
          </p:nvPr>
        </p:nvSpPr>
        <p:spPr>
          <a:xfrm>
            <a:off x="739675" y="2180500"/>
            <a:ext cx="10871100" cy="3678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35356" lvl="0" marL="457200" rtl="0" algn="l">
              <a:spcBef>
                <a:spcPts val="36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účast na přednáškách - 3x 1h v úvodu semestru</a:t>
            </a:r>
            <a:endParaRPr sz="3400"/>
          </a:p>
          <a:p>
            <a:pPr indent="-435356" lvl="0" marL="457200" rtl="0" algn="l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práce se specifickými skupinami (3 oblasti) </a:t>
            </a:r>
            <a:endParaRPr sz="3400"/>
          </a:p>
          <a:p>
            <a:pPr indent="-435356" lvl="0" marL="457200" rtl="0" algn="l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průběžná konzultace s garantem praxí - Mgr. Marie Crhová, </a:t>
            </a:r>
            <a:r>
              <a:rPr lang="cs-CZ" sz="3400" u="sng">
                <a:solidFill>
                  <a:schemeClr val="hlink"/>
                </a:solidFill>
                <a:hlinkClick r:id="rId3"/>
              </a:rPr>
              <a:t>409415@mail.muni.cz</a:t>
            </a:r>
            <a:r>
              <a:rPr lang="cs-CZ" sz="3400"/>
              <a:t>, 607668665</a:t>
            </a:r>
            <a:endParaRPr sz="3400"/>
          </a:p>
          <a:p>
            <a:pPr indent="-435356" lvl="0" marL="457200" rtl="0" algn="l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závěrečná prezentace a diskuze ve skupině (květen)</a:t>
            </a:r>
            <a:endParaRPr sz="3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3c50ffa22_0_16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Přednášky</a:t>
            </a:r>
            <a:endParaRPr/>
          </a:p>
        </p:txBody>
      </p:sp>
      <p:sp>
        <p:nvSpPr>
          <p:cNvPr id="109" name="Google Shape;109;g113c50ffa22_0_16"/>
          <p:cNvSpPr txBox="1"/>
          <p:nvPr>
            <p:ph idx="1" type="body"/>
          </p:nvPr>
        </p:nvSpPr>
        <p:spPr>
          <a:xfrm>
            <a:off x="484625" y="2180500"/>
            <a:ext cx="11126100" cy="4432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77500" lnSpcReduction="10000"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cs-CZ" sz="4406"/>
              <a:t>Úvodní přednáška (dnes) – požadavky ke splnění praxe, rozdělení do oblastí.</a:t>
            </a:r>
            <a:endParaRPr sz="4406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4406"/>
              <a:t>Přednáška (24.2 10-11, B11/235) – specifikace práce s pacienty a seniory.</a:t>
            </a:r>
            <a:endParaRPr sz="4406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4406"/>
              <a:t>Přednáška (3.3. 10-11, B11/235) – specifikace práce s lidmi se specifickými potřebami (Mgr. Alena Skotáková, Ph.D.)!</a:t>
            </a:r>
            <a:endParaRPr sz="4406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4406"/>
          </a:p>
          <a:p>
            <a:pPr indent="0" lvl="0" marL="0" rtl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b="1" lang="cs-CZ" sz="4535"/>
              <a:t>Povinná účast na alespoň 2 ze 3!</a:t>
            </a:r>
            <a:endParaRPr b="1" sz="1929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OBSAH</a:t>
            </a:r>
            <a:endParaRPr/>
          </a:p>
        </p:txBody>
      </p:sp>
      <p:sp>
        <p:nvSpPr>
          <p:cNvPr id="115" name="Google Shape;115;p2"/>
          <p:cNvSpPr txBox="1"/>
          <p:nvPr>
            <p:ph idx="1" type="body"/>
          </p:nvPr>
        </p:nvSpPr>
        <p:spPr>
          <a:xfrm>
            <a:off x="581192" y="1596980"/>
            <a:ext cx="11029615" cy="5261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25050" lvl="0" marL="306000" rtl="0" algn="l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300"/>
              <a:t>Student volí </a:t>
            </a:r>
            <a:r>
              <a:rPr b="1" lang="cs-CZ" sz="2300"/>
              <a:t>3 oblasti</a:t>
            </a:r>
            <a:r>
              <a:rPr lang="cs-CZ" sz="2300"/>
              <a:t> (obézní děti, onkologičtí pacienti, senioři, se specifickými potřebami-nevidomí Avoy, těl.postižení-plavání, paravoltiž). </a:t>
            </a:r>
            <a:endParaRPr sz="2300"/>
          </a:p>
          <a:p>
            <a:pPr indent="-325050" lvl="0" marL="306000" rtl="0" algn="l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300"/>
              <a:t>Kontaktování instituce, analýza aktuálního stavu (odběr anamnézy jednotlivce/skupiny a tvorba doporučení pro zlepšení-z pohledu tréninku/cvičení!), asistence a vedení tréninků. </a:t>
            </a:r>
            <a:endParaRPr sz="2300"/>
          </a:p>
          <a:p>
            <a:pPr indent="-325050" lvl="0" marL="306000" rtl="0" algn="l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300"/>
              <a:t>Student </a:t>
            </a:r>
            <a:r>
              <a:rPr lang="cs-CZ" sz="2300" u="sng"/>
              <a:t>v každé instituci</a:t>
            </a:r>
            <a:r>
              <a:rPr lang="cs-CZ" sz="2300"/>
              <a:t> stráví </a:t>
            </a:r>
            <a:r>
              <a:rPr b="1" lang="cs-CZ" sz="2300"/>
              <a:t>min. 8hod max. 15hod</a:t>
            </a:r>
            <a:r>
              <a:rPr lang="cs-CZ" sz="2300"/>
              <a:t>. </a:t>
            </a:r>
            <a:endParaRPr sz="2300"/>
          </a:p>
          <a:p>
            <a:pPr indent="-325050" lvl="0" marL="306000" rtl="0" algn="l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300"/>
              <a:t>Student vypracuje 1 kazuistiku. </a:t>
            </a:r>
            <a:r>
              <a:rPr lang="cs-CZ" sz="2300"/>
              <a:t>Vyhodnocení výsledků/změn, prezentace výsledků na závěrečné schůzi a diskuze se spolužáky nad tématem (květen).</a:t>
            </a:r>
            <a:endParaRPr sz="2300"/>
          </a:p>
          <a:p>
            <a:pPr indent="-335210" lvl="0" marL="306000" rtl="0" algn="l">
              <a:spcBef>
                <a:spcPts val="1000"/>
              </a:spcBef>
              <a:spcAft>
                <a:spcPts val="0"/>
              </a:spcAft>
              <a:buSzPts val="2300"/>
              <a:buChar char="◼"/>
            </a:pPr>
            <a:r>
              <a:rPr lang="cs-CZ" sz="2300"/>
              <a:t>Odevzdání kazuistiky probíhá distanční formou jako dokument Word (formát .doc). Student musí kazuistiku odevzdat nejpozději 7 dní před termínem zápočtu v IS MU.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3c50ffa22_0_1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Souhlas s umístěním studenta na praxi a Potvrzení o absolvování praxe </a:t>
            </a:r>
            <a:endParaRPr/>
          </a:p>
        </p:txBody>
      </p:sp>
      <p:sp>
        <p:nvSpPr>
          <p:cNvPr id="121" name="Google Shape;121;g113c50ffa22_0_1"/>
          <p:cNvSpPr txBox="1"/>
          <p:nvPr>
            <p:ph idx="1" type="body"/>
          </p:nvPr>
        </p:nvSpPr>
        <p:spPr>
          <a:xfrm>
            <a:off x="581200" y="1971550"/>
            <a:ext cx="11029500" cy="4622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cs-CZ" sz="2600"/>
              <a:t>Před nástupem na praxi si student nechá potvrdit </a:t>
            </a:r>
            <a:r>
              <a:rPr b="1" lang="cs-CZ" sz="2600"/>
              <a:t>Souhlas s umístěním studenta na praxi</a:t>
            </a:r>
            <a:r>
              <a:rPr lang="cs-CZ" sz="2600"/>
              <a:t>. Formulář potvrzuje Poskytovatel praxe. </a:t>
            </a:r>
            <a:endParaRPr sz="2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/>
              <a:t>Po absolvování celého bloku praxe si student nechá potvrdit formulář FSpS </a:t>
            </a:r>
            <a:r>
              <a:rPr b="1" lang="cs-CZ" sz="2600"/>
              <a:t>„Potvrzení o absolvování praxe“</a:t>
            </a:r>
            <a:r>
              <a:rPr lang="cs-CZ" sz="2600"/>
              <a:t>. Formulář studentovi potvrdí školitel daného zařízení či sportovního klubu = vedoucí trenér nebo jiná pověřená osoba. (Formuláře ke stažení v ISu -&gt; Praxe I -&gt; studijní materiály).</a:t>
            </a:r>
            <a:endParaRPr sz="2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/>
              <a:t>Student musí nejpozději v den před termínem zápočtu nahrát do IS MU „Potvrzení o absolvování praxe“ a „Souhlas s umístěním studenta na praxi“ </a:t>
            </a:r>
            <a:endParaRPr sz="2600"/>
          </a:p>
          <a:p>
            <a:pPr indent="0" lvl="0" marL="0" rtl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b="1" lang="cs-CZ" sz="2700"/>
              <a:t>Celkem 6 dokumentů: 3x Potvrzení o absolvování praxe, 3x Souhlas s umístěním!</a:t>
            </a:r>
            <a:endParaRPr b="1" sz="2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Možnosti oblastí-kam můžu jít? </a:t>
            </a:r>
            <a:endParaRPr/>
          </a:p>
        </p:txBody>
      </p:sp>
      <p:sp>
        <p:nvSpPr>
          <p:cNvPr id="127" name="Google Shape;127;p4"/>
          <p:cNvSpPr txBox="1"/>
          <p:nvPr>
            <p:ph idx="1" type="body"/>
          </p:nvPr>
        </p:nvSpPr>
        <p:spPr>
          <a:xfrm>
            <a:off x="581200" y="1798200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-CZ" sz="1900"/>
              <a:t>1) </a:t>
            </a:r>
            <a:r>
              <a:rPr b="1" lang="cs-CZ" sz="1900"/>
              <a:t>Obézní děti – asistence a vedení tréninku obézních dětí ve spolupráci</a:t>
            </a:r>
            <a:endParaRPr b="1" sz="1900"/>
          </a:p>
          <a:p>
            <a:pPr indent="-312350" lvl="0" marL="306000" rtl="0" algn="l">
              <a:spcBef>
                <a:spcPts val="1200"/>
              </a:spcBef>
              <a:spcAft>
                <a:spcPts val="0"/>
              </a:spcAft>
              <a:buSzPts val="2860"/>
              <a:buChar char="◼"/>
            </a:pPr>
            <a:r>
              <a:rPr lang="cs-CZ" sz="1900"/>
              <a:t>Počet studentů: 2-3, trénink: úterý 18-20 a pátek 17-19, adresa: Plotní 24</a:t>
            </a:r>
            <a:endParaRPr sz="1900"/>
          </a:p>
          <a:p>
            <a:pPr indent="-312350" lvl="0" marL="306000" rtl="0" algn="l">
              <a:spcBef>
                <a:spcPts val="1200"/>
              </a:spcBef>
              <a:spcAft>
                <a:spcPts val="0"/>
              </a:spcAft>
              <a:buSzPts val="2860"/>
              <a:buChar char="◼"/>
            </a:pPr>
            <a:r>
              <a:rPr lang="cs-CZ" sz="1900"/>
              <a:t>Kontakt: Mgr. Bc. Kateřina Strašilová, </a:t>
            </a:r>
            <a:r>
              <a:rPr lang="cs-CZ" sz="1900" u="sng">
                <a:solidFill>
                  <a:schemeClr val="hlink"/>
                </a:solidFill>
                <a:hlinkClick r:id="rId3"/>
              </a:rPr>
              <a:t>360093@muni.cz</a:t>
            </a:r>
            <a:r>
              <a:rPr lang="cs-CZ" sz="1900"/>
              <a:t>, 603 264 298.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-CZ" sz="1900"/>
              <a:t>2) Onkologičtí pacienti – asistence a vedení tréninku pacientů </a:t>
            </a:r>
            <a:endParaRPr b="1" sz="1900"/>
          </a:p>
          <a:p>
            <a:pPr indent="-312350" lvl="0" marL="306000" rtl="0" algn="l">
              <a:spcBef>
                <a:spcPts val="1200"/>
              </a:spcBef>
              <a:spcAft>
                <a:spcPts val="0"/>
              </a:spcAft>
              <a:buSzPts val="2860"/>
              <a:buChar char="◼"/>
            </a:pPr>
            <a:r>
              <a:rPr lang="cs-CZ" sz="1900"/>
              <a:t>Kontakt: Mgr. Zora Svobodová, Ph.D., </a:t>
            </a:r>
            <a:r>
              <a:rPr lang="cs-CZ" sz="1900" u="sng">
                <a:solidFill>
                  <a:schemeClr val="hlink"/>
                </a:solidFill>
                <a:hlinkClick r:id="rId4"/>
              </a:rPr>
              <a:t>zsvobodova@fsps.muni.cz</a:t>
            </a:r>
            <a:r>
              <a:rPr lang="cs-CZ" sz="1900"/>
              <a:t>,  770 166 804.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-CZ" sz="1900"/>
              <a:t>3) Senioři – asistence a vedení tréninku seniorů</a:t>
            </a:r>
            <a:endParaRPr b="1" sz="1900"/>
          </a:p>
          <a:p>
            <a:pPr indent="-312350" lvl="0" marL="306000" rtl="0" algn="l">
              <a:spcBef>
                <a:spcPts val="1200"/>
              </a:spcBef>
              <a:spcAft>
                <a:spcPts val="0"/>
              </a:spcAft>
              <a:buSzPts val="2860"/>
              <a:buChar char="◼"/>
            </a:pPr>
            <a:r>
              <a:rPr lang="cs-CZ" sz="1900"/>
              <a:t>Kontakt: Mgr. Lenka Svobodová, Ph.D., </a:t>
            </a:r>
            <a:r>
              <a:rPr lang="cs-CZ" sz="1900" u="sng">
                <a:solidFill>
                  <a:schemeClr val="hlink"/>
                </a:solidFill>
                <a:hlinkClick r:id="rId5"/>
              </a:rPr>
              <a:t>svobodova@fsps.muni.cz</a:t>
            </a:r>
            <a:r>
              <a:rPr lang="cs-CZ" sz="1900"/>
              <a:t>, 731 478 880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-CZ" sz="1900"/>
              <a:t>4) Specifická skupina – asistence a vedení tréninku lidí se specifickými potřebami</a:t>
            </a:r>
            <a:r>
              <a:rPr lang="cs-CZ" sz="1900"/>
              <a:t> (nevidomí, mentálně či tělesně postižení aj.) ve spolupráci s Mgr. Alenou Skotákovou, Ph.D (</a:t>
            </a:r>
            <a:r>
              <a:rPr lang="cs-CZ" sz="1900"/>
              <a:t>skotakova@fsps.muni.cz)</a:t>
            </a:r>
            <a:r>
              <a:rPr lang="cs-CZ" sz="1900"/>
              <a:t>.</a:t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3c50ffa22_0_6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4) Specifická skupina – asistence a vedení tréninku lidí se specifickými potřebami</a:t>
            </a:r>
            <a:endParaRPr/>
          </a:p>
        </p:txBody>
      </p:sp>
      <p:sp>
        <p:nvSpPr>
          <p:cNvPr id="133" name="Google Shape;133;g113c50ffa22_0_6"/>
          <p:cNvSpPr txBox="1"/>
          <p:nvPr>
            <p:ph idx="1" type="body"/>
          </p:nvPr>
        </p:nvSpPr>
        <p:spPr>
          <a:xfrm>
            <a:off x="504675" y="2024400"/>
            <a:ext cx="11029500" cy="483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018"/>
              <a:buNone/>
            </a:pPr>
            <a:r>
              <a:rPr b="1" lang="cs-CZ" sz="2065"/>
              <a:t>•	Fotbal nevidomých – AVOY Brno - s</a:t>
            </a:r>
            <a:r>
              <a:rPr b="1" lang="cs-CZ" sz="2065"/>
              <a:t>tínování a vedení části tréninkové jednotky</a:t>
            </a:r>
            <a:endParaRPr b="1"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b="1" lang="cs-CZ" sz="2065"/>
              <a:t>Počet studentů: cca 4-5</a:t>
            </a:r>
            <a:endParaRPr b="1"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Kontakt: Jitka Graclíková - graclikova@teiresias.muni.cz</a:t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Tréninky: leden - konec března pondělky 17:30 - 19:00 na Vinařkách </a:t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Od dubna dvakrát týdně zhruba 17,30 – 19,00 pondělí a čtvrtky na ZŠ Pastviny </a:t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b="1" lang="cs-CZ" sz="2065"/>
              <a:t>•	Plavání osob s tělesným postižením Bb kontakt - asistence </a:t>
            </a:r>
            <a:endParaRPr b="1"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b="1" lang="cs-CZ" sz="2065"/>
              <a:t>Počet studentů: cca 10</a:t>
            </a:r>
            <a:endParaRPr b="1"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Kontakt: Jan Sommer - sommer@sk-kb.cz, telefon 724 372773</a:t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Čas je na osobní domluvě, mají více možností.</a:t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•	</a:t>
            </a:r>
            <a:r>
              <a:rPr b="1" lang="cs-CZ" sz="2065"/>
              <a:t>Paravoltiž (gymnastika na koni) – převážně děti s mentálním postižením</a:t>
            </a:r>
            <a:endParaRPr b="1"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b="1" lang="cs-CZ" sz="2065"/>
              <a:t>Počet studentů: cca 2-3</a:t>
            </a:r>
            <a:endParaRPr b="1"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/>
              <a:t>Kontakt:  Jana Sklenaříková - sklinka.j@seznam.cz, telefon 777946327</a:t>
            </a:r>
            <a:endParaRPr sz="2065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ts val="1018"/>
              <a:buNone/>
            </a:pPr>
            <a:r>
              <a:t/>
            </a:r>
            <a:endParaRPr sz="2065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FORMÁT PREZENTACE KAZUISTIKY (květen)</a:t>
            </a:r>
            <a:endParaRPr/>
          </a:p>
        </p:txBody>
      </p:sp>
      <p:sp>
        <p:nvSpPr>
          <p:cNvPr id="139" name="Google Shape;139;p6"/>
          <p:cNvSpPr txBox="1"/>
          <p:nvPr>
            <p:ph idx="1" type="body"/>
          </p:nvPr>
        </p:nvSpPr>
        <p:spPr>
          <a:xfrm>
            <a:off x="581192" y="2180496"/>
            <a:ext cx="11029615" cy="46145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67468" lvl="0" marL="306000" rtl="0" algn="l">
              <a:spcBef>
                <a:spcPts val="0"/>
              </a:spcBef>
              <a:spcAft>
                <a:spcPts val="0"/>
              </a:spcAft>
              <a:buSzPts val="2624"/>
              <a:buChar char="◼"/>
            </a:pPr>
            <a:r>
              <a:rPr lang="cs-CZ" sz="2800"/>
              <a:t>termíny prezentace (ZATÍM NEJSOU FINÁLNÍ) si vybere každý sám (IS→Praxe →zkušební termíny) – pátek 13.5. 10:30-13:00 B11/235; středa 18.5. 8:00-10:30 E34/225; čtvrtek 19.5. 14:00-16:30 E34/225. </a:t>
            </a:r>
            <a:endParaRPr sz="2400"/>
          </a:p>
          <a:p>
            <a:pPr indent="-367468" lvl="0" marL="306000" rtl="0" algn="l">
              <a:spcBef>
                <a:spcPts val="1040"/>
              </a:spcBef>
              <a:spcAft>
                <a:spcPts val="0"/>
              </a:spcAft>
              <a:buSzPts val="2624"/>
              <a:buChar char="◼"/>
            </a:pPr>
            <a:r>
              <a:rPr lang="cs-CZ" sz="2800"/>
              <a:t>kapacita míst je omezena na 8 v každém termínu</a:t>
            </a:r>
            <a:endParaRPr sz="2400"/>
          </a:p>
          <a:p>
            <a:pPr indent="-367468" lvl="0" marL="306000" rtl="0" algn="l">
              <a:spcBef>
                <a:spcPts val="1040"/>
              </a:spcBef>
              <a:spcAft>
                <a:spcPts val="0"/>
              </a:spcAft>
              <a:buSzPts val="2624"/>
              <a:buChar char="◼"/>
            </a:pPr>
            <a:r>
              <a:rPr lang="cs-CZ" sz="2800"/>
              <a:t>délka prezentace max. 10 minut, spíše 7 minut + diskuze cca 5 minut</a:t>
            </a:r>
            <a:endParaRPr sz="2400"/>
          </a:p>
          <a:p>
            <a:pPr indent="-329368" lvl="0" marL="306000" rtl="0" algn="l">
              <a:spcBef>
                <a:spcPts val="1040"/>
              </a:spcBef>
              <a:spcAft>
                <a:spcPts val="0"/>
              </a:spcAft>
              <a:buSzPts val="2024"/>
              <a:buChar char="◼"/>
            </a:pPr>
            <a:r>
              <a:rPr lang="cs-CZ" sz="2800"/>
              <a:t>kazuistika by měla obsahovat: anamnézu, zhodnocení dosavadního stavu (primárně z pohledu tréninku!) a následný vlastní návrh řešení</a:t>
            </a:r>
            <a:r>
              <a:rPr lang="cs-CZ" sz="2400"/>
              <a:t>,</a:t>
            </a:r>
            <a:r>
              <a:rPr lang="cs-CZ" sz="2800"/>
              <a:t> porovnání změn po aplikaci návrhu</a:t>
            </a:r>
            <a:endParaRPr sz="2600"/>
          </a:p>
          <a:p>
            <a:pPr indent="-200844" lvl="0" marL="306000" rtl="0" algn="l">
              <a:spcBef>
                <a:spcPts val="96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5773bb887_0_0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Shrnutí na závěr</a:t>
            </a:r>
            <a:endParaRPr/>
          </a:p>
        </p:txBody>
      </p:sp>
      <p:sp>
        <p:nvSpPr>
          <p:cNvPr id="145" name="Google Shape;145;g115773bb887_0_0"/>
          <p:cNvSpPr txBox="1"/>
          <p:nvPr>
            <p:ph idx="1" type="body"/>
          </p:nvPr>
        </p:nvSpPr>
        <p:spPr>
          <a:xfrm>
            <a:off x="581192" y="2180496"/>
            <a:ext cx="11029500" cy="3678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35356" lvl="0" marL="457200" rtl="0" algn="l">
              <a:spcBef>
                <a:spcPts val="36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účast na přednáškách - 2 ze 3</a:t>
            </a:r>
            <a:endParaRPr sz="3400"/>
          </a:p>
          <a:p>
            <a:pPr indent="-435356" lvl="0" marL="457200" rtl="0" algn="l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práce se specifickými skupinami (3 oblasti) - 8-15hod, 6x smlouvy, dokumenty do IS</a:t>
            </a:r>
            <a:endParaRPr sz="3400"/>
          </a:p>
          <a:p>
            <a:pPr indent="-435356" lvl="0" marL="457200" rtl="0" algn="l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průběžná konzultace s garantem praxí - Mgr. Marie Crhová, </a:t>
            </a:r>
            <a:r>
              <a:rPr lang="cs-CZ" sz="3400" u="sng">
                <a:solidFill>
                  <a:schemeClr val="hlink"/>
                </a:solidFill>
                <a:hlinkClick r:id="rId3"/>
              </a:rPr>
              <a:t>409415@mail.muni.cz</a:t>
            </a:r>
            <a:r>
              <a:rPr lang="cs-CZ" sz="3400"/>
              <a:t>, 607668665</a:t>
            </a:r>
            <a:endParaRPr sz="3400"/>
          </a:p>
          <a:p>
            <a:pPr indent="-435356" lvl="0" marL="457200" rtl="0" algn="l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/>
              <a:t>závěrečná prezentace a diskuze ve skupině (květen)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videnda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2021-10-13T11:45:28Z</dcterms:created>
  <dc:creator>Marie Crhová</dc:creator>
</cp:coreProperties>
</file>