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8" r:id="rId4"/>
    <p:sldId id="301" r:id="rId5"/>
    <p:sldId id="315" r:id="rId6"/>
    <p:sldId id="316" r:id="rId7"/>
    <p:sldId id="321" r:id="rId8"/>
    <p:sldId id="319" r:id="rId9"/>
    <p:sldId id="320" r:id="rId10"/>
    <p:sldId id="340" r:id="rId11"/>
    <p:sldId id="305" r:id="rId12"/>
    <p:sldId id="327" r:id="rId13"/>
    <p:sldId id="338" r:id="rId14"/>
    <p:sldId id="328" r:id="rId15"/>
    <p:sldId id="330" r:id="rId16"/>
    <p:sldId id="331" r:id="rId17"/>
    <p:sldId id="337" r:id="rId18"/>
    <p:sldId id="334" r:id="rId19"/>
    <p:sldId id="341" r:id="rId20"/>
    <p:sldId id="332" r:id="rId21"/>
    <p:sldId id="343" r:id="rId22"/>
    <p:sldId id="342" r:id="rId23"/>
    <p:sldId id="345" r:id="rId24"/>
    <p:sldId id="347" r:id="rId25"/>
    <p:sldId id="344" r:id="rId26"/>
    <p:sldId id="335" r:id="rId27"/>
    <p:sldId id="346" r:id="rId28"/>
    <p:sldId id="295" r:id="rId29"/>
    <p:sldId id="300" r:id="rId30"/>
    <p:sldId id="325" r:id="rId31"/>
    <p:sldId id="333" r:id="rId32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Vodička" initials="TV" lastIdx="0" clrIdx="0">
    <p:extLst>
      <p:ext uri="{19B8F6BF-5375-455C-9EA6-DF929625EA0E}">
        <p15:presenceInfo xmlns:p15="http://schemas.microsoft.com/office/powerpoint/2012/main" userId="Tomáš Vodič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69B"/>
    <a:srgbClr val="4B7D91"/>
    <a:srgbClr val="499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899F6-4946-4C0F-8A04-B5DACB969B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3065B74-9439-42AE-98FA-59B369EEF28F}">
      <dgm:prSet phldrT="[Text]"/>
      <dgm:spPr/>
      <dgm:t>
        <a:bodyPr/>
        <a:lstStyle/>
        <a:p>
          <a:r>
            <a:rPr lang="cs-CZ" dirty="0"/>
            <a:t>Trenér</a:t>
          </a:r>
        </a:p>
      </dgm:t>
    </dgm:pt>
    <dgm:pt modelId="{B0852F36-3648-4FEF-8A05-33C873CE7D86}" type="parTrans" cxnId="{5DC118B7-8849-4C82-B24D-5BCE13BE52F7}">
      <dgm:prSet/>
      <dgm:spPr/>
      <dgm:t>
        <a:bodyPr/>
        <a:lstStyle/>
        <a:p>
          <a:endParaRPr lang="cs-CZ"/>
        </a:p>
      </dgm:t>
    </dgm:pt>
    <dgm:pt modelId="{6A05106F-F474-43BB-970C-A92659B4A9AE}" type="sibTrans" cxnId="{5DC118B7-8849-4C82-B24D-5BCE13BE52F7}">
      <dgm:prSet/>
      <dgm:spPr/>
      <dgm:t>
        <a:bodyPr/>
        <a:lstStyle/>
        <a:p>
          <a:endParaRPr lang="cs-CZ"/>
        </a:p>
      </dgm:t>
    </dgm:pt>
    <dgm:pt modelId="{2FF8452C-C99F-44FC-A246-3383392D0DA7}">
      <dgm:prSet phldrT="[Text]"/>
      <dgm:spPr/>
      <dgm:t>
        <a:bodyPr/>
        <a:lstStyle/>
        <a:p>
          <a:r>
            <a:rPr lang="cs-CZ" dirty="0"/>
            <a:t>Vědec</a:t>
          </a:r>
        </a:p>
      </dgm:t>
    </dgm:pt>
    <dgm:pt modelId="{2589A51E-A30A-4E43-AE12-C82BA3821C3F}" type="parTrans" cxnId="{ECF34198-79E8-42F8-A3B5-20DC2B3AD42E}">
      <dgm:prSet/>
      <dgm:spPr/>
      <dgm:t>
        <a:bodyPr/>
        <a:lstStyle/>
        <a:p>
          <a:endParaRPr lang="cs-CZ"/>
        </a:p>
      </dgm:t>
    </dgm:pt>
    <dgm:pt modelId="{3DE4C0CF-00AA-4587-80D9-00BC17C74B94}" type="sibTrans" cxnId="{ECF34198-79E8-42F8-A3B5-20DC2B3AD42E}">
      <dgm:prSet/>
      <dgm:spPr/>
      <dgm:t>
        <a:bodyPr/>
        <a:lstStyle/>
        <a:p>
          <a:endParaRPr lang="cs-CZ"/>
        </a:p>
      </dgm:t>
    </dgm:pt>
    <dgm:pt modelId="{A3A69A13-D159-4D60-A3C5-A02E90BE2C8C}" type="pres">
      <dgm:prSet presAssocID="{E5C899F6-4946-4C0F-8A04-B5DACB969B3D}" presName="compositeShape" presStyleCnt="0">
        <dgm:presLayoutVars>
          <dgm:chMax val="7"/>
          <dgm:dir/>
          <dgm:resizeHandles val="exact"/>
        </dgm:presLayoutVars>
      </dgm:prSet>
      <dgm:spPr/>
    </dgm:pt>
    <dgm:pt modelId="{C6210AFC-98C3-4C22-B6A4-5AA715995593}" type="pres">
      <dgm:prSet presAssocID="{63065B74-9439-42AE-98FA-59B369EEF28F}" presName="circ1" presStyleLbl="vennNode1" presStyleIdx="0" presStyleCnt="2" custScaleX="131400" custLinFactNeighborX="-8611" custLinFactNeighborY="-1520"/>
      <dgm:spPr/>
    </dgm:pt>
    <dgm:pt modelId="{4E48B0BB-D2A8-4B07-88EF-77914CA8C2C9}" type="pres">
      <dgm:prSet presAssocID="{63065B74-9439-42AE-98FA-59B369EEF2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2C6BDE-7C50-4321-8E4B-4A4C26CCF3B0}" type="pres">
      <dgm:prSet presAssocID="{2FF8452C-C99F-44FC-A246-3383392D0DA7}" presName="circ2" presStyleLbl="vennNode1" presStyleIdx="1" presStyleCnt="2" custScaleX="135756" custLinFactNeighborX="17201" custLinFactNeighborY="1563"/>
      <dgm:spPr/>
    </dgm:pt>
    <dgm:pt modelId="{CAA69526-6C7D-4F71-AEB8-328FE082E7E3}" type="pres">
      <dgm:prSet presAssocID="{2FF8452C-C99F-44FC-A246-3383392D0D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585A15D-17C6-4A1B-A1FE-D43175E06E4D}" type="presOf" srcId="{63065B74-9439-42AE-98FA-59B369EEF28F}" destId="{4E48B0BB-D2A8-4B07-88EF-77914CA8C2C9}" srcOrd="1" destOrd="0" presId="urn:microsoft.com/office/officeart/2005/8/layout/venn1"/>
    <dgm:cxn modelId="{954A3666-4F8D-4BA5-9A09-8730CFEF1BB7}" type="presOf" srcId="{E5C899F6-4946-4C0F-8A04-B5DACB969B3D}" destId="{A3A69A13-D159-4D60-A3C5-A02E90BE2C8C}" srcOrd="0" destOrd="0" presId="urn:microsoft.com/office/officeart/2005/8/layout/venn1"/>
    <dgm:cxn modelId="{C6779249-1C8C-421F-935A-C41A90079A8D}" type="presOf" srcId="{2FF8452C-C99F-44FC-A246-3383392D0DA7}" destId="{CAA69526-6C7D-4F71-AEB8-328FE082E7E3}" srcOrd="1" destOrd="0" presId="urn:microsoft.com/office/officeart/2005/8/layout/venn1"/>
    <dgm:cxn modelId="{ECF34198-79E8-42F8-A3B5-20DC2B3AD42E}" srcId="{E5C899F6-4946-4C0F-8A04-B5DACB969B3D}" destId="{2FF8452C-C99F-44FC-A246-3383392D0DA7}" srcOrd="1" destOrd="0" parTransId="{2589A51E-A30A-4E43-AE12-C82BA3821C3F}" sibTransId="{3DE4C0CF-00AA-4587-80D9-00BC17C74B94}"/>
    <dgm:cxn modelId="{5DC118B7-8849-4C82-B24D-5BCE13BE52F7}" srcId="{E5C899F6-4946-4C0F-8A04-B5DACB969B3D}" destId="{63065B74-9439-42AE-98FA-59B369EEF28F}" srcOrd="0" destOrd="0" parTransId="{B0852F36-3648-4FEF-8A05-33C873CE7D86}" sibTransId="{6A05106F-F474-43BB-970C-A92659B4A9AE}"/>
    <dgm:cxn modelId="{67412BF1-AB98-4887-8994-3393FF8C1B3D}" type="presOf" srcId="{2FF8452C-C99F-44FC-A246-3383392D0DA7}" destId="{3C2C6BDE-7C50-4321-8E4B-4A4C26CCF3B0}" srcOrd="0" destOrd="0" presId="urn:microsoft.com/office/officeart/2005/8/layout/venn1"/>
    <dgm:cxn modelId="{7CDE0AF3-199B-4544-BE9E-84AF34B09F45}" type="presOf" srcId="{63065B74-9439-42AE-98FA-59B369EEF28F}" destId="{C6210AFC-98C3-4C22-B6A4-5AA715995593}" srcOrd="0" destOrd="0" presId="urn:microsoft.com/office/officeart/2005/8/layout/venn1"/>
    <dgm:cxn modelId="{E51B2ABB-6BCE-4B80-A07C-F82AEC1AC1E9}" type="presParOf" srcId="{A3A69A13-D159-4D60-A3C5-A02E90BE2C8C}" destId="{C6210AFC-98C3-4C22-B6A4-5AA715995593}" srcOrd="0" destOrd="0" presId="urn:microsoft.com/office/officeart/2005/8/layout/venn1"/>
    <dgm:cxn modelId="{C751BFB1-8FC1-4697-BA2A-F9C41DE03B19}" type="presParOf" srcId="{A3A69A13-D159-4D60-A3C5-A02E90BE2C8C}" destId="{4E48B0BB-D2A8-4B07-88EF-77914CA8C2C9}" srcOrd="1" destOrd="0" presId="urn:microsoft.com/office/officeart/2005/8/layout/venn1"/>
    <dgm:cxn modelId="{23D2DAC6-9362-47FF-B4A2-D19172B8D3AD}" type="presParOf" srcId="{A3A69A13-D159-4D60-A3C5-A02E90BE2C8C}" destId="{3C2C6BDE-7C50-4321-8E4B-4A4C26CCF3B0}" srcOrd="2" destOrd="0" presId="urn:microsoft.com/office/officeart/2005/8/layout/venn1"/>
    <dgm:cxn modelId="{C35A5561-920B-49BF-AE78-61D2F8349435}" type="presParOf" srcId="{A3A69A13-D159-4D60-A3C5-A02E90BE2C8C}" destId="{CAA69526-6C7D-4F71-AEB8-328FE082E7E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10AFC-98C3-4C22-B6A4-5AA715995593}">
      <dsp:nvSpPr>
        <dsp:cNvPr id="0" name=""/>
        <dsp:cNvSpPr/>
      </dsp:nvSpPr>
      <dsp:spPr>
        <a:xfrm>
          <a:off x="787492" y="0"/>
          <a:ext cx="5410627" cy="4117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Trenér</a:t>
          </a:r>
        </a:p>
      </dsp:txBody>
      <dsp:txXfrm>
        <a:off x="1543030" y="485562"/>
        <a:ext cx="3119641" cy="3146552"/>
      </dsp:txXfrm>
    </dsp:sp>
    <dsp:sp modelId="{3C2C6BDE-7C50-4321-8E4B-4A4C26CCF3B0}">
      <dsp:nvSpPr>
        <dsp:cNvPr id="0" name=""/>
        <dsp:cNvSpPr/>
      </dsp:nvSpPr>
      <dsp:spPr>
        <a:xfrm>
          <a:off x="4728359" y="22522"/>
          <a:ext cx="5589994" cy="4117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400" kern="1200" dirty="0"/>
            <a:t>Vědec</a:t>
          </a:r>
        </a:p>
      </dsp:txBody>
      <dsp:txXfrm>
        <a:off x="6314709" y="508085"/>
        <a:ext cx="3223059" cy="3146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0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1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0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6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7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3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1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3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71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33208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vodicka@fsps.mu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who.int/news-room/fact-sheets/detail/physical-activity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Věda a sport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61" y="1570018"/>
            <a:ext cx="11361600" cy="2274194"/>
          </a:xfrm>
        </p:spPr>
        <p:txBody>
          <a:bodyPr/>
          <a:lstStyle/>
          <a:p>
            <a:pPr algn="ctr"/>
            <a:r>
              <a:rPr lang="cs-CZ" dirty="0"/>
              <a:t>Věda a sport</a:t>
            </a:r>
            <a:br>
              <a:rPr lang="en-US" dirty="0"/>
            </a:br>
            <a:r>
              <a:rPr lang="cs-CZ" sz="2400" dirty="0"/>
              <a:t>Vymezení</a:t>
            </a:r>
            <a:r>
              <a:rPr lang="en-US" sz="2400" dirty="0"/>
              <a:t> </a:t>
            </a:r>
            <a:r>
              <a:rPr lang="cs-CZ" sz="2400" dirty="0"/>
              <a:t>základních pojmů</a:t>
            </a:r>
            <a:r>
              <a:rPr lang="en-US" sz="2400" dirty="0"/>
              <a:t>, </a:t>
            </a:r>
            <a:r>
              <a:rPr lang="cs-CZ" sz="2400" dirty="0"/>
              <a:t>vztah vědy a sportu, oblasti</a:t>
            </a:r>
            <a:r>
              <a:rPr lang="en-US" sz="2400" dirty="0"/>
              <a:t> </a:t>
            </a:r>
            <a:r>
              <a:rPr lang="cs-CZ" sz="2400" dirty="0"/>
              <a:t>výzkumu</a:t>
            </a:r>
            <a:r>
              <a:rPr lang="en-US" sz="2400" dirty="0"/>
              <a:t> </a:t>
            </a:r>
            <a:r>
              <a:rPr lang="cs-CZ" sz="2400" dirty="0"/>
              <a:t>ve</a:t>
            </a:r>
            <a:r>
              <a:rPr lang="en-US" sz="2400" dirty="0"/>
              <a:t> </a:t>
            </a:r>
            <a:r>
              <a:rPr lang="en-US" sz="2400" dirty="0" err="1"/>
              <a:t>sportu</a:t>
            </a:r>
            <a:br>
              <a:rPr lang="cs-CZ" dirty="0"/>
            </a:br>
            <a:br>
              <a:rPr lang="cs-CZ" dirty="0"/>
            </a:br>
            <a:br>
              <a:rPr lang="cs-CZ" sz="2800" dirty="0"/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7440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Ing. Tomáš Vodička,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Katedra kineziologie D33/339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tvodicka@fsps.muni.cz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F6E99D-CACD-468C-8462-A288F4BA81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05EC9A-E4DB-4D92-A298-FE4B5D8A9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59D44AE-51B5-4CD2-B73D-C0C506871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61" y="815809"/>
            <a:ext cx="11512810" cy="4380176"/>
          </a:xfrm>
          <a:prstGeom prst="rect">
            <a:avLst/>
          </a:prstGeom>
        </p:spPr>
      </p:pic>
      <p:sp>
        <p:nvSpPr>
          <p:cNvPr id="4" name="Šipka: obousměrná vodorovná 3">
            <a:extLst>
              <a:ext uri="{FF2B5EF4-FFF2-40B4-BE49-F238E27FC236}">
                <a16:creationId xmlns:a16="http://schemas.microsoft.com/office/drawing/2014/main" id="{F4E953C9-7D1A-47C3-B8C6-CE998E6C2302}"/>
              </a:ext>
            </a:extLst>
          </p:cNvPr>
          <p:cNvSpPr/>
          <p:nvPr/>
        </p:nvSpPr>
        <p:spPr bwMode="auto">
          <a:xfrm>
            <a:off x="1444352" y="4769060"/>
            <a:ext cx="475860" cy="252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ipka: obousměrná vodorovná 6">
            <a:extLst>
              <a:ext uri="{FF2B5EF4-FFF2-40B4-BE49-F238E27FC236}">
                <a16:creationId xmlns:a16="http://schemas.microsoft.com/office/drawing/2014/main" id="{3C12881F-2323-421D-813F-93A144792D17}"/>
              </a:ext>
            </a:extLst>
          </p:cNvPr>
          <p:cNvSpPr/>
          <p:nvPr/>
        </p:nvSpPr>
        <p:spPr bwMode="auto">
          <a:xfrm>
            <a:off x="3187015" y="4762438"/>
            <a:ext cx="475860" cy="252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Šipka: obousměrná vodorovná 7">
            <a:extLst>
              <a:ext uri="{FF2B5EF4-FFF2-40B4-BE49-F238E27FC236}">
                <a16:creationId xmlns:a16="http://schemas.microsoft.com/office/drawing/2014/main" id="{FD5A2135-382B-427C-A43F-DC268E120D3C}"/>
              </a:ext>
            </a:extLst>
          </p:cNvPr>
          <p:cNvSpPr/>
          <p:nvPr/>
        </p:nvSpPr>
        <p:spPr bwMode="auto">
          <a:xfrm>
            <a:off x="4871189" y="4774970"/>
            <a:ext cx="475860" cy="252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ipka: obousměrná vodorovná 8">
            <a:extLst>
              <a:ext uri="{FF2B5EF4-FFF2-40B4-BE49-F238E27FC236}">
                <a16:creationId xmlns:a16="http://schemas.microsoft.com/office/drawing/2014/main" id="{B8F40072-CE41-47A0-A8B4-41D5AB1EED46}"/>
              </a:ext>
            </a:extLst>
          </p:cNvPr>
          <p:cNvSpPr/>
          <p:nvPr/>
        </p:nvSpPr>
        <p:spPr bwMode="auto">
          <a:xfrm>
            <a:off x="6535148" y="4769060"/>
            <a:ext cx="475860" cy="252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Šipka: obousměrná vodorovná 9">
            <a:extLst>
              <a:ext uri="{FF2B5EF4-FFF2-40B4-BE49-F238E27FC236}">
                <a16:creationId xmlns:a16="http://schemas.microsoft.com/office/drawing/2014/main" id="{FAA737AD-C91A-4E5A-BE72-4145F38F9F35}"/>
              </a:ext>
            </a:extLst>
          </p:cNvPr>
          <p:cNvSpPr/>
          <p:nvPr/>
        </p:nvSpPr>
        <p:spPr bwMode="auto">
          <a:xfrm>
            <a:off x="8298026" y="4769060"/>
            <a:ext cx="475860" cy="252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ipka: obousměrná vodorovná 10">
            <a:extLst>
              <a:ext uri="{FF2B5EF4-FFF2-40B4-BE49-F238E27FC236}">
                <a16:creationId xmlns:a16="http://schemas.microsoft.com/office/drawing/2014/main" id="{29B188EA-198A-443A-8437-111F4DAF3761}"/>
              </a:ext>
            </a:extLst>
          </p:cNvPr>
          <p:cNvSpPr/>
          <p:nvPr/>
        </p:nvSpPr>
        <p:spPr bwMode="auto">
          <a:xfrm>
            <a:off x="9961985" y="4769060"/>
            <a:ext cx="475860" cy="252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9C56AA4-3ED6-4978-99BB-931DF945405A}"/>
              </a:ext>
            </a:extLst>
          </p:cNvPr>
          <p:cNvSpPr/>
          <p:nvPr/>
        </p:nvSpPr>
        <p:spPr bwMode="auto">
          <a:xfrm>
            <a:off x="94409" y="4323936"/>
            <a:ext cx="1586204" cy="11290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B8B138C-EC65-4789-BCD0-42A6723A5864}"/>
              </a:ext>
            </a:extLst>
          </p:cNvPr>
          <p:cNvSpPr/>
          <p:nvPr/>
        </p:nvSpPr>
        <p:spPr bwMode="auto">
          <a:xfrm>
            <a:off x="5224209" y="4330558"/>
            <a:ext cx="1586204" cy="11290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4D763553-5738-4434-B3A9-C415C5C972BF}"/>
              </a:ext>
            </a:extLst>
          </p:cNvPr>
          <p:cNvSpPr/>
          <p:nvPr/>
        </p:nvSpPr>
        <p:spPr bwMode="auto">
          <a:xfrm>
            <a:off x="8773886" y="4546739"/>
            <a:ext cx="1158508" cy="649246"/>
          </a:xfrm>
          <a:prstGeom prst="roundRect">
            <a:avLst/>
          </a:prstGeom>
          <a:solidFill>
            <a:srgbClr val="36A69B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91C0B07-32FF-43B5-9E06-666C72020DB5}"/>
              </a:ext>
            </a:extLst>
          </p:cNvPr>
          <p:cNvSpPr txBox="1"/>
          <p:nvPr/>
        </p:nvSpPr>
        <p:spPr>
          <a:xfrm>
            <a:off x="8650899" y="4633450"/>
            <a:ext cx="141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w Cen MT" panose="020B0602020104020603" pitchFamily="34" charset="-18"/>
              </a:rPr>
              <a:t>Sport </a:t>
            </a:r>
          </a:p>
          <a:p>
            <a:pPr algn="ctr"/>
            <a:r>
              <a:rPr lang="cs-CZ" sz="1400" dirty="0" err="1">
                <a:latin typeface="Tw Cen MT" panose="020B0602020104020603" pitchFamily="34" charset="-18"/>
              </a:rPr>
              <a:t>Medicine</a:t>
            </a:r>
            <a:endParaRPr lang="cs-CZ" sz="1400" dirty="0">
              <a:latin typeface="Tw Cen MT" panose="020B0602020104020603" pitchFamily="34" charset="-18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8A6E485-3E46-4D97-A166-D000B28108C3}"/>
              </a:ext>
            </a:extLst>
          </p:cNvPr>
          <p:cNvSpPr/>
          <p:nvPr/>
        </p:nvSpPr>
        <p:spPr bwMode="auto">
          <a:xfrm>
            <a:off x="8560038" y="4330558"/>
            <a:ext cx="1586204" cy="11290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3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953DC8-7A3B-4061-84A7-85125C924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CA021C-49E3-4AA2-8E0C-4545B6AD68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5CD87DA-A570-4C6A-879E-DD76E371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7404"/>
            <a:ext cx="10753200" cy="451576"/>
          </a:xfrm>
        </p:spPr>
        <p:txBody>
          <a:bodyPr/>
          <a:lstStyle/>
          <a:p>
            <a:r>
              <a:rPr lang="cs-CZ" dirty="0"/>
              <a:t>Výzkumné oblasti ve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0869ACB-5365-4DE8-8100-159DD4A5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99190"/>
            <a:ext cx="10753200" cy="4758599"/>
          </a:xfrm>
        </p:spPr>
        <p:txBody>
          <a:bodyPr/>
          <a:lstStyle/>
          <a:p>
            <a:pPr marL="586350" indent="-514350">
              <a:buAutoNum type="arabicParenR"/>
            </a:pPr>
            <a:r>
              <a:rPr lang="cs-CZ" dirty="0">
                <a:solidFill>
                  <a:schemeClr val="tx2"/>
                </a:solidFill>
              </a:rPr>
              <a:t>Biomechanika</a:t>
            </a:r>
            <a:r>
              <a:rPr lang="cs-CZ" dirty="0"/>
              <a:t> </a:t>
            </a:r>
            <a:r>
              <a:rPr lang="cs-CZ" sz="2000" dirty="0"/>
              <a:t>– porozumění lidskému pohybu a popis jeho interakce se sportovní výbavou – </a:t>
            </a:r>
            <a:r>
              <a:rPr lang="cs-CZ" sz="2000" b="1" dirty="0">
                <a:solidFill>
                  <a:schemeClr val="tx2"/>
                </a:solidFill>
              </a:rPr>
              <a:t>Pohyb vykonávat správně</a:t>
            </a:r>
            <a:endParaRPr lang="cs-CZ" b="1" dirty="0">
              <a:solidFill>
                <a:schemeClr val="tx2"/>
              </a:solidFill>
            </a:endParaRPr>
          </a:p>
          <a:p>
            <a:pPr marL="586350" indent="-514350">
              <a:buAutoNum type="arabicParenR"/>
            </a:pPr>
            <a:r>
              <a:rPr lang="cs-CZ" dirty="0">
                <a:solidFill>
                  <a:schemeClr val="tx2"/>
                </a:solidFill>
              </a:rPr>
              <a:t>Fyziologie</a:t>
            </a:r>
            <a:r>
              <a:rPr lang="cs-CZ" dirty="0"/>
              <a:t> </a:t>
            </a:r>
            <a:r>
              <a:rPr lang="cs-CZ" sz="2000" dirty="0"/>
              <a:t>– aplikace fyziologického výzkumu pro pochopení odezvy těla na zátěž a trénink – </a:t>
            </a:r>
            <a:r>
              <a:rPr lang="cs-CZ" sz="2000" b="1" dirty="0">
                <a:solidFill>
                  <a:schemeClr val="tx2"/>
                </a:solidFill>
              </a:rPr>
              <a:t>s intenzitou vedoucí k největším úspěchům - efektivně</a:t>
            </a:r>
          </a:p>
          <a:p>
            <a:pPr marL="586350" indent="-514350">
              <a:buAutoNum type="arabicParenR"/>
            </a:pPr>
            <a:r>
              <a:rPr lang="cs-CZ" dirty="0">
                <a:solidFill>
                  <a:schemeClr val="tx2"/>
                </a:solidFill>
              </a:rPr>
              <a:t>Sportovní medicína </a:t>
            </a:r>
            <a:r>
              <a:rPr lang="cs-CZ" sz="2000" dirty="0"/>
              <a:t>–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sekundární multioborová zdravotnická péče -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s prevencí rizika zranění.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Sportovní vědy přesahují do dalších oborů</a:t>
            </a:r>
            <a:r>
              <a:rPr lang="cs-CZ" sz="3600" dirty="0"/>
              <a:t> </a:t>
            </a:r>
            <a:endParaRPr lang="cs-CZ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b="1" dirty="0">
                <a:solidFill>
                  <a:schemeClr val="tx2"/>
                </a:solidFill>
              </a:rPr>
              <a:t>pomezí společenskovědní a medicínské oblasti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72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968F14-CCC8-4DF1-810A-3E19E090F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9CAA66-B8A7-4770-B99B-4F86CA553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C0C952-E180-42FA-B47B-64290AB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Biomechanika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1EA0B0-5BA2-41C0-BA2F-B336D4F8DC8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50873" y="1502123"/>
            <a:ext cx="5219998" cy="164229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i="1" dirty="0">
                <a:solidFill>
                  <a:schemeClr val="tx2"/>
                </a:solidFill>
              </a:rPr>
              <a:t>Proč mám tuto dovednost dělat právě tímto způsobem?</a:t>
            </a:r>
            <a:r>
              <a:rPr lang="cs-CZ" dirty="0">
                <a:solidFill>
                  <a:schemeClr val="tx2"/>
                </a:solidFill>
              </a:rPr>
              <a:t>“</a:t>
            </a:r>
          </a:p>
          <a:p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i="1" dirty="0">
                <a:solidFill>
                  <a:schemeClr val="tx2"/>
                </a:solidFill>
              </a:rPr>
              <a:t>Proč není tento způsob lepší?“</a:t>
            </a:r>
          </a:p>
          <a:p>
            <a:endParaRPr lang="cs-CZ" i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655CC96B-BBF1-42CD-AF42-9DC87B78EE0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978352" y="1502123"/>
            <a:ext cx="4377004" cy="433937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9BDB85B-DFF2-4938-A482-55DACB10B487}"/>
              </a:ext>
            </a:extLst>
          </p:cNvPr>
          <p:cNvSpPr txBox="1"/>
          <p:nvPr/>
        </p:nvSpPr>
        <p:spPr>
          <a:xfrm>
            <a:off x="666000" y="3219061"/>
            <a:ext cx="5548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Výukové</a:t>
            </a:r>
            <a:r>
              <a:rPr lang="cs-CZ" sz="2800" dirty="0"/>
              <a:t> a trenérské metody říkají, </a:t>
            </a:r>
            <a:r>
              <a:rPr lang="cs-CZ" sz="2800" dirty="0">
                <a:solidFill>
                  <a:schemeClr val="tx2"/>
                </a:solidFill>
              </a:rPr>
              <a:t>jakou techniku učit nebo trénovat</a:t>
            </a:r>
            <a:r>
              <a:rPr lang="cs-CZ" sz="2800" dirty="0"/>
              <a:t>, zatímco biomechanika říká, </a:t>
            </a:r>
            <a:r>
              <a:rPr lang="cs-CZ" sz="2800" b="1" dirty="0">
                <a:solidFill>
                  <a:schemeClr val="tx2"/>
                </a:solidFill>
              </a:rPr>
              <a:t>proč</a:t>
            </a:r>
            <a:r>
              <a:rPr lang="cs-CZ" sz="2800" dirty="0"/>
              <a:t> je nejlepší tyto techniky učit nebo trénovat.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0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6D5749-0A2D-4293-8177-B7C65DF6B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63A706-2010-4844-9C96-0B2F54DF9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992A46-0017-4F84-9C88-9FB165E5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Biomechanika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D60890C-113D-4AB6-BD19-6941E8D7655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30001" y="945788"/>
            <a:ext cx="5539958" cy="450329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Kinematická analýza pohybu – PC simulace: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Identifikovat optimální </a:t>
            </a:r>
            <a:r>
              <a:rPr lang="cs-CZ" dirty="0">
                <a:solidFill>
                  <a:schemeClr val="tx2"/>
                </a:solidFill>
              </a:rPr>
              <a:t>pohybové vzorce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Analyzovat</a:t>
            </a:r>
            <a:r>
              <a:rPr lang="cs-CZ" dirty="0"/>
              <a:t> zapojení a zatížení svalů s cílem určit </a:t>
            </a:r>
            <a:r>
              <a:rPr lang="cs-CZ" b="1" dirty="0">
                <a:solidFill>
                  <a:schemeClr val="tx2"/>
                </a:solidFill>
              </a:rPr>
              <a:t>nejbezpečnější</a:t>
            </a:r>
            <a:r>
              <a:rPr lang="cs-CZ" dirty="0"/>
              <a:t> a </a:t>
            </a:r>
            <a:r>
              <a:rPr lang="cs-CZ" dirty="0">
                <a:solidFill>
                  <a:schemeClr val="tx2"/>
                </a:solidFill>
              </a:rPr>
              <a:t>nejefektivnější</a:t>
            </a:r>
            <a:r>
              <a:rPr lang="cs-CZ" dirty="0"/>
              <a:t> způsob provedení určitého úkolu/pohybu</a:t>
            </a:r>
          </a:p>
        </p:txBody>
      </p:sp>
      <p:pic>
        <p:nvPicPr>
          <p:cNvPr id="3074" name="Picture 2" descr="https://www.clearinghouseforsport.gov.au/__data/assets/image/0007/957301/Biomechanics-14015-28.JPG">
            <a:extLst>
              <a:ext uri="{FF2B5EF4-FFF2-40B4-BE49-F238E27FC236}">
                <a16:creationId xmlns:a16="http://schemas.microsoft.com/office/drawing/2014/main" id="{83510D37-DAAE-425F-A639-618857418B45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2" y="1369376"/>
            <a:ext cx="5181827" cy="34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6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6DF598-3C2E-4E0D-9B0D-DC2BCCDBD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2D8D8B-F831-4176-9CEB-563CF5F7E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933568-4928-43CD-8CFC-555DF3E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Biomechanika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F24FAE0-7025-42FF-A29D-69F0689EA5C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60204" y="1629789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Pomáhá při vytváření </a:t>
            </a:r>
            <a:r>
              <a:rPr lang="cs-CZ" dirty="0">
                <a:solidFill>
                  <a:schemeClr val="tx2"/>
                </a:solidFill>
              </a:rPr>
              <a:t>správných pohybových návyků</a:t>
            </a:r>
            <a:r>
              <a:rPr lang="cs-CZ" dirty="0"/>
              <a:t>, které lze dlouhodobě udržovat (</a:t>
            </a:r>
            <a:r>
              <a:rPr lang="cs-CZ" dirty="0">
                <a:solidFill>
                  <a:schemeClr val="tx2"/>
                </a:solidFill>
              </a:rPr>
              <a:t>maximalizace výkonu a minimalizace rizika zranění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Analyzovat sportovní a cvičební vybavení</a:t>
            </a:r>
            <a:r>
              <a:rPr lang="cs-CZ" dirty="0"/>
              <a:t>, např. obuv, povrchy, rakety atd.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4345F6E-3D7F-49BA-9F38-02ECA6249FF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503502" y="479571"/>
            <a:ext cx="5072203" cy="29765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491CFA-3486-435D-9BBE-0159F1E3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75" y="3884432"/>
            <a:ext cx="5005011" cy="28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679F95-23FD-4E71-B25B-DA8B55F84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24C95-27DF-47D6-AC75-4197B6E7A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15F6BB-6BF5-4FAA-845B-9F224480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1" y="589711"/>
            <a:ext cx="4623591" cy="1043146"/>
          </a:xfrm>
        </p:spPr>
        <p:txBody>
          <a:bodyPr/>
          <a:lstStyle/>
          <a:p>
            <a:pPr algn="ctr"/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a </a:t>
            </a:r>
            <a:br>
              <a:rPr lang="cs-CZ" dirty="0"/>
            </a:br>
            <a:r>
              <a:rPr lang="cs-CZ" dirty="0"/>
              <a:t>biomechanika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87746D2-D198-458D-9E41-4B1F9239447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252068" y="2135058"/>
            <a:ext cx="5219700" cy="1629035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1E06FE42-7782-49FB-9E62-4453573F9C1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335311" y="747616"/>
            <a:ext cx="5219700" cy="16767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BAE15DF-8979-44A5-AB4D-810F133A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269" y="2580992"/>
            <a:ext cx="5055784" cy="137718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4478DF-4ADB-49C9-9055-0422FBC00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16" y="4230936"/>
            <a:ext cx="5795568" cy="17704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66C785D-A9E3-4C5B-AA11-32E09690D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31" y="4077374"/>
            <a:ext cx="5028837" cy="18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E48E0-AAB3-4EE3-A3C6-345A10CC3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FC4B25-CF73-48E4-97B6-092361FB4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D61609-AB9B-4B19-AF5C-D690A015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034054A-7B48-4799-AB6D-3120419DC79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756758" y="945788"/>
            <a:ext cx="5715242" cy="50564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Fyziologie zkoumá efekt tréningu na funkci a strukturu těla (míra adaptace)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Definuje, jak se tělo fyziologicky přizpůsobuje akutnímu nebo krátkodobému stresu při cvičení a chronickému nebo dlouhodobému stresu při fyzickém tréninku.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Cíl: lépe trénovat, podávat lepší výkony a rychleji se zotavovat.</a:t>
            </a:r>
          </a:p>
        </p:txBody>
      </p:sp>
      <p:pic>
        <p:nvPicPr>
          <p:cNvPr id="1026" name="Picture 2" descr="Why VO2 Max Is Important for Athletes - stack">
            <a:extLst>
              <a:ext uri="{FF2B5EF4-FFF2-40B4-BE49-F238E27FC236}">
                <a16:creationId xmlns:a16="http://schemas.microsoft.com/office/drawing/2014/main" id="{DF2E3F7D-A95D-46C5-98A5-770A505C4596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8" y="1558073"/>
            <a:ext cx="5109629" cy="34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0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864A4B-AE72-4CDE-B412-44E8D6B249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E23592-CE92-45F3-9BA4-8BEADD989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8B5964-B379-4324-AB60-57A8EAF8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DBBF5F4-FB72-448D-8460-040A5055B5E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254278" y="2695213"/>
            <a:ext cx="5219998" cy="2009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fyziologická odezva</a:t>
            </a:r>
            <a:r>
              <a:rPr lang="cs-CZ" dirty="0"/>
              <a:t> organismu na cvičení </a:t>
            </a:r>
            <a:r>
              <a:rPr lang="cs-CZ" dirty="0">
                <a:solidFill>
                  <a:schemeClr val="tx2"/>
                </a:solidFill>
              </a:rPr>
              <a:t>závisí</a:t>
            </a:r>
            <a:r>
              <a:rPr lang="cs-CZ" dirty="0"/>
              <a:t> na </a:t>
            </a:r>
            <a:r>
              <a:rPr lang="cs-CZ" dirty="0">
                <a:solidFill>
                  <a:schemeClr val="tx2"/>
                </a:solidFill>
              </a:rPr>
              <a:t>intenzitě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délce, frekvenci cvičení</a:t>
            </a:r>
            <a:r>
              <a:rPr lang="cs-CZ" dirty="0"/>
              <a:t> a také na podmínkách prostředí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122" name="Picture 2" descr="High Intensity Interval Training- The New Hit Sport? - Magazine -VitalAbo  Europe">
            <a:extLst>
              <a:ext uri="{FF2B5EF4-FFF2-40B4-BE49-F238E27FC236}">
                <a16:creationId xmlns:a16="http://schemas.microsoft.com/office/drawing/2014/main" id="{8BF91556-7F09-4A65-8F20-21644EBDE5CE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66" y="2250340"/>
            <a:ext cx="6209557" cy="27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9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4137BD-BD8A-4483-BDE9-7C3EDD3C40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07EF90-3D49-4935-89A0-B47B9F1210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849943-711D-448C-A4B9-E6C4D914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Scineces</a:t>
            </a:r>
            <a:r>
              <a:rPr lang="cs-CZ" dirty="0"/>
              <a:t> a Fyziologie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2D65C6F-0259-4D01-969C-0BC59F834007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2485396" y="1371528"/>
            <a:ext cx="7519370" cy="1571483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20B2E4C-E2A4-4084-9482-C0DC2597162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14000" y="3195011"/>
            <a:ext cx="11057278" cy="30329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chemeClr val="tx2"/>
                </a:solidFill>
              </a:rPr>
              <a:t>High</a:t>
            </a:r>
            <a:r>
              <a:rPr lang="cs-CZ" dirty="0">
                <a:solidFill>
                  <a:schemeClr val="tx2"/>
                </a:solidFill>
              </a:rPr>
              <a:t> Intensity Interval </a:t>
            </a:r>
            <a:r>
              <a:rPr lang="cs-CZ" dirty="0" err="1">
                <a:solidFill>
                  <a:schemeClr val="tx2"/>
                </a:solidFill>
              </a:rPr>
              <a:t>Training</a:t>
            </a:r>
            <a:endParaRPr lang="cs-CZ" dirty="0">
              <a:solidFill>
                <a:schemeClr val="tx2"/>
              </a:solidFill>
            </a:endParaRPr>
          </a:p>
          <a:p>
            <a:pPr marL="72000" indent="0">
              <a:lnSpc>
                <a:spcPct val="150000"/>
              </a:lnSpc>
              <a:buNone/>
            </a:pPr>
            <a:r>
              <a:rPr lang="cs-CZ" sz="1800" dirty="0"/>
              <a:t>HIIT byl v minulosti používán vytrvalostními sportovci jako prostředek ke zlepšení aerobní a anaerobní kondice. Nyní je zkoumán z hlediska snižování rizika onemocnění a léčby, především proto, že je časově velmi efektivní. </a:t>
            </a:r>
            <a:r>
              <a:rPr lang="cs-CZ" sz="1800" dirty="0">
                <a:solidFill>
                  <a:schemeClr val="tx2"/>
                </a:solidFill>
              </a:rPr>
              <a:t>Výzkum ukázal, že osm dvacetivteřinových sprintů s 10sekundovým zotavením mezi sprinty v průběhu čtyř minut zlepšilo aerobní kondici ve větší míře než déle trvající cvičení s nižší intenzitou.</a:t>
            </a:r>
          </a:p>
        </p:txBody>
      </p:sp>
    </p:spTree>
    <p:extLst>
      <p:ext uri="{BB962C8B-B14F-4D97-AF65-F5344CB8AC3E}">
        <p14:creationId xmlns:p14="http://schemas.microsoft.com/office/powerpoint/2010/main" val="268837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6428A2-13EB-41B7-BC39-8F65CD02B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A78E98-66C7-477D-A478-DB8FA0AC6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D0AE83-EF42-4EB5-B1DB-29839EE1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3" y="42959"/>
            <a:ext cx="5782177" cy="22619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A01A1B-77CB-4989-8A55-D16D8EE2C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961" y="2533650"/>
            <a:ext cx="6819900" cy="17907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9D346D-FFB5-4AF1-AADF-5E1B6EDB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669" y="490247"/>
            <a:ext cx="4983900" cy="167445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549C14-1DC6-4AFE-A31D-1004E679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823" y="4657165"/>
            <a:ext cx="5782177" cy="1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DDAEB1-38A0-4B46-8FB7-E5D55F416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FDF8D-A159-4159-9F2D-7772AEAC7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CC56F0D-278B-4EFC-B1B4-5B04D5CF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FA7A0F13-7B90-48F0-9C81-E615DD8D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7161"/>
            <a:ext cx="10753200" cy="446483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Věda</a:t>
            </a:r>
            <a:r>
              <a:rPr lang="cs-CZ" sz="2000" dirty="0"/>
              <a:t> je propracované a obecné empirické a rozumové </a:t>
            </a:r>
            <a:r>
              <a:rPr lang="cs-CZ" sz="2000" dirty="0">
                <a:solidFill>
                  <a:schemeClr val="tx2"/>
                </a:solidFill>
              </a:rPr>
              <a:t>poznávání, vycházející z pozorování, rozvažování nebo experimentu</a:t>
            </a:r>
            <a:r>
              <a:rPr lang="cs-CZ" sz="2000" dirty="0"/>
              <a:t>				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Soustavná, kritická a metodická snaha o pravdivé a obecné poznání v určité vymezené oblasti skutečnosti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Věda je systematický </a:t>
            </a:r>
            <a:r>
              <a:rPr lang="cs-CZ" sz="2000" dirty="0">
                <a:solidFill>
                  <a:schemeClr val="tx2"/>
                </a:solidFill>
              </a:rPr>
              <a:t>způsob poznání</a:t>
            </a:r>
            <a:r>
              <a:rPr lang="cs-CZ" sz="2000" dirty="0"/>
              <a:t> skutečnosti, jehož objektem mohou být </a:t>
            </a:r>
            <a:r>
              <a:rPr lang="cs-CZ" sz="2000" dirty="0">
                <a:solidFill>
                  <a:schemeClr val="tx2"/>
                </a:solidFill>
              </a:rPr>
              <a:t>předměty, události </a:t>
            </a:r>
            <a:r>
              <a:rPr lang="cs-CZ" sz="2000" dirty="0"/>
              <a:t>nebo</a:t>
            </a:r>
            <a:r>
              <a:rPr lang="cs-CZ" sz="2000" dirty="0">
                <a:solidFill>
                  <a:schemeClr val="tx2"/>
                </a:solidFill>
              </a:rPr>
              <a:t> lidé</a:t>
            </a:r>
          </a:p>
          <a:p>
            <a:pPr marL="72000" indent="0" algn="just">
              <a:lnSpc>
                <a:spcPct val="150000"/>
              </a:lnSpc>
              <a:buNone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Věda stojí na procesu: sdílení – vyvracení – potvrzování</a:t>
            </a:r>
            <a:r>
              <a:rPr lang="cs-CZ" sz="3600" dirty="0"/>
              <a:t>	</a:t>
            </a:r>
            <a:r>
              <a:rPr lang="cs-CZ" sz="3200" dirty="0"/>
              <a:t>	</a:t>
            </a:r>
            <a:r>
              <a:rPr lang="cs-CZ" dirty="0"/>
              <a:t>						</a:t>
            </a:r>
            <a:endParaRPr lang="cs-CZ" sz="1600" dirty="0">
              <a:solidFill>
                <a:schemeClr val="tx2"/>
              </a:solidFill>
            </a:endParaRP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21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DA43D4-5EF9-485B-B7AF-B1DFDE379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E2AAE0-F456-4A21-BA01-FA832CAF6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B617E0-618D-481F-8051-8E5F46BB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a sportovní medicína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9B5372-35EC-4AF4-87FF-2EC0847C719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66664"/>
            <a:ext cx="5219998" cy="48613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Sekundární prevence nemocí </a:t>
            </a:r>
            <a:r>
              <a:rPr lang="cs-CZ" sz="2400" dirty="0">
                <a:solidFill>
                  <a:schemeClr val="tx2"/>
                </a:solidFill>
              </a:rPr>
              <a:t>kardiovaskulárních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bronchopulmonálních -&gt;</a:t>
            </a:r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sportovní aktivita = </a:t>
            </a:r>
            <a:r>
              <a:rPr lang="cs-CZ" sz="2400" b="1" dirty="0">
                <a:solidFill>
                  <a:schemeClr val="tx2"/>
                </a:solidFill>
              </a:rPr>
              <a:t>sekundární léčba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Sekundární léčba zranění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Management rehabilitace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Monitorování zdravotního stavu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Posouzení schopností k pohybovým činnostem</a:t>
            </a:r>
          </a:p>
          <a:p>
            <a:pPr marL="7200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4098" name="Picture 2" descr="What Can a Sports Medicine Doctor Treat? |">
            <a:extLst>
              <a:ext uri="{FF2B5EF4-FFF2-40B4-BE49-F238E27FC236}">
                <a16:creationId xmlns:a16="http://schemas.microsoft.com/office/drawing/2014/main" id="{803872A9-CC14-4BF9-A8EC-81C1C2C60BB7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4" y="1562760"/>
            <a:ext cx="5592031" cy="37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20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446B3C-4450-4539-A395-29EC805120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CD2450-ADE6-410D-8613-969B59D35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F5FB24-B9EA-4987-B653-4176DFC9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a sportovní medicína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18BEF1C-B0A0-42EA-95E4-83B56F36959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Odborná preskripce pohybové aktivity – součást </a:t>
            </a:r>
            <a:r>
              <a:rPr lang="cs-CZ" dirty="0">
                <a:solidFill>
                  <a:schemeClr val="tx2"/>
                </a:solidFill>
              </a:rPr>
              <a:t>léčby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rehabilitace</a:t>
            </a:r>
            <a:r>
              <a:rPr lang="cs-CZ" dirty="0"/>
              <a:t> i </a:t>
            </a:r>
            <a:r>
              <a:rPr lang="cs-CZ" dirty="0">
                <a:solidFill>
                  <a:schemeClr val="tx2"/>
                </a:solidFill>
              </a:rPr>
              <a:t>každodenního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Diagnostika, léčba a prevence </a:t>
            </a:r>
            <a:r>
              <a:rPr lang="cs-CZ" dirty="0"/>
              <a:t>nemocí/zranění vzniklých </a:t>
            </a:r>
            <a:r>
              <a:rPr lang="cs-CZ" dirty="0">
                <a:solidFill>
                  <a:schemeClr val="tx2"/>
                </a:solidFill>
              </a:rPr>
              <a:t>nesprávným prováděním </a:t>
            </a:r>
            <a:r>
              <a:rPr lang="cs-CZ" dirty="0"/>
              <a:t>pohybové aktivity</a:t>
            </a:r>
          </a:p>
          <a:p>
            <a:endParaRPr lang="cs-CZ" dirty="0"/>
          </a:p>
        </p:txBody>
      </p:sp>
      <p:pic>
        <p:nvPicPr>
          <p:cNvPr id="1026" name="Picture 2" descr="How to treat a sports injury immediately when it happens?">
            <a:extLst>
              <a:ext uri="{FF2B5EF4-FFF2-40B4-BE49-F238E27FC236}">
                <a16:creationId xmlns:a16="http://schemas.microsoft.com/office/drawing/2014/main" id="{AE52ABD7-01C2-48BA-9B3E-71FE9BFA28E0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52" y="1854862"/>
            <a:ext cx="5567642" cy="31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0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16A3A4-3A99-4F23-89E5-25A48CBCD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6659E6-2601-4498-A96B-F0F3B778B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A635AC-D062-4DEE-BFBD-C7768D86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a sportovní medicína 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F4112B6-FB09-4A7F-8987-68528F8D575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600613" y="1370644"/>
            <a:ext cx="4130008" cy="2324604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60086B7-8AEC-4551-B98D-7542CB40715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Tvorba a řízení pohybových režimů zdravotně </a:t>
            </a:r>
            <a:r>
              <a:rPr lang="cs-CZ" dirty="0">
                <a:solidFill>
                  <a:schemeClr val="tx2"/>
                </a:solidFill>
              </a:rPr>
              <a:t>postižených</a:t>
            </a:r>
            <a:r>
              <a:rPr lang="cs-CZ" dirty="0"/>
              <a:t> a </a:t>
            </a:r>
            <a:r>
              <a:rPr lang="cs-CZ" dirty="0">
                <a:solidFill>
                  <a:schemeClr val="tx2"/>
                </a:solidFill>
              </a:rPr>
              <a:t>hendikepovaných</a:t>
            </a:r>
            <a:r>
              <a:rPr lang="cs-CZ" dirty="0"/>
              <a:t> sportovců.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Pohybová aktivita a zdraví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civilizační nemoci (obezita, diabetes, hypertenze, kardiovaskulární onemocnění)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onkologické onemocnění</a:t>
            </a:r>
          </a:p>
          <a:p>
            <a:endParaRPr lang="cs-CZ" dirty="0"/>
          </a:p>
        </p:txBody>
      </p:sp>
      <p:pic>
        <p:nvPicPr>
          <p:cNvPr id="1026" name="Picture 2" descr="Wheelchair athletes | School of Sport, Exercise and Health Sciences |  Loughborough University">
            <a:extLst>
              <a:ext uri="{FF2B5EF4-FFF2-40B4-BE49-F238E27FC236}">
                <a16:creationId xmlns:a16="http://schemas.microsoft.com/office/drawing/2014/main" id="{EB46EF27-7C37-4475-9691-705121C0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3" y="3894316"/>
            <a:ext cx="4639143" cy="20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0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4D0D37-2F79-44B6-8D89-497AF6D4D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D6C529-BCCF-4F82-B865-93FAF9F00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FF3199-8DF2-4E5D-8B56-47259C75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660567"/>
            <a:ext cx="10753200" cy="451576"/>
          </a:xfrm>
        </p:spPr>
        <p:txBody>
          <a:bodyPr/>
          <a:lstStyle/>
          <a:p>
            <a:r>
              <a:rPr lang="cs-CZ" dirty="0"/>
              <a:t>Fyzická (in)aktivita a zdraví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3E4708-5AB4-4881-8B67-6F06C40340F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dirty="0" err="1"/>
              <a:t>Covid</a:t>
            </a:r>
            <a:r>
              <a:rPr lang="cs-CZ" dirty="0"/>
              <a:t> – 19</a:t>
            </a:r>
          </a:p>
          <a:p>
            <a:pPr marL="72000" indent="0" algn="ctr">
              <a:buNone/>
            </a:pPr>
            <a:r>
              <a:rPr lang="cs-CZ" dirty="0"/>
              <a:t>Technologie</a:t>
            </a:r>
          </a:p>
          <a:p>
            <a:pPr marL="72000" indent="0" algn="ctr">
              <a:buNone/>
            </a:pPr>
            <a:r>
              <a:rPr lang="cs-CZ" dirty="0"/>
              <a:t>Sedavý způsob života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Snížení pohybové aktivity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CA3CA91-B0A2-4DDF-B8E0-DB75DE32842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65458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Děti: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Dramatické snížení fyzické výkonnosti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Vyšší výskyt obezity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Pohyb vede k nižšímu výskytu kardiovaskulárních, metabolických a mentálních nemocí v dospělém věku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Chronická onemocnění v dospělém věku jsou spojována s dětstvím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Společenská role sportu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9CED2A16-BE4E-49E9-818C-2A2FE7FF9216}"/>
              </a:ext>
            </a:extLst>
          </p:cNvPr>
          <p:cNvSpPr/>
          <p:nvPr/>
        </p:nvSpPr>
        <p:spPr bwMode="auto">
          <a:xfrm>
            <a:off x="3143386" y="3295643"/>
            <a:ext cx="373225" cy="6531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44F44A6-8112-492C-9743-115BD6BACEFA}"/>
              </a:ext>
            </a:extLst>
          </p:cNvPr>
          <p:cNvSpPr/>
          <p:nvPr/>
        </p:nvSpPr>
        <p:spPr bwMode="auto">
          <a:xfrm>
            <a:off x="2232290" y="4989724"/>
            <a:ext cx="2195416" cy="6531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5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82E407-964C-452C-B42C-6BD49080D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EE8B19-72DC-4CB0-B20A-647A85358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E9ECBCA-8085-4081-A669-9E6FC9BA7C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0204" y="1286497"/>
            <a:ext cx="5220000" cy="271576"/>
          </a:xfrm>
        </p:spPr>
        <p:txBody>
          <a:bodyPr/>
          <a:lstStyle/>
          <a:p>
            <a:pPr algn="ctr"/>
            <a:r>
              <a:rPr lang="cs-CZ" sz="2800" b="1" dirty="0"/>
              <a:t>Dospělí</a:t>
            </a:r>
            <a:r>
              <a:rPr lang="cs-CZ" sz="2400" dirty="0"/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0E46EF-ADF2-4D64-87D4-03AF28B4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78" y="27538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Fyzická (in)aktivita a zdraví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E0A72C5-C740-4121-972F-916C06B6FD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sz="2800" b="1" dirty="0"/>
              <a:t>Senioři</a:t>
            </a:r>
            <a:endParaRPr lang="cs-CZ" b="1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9F1B9A7D-16AF-4001-8469-672C10C4245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Výskyt civilizačních onemocnění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Hypertenze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Vysoký cholesterol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Kardiovaskulární onemocnění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Kvalita kostí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Deprese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Plodnost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5819F2C5-AA59-4F81-AF19-0FC591BF2CA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2926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Úzkost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Snížená kvalita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Snížená </a:t>
            </a:r>
            <a:r>
              <a:rPr lang="cs-CZ" sz="2400" dirty="0" err="1"/>
              <a:t>samoobslužnost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Snížená stabilita, riziko pádů - zranění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Zvýšené riziko onemocnění úmrtí</a:t>
            </a:r>
          </a:p>
        </p:txBody>
      </p:sp>
      <p:pic>
        <p:nvPicPr>
          <p:cNvPr id="3074" name="Picture 2" descr="Divorce linked to obesity in children">
            <a:extLst>
              <a:ext uri="{FF2B5EF4-FFF2-40B4-BE49-F238E27FC236}">
                <a16:creationId xmlns:a16="http://schemas.microsoft.com/office/drawing/2014/main" id="{A2659F6D-C894-499E-A337-C11865BB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31" y="4739356"/>
            <a:ext cx="3901225" cy="20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E7E61B-FF87-4E96-A1CD-5E478DDB2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02994C-D28C-4FCF-9BA0-9DAAEF992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099CCD-1F80-44FF-A7D6-BC0BB9AD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Pohybová aktivita - WHO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A865B84-12F0-4475-A429-875A2734DD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Fyzická </a:t>
            </a:r>
            <a:r>
              <a:rPr lang="cs-CZ" dirty="0" err="1"/>
              <a:t>inaktivita</a:t>
            </a:r>
            <a:r>
              <a:rPr lang="cs-CZ" dirty="0"/>
              <a:t> je jedním z hlavních </a:t>
            </a:r>
            <a:r>
              <a:rPr lang="cs-CZ" dirty="0">
                <a:solidFill>
                  <a:schemeClr val="tx2"/>
                </a:solidFill>
              </a:rPr>
              <a:t>rizikových faktorů úmrtnosti</a:t>
            </a:r>
            <a:r>
              <a:rPr lang="cs-CZ" dirty="0"/>
              <a:t> na neinfekční nemoci. Lidé, kteří jsou nedostatečně aktivní, </a:t>
            </a:r>
            <a:r>
              <a:rPr lang="cs-CZ" dirty="0">
                <a:solidFill>
                  <a:schemeClr val="tx2"/>
                </a:solidFill>
              </a:rPr>
              <a:t>mají o 20 až 30 % </a:t>
            </a:r>
            <a:r>
              <a:rPr lang="cs-CZ" dirty="0"/>
              <a:t>vyšší riziko úmrtí než lidé, kteří jsou dostatečně aktivní.</a:t>
            </a:r>
          </a:p>
          <a:p>
            <a:r>
              <a:rPr lang="cs-CZ" dirty="0">
                <a:hlinkClick r:id="rId2"/>
              </a:rPr>
              <a:t>WHO</a:t>
            </a:r>
            <a:endParaRPr lang="cs-CZ" dirty="0"/>
          </a:p>
          <a:p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4CB3CBF-C490-49BC-97F6-01680D8F7415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916867" y="1701505"/>
            <a:ext cx="44862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AF14BB-5CAB-4BA1-8C23-47EFEC478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38B456-8D65-4A65-B28F-925A5DF8F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5F089F-512B-4977-B3A1-487D2950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Shrnutí: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</p:txBody>
      </p:sp>
      <p:pic>
        <p:nvPicPr>
          <p:cNvPr id="2050" name="Picture 2" descr="114,095 Sports Science Stock Photos, Pictures &amp;amp; Royalty-Free Images - iStock">
            <a:extLst>
              <a:ext uri="{FF2B5EF4-FFF2-40B4-BE49-F238E27FC236}">
                <a16:creationId xmlns:a16="http://schemas.microsoft.com/office/drawing/2014/main" id="{13884103-D85A-4B02-ADDF-F3714D4566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43" y="1604865"/>
            <a:ext cx="7436714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94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D4A4E6-A773-4BC4-A82D-43A61CF17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835C49-C7D4-44E8-AE7E-FF575A570B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1009B4D-211F-43D9-8DB2-95118567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2A5581D-ED94-4DF7-B263-AFC23D1A384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Biomechanika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Správně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Fyziologie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Efektivně (cíleně)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Sportovní medicína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Bez zranění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(výživa, psychologie…)</a:t>
            </a:r>
          </a:p>
        </p:txBody>
      </p:sp>
      <p:pic>
        <p:nvPicPr>
          <p:cNvPr id="9" name="Zástupný symbol pro obsah 6">
            <a:extLst>
              <a:ext uri="{FF2B5EF4-FFF2-40B4-BE49-F238E27FC236}">
                <a16:creationId xmlns:a16="http://schemas.microsoft.com/office/drawing/2014/main" id="{F5A4DB95-B44B-4CEA-B14D-5C4EF4C23E85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7501501" y="288994"/>
            <a:ext cx="2276997" cy="2257424"/>
          </a:xfrm>
          <a:prstGeom prst="rect">
            <a:avLst/>
          </a:prstGeom>
        </p:spPr>
      </p:pic>
      <p:pic>
        <p:nvPicPr>
          <p:cNvPr id="2050" name="Picture 2" descr="Exercise Physiology | The Melbourne Sports Medicine Centre">
            <a:extLst>
              <a:ext uri="{FF2B5EF4-FFF2-40B4-BE49-F238E27FC236}">
                <a16:creationId xmlns:a16="http://schemas.microsoft.com/office/drawing/2014/main" id="{C5AA0CBC-21C8-4331-96B9-E2DA4518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3" y="2808288"/>
            <a:ext cx="2581469" cy="16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jury and mind: can you think yourself better?">
            <a:extLst>
              <a:ext uri="{FF2B5EF4-FFF2-40B4-BE49-F238E27FC236}">
                <a16:creationId xmlns:a16="http://schemas.microsoft.com/office/drawing/2014/main" id="{5F72154B-37E7-4B29-A738-72C63C59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74" y="4534689"/>
            <a:ext cx="2589248" cy="16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71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FE5918-F252-426B-BDB1-5585D8D6F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AA368B-BD39-4E82-8744-63E813909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45997-8579-4029-A56F-36BD0041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14" y="267715"/>
            <a:ext cx="10753200" cy="451576"/>
          </a:xfrm>
        </p:spPr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- sportovci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8D2B72-6FCA-48D8-BF1A-3275F120E81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069469"/>
            <a:ext cx="5219998" cy="4286302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Síla, kondice, výkonnost, prevence zranění…..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Monitorování adaptace organismu / sportovní aktivity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Tvorba specifického tréninku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Maximalizace sportovního výkonu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Prevence zranění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Rekonvalescence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Sportovní výživa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……………..</a:t>
            </a:r>
          </a:p>
        </p:txBody>
      </p:sp>
      <p:pic>
        <p:nvPicPr>
          <p:cNvPr id="2050" name="Picture 2" descr="Get Beyond the Numbers - ELITETRACK">
            <a:extLst>
              <a:ext uri="{FF2B5EF4-FFF2-40B4-BE49-F238E27FC236}">
                <a16:creationId xmlns:a16="http://schemas.microsoft.com/office/drawing/2014/main" id="{11124BCE-3E6B-45BB-90BC-5CF051615A4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10" y="805297"/>
            <a:ext cx="4956369" cy="2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lied Sport Science Applied Sport Science">
            <a:extLst>
              <a:ext uri="{FF2B5EF4-FFF2-40B4-BE49-F238E27FC236}">
                <a16:creationId xmlns:a16="http://schemas.microsoft.com/office/drawing/2014/main" id="{025D8B38-B9FE-459D-9C00-E65A892D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30" y="4347435"/>
            <a:ext cx="3238656" cy="21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ort Science Agency - Telling Performance Stories">
            <a:extLst>
              <a:ext uri="{FF2B5EF4-FFF2-40B4-BE49-F238E27FC236}">
                <a16:creationId xmlns:a16="http://schemas.microsoft.com/office/drawing/2014/main" id="{BC5C0177-CE23-4649-BFAF-460129E3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6" y="4068830"/>
            <a:ext cx="2716314" cy="27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9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71FE31-BEBD-4035-B684-50E22A46FB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462A11-F620-424B-A896-5AA503AF7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75E915-39FF-4677-8321-F5F7B63B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96" y="378000"/>
            <a:ext cx="7140269" cy="451576"/>
          </a:xfrm>
        </p:spPr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Scineces</a:t>
            </a:r>
            <a:r>
              <a:rPr lang="cs-CZ" dirty="0"/>
              <a:t> - populace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0F44751-4A6B-4831-99A7-A46F5896FF0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427070"/>
            <a:ext cx="5219998" cy="42034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Udržování dobrého zdraví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Prevence onemocnění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Rekonvalescence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Prodloužení kvality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Psychické zdraví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Prevence civilizačních onemocnění</a:t>
            </a:r>
          </a:p>
        </p:txBody>
      </p:sp>
      <p:pic>
        <p:nvPicPr>
          <p:cNvPr id="3074" name="Picture 2" descr="Being A Personal Trainer for Seniors: The Best Tips to Follow">
            <a:extLst>
              <a:ext uri="{FF2B5EF4-FFF2-40B4-BE49-F238E27FC236}">
                <a16:creationId xmlns:a16="http://schemas.microsoft.com/office/drawing/2014/main" id="{6B4FE4DB-1959-43F5-BAAE-B09F5296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36" y="456817"/>
            <a:ext cx="4104714" cy="24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dentary lifestyle: Do you have a sedentary lifestyle? Here&amp;#39;s how you can  change that with small efforts - The Economic Times">
            <a:extLst>
              <a:ext uri="{FF2B5EF4-FFF2-40B4-BE49-F238E27FC236}">
                <a16:creationId xmlns:a16="http://schemas.microsoft.com/office/drawing/2014/main" id="{E172C58D-D8DA-4953-8ED5-601DD733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1" y="3288857"/>
            <a:ext cx="3981062" cy="29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1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B75FC5-29C9-41D5-9A24-B91E0E83E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6CB6DE-7521-4D9F-96B2-C07FB7FEE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76F5D1-87F7-44C1-87D7-8610EBB3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C5254-4864-4FA4-A052-D5D6E28D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Veškeré </a:t>
            </a:r>
            <a:r>
              <a:rPr lang="cs-CZ" sz="2400" dirty="0">
                <a:solidFill>
                  <a:schemeClr val="tx2"/>
                </a:solidFill>
              </a:rPr>
              <a:t>formy tělesné aktivity</a:t>
            </a:r>
            <a:r>
              <a:rPr lang="cs-CZ" sz="2400" dirty="0"/>
              <a:t>, které, provozovány příležitostně nebo organizovaně, usilují o vyjádření nebo </a:t>
            </a:r>
            <a:r>
              <a:rPr lang="cs-CZ" sz="2400" dirty="0">
                <a:solidFill>
                  <a:schemeClr val="tx2"/>
                </a:solidFill>
              </a:rPr>
              <a:t>vylepšení fyzické kondice a duševní pohody</a:t>
            </a:r>
            <a:r>
              <a:rPr lang="cs-CZ" sz="2400" dirty="0"/>
              <a:t>, utvoření společenských vztahů či dosažení výsledků v soutěžích na všech úrovních.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„</a:t>
            </a:r>
            <a:r>
              <a:rPr lang="cs-CZ" sz="2400" i="1" dirty="0"/>
              <a:t>Sport tvoří součást dědictví každého muže a ženy a nelze jej ničím jiným nahradit</a:t>
            </a:r>
            <a:r>
              <a:rPr lang="cs-CZ" sz="2400" dirty="0"/>
              <a:t>.“ </a:t>
            </a:r>
            <a:r>
              <a:rPr lang="cs-CZ" sz="1600" dirty="0"/>
              <a:t>(</a:t>
            </a:r>
            <a:r>
              <a:rPr lang="cs-CZ" sz="1600" dirty="0" err="1"/>
              <a:t>Pierre</a:t>
            </a:r>
            <a:r>
              <a:rPr lang="cs-CZ" sz="1600" dirty="0"/>
              <a:t> de </a:t>
            </a:r>
            <a:r>
              <a:rPr lang="cs-CZ" sz="1600" dirty="0" err="1"/>
              <a:t>Coubertin</a:t>
            </a:r>
            <a:r>
              <a:rPr lang="cs-CZ" sz="1600" dirty="0"/>
              <a:t>)</a:t>
            </a:r>
            <a:endParaRPr lang="cs-CZ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2"/>
                </a:solidFill>
              </a:rPr>
              <a:t>Funkce sportu – zdravotní, výchovná, ekonomická, zábavy, reprezentační a diplomatická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* Komise evropských společenství, Bílá kniha, Bílá kniha o sportu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3236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B8D303-1F08-4D57-B353-3E2D27789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3B23B-E905-4DF9-9590-F28FBAE5A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A246DBC-47D9-47E2-A237-E0FEC509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16019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8CE20A-9B9D-476B-998D-F739E7933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8AAE6C-19AC-4CCE-BAE9-A43B3DB4B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36064C4-D01F-4AB5-8B06-DB596422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5" y="284902"/>
            <a:ext cx="10753200" cy="451576"/>
          </a:xfrm>
        </p:spPr>
        <p:txBody>
          <a:bodyPr/>
          <a:lstStyle/>
          <a:p>
            <a:r>
              <a:rPr lang="cs-CZ" dirty="0"/>
              <a:t>Věda a sport: 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DCFDBC0-E216-42BD-BA8E-E2EED626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35" y="1026000"/>
            <a:ext cx="10753200" cy="4139998"/>
          </a:xfrm>
        </p:spPr>
        <p:txBody>
          <a:bodyPr/>
          <a:lstStyle/>
          <a:p>
            <a:r>
              <a:rPr lang="cs-CZ" dirty="0"/>
              <a:t>efektivní vyhledávání informací ve vědeckých publikacích</a:t>
            </a:r>
          </a:p>
          <a:p>
            <a:r>
              <a:rPr lang="cs-CZ" dirty="0"/>
              <a:t>efektivní třídění a validace vědeckých informací</a:t>
            </a:r>
          </a:p>
          <a:p>
            <a:r>
              <a:rPr lang="cs-CZ" dirty="0"/>
              <a:t>interpretace vědeckých informací</a:t>
            </a:r>
          </a:p>
          <a:p>
            <a:r>
              <a:rPr lang="cs-CZ" dirty="0"/>
              <a:t>aplikace vědeckých informací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933ED-3EE1-46D8-863B-E03D3BAB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92" y="3095999"/>
            <a:ext cx="7578983" cy="28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9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E7A5BB-ACA0-49C3-A0F4-410E98C32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1C551E-4AA2-4C40-92FC-58DEDFC67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4D3069-B654-4316-9284-358CC7C3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283D33-595F-4187-8115-72B5FF38E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2"/>
                </a:solidFill>
              </a:rPr>
              <a:t>Sportovní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věda</a:t>
            </a:r>
            <a:r>
              <a:rPr lang="en-US" sz="2400" dirty="0"/>
              <a:t> je </a:t>
            </a:r>
            <a:r>
              <a:rPr lang="en-US" sz="2400" dirty="0" err="1"/>
              <a:t>disciplína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studuje</a:t>
            </a:r>
            <a:r>
              <a:rPr lang="en-US" sz="2400" dirty="0"/>
              <a:t>,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funguje</a:t>
            </a:r>
            <a:r>
              <a:rPr lang="en-US" sz="2400" dirty="0"/>
              <a:t> </a:t>
            </a:r>
            <a:r>
              <a:rPr lang="en-US" sz="2400" dirty="0" err="1"/>
              <a:t>zdravé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lidské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tělo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během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cvičení</a:t>
            </a:r>
            <a:r>
              <a:rPr lang="en-US" sz="2400" dirty="0"/>
              <a:t> a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sport a </a:t>
            </a:r>
            <a:r>
              <a:rPr lang="en-US" sz="2400" dirty="0" err="1">
                <a:solidFill>
                  <a:schemeClr val="tx2"/>
                </a:solidFill>
              </a:rPr>
              <a:t>fyzická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aktivita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podporují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zdraví</a:t>
            </a:r>
            <a:r>
              <a:rPr lang="en-US" sz="2400" dirty="0">
                <a:solidFill>
                  <a:schemeClr val="tx2"/>
                </a:solidFill>
              </a:rPr>
              <a:t> a </a:t>
            </a:r>
            <a:r>
              <a:rPr lang="en-US" sz="2400" dirty="0" err="1">
                <a:solidFill>
                  <a:schemeClr val="tx2"/>
                </a:solidFill>
              </a:rPr>
              <a:t>výkonnost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od </a:t>
            </a:r>
            <a:r>
              <a:rPr lang="cs-CZ" sz="2400" dirty="0"/>
              <a:t>úrovně </a:t>
            </a:r>
            <a:r>
              <a:rPr lang="en-US" sz="2400" dirty="0" err="1"/>
              <a:t>buněčné</a:t>
            </a:r>
            <a:r>
              <a:rPr lang="en-US" sz="2400" dirty="0"/>
              <a:t> </a:t>
            </a:r>
            <a:r>
              <a:rPr lang="en-US" sz="2400" dirty="0" err="1"/>
              <a:t>až</a:t>
            </a:r>
            <a:r>
              <a:rPr lang="en-US" sz="2400" dirty="0"/>
              <a:t> po </a:t>
            </a:r>
            <a:r>
              <a:rPr lang="en-US" sz="2400" dirty="0" err="1"/>
              <a:t>celé</a:t>
            </a:r>
            <a:r>
              <a:rPr lang="en-US" sz="2400" dirty="0"/>
              <a:t> </a:t>
            </a:r>
            <a:r>
              <a:rPr lang="en-US" sz="2400" dirty="0" err="1"/>
              <a:t>tělo</a:t>
            </a:r>
            <a:r>
              <a:rPr lang="en-US" sz="2400" dirty="0"/>
              <a:t>.</a:t>
            </a:r>
            <a:endParaRPr lang="cs-CZ" sz="2400" dirty="0"/>
          </a:p>
          <a:p>
            <a:pPr marL="72000" indent="0" algn="just">
              <a:buNone/>
            </a:pPr>
            <a:endParaRPr lang="cs-CZ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2"/>
                </a:solidFill>
              </a:rPr>
              <a:t>Sportovní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věda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/>
              <a:t>aplikuje</a:t>
            </a:r>
            <a:r>
              <a:rPr lang="en-US" sz="2400" dirty="0"/>
              <a:t> </a:t>
            </a:r>
            <a:r>
              <a:rPr lang="en-US" sz="2400" dirty="0" err="1"/>
              <a:t>studium</a:t>
            </a:r>
            <a:r>
              <a:rPr lang="en-US" sz="2400" dirty="0"/>
              <a:t> </a:t>
            </a:r>
            <a:r>
              <a:rPr lang="en-US" sz="2400" dirty="0" err="1"/>
              <a:t>vědy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sportovní</a:t>
            </a:r>
            <a:r>
              <a:rPr lang="en-US" sz="2400" dirty="0"/>
              <a:t> </a:t>
            </a:r>
            <a:r>
              <a:rPr lang="en-US" sz="2400" dirty="0" err="1"/>
              <a:t>aktivity</a:t>
            </a:r>
            <a:r>
              <a:rPr lang="en-US" sz="2400" dirty="0"/>
              <a:t>. </a:t>
            </a:r>
            <a:r>
              <a:rPr lang="cs-CZ" sz="2400" dirty="0">
                <a:solidFill>
                  <a:schemeClr val="tx2"/>
                </a:solidFill>
              </a:rPr>
              <a:t>P</a:t>
            </a:r>
            <a:r>
              <a:rPr lang="en-US" sz="2400" dirty="0" err="1">
                <a:solidFill>
                  <a:schemeClr val="tx2"/>
                </a:solidFill>
              </a:rPr>
              <a:t>omáh</a:t>
            </a:r>
            <a:r>
              <a:rPr lang="cs-CZ" sz="2400" dirty="0">
                <a:solidFill>
                  <a:schemeClr val="tx2"/>
                </a:solidFill>
              </a:rPr>
              <a:t>á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maximalizovat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výkon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a </a:t>
            </a:r>
            <a:r>
              <a:rPr lang="en-US" sz="2400" dirty="0" err="1">
                <a:solidFill>
                  <a:schemeClr val="tx2"/>
                </a:solidFill>
              </a:rPr>
              <a:t>vytrvalost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v </a:t>
            </a:r>
            <a:r>
              <a:rPr lang="en-US" sz="2400" dirty="0" err="1"/>
              <a:t>přípravě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akce</a:t>
            </a:r>
            <a:r>
              <a:rPr lang="en-US" sz="2400" dirty="0"/>
              <a:t> a </a:t>
            </a:r>
            <a:r>
              <a:rPr lang="en-US" sz="2400" dirty="0" err="1"/>
              <a:t>soutěže</a:t>
            </a:r>
            <a:r>
              <a:rPr lang="en-US" sz="2400" dirty="0"/>
              <a:t> a </a:t>
            </a:r>
            <a:r>
              <a:rPr lang="en-US" sz="2400" dirty="0" err="1">
                <a:solidFill>
                  <a:schemeClr val="tx2"/>
                </a:solidFill>
              </a:rPr>
              <a:t>zároveň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snižovat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riziko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zranění</a:t>
            </a:r>
            <a:r>
              <a:rPr lang="en-US" sz="2400" dirty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096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F11CA1-8586-4D56-9E12-A21160536D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57029"/>
            <a:ext cx="7920000" cy="25200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A98BA7-CC84-4F4C-B84A-BE2C775D2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E6C7440-AA6A-4E43-A33D-D0BFD751A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plánuje, vede a zhodnocuje tréninky. </a:t>
            </a:r>
            <a:r>
              <a:rPr lang="cs-CZ" dirty="0">
                <a:solidFill>
                  <a:schemeClr val="tx1"/>
                </a:solidFill>
              </a:rPr>
              <a:t>Postupným zvyšováním sportovních výzev v tréninku </a:t>
            </a:r>
            <a:r>
              <a:rPr lang="cs-CZ" dirty="0"/>
              <a:t>vede sportovce ke zlepšení herních dovedností.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7BBE1C-075C-43A2-8B89-B6571EF6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Trenér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D1EC91D-E1D6-449A-97BB-D1C33DD0EA7F}"/>
              </a:ext>
            </a:extLst>
          </p:cNvPr>
          <p:cNvSpPr/>
          <p:nvPr/>
        </p:nvSpPr>
        <p:spPr bwMode="auto">
          <a:xfrm>
            <a:off x="4977961" y="4053774"/>
            <a:ext cx="1492898" cy="643812"/>
          </a:xfrm>
          <a:prstGeom prst="roundRect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7188F2-C64C-4BF2-AD6B-7B56AAD227EE}"/>
              </a:ext>
            </a:extLst>
          </p:cNvPr>
          <p:cNvSpPr txBox="1"/>
          <p:nvPr/>
        </p:nvSpPr>
        <p:spPr>
          <a:xfrm>
            <a:off x="5009298" y="4137627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TRENÉR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B94CD75-68AC-40EA-8770-B26F7BD6A328}"/>
              </a:ext>
            </a:extLst>
          </p:cNvPr>
          <p:cNvSpPr/>
          <p:nvPr/>
        </p:nvSpPr>
        <p:spPr bwMode="auto">
          <a:xfrm>
            <a:off x="924712" y="5584188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7E570F5C-72F2-498D-A834-BD247ECCA072}"/>
              </a:ext>
            </a:extLst>
          </p:cNvPr>
          <p:cNvSpPr/>
          <p:nvPr/>
        </p:nvSpPr>
        <p:spPr bwMode="auto">
          <a:xfrm>
            <a:off x="931418" y="2904621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F853316-38BE-49AB-A23B-442A8C3DFE59}"/>
              </a:ext>
            </a:extLst>
          </p:cNvPr>
          <p:cNvSpPr/>
          <p:nvPr/>
        </p:nvSpPr>
        <p:spPr bwMode="auto">
          <a:xfrm>
            <a:off x="931418" y="3777043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C13CC52-0EA1-4752-B840-36A8528D242C}"/>
              </a:ext>
            </a:extLst>
          </p:cNvPr>
          <p:cNvSpPr/>
          <p:nvPr/>
        </p:nvSpPr>
        <p:spPr bwMode="auto">
          <a:xfrm>
            <a:off x="931418" y="1992856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08C0174D-5B37-4D52-A405-F1870ECF99CA}"/>
              </a:ext>
            </a:extLst>
          </p:cNvPr>
          <p:cNvSpPr/>
          <p:nvPr/>
        </p:nvSpPr>
        <p:spPr bwMode="auto">
          <a:xfrm>
            <a:off x="924712" y="4703750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EC9E70-F1DC-41A1-9451-7A608C97A70B}"/>
              </a:ext>
            </a:extLst>
          </p:cNvPr>
          <p:cNvSpPr txBox="1"/>
          <p:nvPr/>
        </p:nvSpPr>
        <p:spPr>
          <a:xfrm>
            <a:off x="967369" y="2925718"/>
            <a:ext cx="160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</a:t>
            </a:r>
            <a:r>
              <a:rPr lang="cs-CZ" sz="1600" b="1" dirty="0" err="1">
                <a:solidFill>
                  <a:schemeClr val="tx2"/>
                </a:solidFill>
                <a:latin typeface="Arial"/>
              </a:rPr>
              <a:t>pretace</a:t>
            </a:r>
            <a:r>
              <a:rPr lang="cs-CZ" sz="1600" b="1" dirty="0">
                <a:solidFill>
                  <a:schemeClr val="tx2"/>
                </a:solidFill>
                <a:latin typeface="Arial"/>
              </a:rPr>
              <a:t> dat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0AD51FB-18CC-49C2-B459-D86936B7B6EA}"/>
              </a:ext>
            </a:extLst>
          </p:cNvPr>
          <p:cNvSpPr txBox="1"/>
          <p:nvPr/>
        </p:nvSpPr>
        <p:spPr>
          <a:xfrm>
            <a:off x="1125793" y="4653567"/>
            <a:ext cx="1242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Rozvoj sportovního výkonu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D0F2AB2-8A1A-44D8-B1B2-1337732833A4}"/>
              </a:ext>
            </a:extLst>
          </p:cNvPr>
          <p:cNvSpPr txBox="1"/>
          <p:nvPr/>
        </p:nvSpPr>
        <p:spPr>
          <a:xfrm>
            <a:off x="965560" y="2158198"/>
            <a:ext cx="155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schemeClr val="tx2"/>
                </a:solidFill>
                <a:latin typeface="Arial"/>
              </a:rPr>
              <a:t>Sebevzdělávání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3873381-F710-40A3-ADDD-464B8627FBB0}"/>
              </a:ext>
            </a:extLst>
          </p:cNvPr>
          <p:cNvSpPr/>
          <p:nvPr/>
        </p:nvSpPr>
        <p:spPr>
          <a:xfrm>
            <a:off x="1046925" y="3898859"/>
            <a:ext cx="1261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b="1" dirty="0">
                <a:solidFill>
                  <a:srgbClr val="000000"/>
                </a:solidFill>
              </a:rPr>
              <a:t>Motivátor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BF4EB48A-C3A6-46A8-9B3F-4F2D5B3E6735}"/>
              </a:ext>
            </a:extLst>
          </p:cNvPr>
          <p:cNvSpPr/>
          <p:nvPr/>
        </p:nvSpPr>
        <p:spPr bwMode="auto">
          <a:xfrm>
            <a:off x="4942968" y="2967737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27DB3B4D-70FB-4A91-A63C-BABEBFDDA4CB}"/>
              </a:ext>
            </a:extLst>
          </p:cNvPr>
          <p:cNvSpPr/>
          <p:nvPr/>
        </p:nvSpPr>
        <p:spPr bwMode="auto">
          <a:xfrm>
            <a:off x="2704461" y="2884839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9752E416-D8CB-4CAA-9742-B2B0DCFD12D9}"/>
              </a:ext>
            </a:extLst>
          </p:cNvPr>
          <p:cNvSpPr/>
          <p:nvPr/>
        </p:nvSpPr>
        <p:spPr bwMode="auto">
          <a:xfrm>
            <a:off x="2704461" y="3757261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953F57B9-DF25-4127-BADD-30B73C622C16}"/>
              </a:ext>
            </a:extLst>
          </p:cNvPr>
          <p:cNvSpPr/>
          <p:nvPr/>
        </p:nvSpPr>
        <p:spPr bwMode="auto">
          <a:xfrm>
            <a:off x="2704461" y="1973074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9E447DD7-52A1-4116-89A2-8181BA7D2833}"/>
              </a:ext>
            </a:extLst>
          </p:cNvPr>
          <p:cNvSpPr/>
          <p:nvPr/>
        </p:nvSpPr>
        <p:spPr bwMode="auto">
          <a:xfrm>
            <a:off x="2568432" y="4538482"/>
            <a:ext cx="2125730" cy="133709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F8DF2A8-6EC2-4F8B-AFD1-48F8C1814AEC}"/>
              </a:ext>
            </a:extLst>
          </p:cNvPr>
          <p:cNvSpPr txBox="1"/>
          <p:nvPr/>
        </p:nvSpPr>
        <p:spPr>
          <a:xfrm>
            <a:off x="2852178" y="2880371"/>
            <a:ext cx="121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chemeClr val="tx2"/>
                </a:solidFill>
                <a:latin typeface="Arial"/>
              </a:rPr>
              <a:t>Prevence zranění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45A48C8-5593-462A-835E-AD640FBF66AF}"/>
              </a:ext>
            </a:extLst>
          </p:cNvPr>
          <p:cNvSpPr txBox="1"/>
          <p:nvPr/>
        </p:nvSpPr>
        <p:spPr>
          <a:xfrm>
            <a:off x="2687371" y="4553268"/>
            <a:ext cx="1937161" cy="131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Spolupráce (fyzioterapie, sportovní medicína, sportovní věda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C5DD9FF-8D70-408E-89BC-8406918FDB17}"/>
              </a:ext>
            </a:extLst>
          </p:cNvPr>
          <p:cNvSpPr txBox="1"/>
          <p:nvPr/>
        </p:nvSpPr>
        <p:spPr>
          <a:xfrm>
            <a:off x="2795963" y="1980151"/>
            <a:ext cx="128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Profesní rozvoj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303BD69-890D-4425-839D-6E7BAC61DB6A}"/>
              </a:ext>
            </a:extLst>
          </p:cNvPr>
          <p:cNvSpPr/>
          <p:nvPr/>
        </p:nvSpPr>
        <p:spPr>
          <a:xfrm>
            <a:off x="2813065" y="3777700"/>
            <a:ext cx="1261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b="1" dirty="0">
                <a:solidFill>
                  <a:srgbClr val="000000"/>
                </a:solidFill>
              </a:rPr>
              <a:t>Kvalita tréninku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7E5299C3-D80F-4125-B309-7B5546BB9CA8}"/>
              </a:ext>
            </a:extLst>
          </p:cNvPr>
          <p:cNvSpPr/>
          <p:nvPr/>
        </p:nvSpPr>
        <p:spPr bwMode="auto">
          <a:xfrm>
            <a:off x="6820632" y="3355659"/>
            <a:ext cx="2216831" cy="151079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295325E-DB38-4A8F-A6DC-F184C2D5476A}"/>
              </a:ext>
            </a:extLst>
          </p:cNvPr>
          <p:cNvSpPr txBox="1"/>
          <p:nvPr/>
        </p:nvSpPr>
        <p:spPr>
          <a:xfrm>
            <a:off x="4939684" y="5615673"/>
            <a:ext cx="212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Náplň činnosti dle věku, vyspělosti a schopnostem hráče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2F0279D-962F-4134-A848-2EEE5AD06DC9}"/>
              </a:ext>
            </a:extLst>
          </p:cNvPr>
          <p:cNvSpPr/>
          <p:nvPr/>
        </p:nvSpPr>
        <p:spPr>
          <a:xfrm>
            <a:off x="6974946" y="3454294"/>
            <a:ext cx="2088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600" b="1" dirty="0">
                <a:solidFill>
                  <a:srgbClr val="000000"/>
                </a:solidFill>
              </a:rPr>
              <a:t>Kondiční trenér – vyvolává pozitivní změny na různých úrovních fyzické zdatnosti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8DEE647D-1944-4D86-BE3F-4FAD7AB679AB}"/>
              </a:ext>
            </a:extLst>
          </p:cNvPr>
          <p:cNvSpPr/>
          <p:nvPr/>
        </p:nvSpPr>
        <p:spPr bwMode="auto">
          <a:xfrm>
            <a:off x="7289494" y="5085166"/>
            <a:ext cx="2701011" cy="105283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F125D6B1-1CF5-4D68-9F49-69AEF176AEDF}"/>
              </a:ext>
            </a:extLst>
          </p:cNvPr>
          <p:cNvSpPr/>
          <p:nvPr/>
        </p:nvSpPr>
        <p:spPr bwMode="auto">
          <a:xfrm>
            <a:off x="10079494" y="1914193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F52BF03D-855A-4963-9364-B6A13B2A9C7B}"/>
              </a:ext>
            </a:extLst>
          </p:cNvPr>
          <p:cNvSpPr/>
          <p:nvPr/>
        </p:nvSpPr>
        <p:spPr bwMode="auto">
          <a:xfrm>
            <a:off x="9192402" y="2880370"/>
            <a:ext cx="2837199" cy="182337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EB4893E-7719-4863-ADEC-ADF61127312B}"/>
              </a:ext>
            </a:extLst>
          </p:cNvPr>
          <p:cNvSpPr txBox="1"/>
          <p:nvPr/>
        </p:nvSpPr>
        <p:spPr>
          <a:xfrm>
            <a:off x="9231512" y="2914896"/>
            <a:ext cx="2570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000000"/>
                </a:solidFill>
                <a:latin typeface="Arial"/>
              </a:rPr>
              <a:t>Kondiční trenér –zlepšení pohybových schopností a dovedností, progrese, stabilizace sportovního výkonu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FA61B16B-DF39-4FA6-AEA2-450D836B04AF}"/>
              </a:ext>
            </a:extLst>
          </p:cNvPr>
          <p:cNvSpPr txBox="1"/>
          <p:nvPr/>
        </p:nvSpPr>
        <p:spPr>
          <a:xfrm>
            <a:off x="10021876" y="204328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chemeClr val="tx2"/>
                </a:solidFill>
                <a:latin typeface="Arial"/>
              </a:rPr>
              <a:t>Kompenzace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897DC9A-17FA-4856-B4F8-A02898073190}"/>
              </a:ext>
            </a:extLst>
          </p:cNvPr>
          <p:cNvSpPr txBox="1"/>
          <p:nvPr/>
        </p:nvSpPr>
        <p:spPr>
          <a:xfrm>
            <a:off x="1209664" y="5701646"/>
            <a:ext cx="10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000000"/>
                </a:solidFill>
                <a:latin typeface="Arial"/>
              </a:rPr>
              <a:t>Učitel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FA0EE1D-6F07-44EB-BCCA-CB04EE90AD92}"/>
              </a:ext>
            </a:extLst>
          </p:cNvPr>
          <p:cNvSpPr txBox="1"/>
          <p:nvPr/>
        </p:nvSpPr>
        <p:spPr>
          <a:xfrm>
            <a:off x="5002501" y="2973031"/>
            <a:ext cx="13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 hráče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892569A-8372-4BCD-A95D-806BF84520B8}"/>
              </a:ext>
            </a:extLst>
          </p:cNvPr>
          <p:cNvSpPr/>
          <p:nvPr/>
        </p:nvSpPr>
        <p:spPr>
          <a:xfrm>
            <a:off x="6608354" y="1997116"/>
            <a:ext cx="25462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400" b="1" dirty="0">
                <a:solidFill>
                  <a:schemeClr val="tx2"/>
                </a:solidFill>
              </a:rPr>
              <a:t>Pomáhá sportovcům svými znalostmi, dovednostmi a zkušenostmi při jejich sportovním a osobním rozvoji</a:t>
            </a: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702FDB0C-08FF-412F-BBA5-EB4984443EA7}"/>
              </a:ext>
            </a:extLst>
          </p:cNvPr>
          <p:cNvSpPr/>
          <p:nvPr/>
        </p:nvSpPr>
        <p:spPr bwMode="auto">
          <a:xfrm>
            <a:off x="4826088" y="1941161"/>
            <a:ext cx="1822580" cy="72125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0865B512-BFAF-4AB7-BCE6-C38BE9E1A338}"/>
              </a:ext>
            </a:extLst>
          </p:cNvPr>
          <p:cNvSpPr/>
          <p:nvPr/>
        </p:nvSpPr>
        <p:spPr bwMode="auto">
          <a:xfrm>
            <a:off x="6706287" y="1949025"/>
            <a:ext cx="2411496" cy="136504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29C8E652-127A-4450-BB83-B3259D648D7F}"/>
              </a:ext>
            </a:extLst>
          </p:cNvPr>
          <p:cNvSpPr/>
          <p:nvPr/>
        </p:nvSpPr>
        <p:spPr bwMode="auto">
          <a:xfrm>
            <a:off x="4868956" y="5548422"/>
            <a:ext cx="2237076" cy="88548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34B9708E-7681-40B3-9609-5EFA67C26F30}"/>
              </a:ext>
            </a:extLst>
          </p:cNvPr>
          <p:cNvSpPr/>
          <p:nvPr/>
        </p:nvSpPr>
        <p:spPr>
          <a:xfrm>
            <a:off x="4860230" y="2008996"/>
            <a:ext cx="1738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400" b="1" dirty="0">
                <a:solidFill>
                  <a:srgbClr val="000000"/>
                </a:solidFill>
              </a:rPr>
              <a:t>Rozvoj potenciálu sportovce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590771B8-C523-42D1-9E26-0273FE8CE996}"/>
              </a:ext>
            </a:extLst>
          </p:cNvPr>
          <p:cNvSpPr txBox="1"/>
          <p:nvPr/>
        </p:nvSpPr>
        <p:spPr>
          <a:xfrm>
            <a:off x="7226846" y="5065360"/>
            <a:ext cx="283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Osobní trenér – korekce zdraví</a:t>
            </a:r>
            <a:r>
              <a:rPr lang="cs-CZ" sz="1600" dirty="0"/>
              <a:t> a aspektů zdatnosti (složení těla, kardiorespirační zdatnost) </a:t>
            </a:r>
            <a:endParaRPr lang="cs-CZ" sz="1600" dirty="0">
              <a:latin typeface="+mn-lt"/>
            </a:endParaRP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C79F0E44-E4C5-4DBB-A18F-C6F22C2777BA}"/>
              </a:ext>
            </a:extLst>
          </p:cNvPr>
          <p:cNvSpPr/>
          <p:nvPr/>
        </p:nvSpPr>
        <p:spPr bwMode="auto">
          <a:xfrm>
            <a:off x="10305673" y="5003421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0A41E5EE-7AB1-4E1C-90DB-6010213D80A1}"/>
              </a:ext>
            </a:extLst>
          </p:cNvPr>
          <p:cNvSpPr txBox="1"/>
          <p:nvPr/>
        </p:nvSpPr>
        <p:spPr>
          <a:xfrm>
            <a:off x="10405326" y="5156050"/>
            <a:ext cx="158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Rehabilitace</a:t>
            </a:r>
          </a:p>
        </p:txBody>
      </p:sp>
      <p:sp>
        <p:nvSpPr>
          <p:cNvPr id="60" name="Obdélník: se zakulacenými rohy 59">
            <a:extLst>
              <a:ext uri="{FF2B5EF4-FFF2-40B4-BE49-F238E27FC236}">
                <a16:creationId xmlns:a16="http://schemas.microsoft.com/office/drawing/2014/main" id="{1CBB33E8-1D23-4545-89EC-0DD690FF63D6}"/>
              </a:ext>
            </a:extLst>
          </p:cNvPr>
          <p:cNvSpPr/>
          <p:nvPr/>
        </p:nvSpPr>
        <p:spPr bwMode="auto">
          <a:xfrm>
            <a:off x="2592404" y="6012990"/>
            <a:ext cx="1696457" cy="70178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A069051C-2752-486D-A05C-0AE1F467EC3B}"/>
              </a:ext>
            </a:extLst>
          </p:cNvPr>
          <p:cNvSpPr txBox="1"/>
          <p:nvPr/>
        </p:nvSpPr>
        <p:spPr>
          <a:xfrm rot="10800000" flipH="1" flipV="1">
            <a:off x="2638376" y="6040714"/>
            <a:ext cx="169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Monitorování výkonnosti</a:t>
            </a:r>
          </a:p>
        </p:txBody>
      </p:sp>
    </p:spTree>
    <p:extLst>
      <p:ext uri="{BB962C8B-B14F-4D97-AF65-F5344CB8AC3E}">
        <p14:creationId xmlns:p14="http://schemas.microsoft.com/office/powerpoint/2010/main" val="289689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67C7E4-DBFF-44AA-9D93-4612452A74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769E6-9E24-40AA-9567-BE4AD11E9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026" name="Picture 2" descr="Superman - filmová i komiksová legenda slaví 80 let od svého zjevení -  Fantasymag.cz">
            <a:extLst>
              <a:ext uri="{FF2B5EF4-FFF2-40B4-BE49-F238E27FC236}">
                <a16:creationId xmlns:a16="http://schemas.microsoft.com/office/drawing/2014/main" id="{0EA4404E-DEDA-496D-8DED-83B85A4DA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04" y="291830"/>
            <a:ext cx="9126051" cy="57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0909D0A-BB21-49ED-B7F1-FBB524E0166D}"/>
              </a:ext>
            </a:extLst>
          </p:cNvPr>
          <p:cNvSpPr txBox="1"/>
          <p:nvPr/>
        </p:nvSpPr>
        <p:spPr>
          <a:xfrm>
            <a:off x="4980562" y="3968887"/>
            <a:ext cx="332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Trenér</a:t>
            </a:r>
          </a:p>
        </p:txBody>
      </p:sp>
    </p:spTree>
    <p:extLst>
      <p:ext uri="{BB962C8B-B14F-4D97-AF65-F5344CB8AC3E}">
        <p14:creationId xmlns:p14="http://schemas.microsoft.com/office/powerpoint/2010/main" val="32270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996F1C-3B2E-49E1-96D3-163AA4950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5DF1E5-00CF-4CA6-BDC0-7F15B3446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64FC6C-C2FA-4CF7-B18E-CC9B1B8B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98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Vzdělání vs. uplatnění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B535D4-FD69-451F-AFA1-FA3C4B828FB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500340"/>
            <a:ext cx="5219998" cy="31742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Studium Kineziologie = </a:t>
            </a:r>
            <a:r>
              <a:rPr lang="cs-CZ" dirty="0" err="1"/>
              <a:t>Kinantropologie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Trenérské certifikace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Kurzy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Sdílení dobré praxe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Specifické – subjektivní – zkušenosti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297108F-3BB3-4467-8AB7-07DB958A3EA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921829" y="967551"/>
            <a:ext cx="6270171" cy="4777922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Sportovní kluby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Zdravotnictví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Organizace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Svazy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Instruktoři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Fitness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Živnostníci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dirty="0"/>
              <a:t>Školy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i="1" dirty="0">
                <a:solidFill>
                  <a:schemeClr val="tx2"/>
                </a:solidFill>
              </a:rPr>
              <a:t>Senioři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i="1" dirty="0">
                <a:solidFill>
                  <a:schemeClr val="tx2"/>
                </a:solidFill>
              </a:rPr>
              <a:t>Nesportující populace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i="1" dirty="0">
                <a:solidFill>
                  <a:schemeClr val="tx2"/>
                </a:solidFill>
              </a:rPr>
              <a:t>Prevence civilizačních onemocnění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i="1" dirty="0">
                <a:solidFill>
                  <a:schemeClr val="tx2"/>
                </a:solidFill>
              </a:rPr>
              <a:t>Kvalita života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5411F3-F2E0-4B25-99FD-4624BC040718}"/>
              </a:ext>
            </a:extLst>
          </p:cNvPr>
          <p:cNvSpPr txBox="1"/>
          <p:nvPr/>
        </p:nvSpPr>
        <p:spPr>
          <a:xfrm>
            <a:off x="646163" y="5273893"/>
            <a:ext cx="3216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tx2"/>
                </a:solidFill>
              </a:rPr>
              <a:t>Sports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err="1">
                <a:solidFill>
                  <a:schemeClr val="tx2"/>
                </a:solidFill>
              </a:rPr>
              <a:t>Sciences</a:t>
            </a:r>
            <a:endParaRPr lang="cs-CZ" sz="2800" b="1" dirty="0">
              <a:solidFill>
                <a:schemeClr val="tx2"/>
              </a:solidFill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53B149-6F18-47C5-A7CF-5A60FB7C5A92}"/>
              </a:ext>
            </a:extLst>
          </p:cNvPr>
          <p:cNvSpPr txBox="1"/>
          <p:nvPr/>
        </p:nvSpPr>
        <p:spPr>
          <a:xfrm>
            <a:off x="676873" y="4791366"/>
            <a:ext cx="2800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Není to málo?!!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4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F11CA1-8586-4D56-9E12-A21160536D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57029"/>
            <a:ext cx="7920000" cy="252000"/>
          </a:xfrm>
        </p:spPr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A98BA7-CC84-4F4C-B84A-BE2C775D2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E6C7440-AA6A-4E43-A33D-D0BFD751A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…. provádí vědecký výzkum s cílem prohloubit znalosti v oblasti svého zájmu.</a:t>
            </a:r>
            <a:endParaRPr lang="cs-CZ" strike="sngStrike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7BBE1C-075C-43A2-8B89-B6571EF6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D1EC91D-E1D6-449A-97BB-D1C33DD0EA7F}"/>
              </a:ext>
            </a:extLst>
          </p:cNvPr>
          <p:cNvSpPr/>
          <p:nvPr/>
        </p:nvSpPr>
        <p:spPr bwMode="auto">
          <a:xfrm>
            <a:off x="4891742" y="2021309"/>
            <a:ext cx="1492898" cy="64381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7188F2-C64C-4BF2-AD6B-7B56AAD227EE}"/>
              </a:ext>
            </a:extLst>
          </p:cNvPr>
          <p:cNvSpPr txBox="1"/>
          <p:nvPr/>
        </p:nvSpPr>
        <p:spPr>
          <a:xfrm>
            <a:off x="5002501" y="214951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0000DC"/>
                </a:solidFill>
                <a:latin typeface="Arial"/>
              </a:rPr>
              <a:t>VĚDEC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C13CC52-0EA1-4752-B840-36A8528D242C}"/>
              </a:ext>
            </a:extLst>
          </p:cNvPr>
          <p:cNvSpPr/>
          <p:nvPr/>
        </p:nvSpPr>
        <p:spPr bwMode="auto">
          <a:xfrm>
            <a:off x="4867306" y="3932461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EC9E70-F1DC-41A1-9451-7A608C97A70B}"/>
              </a:ext>
            </a:extLst>
          </p:cNvPr>
          <p:cNvSpPr txBox="1"/>
          <p:nvPr/>
        </p:nvSpPr>
        <p:spPr>
          <a:xfrm>
            <a:off x="4759141" y="3969550"/>
            <a:ext cx="160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Publikace / článek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BF4EB48A-C3A6-46A8-9B3F-4F2D5B3E6735}"/>
              </a:ext>
            </a:extLst>
          </p:cNvPr>
          <p:cNvSpPr/>
          <p:nvPr/>
        </p:nvSpPr>
        <p:spPr bwMode="auto">
          <a:xfrm>
            <a:off x="4867306" y="2992160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27DB3B4D-70FB-4A91-A63C-BABEBFDDA4CB}"/>
              </a:ext>
            </a:extLst>
          </p:cNvPr>
          <p:cNvSpPr/>
          <p:nvPr/>
        </p:nvSpPr>
        <p:spPr bwMode="auto">
          <a:xfrm>
            <a:off x="2825897" y="3244768"/>
            <a:ext cx="1659058" cy="10302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9752E416-D8CB-4CAA-9742-B2B0DCFD12D9}"/>
              </a:ext>
            </a:extLst>
          </p:cNvPr>
          <p:cNvSpPr/>
          <p:nvPr/>
        </p:nvSpPr>
        <p:spPr bwMode="auto">
          <a:xfrm>
            <a:off x="2904380" y="4419009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953F57B9-DF25-4127-BADD-30B73C622C16}"/>
              </a:ext>
            </a:extLst>
          </p:cNvPr>
          <p:cNvSpPr/>
          <p:nvPr/>
        </p:nvSpPr>
        <p:spPr bwMode="auto">
          <a:xfrm>
            <a:off x="2714187" y="2021309"/>
            <a:ext cx="1807035" cy="107943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9E447DD7-52A1-4116-89A2-8181BA7D2833}"/>
              </a:ext>
            </a:extLst>
          </p:cNvPr>
          <p:cNvSpPr/>
          <p:nvPr/>
        </p:nvSpPr>
        <p:spPr bwMode="auto">
          <a:xfrm>
            <a:off x="590044" y="2252592"/>
            <a:ext cx="1659058" cy="220848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F8DF2A8-6EC2-4F8B-AFD1-48F8C1814AEC}"/>
              </a:ext>
            </a:extLst>
          </p:cNvPr>
          <p:cNvSpPr txBox="1"/>
          <p:nvPr/>
        </p:nvSpPr>
        <p:spPr>
          <a:xfrm>
            <a:off x="2836043" y="3329455"/>
            <a:ext cx="156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Definice předpokladů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45A48C8-5593-462A-835E-AD640FBF66AF}"/>
              </a:ext>
            </a:extLst>
          </p:cNvPr>
          <p:cNvSpPr txBox="1"/>
          <p:nvPr/>
        </p:nvSpPr>
        <p:spPr>
          <a:xfrm>
            <a:off x="463480" y="2365784"/>
            <a:ext cx="2015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chemeClr val="tx2"/>
                </a:solidFill>
                <a:latin typeface="Arial"/>
              </a:rPr>
              <a:t>Metody věd: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b="1" dirty="0">
              <a:solidFill>
                <a:schemeClr val="tx2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Pozorování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Syntéza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Logická indukce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Dedukce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Deskripce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0000"/>
                </a:solidFill>
                <a:latin typeface="Arial"/>
              </a:rPr>
              <a:t>Komparace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C5DD9FF-8D70-408E-89BC-8406918FDB17}"/>
              </a:ext>
            </a:extLst>
          </p:cNvPr>
          <p:cNvSpPr txBox="1"/>
          <p:nvPr/>
        </p:nvSpPr>
        <p:spPr>
          <a:xfrm>
            <a:off x="2795962" y="1980151"/>
            <a:ext cx="1610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Jedinec usilující o poznání skutečnosti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FA0EE1D-6F07-44EB-BCCA-CB04EE90AD92}"/>
              </a:ext>
            </a:extLst>
          </p:cNvPr>
          <p:cNvSpPr txBox="1"/>
          <p:nvPr/>
        </p:nvSpPr>
        <p:spPr>
          <a:xfrm>
            <a:off x="4880866" y="3144789"/>
            <a:ext cx="138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Výzkum</a:t>
            </a:r>
          </a:p>
        </p:txBody>
      </p:sp>
      <p:pic>
        <p:nvPicPr>
          <p:cNvPr id="1026" name="Picture 2" descr="Albert Einstein: Čím vlastně předběhl dobu? – Epochaplus.cz">
            <a:extLst>
              <a:ext uri="{FF2B5EF4-FFF2-40B4-BE49-F238E27FC236}">
                <a16:creationId xmlns:a16="http://schemas.microsoft.com/office/drawing/2014/main" id="{64821FBA-4545-4CC4-8938-C940289B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45" y="2272159"/>
            <a:ext cx="4883339" cy="36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F742B4-2A53-4FD4-BD86-A4DE2D68BE05}"/>
              </a:ext>
            </a:extLst>
          </p:cNvPr>
          <p:cNvSpPr txBox="1"/>
          <p:nvPr/>
        </p:nvSpPr>
        <p:spPr>
          <a:xfrm>
            <a:off x="3030465" y="4419009"/>
            <a:ext cx="120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n-lt"/>
              </a:rPr>
              <a:t>Vytváření hypotéz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3F3F980E-237C-496F-B5CC-8E1675F74833}"/>
              </a:ext>
            </a:extLst>
          </p:cNvPr>
          <p:cNvSpPr/>
          <p:nvPr/>
        </p:nvSpPr>
        <p:spPr bwMode="auto">
          <a:xfrm>
            <a:off x="4639663" y="5024409"/>
            <a:ext cx="1901896" cy="81503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54DE8B4-2404-4707-9862-B40A725DDC92}"/>
              </a:ext>
            </a:extLst>
          </p:cNvPr>
          <p:cNvSpPr txBox="1"/>
          <p:nvPr/>
        </p:nvSpPr>
        <p:spPr>
          <a:xfrm>
            <a:off x="4579393" y="5102203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Rozvoj vědění</a:t>
            </a:r>
          </a:p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 v dané oblasti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115709C8-EEAB-4D92-8342-E94D924A3B40}"/>
              </a:ext>
            </a:extLst>
          </p:cNvPr>
          <p:cNvSpPr/>
          <p:nvPr/>
        </p:nvSpPr>
        <p:spPr bwMode="auto">
          <a:xfrm>
            <a:off x="2992057" y="5449216"/>
            <a:ext cx="1492898" cy="6438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9CDEA08-0CE6-4CA0-8F11-9655E96A6C70}"/>
              </a:ext>
            </a:extLst>
          </p:cNvPr>
          <p:cNvSpPr txBox="1"/>
          <p:nvPr/>
        </p:nvSpPr>
        <p:spPr>
          <a:xfrm>
            <a:off x="2964061" y="5451481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solidFill>
                  <a:schemeClr val="tx2"/>
                </a:solidFill>
                <a:latin typeface="+mn-lt"/>
              </a:rPr>
              <a:t>Ověřuje nové </a:t>
            </a: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+mn-lt"/>
              </a:rPr>
              <a:t>trendy</a:t>
            </a:r>
          </a:p>
        </p:txBody>
      </p:sp>
    </p:spTree>
    <p:extLst>
      <p:ext uri="{BB962C8B-B14F-4D97-AF65-F5344CB8AC3E}">
        <p14:creationId xmlns:p14="http://schemas.microsoft.com/office/powerpoint/2010/main" val="139132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D9010-E98E-4313-AB74-59502024C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</a:rPr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7505C1-64BC-425D-8E9A-4CCD0D74B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graphicFrame>
        <p:nvGraphicFramePr>
          <p:cNvPr id="14" name="Zástupný symbol pro obsah 13">
            <a:extLst>
              <a:ext uri="{FF2B5EF4-FFF2-40B4-BE49-F238E27FC236}">
                <a16:creationId xmlns:a16="http://schemas.microsoft.com/office/drawing/2014/main" id="{DD58E5A7-ED65-4060-9ED4-FC17CC566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06706"/>
              </p:ext>
            </p:extLst>
          </p:nvPr>
        </p:nvGraphicFramePr>
        <p:xfrm>
          <a:off x="824603" y="1629687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621C37B7-CDDE-41A9-8920-2DDA33CE1F52}"/>
              </a:ext>
            </a:extLst>
          </p:cNvPr>
          <p:cNvSpPr txBox="1"/>
          <p:nvPr/>
        </p:nvSpPr>
        <p:spPr>
          <a:xfrm>
            <a:off x="5529280" y="3284288"/>
            <a:ext cx="157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+mn-lt"/>
              </a:rPr>
              <a:t>Sports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Sciences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509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1235</Words>
  <Application>Microsoft Office PowerPoint</Application>
  <PresentationFormat>Širokoúhlá obrazovka</PresentationFormat>
  <Paragraphs>264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Tahoma</vt:lpstr>
      <vt:lpstr>Tw Cen MT</vt:lpstr>
      <vt:lpstr>Wingdings</vt:lpstr>
      <vt:lpstr>Prezentace_MU_CZ</vt:lpstr>
      <vt:lpstr>Věda a sport Vymezení základních pojmů, vztah vědy a sportu, oblasti výzkumu ve sportu   </vt:lpstr>
      <vt:lpstr>Věda</vt:lpstr>
      <vt:lpstr>Sport</vt:lpstr>
      <vt:lpstr>Sports sciences</vt:lpstr>
      <vt:lpstr>Trenér</vt:lpstr>
      <vt:lpstr>Prezentace aplikace PowerPoint</vt:lpstr>
      <vt:lpstr>Vzdělání vs. uplatnění</vt:lpstr>
      <vt:lpstr>Vědec</vt:lpstr>
      <vt:lpstr>Prezentace aplikace PowerPoint</vt:lpstr>
      <vt:lpstr>Prezentace aplikace PowerPoint</vt:lpstr>
      <vt:lpstr>Výzkumné oblasti ve Sports Sciences</vt:lpstr>
      <vt:lpstr>Biomechanika</vt:lpstr>
      <vt:lpstr>Biomechanika</vt:lpstr>
      <vt:lpstr>Biomechanika</vt:lpstr>
      <vt:lpstr>Sports Sciences a  biomechanika</vt:lpstr>
      <vt:lpstr>Fyziologie</vt:lpstr>
      <vt:lpstr>Fyziologie</vt:lpstr>
      <vt:lpstr>Sports Scineces a Fyziologie</vt:lpstr>
      <vt:lpstr>Prezentace aplikace PowerPoint</vt:lpstr>
      <vt:lpstr>Sports Sciences a sportovní medicína </vt:lpstr>
      <vt:lpstr>Sports Sciences a sportovní medicína </vt:lpstr>
      <vt:lpstr>Sports Sciences a sportovní medicína </vt:lpstr>
      <vt:lpstr>Fyzická (in)aktivita a zdraví</vt:lpstr>
      <vt:lpstr>Fyzická (in)aktivita a zdraví</vt:lpstr>
      <vt:lpstr>Pohybová aktivita - WHO</vt:lpstr>
      <vt:lpstr>Shrnutí: Sports Sciences</vt:lpstr>
      <vt:lpstr>Oblasti Sports Sciences</vt:lpstr>
      <vt:lpstr>Sports Sciences - sportovci</vt:lpstr>
      <vt:lpstr>Sports Scineces - populace</vt:lpstr>
      <vt:lpstr>Děkuji za pozornost</vt:lpstr>
      <vt:lpstr>Věda a sport: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sport   </dc:title>
  <dc:creator>Tomáš Vodička</dc:creator>
  <cp:lastModifiedBy>Tomáš Vodička</cp:lastModifiedBy>
  <cp:revision>102</cp:revision>
  <cp:lastPrinted>2022-02-23T08:24:11Z</cp:lastPrinted>
  <dcterms:created xsi:type="dcterms:W3CDTF">2022-01-05T08:59:21Z</dcterms:created>
  <dcterms:modified xsi:type="dcterms:W3CDTF">2022-02-25T13:59:46Z</dcterms:modified>
</cp:coreProperties>
</file>