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8" r:id="rId3"/>
    <p:sldId id="303" r:id="rId4"/>
    <p:sldId id="311" r:id="rId5"/>
    <p:sldId id="317" r:id="rId6"/>
    <p:sldId id="278" r:id="rId7"/>
    <p:sldId id="275" r:id="rId8"/>
    <p:sldId id="318" r:id="rId9"/>
    <p:sldId id="271" r:id="rId10"/>
    <p:sldId id="274" r:id="rId11"/>
    <p:sldId id="273" r:id="rId12"/>
    <p:sldId id="277" r:id="rId13"/>
    <p:sldId id="276" r:id="rId14"/>
    <p:sldId id="314" r:id="rId15"/>
    <p:sldId id="279" r:id="rId16"/>
    <p:sldId id="280" r:id="rId17"/>
    <p:sldId id="281" r:id="rId18"/>
    <p:sldId id="313" r:id="rId19"/>
    <p:sldId id="315" r:id="rId20"/>
    <p:sldId id="316" r:id="rId21"/>
    <p:sldId id="320" r:id="rId22"/>
    <p:sldId id="323" r:id="rId23"/>
    <p:sldId id="322" r:id="rId24"/>
    <p:sldId id="324" r:id="rId25"/>
    <p:sldId id="264" r:id="rId26"/>
    <p:sldId id="319" r:id="rId27"/>
  </p:sldIdLst>
  <p:sldSz cx="12192000" cy="6858000"/>
  <p:notesSz cx="9926638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áš Vodička" initials="TV" lastIdx="0" clrIdx="0">
    <p:extLst>
      <p:ext uri="{19B8F6BF-5375-455C-9EA6-DF929625EA0E}">
        <p15:presenceInfo xmlns:p15="http://schemas.microsoft.com/office/powerpoint/2012/main" userId="Tomáš Vodič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557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095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095" y="6457791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vodicka@fsps.mu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jl.clarivate.com/home" TargetMode="External"/><Relationship Id="rId2" Type="http://schemas.openxmlformats.org/officeDocument/2006/relationships/hyperlink" Target="https://journals.muni.cz/studiasportiva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copus.com/search/form.uri?display=basic&amp;zone=header&amp;origin=#bas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ofknowledge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webofknowledge.com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Výzkumné trendy v </a:t>
            </a:r>
            <a:r>
              <a:rPr lang="cs-CZ" dirty="0" err="1"/>
              <a:t>kinantropologii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1852154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Věda a sport</a:t>
            </a:r>
            <a:br>
              <a:rPr lang="cs-CZ" dirty="0"/>
            </a:br>
            <a:r>
              <a:rPr lang="cs-CZ" sz="2800" dirty="0"/>
              <a:t>Metody pro hodnocení vědy a vědce</a:t>
            </a:r>
            <a:br>
              <a:rPr lang="cs-CZ" sz="2800" dirty="0"/>
            </a:b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7440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Ing. Tomáš Vodička, Ph.D.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Katedra kineziologie D33/339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2"/>
              </a:rPr>
              <a:t>tvodicka@fsps.muni.cz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68002"/>
            <a:ext cx="10753200" cy="451576"/>
          </a:xfrm>
        </p:spPr>
        <p:txBody>
          <a:bodyPr/>
          <a:lstStyle/>
          <a:p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ve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171577"/>
            <a:ext cx="9305150" cy="5056424"/>
          </a:xfrm>
        </p:spPr>
      </p:pic>
    </p:spTree>
    <p:extLst>
      <p:ext uri="{BB962C8B-B14F-4D97-AF65-F5344CB8AC3E}">
        <p14:creationId xmlns:p14="http://schemas.microsoft.com/office/powerpoint/2010/main" val="375300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hodnocení vědce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37" y="894049"/>
            <a:ext cx="3592284" cy="2011679"/>
          </a:xfrm>
        </p:spPr>
      </p:pic>
      <p:sp>
        <p:nvSpPr>
          <p:cNvPr id="11" name="Zástupný symbol pro obsah 10"/>
          <p:cNvSpPr>
            <a:spLocks noGrp="1"/>
          </p:cNvSpPr>
          <p:nvPr>
            <p:ph idx="30"/>
          </p:nvPr>
        </p:nvSpPr>
        <p:spPr>
          <a:xfrm>
            <a:off x="540000" y="1562056"/>
            <a:ext cx="5702858" cy="2899877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/>
                </a:solidFill>
              </a:rPr>
              <a:t>Hirschův index; H-index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Index </a:t>
            </a:r>
            <a:r>
              <a:rPr lang="cs-CZ" dirty="0">
                <a:solidFill>
                  <a:schemeClr val="tx2"/>
                </a:solidFill>
              </a:rPr>
              <a:t>citačního ohlasu </a:t>
            </a:r>
            <a:r>
              <a:rPr lang="cs-CZ" dirty="0"/>
              <a:t>vědeckých článků publikovaných jedním </a:t>
            </a:r>
            <a:r>
              <a:rPr lang="cs-CZ" dirty="0">
                <a:solidFill>
                  <a:schemeClr val="tx2"/>
                </a:solidFill>
              </a:rPr>
              <a:t>vědeckým pracovníkem</a:t>
            </a:r>
            <a:r>
              <a:rPr lang="cs-CZ" dirty="0"/>
              <a:t>. Hodnotí dopad práce vědce na oblast jeho činnosti.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96858" y="3434505"/>
            <a:ext cx="57494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H-index je udáván číslem h, které je množstvím prací, jež byly nejméně h krát citovány.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Vědec s h indexem 50 vydal 50 prací, z nichž každá byla nejméně 50 krát citována (Citací bude tedy nejméně 50</a:t>
            </a:r>
            <a:r>
              <a:rPr lang="cs-CZ" baseline="30000" dirty="0">
                <a:solidFill>
                  <a:schemeClr val="tx2"/>
                </a:solidFill>
              </a:rPr>
              <a:t>2</a:t>
            </a:r>
            <a:r>
              <a:rPr lang="cs-CZ" dirty="0">
                <a:solidFill>
                  <a:schemeClr val="tx2"/>
                </a:solidFill>
              </a:rPr>
              <a:t>=2500).</a:t>
            </a:r>
          </a:p>
          <a:p>
            <a:pPr algn="l"/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68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40000" y="404116"/>
            <a:ext cx="10753200" cy="451576"/>
          </a:xfrm>
        </p:spPr>
        <p:txBody>
          <a:bodyPr/>
          <a:lstStyle/>
          <a:p>
            <a:r>
              <a:rPr lang="cs-CZ" dirty="0"/>
              <a:t>H-index </a:t>
            </a:r>
          </a:p>
        </p:txBody>
      </p:sp>
      <p:pic>
        <p:nvPicPr>
          <p:cNvPr id="9" name="Zástupný symbol pro obsa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56" y="855692"/>
            <a:ext cx="6147688" cy="51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67741" y="304363"/>
            <a:ext cx="10753200" cy="451576"/>
          </a:xfrm>
        </p:spPr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8" name="Zástupný symbol pro obsah 5"/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1401644" y="928856"/>
            <a:ext cx="9270328" cy="51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7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9BAA4F-8C4D-4F57-8931-B6D0AEE936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878F59-4828-4B2B-A977-3B63AF727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5D0CDAF5-32A0-4C5D-B020-3A3F27CDD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38975"/>
          </a:xfrm>
        </p:spPr>
        <p:txBody>
          <a:bodyPr/>
          <a:lstStyle/>
          <a:p>
            <a:pPr algn="ctr"/>
            <a:r>
              <a:rPr lang="cs-CZ" dirty="0"/>
              <a:t>Hodnocení vědeckých článků a autorů dle </a:t>
            </a:r>
            <a:r>
              <a:rPr lang="cs-CZ" dirty="0" err="1"/>
              <a:t>WoS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87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6C118-631F-4A80-9886-90700936157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14000" y="1236093"/>
            <a:ext cx="4995751" cy="4385813"/>
          </a:xfrm>
        </p:spPr>
        <p:txBody>
          <a:bodyPr/>
          <a:lstStyle/>
          <a:p>
            <a:r>
              <a:rPr lang="cs-CZ" sz="1800" b="0" dirty="0"/>
              <a:t>„</a:t>
            </a:r>
            <a:r>
              <a:rPr lang="cs-CZ" sz="1800" b="0" i="1" dirty="0"/>
              <a:t>Černošští profesionální fotbalisté mají vyšší míru nedostatku vitaminu D než bělošští hráči. Dále, profesionální fotbalisté s vyšší hladinou vitaminu D měli větší pravděpodobnost, že získají smluvní pozici v </a:t>
            </a:r>
            <a:r>
              <a:rPr lang="cs-CZ" sz="1800" b="0" i="1" dirty="0" err="1"/>
              <a:t>National</a:t>
            </a:r>
            <a:r>
              <a:rPr lang="cs-CZ" sz="1800" b="0" i="1" dirty="0"/>
              <a:t> </a:t>
            </a:r>
            <a:r>
              <a:rPr lang="cs-CZ" sz="1800" b="0" i="1" dirty="0" err="1"/>
              <a:t>Football</a:t>
            </a:r>
            <a:r>
              <a:rPr lang="cs-CZ" sz="1800" b="0" i="1" dirty="0"/>
              <a:t> </a:t>
            </a:r>
            <a:r>
              <a:rPr lang="cs-CZ" sz="1800" b="0" i="1" dirty="0" err="1"/>
              <a:t>League</a:t>
            </a:r>
            <a:r>
              <a:rPr lang="cs-CZ" sz="1800" b="0" i="1" dirty="0"/>
              <a:t>.</a:t>
            </a:r>
            <a:br>
              <a:rPr lang="cs-CZ" sz="1800" b="0" i="1" dirty="0"/>
            </a:br>
            <a:r>
              <a:rPr lang="cs-CZ" sz="1800" b="0" i="1" dirty="0"/>
              <a:t>Profesionální fotbalisté s nedostatkem vitaminu D mohou být více ohroženi zlomeninami kostí</a:t>
            </a:r>
            <a:r>
              <a:rPr lang="cs-CZ" sz="1800" b="0" dirty="0"/>
              <a:t>.“</a:t>
            </a:r>
          </a:p>
        </p:txBody>
      </p:sp>
      <p:pic>
        <p:nvPicPr>
          <p:cNvPr id="9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572" y="720000"/>
            <a:ext cx="4422730" cy="55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7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040" y="262800"/>
            <a:ext cx="10753200" cy="451576"/>
          </a:xfrm>
        </p:spPr>
        <p:txBody>
          <a:bodyPr/>
          <a:lstStyle/>
          <a:p>
            <a:r>
              <a:rPr lang="cs-CZ" dirty="0"/>
              <a:t>Vědecký článek  dle </a:t>
            </a:r>
            <a:r>
              <a:rPr lang="cs-CZ" dirty="0" err="1"/>
              <a:t>WoS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13" y="1319491"/>
            <a:ext cx="7296010" cy="38092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D6DF5A0-5551-419A-BF35-7904988EA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048" y="1319491"/>
            <a:ext cx="4433952" cy="36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8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Zápatí prezentace</a:t>
            </a: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0407D-EE58-4A0B-824B-1D3AE42DD9CF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00" y="411605"/>
            <a:ext cx="10753200" cy="451576"/>
          </a:xfrm>
        </p:spPr>
        <p:txBody>
          <a:bodyPr/>
          <a:lstStyle/>
          <a:p>
            <a:r>
              <a:rPr lang="cs-CZ" dirty="0"/>
              <a:t>Autor dle </a:t>
            </a:r>
            <a:r>
              <a:rPr lang="cs-CZ" dirty="0" err="1"/>
              <a:t>WoS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732DA2D-7725-4550-ADDF-1924C0EC0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779"/>
            <a:ext cx="12192000" cy="3757623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64C4C216-9954-48C8-B645-1D3EB8C2DA11}"/>
              </a:ext>
            </a:extLst>
          </p:cNvPr>
          <p:cNvSpPr/>
          <p:nvPr/>
        </p:nvSpPr>
        <p:spPr bwMode="auto">
          <a:xfrm>
            <a:off x="9152878" y="4021584"/>
            <a:ext cx="710213" cy="71021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58A3D59-3D74-4FB5-BBC7-A4BC31099D04}"/>
              </a:ext>
            </a:extLst>
          </p:cNvPr>
          <p:cNvSpPr/>
          <p:nvPr/>
        </p:nvSpPr>
        <p:spPr bwMode="auto">
          <a:xfrm>
            <a:off x="10770094" y="4111840"/>
            <a:ext cx="710213" cy="71021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49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6228DD-2A1C-4E39-BA43-EDD1740711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67E325-2B14-4B69-9547-42B9A7239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94B86F4-3C5C-4F41-AA81-35E204DB4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319635"/>
              </p:ext>
            </p:extLst>
          </p:nvPr>
        </p:nvGraphicFramePr>
        <p:xfrm>
          <a:off x="5950532" y="501872"/>
          <a:ext cx="4796901" cy="6229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4594541" imgH="5966247" progId="AcroExch.Document.DC">
                  <p:embed/>
                </p:oleObj>
              </mc:Choice>
              <mc:Fallback>
                <p:oleObj name="Acrobat Document" r:id="rId3" imgW="4594541" imgH="596624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0532" y="501872"/>
                        <a:ext cx="4796901" cy="6229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385857A0-FC40-4870-ACF1-0381B9C657C1}"/>
              </a:ext>
            </a:extLst>
          </p:cNvPr>
          <p:cNvSpPr txBox="1"/>
          <p:nvPr/>
        </p:nvSpPr>
        <p:spPr>
          <a:xfrm>
            <a:off x="540000" y="1625999"/>
            <a:ext cx="53935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2"/>
                </a:solidFill>
                <a:latin typeface="+mn-lt"/>
              </a:rPr>
              <a:t>„</a:t>
            </a:r>
            <a:r>
              <a:rPr lang="cs-CZ" sz="2000" i="1" dirty="0">
                <a:solidFill>
                  <a:schemeClr val="tx2"/>
                </a:solidFill>
                <a:latin typeface="+mn-lt"/>
              </a:rPr>
              <a:t>Pacienti s nízkoenergetickou zlomeninou nohy nebo kotníku byli obzvláště ohroženi nízkou hladinou vitaminu D, zejména pokud kouřili, byli obézní nebo měli jiné zdravotní rizikové faktory. Vzhledem k tomu, že se ukázalo, že </a:t>
            </a:r>
            <a:r>
              <a:rPr lang="cs-CZ" sz="2000" i="1" dirty="0" err="1">
                <a:solidFill>
                  <a:schemeClr val="tx2"/>
                </a:solidFill>
                <a:latin typeface="+mn-lt"/>
              </a:rPr>
              <a:t>suplementace</a:t>
            </a:r>
            <a:r>
              <a:rPr lang="cs-CZ" sz="2000" i="1" dirty="0">
                <a:solidFill>
                  <a:schemeClr val="tx2"/>
                </a:solidFill>
                <a:latin typeface="+mn-lt"/>
              </a:rPr>
              <a:t> vitaminem D snižuje riziko zlomenin a zlepšuje hojení zlomenin, měla by být sledována hladiny 25-OH vitaminu D a přistoupit k případné </a:t>
            </a:r>
            <a:r>
              <a:rPr lang="cs-CZ" sz="2000" i="1" dirty="0" err="1">
                <a:solidFill>
                  <a:schemeClr val="tx2"/>
                </a:solidFill>
                <a:latin typeface="+mn-lt"/>
              </a:rPr>
              <a:t>suplementaci</a:t>
            </a:r>
            <a:r>
              <a:rPr lang="cs-CZ" sz="2000" i="1" dirty="0">
                <a:solidFill>
                  <a:schemeClr val="tx2"/>
                </a:solidFill>
                <a:latin typeface="+mn-lt"/>
              </a:rPr>
              <a:t> u pacientů se zlomeninami.“</a:t>
            </a:r>
          </a:p>
        </p:txBody>
      </p:sp>
    </p:spTree>
    <p:extLst>
      <p:ext uri="{BB962C8B-B14F-4D97-AF65-F5344CB8AC3E}">
        <p14:creationId xmlns:p14="http://schemas.microsoft.com/office/powerpoint/2010/main" val="266322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2636C5-D8A3-4ABF-B87C-A79C9CB3AC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A51482-A5AC-463F-938E-1A59A24D2F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690500-9D71-4FA6-8021-02E6E67D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Impakt faktor časopisu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EF2B305-916B-44F6-BE4C-A22C57F97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776" y="1434823"/>
            <a:ext cx="9594641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Věda a vědci kolem nás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29"/>
          </p:nvPr>
        </p:nvSpPr>
        <p:spPr>
          <a:xfrm>
            <a:off x="666000" y="1458206"/>
            <a:ext cx="552100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i="1" dirty="0"/>
              <a:t>„Poslední týden jsem zapracovával připomínky recenzentů do mého manuskriptu. Konečně byl recenzenty přijat k publikování. Podařilo se mi ho publikovat v časopisu s impakt faktorem 5,3 a dokonce je v 1. </a:t>
            </a:r>
            <a:r>
              <a:rPr lang="cs-CZ" i="1" dirty="0" err="1"/>
              <a:t>kvartilu</a:t>
            </a:r>
            <a:r>
              <a:rPr lang="cs-CZ" i="1" dirty="0"/>
              <a:t>. Snad bude citován, což mi určitě konečně zvedne H index na 2“.</a:t>
            </a:r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66" y="1701505"/>
            <a:ext cx="4894234" cy="3266902"/>
          </a:xfrm>
        </p:spPr>
      </p:pic>
    </p:spTree>
    <p:extLst>
      <p:ext uri="{BB962C8B-B14F-4D97-AF65-F5344CB8AC3E}">
        <p14:creationId xmlns:p14="http://schemas.microsoft.com/office/powerpoint/2010/main" val="185530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2F74FD-62B3-4887-B23F-49115560E5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64164C-1F7A-46ED-90BB-F371E788B9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5FB75B-FB09-4587-83C1-44ACB0E9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 – index vědce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6132BDC-2777-4BE6-8789-81E394FBD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626" y="2006353"/>
            <a:ext cx="10818237" cy="349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7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601912-8488-42A6-9901-92772D34C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D4AAB2-6DDD-49FD-A5E4-A27312E03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9FE6958-46D0-47BB-828C-986E68E7F5D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73632" y="2077845"/>
            <a:ext cx="5219998" cy="3417699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„</a:t>
            </a:r>
            <a:r>
              <a:rPr lang="cs-CZ" sz="2000" i="1" dirty="0">
                <a:solidFill>
                  <a:schemeClr val="tx2"/>
                </a:solidFill>
              </a:rPr>
              <a:t>Výsledky </a:t>
            </a:r>
            <a:r>
              <a:rPr lang="cs-CZ" sz="2000" i="1" dirty="0" err="1">
                <a:solidFill>
                  <a:schemeClr val="tx2"/>
                </a:solidFill>
              </a:rPr>
              <a:t>kvaziexperimentu</a:t>
            </a:r>
            <a:r>
              <a:rPr lang="cs-CZ" sz="2000" i="1" dirty="0">
                <a:solidFill>
                  <a:schemeClr val="tx2"/>
                </a:solidFill>
              </a:rPr>
              <a:t> ukázaly, že vliv </a:t>
            </a:r>
            <a:r>
              <a:rPr lang="cs-CZ" sz="2000" i="1" dirty="0" err="1">
                <a:solidFill>
                  <a:schemeClr val="tx2"/>
                </a:solidFill>
              </a:rPr>
              <a:t>plyometrických</a:t>
            </a:r>
            <a:r>
              <a:rPr lang="cs-CZ" sz="2000" i="1" dirty="0">
                <a:solidFill>
                  <a:schemeClr val="tx2"/>
                </a:solidFill>
              </a:rPr>
              <a:t> cvičení na zlepšení úrovně rychlosti sprintu a rychlosti bruslení hráčů u experimentální skupiny nebyl prokázán</a:t>
            </a:r>
            <a:r>
              <a:rPr lang="cs-CZ" sz="2000" dirty="0"/>
              <a:t>.“</a:t>
            </a: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6AC1604C-EF3F-46F2-8219-8352F5F5D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688375"/>
              </p:ext>
            </p:extLst>
          </p:nvPr>
        </p:nvGraphicFramePr>
        <p:xfrm>
          <a:off x="6752462" y="436896"/>
          <a:ext cx="3991249" cy="576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3885987" imgH="5615743" progId="AcroExch.Document.DC">
                  <p:embed/>
                </p:oleObj>
              </mc:Choice>
              <mc:Fallback>
                <p:oleObj name="Acrobat Document" r:id="rId3" imgW="3885987" imgH="561574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52462" y="436896"/>
                        <a:ext cx="3991249" cy="576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861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4C7634-8B73-44A0-A505-8F81CD1D77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FECD20-94EC-41F5-915E-9D14EB472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2F17174-C6A4-481E-9202-840324644923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910332" y="542734"/>
            <a:ext cx="8219089" cy="52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2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486EEA-727B-426D-B6B9-0893ACEE9A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E24FC8-971D-4DDB-B6CC-5FEFF2ADAD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0631730-32CE-420A-BA51-D96A5C85670B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9786" y="2685943"/>
            <a:ext cx="5219998" cy="172749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„</a:t>
            </a:r>
            <a:r>
              <a:rPr lang="cs-CZ" sz="2000" i="1" dirty="0">
                <a:solidFill>
                  <a:schemeClr val="tx2"/>
                </a:solidFill>
              </a:rPr>
              <a:t>Kombinace </a:t>
            </a:r>
            <a:r>
              <a:rPr lang="cs-CZ" sz="2000" i="1" dirty="0" err="1">
                <a:solidFill>
                  <a:schemeClr val="tx2"/>
                </a:solidFill>
              </a:rPr>
              <a:t>plyometrického</a:t>
            </a:r>
            <a:r>
              <a:rPr lang="cs-CZ" sz="2000" i="1" dirty="0">
                <a:solidFill>
                  <a:schemeClr val="tx2"/>
                </a:solidFill>
              </a:rPr>
              <a:t> a silového tréninku po dobu 8 týdnů byla lepší než silový trénink při sprintu na 10 m.“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D66C9CEB-7D55-4305-88F3-1EA8F3BF81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27351"/>
              </p:ext>
            </p:extLst>
          </p:nvPr>
        </p:nvGraphicFramePr>
        <p:xfrm>
          <a:off x="6713643" y="961383"/>
          <a:ext cx="4000237" cy="517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Acrobat Document" r:id="rId3" imgW="4663440" imgH="6034898" progId="AcroExch.Document.DC">
                  <p:embed/>
                </p:oleObj>
              </mc:Choice>
              <mc:Fallback>
                <p:oleObj name="Acrobat Document" r:id="rId3" imgW="4663440" imgH="60348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3643" y="961383"/>
                        <a:ext cx="4000237" cy="5176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60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3C7025-271F-4CF1-A3AE-3902C1DDC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3E0916-20EE-4BC9-80D9-F4DC600A5B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DAB460E-0D42-4DA2-AB24-89BD4776CBAA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540000" y="1010026"/>
            <a:ext cx="10751275" cy="41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25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687676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8627261-06D7-400D-868D-D0F8E46F1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9CBE3C-E11F-4778-8855-1054F4AAA9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49E8AD-836B-422D-9584-ADDB91CC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Studia </a:t>
            </a:r>
            <a:r>
              <a:rPr lang="cs-CZ" dirty="0" err="1"/>
              <a:t>Sportiva</a:t>
            </a:r>
            <a:endParaRPr lang="cs-CZ" dirty="0"/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915B9CD6-60FE-454B-9A48-6C9DE67518D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hlinkClick r:id="rId2"/>
              </a:rPr>
              <a:t>https://journals.muni.cz/studiasportiva</a:t>
            </a:r>
            <a:endParaRPr lang="cs-CZ" dirty="0"/>
          </a:p>
          <a:p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3EFEE765-F1E1-456B-8850-E36C063B072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WoS</a:t>
            </a:r>
            <a:endParaRPr lang="cs-CZ" dirty="0"/>
          </a:p>
          <a:p>
            <a:r>
              <a:rPr lang="cs-CZ" dirty="0">
                <a:hlinkClick r:id="rId3"/>
              </a:rPr>
              <a:t>https://mjl.clarivate.com/home</a:t>
            </a:r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dirty="0" err="1"/>
              <a:t>Scopus</a:t>
            </a:r>
            <a:endParaRPr lang="cs-CZ" dirty="0"/>
          </a:p>
          <a:p>
            <a:r>
              <a:rPr lang="cs-CZ" dirty="0">
                <a:hlinkClick r:id="rId4"/>
              </a:rPr>
              <a:t>https://www.scopus.com/search/form.uri?display=basic&amp;zone=header&amp;origin=#basic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46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3B2135-6E88-49F5-89AA-8174FA088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775F97-E74C-487E-B8A4-2658DB681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B75DFA-3A4D-4082-827E-2070E1A7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vědy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424B49-40A1-4C1E-A866-56011F2C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Rostoucí objemem vědecké činnosti – potřeba hodnocení vědy – </a:t>
            </a:r>
            <a:r>
              <a:rPr lang="cs-CZ" b="1" dirty="0" err="1">
                <a:solidFill>
                  <a:schemeClr val="tx2"/>
                </a:solidFill>
              </a:rPr>
              <a:t>Scientometie</a:t>
            </a:r>
            <a:endParaRPr lang="cs-CZ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Vědecké práce jsou recenzovány metodou </a:t>
            </a:r>
            <a:r>
              <a:rPr lang="cs-CZ" b="1" dirty="0">
                <a:solidFill>
                  <a:schemeClr val="tx2"/>
                </a:solidFill>
              </a:rPr>
              <a:t>Peer </a:t>
            </a:r>
            <a:r>
              <a:rPr lang="cs-CZ" b="1" dirty="0" err="1">
                <a:solidFill>
                  <a:schemeClr val="tx2"/>
                </a:solidFill>
              </a:rPr>
              <a:t>Review</a:t>
            </a:r>
            <a:endParaRPr lang="cs-CZ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Vědecké práce jsou publikovány v časopisech. Vědeckým časopisům je dle významnosti – citovanosti prací – přidělován koeficient významnosti </a:t>
            </a:r>
            <a:r>
              <a:rPr lang="cs-CZ" b="1" dirty="0" err="1">
                <a:solidFill>
                  <a:schemeClr val="tx2"/>
                </a:solidFill>
              </a:rPr>
              <a:t>Impact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cs-CZ" b="1" dirty="0" err="1">
                <a:solidFill>
                  <a:schemeClr val="tx2"/>
                </a:solidFill>
              </a:rPr>
              <a:t>Factor</a:t>
            </a:r>
            <a:endParaRPr lang="cs-CZ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Kvalita časopisů se dále dělí do </a:t>
            </a:r>
            <a:r>
              <a:rPr lang="cs-CZ" b="1" dirty="0" err="1">
                <a:solidFill>
                  <a:schemeClr val="tx2"/>
                </a:solidFill>
              </a:rPr>
              <a:t>kvartilů</a:t>
            </a:r>
            <a:r>
              <a:rPr lang="cs-CZ" b="1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Hodnocení kvality vědce </a:t>
            </a:r>
            <a:r>
              <a:rPr lang="cs-CZ" b="1" dirty="0">
                <a:solidFill>
                  <a:schemeClr val="tx2"/>
                </a:solidFill>
              </a:rPr>
              <a:t>H – index </a:t>
            </a:r>
            <a:r>
              <a:rPr lang="cs-CZ" dirty="0"/>
              <a:t>– na základě citovanosti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09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A93AE-950D-4C37-9FCA-BDE1C6503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sport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3D2097-01C6-4085-82DB-41FD7DF16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B2588A-E187-4365-BE15-2246FD367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22" y="0"/>
            <a:ext cx="3116472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D31934A-8E10-4A72-8354-B8B92A6132CE}"/>
              </a:ext>
            </a:extLst>
          </p:cNvPr>
          <p:cNvSpPr txBox="1"/>
          <p:nvPr/>
        </p:nvSpPr>
        <p:spPr>
          <a:xfrm>
            <a:off x="540000" y="1038688"/>
            <a:ext cx="32079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tx2"/>
                </a:solidFill>
                <a:latin typeface="+mj-lt"/>
              </a:rPr>
              <a:t>Recenze </a:t>
            </a:r>
          </a:p>
          <a:p>
            <a:pPr algn="ctr"/>
            <a:r>
              <a:rPr lang="cs-CZ" sz="4000" b="1" dirty="0">
                <a:solidFill>
                  <a:schemeClr val="tx2"/>
                </a:solidFill>
                <a:latin typeface="+mj-lt"/>
              </a:rPr>
              <a:t>Peer </a:t>
            </a:r>
            <a:r>
              <a:rPr lang="cs-CZ" sz="4000" b="1" dirty="0" err="1">
                <a:solidFill>
                  <a:schemeClr val="tx2"/>
                </a:solidFill>
                <a:latin typeface="+mj-lt"/>
              </a:rPr>
              <a:t>Review</a:t>
            </a:r>
            <a:endParaRPr lang="cs-CZ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AA7A160-18C9-4CB3-945A-64E6784B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473" y="1434823"/>
            <a:ext cx="3512531" cy="38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A1591A-B4FD-4465-B044-2F8E6536E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635C1E-486C-44A6-9BCB-DD0698295F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76321C-F8BB-439B-8E00-C78F7FB7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085" y="378000"/>
            <a:ext cx="10753200" cy="451576"/>
          </a:xfrm>
        </p:spPr>
        <p:txBody>
          <a:bodyPr/>
          <a:lstStyle/>
          <a:p>
            <a:r>
              <a:rPr lang="cs-CZ" dirty="0"/>
              <a:t>Databáze vědeckých časopisů </a:t>
            </a:r>
            <a:r>
              <a:rPr lang="cs-CZ" dirty="0" err="1"/>
              <a:t>Scopus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ADDDE91-EDE6-462D-9D37-0663CF3220D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666000" y="1082146"/>
            <a:ext cx="5703492" cy="1690939"/>
          </a:xfrm>
          <a:prstGeom prst="rect">
            <a:avLst/>
          </a:prstGeo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B6548E2-358A-4AD7-8975-78F3926185B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44795" y="3465699"/>
            <a:ext cx="5724697" cy="16909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Obsah této databáze zahrnuje více než </a:t>
            </a:r>
            <a:r>
              <a:rPr lang="cs-CZ" b="1" dirty="0">
                <a:solidFill>
                  <a:schemeClr val="tx2"/>
                </a:solidFill>
              </a:rPr>
              <a:t>22 000 </a:t>
            </a:r>
            <a:r>
              <a:rPr lang="cs-CZ" dirty="0"/>
              <a:t>odborných časopisů z celého světa.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hlinkClick r:id="rId3"/>
              </a:rPr>
              <a:t>www.scopus.com</a:t>
            </a:r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E8CC36-60F9-42D1-9184-805558E15F16}"/>
              </a:ext>
            </a:extLst>
          </p:cNvPr>
          <p:cNvSpPr txBox="1"/>
          <p:nvPr/>
        </p:nvSpPr>
        <p:spPr>
          <a:xfrm>
            <a:off x="7338848" y="1347811"/>
            <a:ext cx="44184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dirty="0">
                <a:solidFill>
                  <a:schemeClr val="tx2"/>
                </a:solidFill>
                <a:latin typeface="+mn-lt"/>
              </a:rPr>
              <a:t>Hodnocení </a:t>
            </a:r>
            <a:r>
              <a:rPr lang="cs-CZ" dirty="0" err="1">
                <a:solidFill>
                  <a:schemeClr val="tx2"/>
                </a:solidFill>
                <a:latin typeface="+mn-lt"/>
              </a:rPr>
              <a:t>CiteScore</a:t>
            </a:r>
            <a:endParaRPr lang="cs-CZ" dirty="0">
              <a:solidFill>
                <a:schemeClr val="tx2"/>
              </a:solidFill>
              <a:latin typeface="+mn-lt"/>
            </a:endParaRPr>
          </a:p>
          <a:p>
            <a:r>
              <a:rPr lang="cs-CZ" sz="2000" dirty="0"/>
              <a:t>vyjadřuje poměr počtu citací dokumentů přijatých časopisem za rok, které byly publikovány v předchozích třech letech k počtu dokumentů vydaných v databázi </a:t>
            </a:r>
            <a:r>
              <a:rPr lang="cs-CZ" sz="2000" dirty="0" err="1"/>
              <a:t>Scopus</a:t>
            </a:r>
            <a:r>
              <a:rPr lang="cs-CZ" sz="2000" dirty="0"/>
              <a:t> v těchto třech stejných letech.</a:t>
            </a:r>
            <a:endParaRPr lang="cs-CZ" dirty="0">
              <a:latin typeface="+mn-lt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288107-D92A-4A6F-9C30-1CFAED899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555" y="4263569"/>
            <a:ext cx="44386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7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Databáze vědeckých časopisů Web of Science (</a:t>
            </a:r>
            <a:r>
              <a:rPr lang="cs-CZ" dirty="0" err="1"/>
              <a:t>WoS</a:t>
            </a:r>
            <a:r>
              <a:rPr lang="cs-CZ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3447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„</a:t>
            </a:r>
            <a:r>
              <a:rPr lang="cs-CZ" sz="2400" i="1" dirty="0" err="1">
                <a:solidFill>
                  <a:schemeClr val="tx2"/>
                </a:solidFill>
              </a:rPr>
              <a:t>The</a:t>
            </a:r>
            <a:r>
              <a:rPr lang="cs-CZ" sz="2400" i="1" dirty="0">
                <a:solidFill>
                  <a:schemeClr val="tx2"/>
                </a:solidFill>
              </a:rPr>
              <a:t> Web of Science </a:t>
            </a:r>
            <a:r>
              <a:rPr lang="en-US" sz="2400" i="1" dirty="0">
                <a:solidFill>
                  <a:schemeClr val="tx2"/>
                </a:solidFill>
              </a:rPr>
              <a:t>is the world’s most trusted publisher-independent global citation database.</a:t>
            </a:r>
            <a:r>
              <a:rPr lang="cs-CZ" sz="2400" dirty="0">
                <a:solidFill>
                  <a:schemeClr val="tx2"/>
                </a:solidFill>
              </a:rPr>
              <a:t>“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Obsah této databáze zahrnuje více než </a:t>
            </a:r>
            <a:r>
              <a:rPr lang="cs-CZ" sz="2400" b="1" dirty="0">
                <a:solidFill>
                  <a:schemeClr val="tx2"/>
                </a:solidFill>
              </a:rPr>
              <a:t>12 000 </a:t>
            </a:r>
            <a:r>
              <a:rPr lang="cs-CZ" sz="2400" dirty="0"/>
              <a:t>nejvýznamnějších odborných časopisů z celého světa.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hlinkClick r:id="rId2"/>
              </a:rPr>
              <a:t>www.webofknowledge.com</a:t>
            </a:r>
            <a:endParaRPr lang="cs-CZ" sz="2400" dirty="0"/>
          </a:p>
          <a:p>
            <a:pPr marL="72000" indent="0">
              <a:buNone/>
            </a:pPr>
            <a:endParaRPr lang="cs-CZ" sz="24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55332"/>
            <a:ext cx="5796370" cy="3073362"/>
          </a:xfrm>
        </p:spPr>
      </p:pic>
    </p:spTree>
    <p:extLst>
      <p:ext uri="{BB962C8B-B14F-4D97-AF65-F5344CB8AC3E}">
        <p14:creationId xmlns:p14="http://schemas.microsoft.com/office/powerpoint/2010/main" val="341220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94814" y="387491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Metody hodnocení vědeckých časopisů </a:t>
            </a:r>
            <a:r>
              <a:rPr lang="cs-CZ" dirty="0" err="1"/>
              <a:t>WoS</a:t>
            </a:r>
            <a:br>
              <a:rPr lang="cs-CZ" dirty="0"/>
            </a:br>
            <a:r>
              <a:rPr lang="cs-CZ" sz="3200" b="0" dirty="0"/>
              <a:t>Celosvětově nejznámější /nejuznávanější citační index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29"/>
          </p:nvPr>
        </p:nvSpPr>
        <p:spPr>
          <a:xfrm>
            <a:off x="737930" y="2214002"/>
            <a:ext cx="5219998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3600" b="1" dirty="0" err="1">
                <a:solidFill>
                  <a:schemeClr val="tx2"/>
                </a:solidFill>
              </a:rPr>
              <a:t>Impact</a:t>
            </a: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3600" b="1" dirty="0" err="1">
                <a:solidFill>
                  <a:schemeClr val="tx2"/>
                </a:solidFill>
              </a:rPr>
              <a:t>factor</a:t>
            </a:r>
            <a:endParaRPr lang="cs-CZ" sz="3600" b="1" dirty="0">
              <a:solidFill>
                <a:schemeClr val="tx2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3600" b="1" dirty="0">
              <a:solidFill>
                <a:schemeClr val="tx2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„Odborný časopis, jehož články procházejí před publikováním </a:t>
            </a:r>
            <a:r>
              <a:rPr lang="cs-CZ" sz="2000" b="1" dirty="0">
                <a:solidFill>
                  <a:schemeClr val="tx2"/>
                </a:solidFill>
              </a:rPr>
              <a:t>náročným recenzním řízením</a:t>
            </a:r>
            <a:r>
              <a:rPr lang="cs-CZ" sz="2000" dirty="0"/>
              <a:t>, a </a:t>
            </a:r>
            <a:r>
              <a:rPr lang="cs-CZ" sz="2000" dirty="0">
                <a:solidFill>
                  <a:schemeClr val="tx2"/>
                </a:solidFill>
              </a:rPr>
              <a:t>proto je uznáván odbornou veřejností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tx2"/>
                </a:solidFill>
              </a:rPr>
              <a:t>o čemž svědčí jeho vysoký impakt faktor, který je mu přiznáván v hodnocení časopisů</a:t>
            </a:r>
            <a:r>
              <a:rPr lang="cs-CZ" sz="2000" dirty="0"/>
              <a:t>. To znamená, že na něj, resp. na jeho </a:t>
            </a:r>
            <a:r>
              <a:rPr lang="cs-CZ" sz="2000" b="1" dirty="0">
                <a:solidFill>
                  <a:schemeClr val="tx2"/>
                </a:solidFill>
              </a:rPr>
              <a:t>články odkazují často autoři článků v mnoha jiných uznávaných časopisech.“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30"/>
          </p:nvPr>
        </p:nvSpPr>
        <p:spPr>
          <a:xfrm>
            <a:off x="6558000" y="2714770"/>
            <a:ext cx="5634000" cy="452649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Čím vyšší má časopis Impakt faktor, ve kterém autor publikuje článek, tím vyšší obdrží počet bodů v rámci evaluace vědecké a publikační činnosti.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92" y="5059484"/>
            <a:ext cx="1384415" cy="14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3EE77A-DEB7-415E-8930-721FB34E23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DE21CD-E5FF-4D89-87D4-1649BF246E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173C77-4A40-421B-8F35-7CE5EF785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13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Metody hodnocení vědeckých časopisů </a:t>
            </a:r>
            <a:r>
              <a:rPr lang="cs-CZ" dirty="0" err="1"/>
              <a:t>WoS</a:t>
            </a:r>
            <a:endParaRPr lang="cs-CZ" dirty="0"/>
          </a:p>
        </p:txBody>
      </p:sp>
      <p:sp>
        <p:nvSpPr>
          <p:cNvPr id="7" name="Zástupný symbol pro obsah 5">
            <a:extLst>
              <a:ext uri="{FF2B5EF4-FFF2-40B4-BE49-F238E27FC236}">
                <a16:creationId xmlns:a16="http://schemas.microsoft.com/office/drawing/2014/main" id="{2D63542D-40FD-4410-92F7-8711F2F52AF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343293" y="1521075"/>
            <a:ext cx="4182709" cy="414020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chemeClr val="tx2"/>
                </a:solidFill>
              </a:rPr>
              <a:t>Kvartil</a:t>
            </a:r>
            <a:r>
              <a:rPr lang="cs-CZ" sz="2400" b="1" dirty="0">
                <a:solidFill>
                  <a:schemeClr val="tx2"/>
                </a:solidFill>
              </a:rPr>
              <a:t>(y) dle AIS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>
                <a:solidFill>
                  <a:schemeClr val="tx2"/>
                </a:solidFill>
              </a:rPr>
              <a:t>Article</a:t>
            </a:r>
            <a:r>
              <a:rPr lang="cs-CZ" sz="2000" dirty="0">
                <a:solidFill>
                  <a:schemeClr val="tx2"/>
                </a:solidFill>
              </a:rPr>
              <a:t> Influence </a:t>
            </a:r>
            <a:r>
              <a:rPr lang="cs-CZ" sz="2000" dirty="0" err="1">
                <a:solidFill>
                  <a:schemeClr val="tx2"/>
                </a:solidFill>
              </a:rPr>
              <a:t>Score</a:t>
            </a:r>
            <a:r>
              <a:rPr lang="cs-CZ" sz="2000" dirty="0">
                <a:solidFill>
                  <a:schemeClr val="tx2"/>
                </a:solidFill>
              </a:rPr>
              <a:t> (AIS)</a:t>
            </a:r>
            <a:r>
              <a:rPr lang="cs-CZ" sz="2000" dirty="0"/>
              <a:t> je metrika pro časopisy určena </a:t>
            </a:r>
            <a:r>
              <a:rPr lang="cs-CZ" sz="2000" dirty="0">
                <a:solidFill>
                  <a:schemeClr val="tx2"/>
                </a:solidFill>
              </a:rPr>
              <a:t>k odhadu důležitosti časopisu </a:t>
            </a:r>
            <a:r>
              <a:rPr lang="cs-CZ" sz="2000" dirty="0"/>
              <a:t>nehledě na jeho velikost (počet publikovaných článků).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600" dirty="0"/>
              <a:t>Na základě výše AIS se časopisy dělí do kvalitativních pásem: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decil (10 % „nejlepších“ časopisů v oboru),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I. </a:t>
            </a:r>
            <a:r>
              <a:rPr lang="cs-CZ" sz="1600" dirty="0" err="1"/>
              <a:t>kvartil</a:t>
            </a:r>
            <a:r>
              <a:rPr lang="cs-CZ" sz="1600" dirty="0"/>
              <a:t> (25 % „nejlepších“) – IV. </a:t>
            </a:r>
            <a:r>
              <a:rPr lang="cs-CZ" sz="1600" dirty="0" err="1"/>
              <a:t>kvartil</a:t>
            </a:r>
            <a:r>
              <a:rPr lang="cs-CZ" sz="1600" dirty="0"/>
              <a:t> (25 % nejhorších“).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B68DCE12-66B5-4764-AD09-E85C04CE1AC3}"/>
              </a:ext>
            </a:extLst>
          </p:cNvPr>
          <p:cNvSpPr txBox="1">
            <a:spLocks/>
          </p:cNvSpPr>
          <p:nvPr/>
        </p:nvSpPr>
        <p:spPr>
          <a:xfrm>
            <a:off x="666000" y="1521075"/>
            <a:ext cx="4182709" cy="3815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000" b="1" dirty="0">
                <a:solidFill>
                  <a:schemeClr val="tx2"/>
                </a:solidFill>
              </a:rPr>
              <a:t>Impakt faktor časopisu (JIF)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err="1"/>
              <a:t>Scientometrický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tx2"/>
                </a:solidFill>
              </a:rPr>
              <a:t>ukazatel</a:t>
            </a:r>
            <a:r>
              <a:rPr lang="cs-CZ" sz="2000" dirty="0"/>
              <a:t> průměrného </a:t>
            </a:r>
            <a:r>
              <a:rPr lang="cs-CZ" sz="2000" dirty="0">
                <a:solidFill>
                  <a:schemeClr val="tx2"/>
                </a:solidFill>
              </a:rPr>
              <a:t>počtu citací vědeckého časopisu</a:t>
            </a:r>
            <a:r>
              <a:rPr lang="cs-CZ" sz="2000" dirty="0"/>
              <a:t>. Užívání IF představuje </a:t>
            </a:r>
            <a:r>
              <a:rPr lang="cs-CZ" sz="2000" dirty="0">
                <a:solidFill>
                  <a:schemeClr val="tx2"/>
                </a:solidFill>
              </a:rPr>
              <a:t>ukazatel kvality vědeckých publikací</a:t>
            </a:r>
            <a:r>
              <a:rPr lang="cs-CZ" sz="2000" dirty="0"/>
              <a:t> časopisu.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>
                <a:solidFill>
                  <a:schemeClr val="tx2"/>
                </a:solidFill>
              </a:rPr>
              <a:t>Výpočet – průměrný roční počet citací článků publikovaných v posledních dvou letech v časopisu ku </a:t>
            </a:r>
            <a:r>
              <a:rPr lang="cs-CZ" sz="2000" u="sng" dirty="0">
                <a:solidFill>
                  <a:schemeClr val="tx2"/>
                </a:solidFill>
              </a:rPr>
              <a:t>počtu publikací, které v časopisu vyšly</a:t>
            </a:r>
            <a:endParaRPr lang="cs-CZ" sz="2000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30545E7-0C7E-4A1F-8733-CAAF0440D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752" y="5449250"/>
            <a:ext cx="46101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 100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Factor</a:t>
            </a:r>
            <a:r>
              <a:rPr lang="cs-CZ" dirty="0"/>
              <a:t> </a:t>
            </a:r>
            <a:r>
              <a:rPr lang="cs-CZ" dirty="0" err="1"/>
              <a:t>Journals</a:t>
            </a:r>
            <a:r>
              <a:rPr lang="cs-CZ" dirty="0"/>
              <a:t>, 2016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6" y="1629688"/>
            <a:ext cx="5465064" cy="414020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89" y="1656935"/>
            <a:ext cx="5417207" cy="40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791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4723</TotalTime>
  <Words>863</Words>
  <Application>Microsoft Office PowerPoint</Application>
  <PresentationFormat>Širokoúhlá obrazovka</PresentationFormat>
  <Paragraphs>118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Tahoma</vt:lpstr>
      <vt:lpstr>Wingdings</vt:lpstr>
      <vt:lpstr>Prezentace_MU_CZ</vt:lpstr>
      <vt:lpstr>Acrobat Document</vt:lpstr>
      <vt:lpstr>Věda a sport Metody pro hodnocení vědy a vědce </vt:lpstr>
      <vt:lpstr>Věda a vědci kolem nás</vt:lpstr>
      <vt:lpstr>Hodnocení vědy</vt:lpstr>
      <vt:lpstr>Prezentace aplikace PowerPoint</vt:lpstr>
      <vt:lpstr>Databáze vědeckých časopisů Scopus</vt:lpstr>
      <vt:lpstr>Databáze vědeckých časopisů Web of Science (WoS)</vt:lpstr>
      <vt:lpstr>Metody hodnocení vědeckých časopisů WoS Celosvětově nejznámější /nejuznávanější citační index</vt:lpstr>
      <vt:lpstr>Metody hodnocení vědeckých časopisů WoS</vt:lpstr>
      <vt:lpstr>Top 100 Impact Factor Journals, 2016</vt:lpstr>
      <vt:lpstr>Impact Factor ve Sports Sciences</vt:lpstr>
      <vt:lpstr>Metody hodnocení vědce</vt:lpstr>
      <vt:lpstr>H-index </vt:lpstr>
      <vt:lpstr>H-index</vt:lpstr>
      <vt:lpstr>Hodnocení vědeckých článků a autorů dle WoS</vt:lpstr>
      <vt:lpstr>„Černošští profesionální fotbalisté mají vyšší míru nedostatku vitaminu D než bělošští hráči. Dále, profesionální fotbalisté s vyšší hladinou vitaminu D měli větší pravděpodobnost, že získají smluvní pozici v National Football League. Profesionální fotbalisté s nedostatkem vitaminu D mohou být více ohroženi zlomeninami kostí.“</vt:lpstr>
      <vt:lpstr>Vědecký článek  dle WoS</vt:lpstr>
      <vt:lpstr>Autor dle WoS</vt:lpstr>
      <vt:lpstr>Prezentace aplikace PowerPoint</vt:lpstr>
      <vt:lpstr>Impakt faktor časopisu</vt:lpstr>
      <vt:lpstr>H – index vědce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Studia Sportiva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Věda a sport (np4056; nk4056) semináře</dc:title>
  <dc:creator>Tomáš Vodička</dc:creator>
  <cp:lastModifiedBy>Tomáš Vodička</cp:lastModifiedBy>
  <cp:revision>85</cp:revision>
  <cp:lastPrinted>2022-01-31T13:40:16Z</cp:lastPrinted>
  <dcterms:created xsi:type="dcterms:W3CDTF">2021-03-03T12:45:56Z</dcterms:created>
  <dcterms:modified xsi:type="dcterms:W3CDTF">2022-03-18T12:52:50Z</dcterms:modified>
</cp:coreProperties>
</file>