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42"/>
  </p:notesMasterIdLst>
  <p:handoutMasterIdLst>
    <p:handoutMasterId r:id="rId43"/>
  </p:handoutMasterIdLst>
  <p:sldIdLst>
    <p:sldId id="256" r:id="rId2"/>
    <p:sldId id="310" r:id="rId3"/>
    <p:sldId id="299" r:id="rId4"/>
    <p:sldId id="312" r:id="rId5"/>
    <p:sldId id="313" r:id="rId6"/>
    <p:sldId id="319" r:id="rId7"/>
    <p:sldId id="320" r:id="rId8"/>
    <p:sldId id="321" r:id="rId9"/>
    <p:sldId id="314" r:id="rId10"/>
    <p:sldId id="315" r:id="rId11"/>
    <p:sldId id="318" r:id="rId12"/>
    <p:sldId id="316" r:id="rId13"/>
    <p:sldId id="317" r:id="rId14"/>
    <p:sldId id="330" r:id="rId15"/>
    <p:sldId id="326" r:id="rId16"/>
    <p:sldId id="328" r:id="rId17"/>
    <p:sldId id="327" r:id="rId18"/>
    <p:sldId id="311" r:id="rId19"/>
    <p:sldId id="301" r:id="rId20"/>
    <p:sldId id="336" r:id="rId21"/>
    <p:sldId id="331" r:id="rId22"/>
    <p:sldId id="333" r:id="rId23"/>
    <p:sldId id="334" r:id="rId24"/>
    <p:sldId id="335" r:id="rId25"/>
    <p:sldId id="341" r:id="rId26"/>
    <p:sldId id="307" r:id="rId27"/>
    <p:sldId id="344" r:id="rId28"/>
    <p:sldId id="308" r:id="rId29"/>
    <p:sldId id="338" r:id="rId30"/>
    <p:sldId id="339" r:id="rId31"/>
    <p:sldId id="340" r:id="rId32"/>
    <p:sldId id="345" r:id="rId33"/>
    <p:sldId id="347" r:id="rId34"/>
    <p:sldId id="348" r:id="rId35"/>
    <p:sldId id="349" r:id="rId36"/>
    <p:sldId id="342" r:id="rId37"/>
    <p:sldId id="269" r:id="rId38"/>
    <p:sldId id="282" r:id="rId39"/>
    <p:sldId id="283" r:id="rId40"/>
    <p:sldId id="264" r:id="rId41"/>
  </p:sldIdLst>
  <p:sldSz cx="12192000" cy="6858000"/>
  <p:notesSz cx="9926638" cy="6797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áš Vodička" initials="TV" lastIdx="0" clrIdx="0">
    <p:extLst>
      <p:ext uri="{19B8F6BF-5375-455C-9EA6-DF929625EA0E}">
        <p15:presenceInfo xmlns:p15="http://schemas.microsoft.com/office/powerpoint/2012/main" userId="Tomáš Vodič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C8AF"/>
    <a:srgbClr val="9100DC"/>
    <a:srgbClr val="0000DC"/>
    <a:srgbClr val="F01928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9" autoAdjust="0"/>
    <p:restoredTop sz="95768" autoAdjust="0"/>
  </p:normalViewPr>
  <p:slideViewPr>
    <p:cSldViewPr snapToGrid="0">
      <p:cViewPr varScale="1">
        <p:scale>
          <a:sx n="56" d="100"/>
          <a:sy n="56" d="100"/>
        </p:scale>
        <p:origin x="725" y="3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1543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5095" y="0"/>
            <a:ext cx="4301543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7791"/>
            <a:ext cx="4301543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5095" y="6457791"/>
            <a:ext cx="4301543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1543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798" y="0"/>
            <a:ext cx="4301543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97163" y="509588"/>
            <a:ext cx="4532312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664" y="3228896"/>
            <a:ext cx="7941310" cy="305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612"/>
            <a:ext cx="4301543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798" y="6456612"/>
            <a:ext cx="4301543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1" name="Obrázek 5">
            <a:extLst>
              <a:ext uri="{FF2B5EF4-FFF2-40B4-BE49-F238E27FC236}">
                <a16:creationId xmlns:a16="http://schemas.microsoft.com/office/drawing/2014/main" id="{AC617C30-30B9-5F40-B9CE-8190F0E78E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4000"/>
            <a:ext cx="2019358" cy="10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7F978BB5-2C40-1847-9BDD-10F4A7A7EB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8">
            <a:extLst>
              <a:ext uri="{FF2B5EF4-FFF2-40B4-BE49-F238E27FC236}">
                <a16:creationId xmlns:a16="http://schemas.microsoft.com/office/drawing/2014/main" id="{89E476E0-A591-2D41-97B8-B350A84A3C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5">
            <a:extLst>
              <a:ext uri="{FF2B5EF4-FFF2-40B4-BE49-F238E27FC236}">
                <a16:creationId xmlns:a16="http://schemas.microsoft.com/office/drawing/2014/main" id="{A2CCDBBA-9351-4241-8683-C6B09BB842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4000"/>
            <a:ext cx="2019358" cy="10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5">
            <a:extLst>
              <a:ext uri="{FF2B5EF4-FFF2-40B4-BE49-F238E27FC236}">
                <a16:creationId xmlns:a16="http://schemas.microsoft.com/office/drawing/2014/main" id="{10B27CBC-C779-8D49-81A2-7E60B02AB0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5848"/>
            <a:ext cx="2019358" cy="106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5">
            <a:extLst>
              <a:ext uri="{FF2B5EF4-FFF2-40B4-BE49-F238E27FC236}">
                <a16:creationId xmlns:a16="http://schemas.microsoft.com/office/drawing/2014/main" id="{5E93C79E-4EE6-7340-A532-170840922F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5848"/>
            <a:ext cx="2019358" cy="106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04D6D823-4C68-D841-A02B-330212BF14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247"/>
            <a:ext cx="1132477" cy="59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PORT slide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5">
            <a:extLst>
              <a:ext uri="{FF2B5EF4-FFF2-40B4-BE49-F238E27FC236}">
                <a16:creationId xmlns:a16="http://schemas.microsoft.com/office/drawing/2014/main" id="{CA39A22B-25AC-154A-995D-A5A321924D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2678" y="2014200"/>
            <a:ext cx="5366645" cy="28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B6CE4B49-42C3-6246-B1EB-3DAF3FFB86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75D85D30-781C-3645-A803-7D040A1BE2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E07BEE75-6ACF-F048-9475-FA5BD156AE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B304B0A1-6A6D-2A4A-937E-72AE738379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0D0310EC-05B1-B942-BF73-CC87EC1CD1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B788EED2-C169-0E4F-A0DE-FC58E3BECC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C893EBC8-BC9E-264D-9299-3E5F5EC46B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2FE25A66-24C4-FE4C-AD09-76419B1C76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tvodicka@fsps.mu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Věda a sport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00" y="2257420"/>
            <a:ext cx="11361600" cy="1171580"/>
          </a:xfrm>
        </p:spPr>
        <p:txBody>
          <a:bodyPr/>
          <a:lstStyle/>
          <a:p>
            <a:pPr algn="ctr"/>
            <a:r>
              <a:rPr lang="cs-CZ" dirty="0"/>
              <a:t>Věda a sport</a:t>
            </a:r>
            <a:br>
              <a:rPr lang="cs-CZ" dirty="0"/>
            </a:br>
            <a:r>
              <a:rPr lang="cs-CZ" sz="3200" dirty="0" err="1"/>
              <a:t>Scientometrické</a:t>
            </a:r>
            <a:r>
              <a:rPr lang="cs-CZ" dirty="0"/>
              <a:t> </a:t>
            </a:r>
            <a:r>
              <a:rPr lang="cs-CZ" sz="3200" dirty="0"/>
              <a:t>hodnocení vědeckých poznatků </a:t>
            </a:r>
            <a:br>
              <a:rPr lang="cs-CZ" sz="2800" dirty="0"/>
            </a:br>
            <a:endParaRPr lang="cs-CZ" dirty="0"/>
          </a:p>
        </p:txBody>
      </p:sp>
      <p:sp>
        <p:nvSpPr>
          <p:cNvPr id="6" name="Podnadpis 5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1744071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b="1" dirty="0"/>
              <a:t>Ing. Tomáš Vodička, Ph.D.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Katedra kineziologie D33/339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hlinkClick r:id="rId2"/>
              </a:rPr>
              <a:t>tvodicka@fsps.muni.cz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45F276C-809A-47C9-B82B-5A53DA8A4D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Věda a sport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97F62D3-F555-426C-B60B-A5707C2CCE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FF4D47F-A306-4178-9C16-2159308E1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Vyhledání článku pomocí Google </a:t>
            </a:r>
            <a:r>
              <a:rPr lang="cs-CZ" dirty="0" err="1"/>
              <a:t>Scholar</a:t>
            </a:r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A8036128-E47F-4734-960F-4D99E4B1D9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000" y="1629688"/>
            <a:ext cx="10377692" cy="423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51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985084A-D261-41DF-B98B-201BC4B7AE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Věda a sport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E3C9293-DEB8-4075-AC30-7C8D01EF1E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333B2FDD-AD89-4A1F-81F6-7033CF43F6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5939" y="653588"/>
            <a:ext cx="9686041" cy="4859154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943BF52A-C3DC-4193-9F8A-E6E83AE105F4}"/>
              </a:ext>
            </a:extLst>
          </p:cNvPr>
          <p:cNvSpPr/>
          <p:nvPr/>
        </p:nvSpPr>
        <p:spPr bwMode="auto">
          <a:xfrm>
            <a:off x="1180730" y="3861786"/>
            <a:ext cx="843379" cy="807868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32504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469E66E-1C54-4230-8830-8785006227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Věda a sport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330911F-B514-4245-8965-E3E5A7B725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F45DBD1-EBE7-4F0A-9A34-1973AF4D7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60" y="641759"/>
            <a:ext cx="5943840" cy="1702293"/>
          </a:xfrm>
          <a:prstGeom prst="rect">
            <a:avLst/>
          </a:prstGeom>
        </p:spPr>
      </p:pic>
      <p:pic>
        <p:nvPicPr>
          <p:cNvPr id="19" name="Zástupný symbol pro obsah 18">
            <a:extLst>
              <a:ext uri="{FF2B5EF4-FFF2-40B4-BE49-F238E27FC236}">
                <a16:creationId xmlns:a16="http://schemas.microsoft.com/office/drawing/2014/main" id="{5FB4A230-F253-49A3-B45F-9BD2598F065D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827" y="162396"/>
            <a:ext cx="3595456" cy="6533207"/>
          </a:xfr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3A7C0EF5-6C9E-4F8E-A799-3AE84C6AC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00" y="3138719"/>
            <a:ext cx="5772150" cy="2533650"/>
          </a:xfrm>
          <a:prstGeom prst="rect">
            <a:avLst/>
          </a:prstGeom>
        </p:spPr>
      </p:pic>
      <p:sp>
        <p:nvSpPr>
          <p:cNvPr id="21" name="Obdélník: se zakulacenými rohy 20">
            <a:extLst>
              <a:ext uri="{FF2B5EF4-FFF2-40B4-BE49-F238E27FC236}">
                <a16:creationId xmlns:a16="http://schemas.microsoft.com/office/drawing/2014/main" id="{C6549D83-F689-40E7-A2FA-CE1A807AB61D}"/>
              </a:ext>
            </a:extLst>
          </p:cNvPr>
          <p:cNvSpPr/>
          <p:nvPr/>
        </p:nvSpPr>
        <p:spPr bwMode="auto">
          <a:xfrm>
            <a:off x="612000" y="3138719"/>
            <a:ext cx="5772150" cy="2533650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2575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27AC28B-D704-4E06-A8B5-4AACD4702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Věda a sport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1CF6491-E162-4833-9A1B-78DFD4F916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FBE043D7-F14F-4A39-9E8C-E05C16DE2945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>
          <a:blip r:embed="rId2"/>
          <a:stretch>
            <a:fillRect/>
          </a:stretch>
        </p:blipFill>
        <p:spPr>
          <a:xfrm>
            <a:off x="2197127" y="185821"/>
            <a:ext cx="4965745" cy="6486357"/>
          </a:xfrm>
          <a:prstGeom prst="rect">
            <a:avLst/>
          </a:prstGeom>
        </p:spPr>
      </p:pic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E922850E-DACB-4052-B895-E1E572988890}"/>
              </a:ext>
            </a:extLst>
          </p:cNvPr>
          <p:cNvSpPr/>
          <p:nvPr/>
        </p:nvSpPr>
        <p:spPr bwMode="auto">
          <a:xfrm>
            <a:off x="2152005" y="6228000"/>
            <a:ext cx="1855433" cy="314843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E65EA1E-ACDE-4C35-B02B-BD4A75E35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122" y="3579365"/>
            <a:ext cx="437197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52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A65C025-C1C5-49A8-A3C1-03126B3E2F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Věda a sport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990BBA8-917F-4689-BDE6-3A18341BB5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5F2D57C5-6F9F-4D72-A47E-68FB247B9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031" y="573949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Vyhledávání a evaluace článku pomocí Web of Science</a:t>
            </a:r>
          </a:p>
        </p:txBody>
      </p:sp>
      <p:pic>
        <p:nvPicPr>
          <p:cNvPr id="10" name="Zástupný symbol pro obsah 8">
            <a:extLst>
              <a:ext uri="{FF2B5EF4-FFF2-40B4-BE49-F238E27FC236}">
                <a16:creationId xmlns:a16="http://schemas.microsoft.com/office/drawing/2014/main" id="{84A4A8E1-2FFB-40A2-939A-92EA77A46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264" y="1692275"/>
            <a:ext cx="8127059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33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B9E2AAE-781F-4174-A546-CC1F2CE4CD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Věda a sport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3BBEB67-A860-4109-8DDF-1D4A87230F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AFB3641-23E8-4F10-A676-4C9829B67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Vyhledávání článku pomocí Web of Science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368C46B0-8316-4643-944F-BB30CA85B3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725" y="2187489"/>
            <a:ext cx="10752138" cy="314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09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CB4EB98-370B-4430-8168-20297C1360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Věda a sport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79C4540-4D7B-4A5A-8B3D-4FC28ABE8C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BEAE17-D1F4-48F0-9B12-639723C04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Vyhledávání článku pomocí Web of Science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95CD5734-783E-447F-823D-7720562CB5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3164" y="1692275"/>
            <a:ext cx="7167259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8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27EB21E-BFD4-4975-8193-304D72090B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Věda a sport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15F58A8-69FB-43A9-90A5-CC03F85C7C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C99A16E-AC1C-486F-B128-AE8AFAA2B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Vyhledávání článku pomocí Web of Science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557CFE07-860B-49D6-96E2-AC46B95C2E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725" y="2192916"/>
            <a:ext cx="10752138" cy="3138918"/>
          </a:xfrm>
          <a:prstGeom prst="rect">
            <a:avLst/>
          </a:prstGeom>
        </p:spPr>
      </p:pic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8A5FB154-8E92-4B0A-841E-96945AB27076}"/>
              </a:ext>
            </a:extLst>
          </p:cNvPr>
          <p:cNvSpPr/>
          <p:nvPr/>
        </p:nvSpPr>
        <p:spPr bwMode="auto">
          <a:xfrm>
            <a:off x="1349405" y="4722920"/>
            <a:ext cx="1145220" cy="523783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B3ADF559-1015-4A73-A7D6-F36AFDBFDF3F}"/>
              </a:ext>
            </a:extLst>
          </p:cNvPr>
          <p:cNvCxnSpPr/>
          <p:nvPr/>
        </p:nvCxnSpPr>
        <p:spPr bwMode="auto">
          <a:xfrm>
            <a:off x="2006353" y="4092606"/>
            <a:ext cx="327586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8148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05FDA2A-D39F-4D4A-9877-72E5FEA60D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1D14371-9D50-4040-801E-BBEBC41A62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4655464-E30C-4B7F-B7FE-B2E58FBDB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Scientometrie</a:t>
            </a:r>
            <a:r>
              <a:rPr lang="cs-CZ" dirty="0"/>
              <a:t> časopisu dle </a:t>
            </a:r>
            <a:r>
              <a:rPr lang="cs-CZ" dirty="0" err="1"/>
              <a:t>WoS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F3E3D9D-615A-4A00-92D9-4C6D8CC1B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00" y="1808038"/>
            <a:ext cx="6429375" cy="36004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7EA6D8A-309B-4D24-8720-A4C3552D4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722" y="1903288"/>
            <a:ext cx="45720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90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291AC89-C9C3-4E2F-B428-930AD91972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Věda a sport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A0A828E-8A5D-4F1A-A346-5C25BDCEC5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B1EA4EB-DCCB-411D-A965-526D76809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199" y="583707"/>
            <a:ext cx="5793801" cy="5690586"/>
          </a:xfrm>
          <a:prstGeom prst="rect">
            <a:avLst/>
          </a:prstGeom>
        </p:spPr>
      </p:pic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D9217524-37A4-4324-A459-88A7201CC9B4}"/>
              </a:ext>
            </a:extLst>
          </p:cNvPr>
          <p:cNvCxnSpPr>
            <a:endCxn id="2" idx="3"/>
          </p:cNvCxnSpPr>
          <p:nvPr/>
        </p:nvCxnSpPr>
        <p:spPr bwMode="auto">
          <a:xfrm>
            <a:off x="6818050" y="6338656"/>
            <a:ext cx="1821950" cy="15344"/>
          </a:xfrm>
          <a:prstGeom prst="line">
            <a:avLst/>
          </a:prstGeom>
          <a:ln w="38100"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885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53C62E8-3600-4FD9-909D-C2B8793B7A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Věda a sport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40C5427-38BF-4255-99FF-DC1E62C289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EAF2926-2AEA-48B5-9D68-97D22BCD2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181" y="1726437"/>
            <a:ext cx="2311539" cy="229211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B38B66D-2950-4BFD-9CDC-B30C6264F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571" y="3963496"/>
            <a:ext cx="2562148" cy="2516504"/>
          </a:xfrm>
          <a:prstGeom prst="rect">
            <a:avLst/>
          </a:prstGeom>
        </p:spPr>
      </p:pic>
      <p:pic>
        <p:nvPicPr>
          <p:cNvPr id="9" name="Zástupný symbol pro obsah 6">
            <a:extLst>
              <a:ext uri="{FF2B5EF4-FFF2-40B4-BE49-F238E27FC236}">
                <a16:creationId xmlns:a16="http://schemas.microsoft.com/office/drawing/2014/main" id="{F20A4C45-26B0-4BCE-B5D2-983E8829E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888" y="4441484"/>
            <a:ext cx="2588758" cy="169651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6A91379-00C0-456D-BEF6-8B16B181D6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000" y="1440739"/>
            <a:ext cx="5436391" cy="243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912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0A1CA5D-77C7-402C-99B5-029AFD90C1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F71302-FB74-4373-AAC6-14F3E95BD9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5B23ADE-F5C4-4A11-8BE4-6129D3649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Systematická </a:t>
            </a:r>
            <a:r>
              <a:rPr lang="cs-CZ" dirty="0" err="1"/>
              <a:t>review</a:t>
            </a:r>
            <a:r>
              <a:rPr lang="cs-CZ" dirty="0"/>
              <a:t> a </a:t>
            </a:r>
            <a:r>
              <a:rPr lang="cs-CZ" dirty="0" err="1"/>
              <a:t>Metaanalýza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2E97BF9-5CE5-4225-97BC-40C568F761F4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666000" y="1532131"/>
            <a:ext cx="5219998" cy="3359464"/>
          </a:xfrm>
        </p:spPr>
        <p:txBody>
          <a:bodyPr/>
          <a:lstStyle/>
          <a:p>
            <a:pPr marL="72000" indent="0">
              <a:buNone/>
            </a:pPr>
            <a:r>
              <a:rPr lang="cs-CZ" i="1" dirty="0"/>
              <a:t>„Systematické </a:t>
            </a:r>
            <a:r>
              <a:rPr lang="cs-CZ" i="1" dirty="0" err="1"/>
              <a:t>review</a:t>
            </a:r>
            <a:r>
              <a:rPr lang="cs-CZ" i="1" dirty="0"/>
              <a:t> (SR) představuje nejvýznamnější a nejhodnotnější typ studie v rámci úrovně vědeckých důkazů, které dané poznatky </a:t>
            </a:r>
            <a:r>
              <a:rPr lang="cs-CZ" i="1" dirty="0">
                <a:solidFill>
                  <a:schemeClr val="tx2"/>
                </a:solidFill>
              </a:rPr>
              <a:t>syntetizuje</a:t>
            </a:r>
            <a:r>
              <a:rPr lang="cs-CZ" i="1" dirty="0"/>
              <a:t>.“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42C02D03-5557-424F-AF6B-5A77E5FD28EC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306002" y="1532131"/>
            <a:ext cx="5219998" cy="2018239"/>
          </a:xfrm>
        </p:spPr>
        <p:txBody>
          <a:bodyPr/>
          <a:lstStyle/>
          <a:p>
            <a:pPr marL="72000" indent="0">
              <a:buNone/>
            </a:pPr>
            <a:r>
              <a:rPr lang="cs-CZ" dirty="0"/>
              <a:t>„</a:t>
            </a:r>
            <a:r>
              <a:rPr lang="cs-CZ" i="1" dirty="0"/>
              <a:t>Meta-</a:t>
            </a:r>
            <a:r>
              <a:rPr lang="cs-CZ" i="1" dirty="0" err="1"/>
              <a:t>analysis</a:t>
            </a:r>
            <a:r>
              <a:rPr lang="cs-CZ" i="1" dirty="0"/>
              <a:t>“ je statistické zpracování výsledků kvantitativního systematického </a:t>
            </a:r>
            <a:r>
              <a:rPr lang="cs-CZ" i="1" dirty="0" err="1"/>
              <a:t>review</a:t>
            </a:r>
            <a:r>
              <a:rPr lang="cs-CZ" i="1" dirty="0"/>
              <a:t>.</a:t>
            </a:r>
            <a:r>
              <a:rPr lang="cs-CZ" dirty="0"/>
              <a:t>“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5A4EF47-17A4-4298-825E-FD1A699DB710}"/>
              </a:ext>
            </a:extLst>
          </p:cNvPr>
          <p:cNvSpPr txBox="1"/>
          <p:nvPr/>
        </p:nvSpPr>
        <p:spPr>
          <a:xfrm>
            <a:off x="3800066" y="4814561"/>
            <a:ext cx="51159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i="1" dirty="0">
                <a:solidFill>
                  <a:schemeClr val="tx2"/>
                </a:solidFill>
              </a:rPr>
              <a:t>„Informační zahlcení, kterým naše generace prochází, je právě důvodem pro vzestup a popularitu systematických </a:t>
            </a:r>
            <a:r>
              <a:rPr lang="cs-CZ" sz="2000" b="1" i="1" dirty="0" err="1">
                <a:solidFill>
                  <a:schemeClr val="tx2"/>
                </a:solidFill>
              </a:rPr>
              <a:t>review</a:t>
            </a:r>
            <a:r>
              <a:rPr lang="cs-CZ" sz="2000" b="1" i="1" dirty="0">
                <a:solidFill>
                  <a:schemeClr val="tx2"/>
                </a:solidFill>
              </a:rPr>
              <a:t>“.</a:t>
            </a:r>
            <a:endParaRPr lang="cs-CZ" sz="2000" b="1" i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0733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F4E5707-DC59-4F25-8B98-73B1A34880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3F2376F-B718-498D-B324-F9ABE39713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8D28B8A-FF67-4DF4-87FC-08701F177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542" y="2812456"/>
            <a:ext cx="3443627" cy="1233087"/>
          </a:xfrm>
        </p:spPr>
        <p:txBody>
          <a:bodyPr/>
          <a:lstStyle/>
          <a:p>
            <a:r>
              <a:rPr lang="cs-CZ" dirty="0" err="1"/>
              <a:t>Review</a:t>
            </a:r>
            <a:r>
              <a:rPr lang="cs-CZ" dirty="0"/>
              <a:t> a </a:t>
            </a:r>
            <a:r>
              <a:rPr lang="cs-CZ" dirty="0" err="1"/>
              <a:t>Metaanalýza</a:t>
            </a:r>
            <a:endParaRPr lang="cs-CZ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EE51235C-F896-476B-A750-5667E83F1902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>
          <a:blip r:embed="rId2"/>
          <a:stretch>
            <a:fillRect/>
          </a:stretch>
        </p:blipFill>
        <p:spPr>
          <a:xfrm>
            <a:off x="4182703" y="479394"/>
            <a:ext cx="4992168" cy="609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147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056E8F2-7EC1-466A-9FB1-C8D6C086E9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Věda a sport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A5D0C66-5D38-4359-A2D8-AD8D3E6BD4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14E9E15-32A1-447B-86F5-B3F9D890D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Web of Science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44152422-B4E1-45E9-9626-AF6FCEF26EB1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>
          <a:blip r:embed="rId2"/>
          <a:stretch>
            <a:fillRect/>
          </a:stretch>
        </p:blipFill>
        <p:spPr>
          <a:xfrm>
            <a:off x="720000" y="1589103"/>
            <a:ext cx="10864599" cy="384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57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7692A28-82B9-4EB3-8143-835AFDCD38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Věda a sport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734B6D6-48D6-4904-A090-1E072CC90D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FB0BD20-66F3-4073-B0CF-038D22A3F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Web of Science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A22D2BA1-33A1-4251-8B6A-52E559D0D673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>
          <a:blip r:embed="rId2"/>
          <a:stretch>
            <a:fillRect/>
          </a:stretch>
        </p:blipFill>
        <p:spPr>
          <a:xfrm>
            <a:off x="666000" y="1911644"/>
            <a:ext cx="5219700" cy="3576288"/>
          </a:xfrm>
          <a:prstGeom prst="rect">
            <a:avLst/>
          </a:prstGeo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982C641F-0955-42DC-BBB9-9C330BEC0954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3"/>
          <a:stretch>
            <a:fillRect/>
          </a:stretch>
        </p:blipFill>
        <p:spPr>
          <a:xfrm>
            <a:off x="6593181" y="1911644"/>
            <a:ext cx="457200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54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D0A01D9-F066-4DAC-8C63-D17FD670AF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Věda a sport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1F15F23-BC64-4B35-AAB0-BC51C730F6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90EECF4E-8803-42D6-8C54-E5F763F6F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Review</a:t>
            </a:r>
            <a:r>
              <a:rPr lang="cs-CZ" dirty="0"/>
              <a:t> a </a:t>
            </a:r>
            <a:r>
              <a:rPr lang="cs-CZ" dirty="0" err="1"/>
              <a:t>Metaanalýza</a:t>
            </a:r>
            <a:endParaRPr lang="cs-CZ" dirty="0"/>
          </a:p>
        </p:txBody>
      </p:sp>
      <p:sp>
        <p:nvSpPr>
          <p:cNvPr id="10" name="Zástupný symbol pro obsah 9">
            <a:extLst>
              <a:ext uri="{FF2B5EF4-FFF2-40B4-BE49-F238E27FC236}">
                <a16:creationId xmlns:a16="http://schemas.microsoft.com/office/drawing/2014/main" id="{78184D94-9AB0-46BB-842D-B64910B683AB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1800" b="1" dirty="0">
                <a:solidFill>
                  <a:schemeClr val="tx2"/>
                </a:solidFill>
              </a:rPr>
              <a:t>Pravidelné ponoření do studené vody snižuje </a:t>
            </a:r>
            <a:r>
              <a:rPr lang="cs-CZ" sz="1800" b="1" dirty="0" err="1">
                <a:solidFill>
                  <a:schemeClr val="tx2"/>
                </a:solidFill>
              </a:rPr>
              <a:t>charakteristiy</a:t>
            </a:r>
            <a:r>
              <a:rPr lang="cs-CZ" sz="1800" b="1" dirty="0">
                <a:solidFill>
                  <a:schemeClr val="tx2"/>
                </a:solidFill>
              </a:rPr>
              <a:t> silového výkonu (tj. 1 Max </a:t>
            </a:r>
            <a:r>
              <a:rPr lang="cs-CZ" sz="1800" b="1" dirty="0" err="1">
                <a:solidFill>
                  <a:schemeClr val="tx2"/>
                </a:solidFill>
              </a:rPr>
              <a:t>rep</a:t>
            </a:r>
            <a:r>
              <a:rPr lang="cs-CZ" sz="1800" b="1" dirty="0">
                <a:solidFill>
                  <a:schemeClr val="tx2"/>
                </a:solidFill>
              </a:rPr>
              <a:t>. maximální izometrická síla, silovou vytrvalost..)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b="1" dirty="0">
                <a:solidFill>
                  <a:schemeClr val="tx2"/>
                </a:solidFill>
              </a:rPr>
              <a:t>Ponoření do studené vody nemá vliv na aerobní výkonnost </a:t>
            </a:r>
            <a:r>
              <a:rPr lang="en-US" sz="1800" b="1" dirty="0">
                <a:solidFill>
                  <a:schemeClr val="tx2"/>
                </a:solidFill>
              </a:rPr>
              <a:t>(i.e., time-trial performance and maximal</a:t>
            </a:r>
            <a:r>
              <a:rPr lang="cs-CZ" sz="1800" b="1" dirty="0">
                <a:solidFill>
                  <a:schemeClr val="tx2"/>
                </a:solidFill>
              </a:rPr>
              <a:t> </a:t>
            </a:r>
            <a:r>
              <a:rPr lang="en-US" sz="1800" b="1" dirty="0">
                <a:solidFill>
                  <a:schemeClr val="tx2"/>
                </a:solidFill>
              </a:rPr>
              <a:t>aerobic power).</a:t>
            </a:r>
            <a:endParaRPr lang="cs-CZ" sz="1800" b="1" dirty="0">
              <a:solidFill>
                <a:schemeClr val="tx2"/>
              </a:solidFill>
            </a:endParaRPr>
          </a:p>
          <a:p>
            <a:pPr marL="72000" indent="0">
              <a:buNone/>
            </a:pPr>
            <a:endParaRPr lang="cs-CZ" sz="1800" dirty="0"/>
          </a:p>
        </p:txBody>
      </p:sp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135D9EA0-D7DA-422B-93C4-EB67F000D4F7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86199432-7089-4349-89BC-CC473D5054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6966699"/>
              </p:ext>
            </p:extLst>
          </p:nvPr>
        </p:nvGraphicFramePr>
        <p:xfrm>
          <a:off x="6232857" y="452262"/>
          <a:ext cx="4533900" cy="602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Acrobat Document" r:id="rId3" imgW="4533723" imgH="6027223" progId="AcroExch.Document.DC">
                  <p:embed/>
                </p:oleObj>
              </mc:Choice>
              <mc:Fallback>
                <p:oleObj name="Acrobat Document" r:id="rId3" imgW="4533723" imgH="602722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32857" y="452262"/>
                        <a:ext cx="4533900" cy="6027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9526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4CBCC87-E28D-4BC5-B690-94B7970CF2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Věda a sport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5ABD562-D49D-4743-A33F-D7817EDAFF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E9141BCD-1F48-44EB-92A7-1B2A88019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2130" y="1906013"/>
            <a:ext cx="5087898" cy="1171580"/>
          </a:xfrm>
        </p:spPr>
        <p:txBody>
          <a:bodyPr/>
          <a:lstStyle/>
          <a:p>
            <a:r>
              <a:rPr lang="cs-CZ" dirty="0"/>
              <a:t>Jak ne?!</a:t>
            </a:r>
          </a:p>
        </p:txBody>
      </p:sp>
      <p:pic>
        <p:nvPicPr>
          <p:cNvPr id="2050" name="Picture 2" descr="Nesouhlas mladých gesto stock fotografie, royalty free Nesouhlas mladých  gesto obrázky | Depositphotos ®">
            <a:extLst>
              <a:ext uri="{FF2B5EF4-FFF2-40B4-BE49-F238E27FC236}">
                <a16:creationId xmlns:a16="http://schemas.microsoft.com/office/drawing/2014/main" id="{EB031E92-BFDB-41B3-BE6E-4C878EB07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34" y="2709908"/>
            <a:ext cx="4431807" cy="29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173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C7E64CF-F842-4A59-883D-37DE92FC07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Věda a sport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B9C839C-1134-43C9-BBA4-F433A80DE3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DE29E82F-965D-4F81-A43B-D6BC5D253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0573" y="1283902"/>
            <a:ext cx="9559378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693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891D535-CB84-4A26-92B4-770CCDAF7D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Věda a sport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93915F2-CE28-422C-A7FF-5C24B2B9B1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31510F62-F699-4C32-8AF3-73587042D1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4403" y="648070"/>
            <a:ext cx="5190601" cy="521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866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46A6A0F-4186-488F-9717-67B469E21E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Věda a sport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E92B563-DE9E-461B-A8E8-8E88C38AD3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20DBCE5F-2A02-4A49-968B-F76B799B26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9748" y="378000"/>
            <a:ext cx="5315113" cy="524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555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515A781-69F5-46AB-AD21-A546FC3FD9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A6541FE-43B9-4BD9-86F5-5EC90163D2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172E3939-6DA0-4466-B344-52725D97F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000" y="1094672"/>
            <a:ext cx="10752138" cy="361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67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DF82956-928F-4BB6-A361-1F3E58E70B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Věda a sport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8B1E9DC-9709-46D7-AA9B-664FA0775F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8C6CDF7-2EDE-42BB-94F0-864C5B473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790" y="935842"/>
            <a:ext cx="4488420" cy="4450702"/>
          </a:xfrm>
          <a:prstGeom prst="rect">
            <a:avLst/>
          </a:prstGeom>
        </p:spPr>
      </p:pic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A7FB208B-097E-4B8F-8CFE-28A5CB55E71D}"/>
              </a:ext>
            </a:extLst>
          </p:cNvPr>
          <p:cNvSpPr/>
          <p:nvPr/>
        </p:nvSpPr>
        <p:spPr bwMode="auto">
          <a:xfrm>
            <a:off x="5726097" y="4863933"/>
            <a:ext cx="2739135" cy="589456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 w="57150">
                <a:solidFill>
                  <a:schemeClr val="tx1"/>
                </a:solidFill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731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DAC7181-615A-40EF-819D-A0A9BA9D89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80FEC59-CB1D-4630-8464-C3CA4F4DE8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5F657168-2CA9-4B14-ABCD-B8DB1C7D4510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>
          <a:blip r:embed="rId2"/>
          <a:stretch>
            <a:fillRect/>
          </a:stretch>
        </p:blipFill>
        <p:spPr>
          <a:xfrm>
            <a:off x="446449" y="1985962"/>
            <a:ext cx="5649551" cy="3050423"/>
          </a:xfrm>
          <a:prstGeom prst="rect">
            <a:avLst/>
          </a:prstGeom>
        </p:spPr>
      </p:pic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8D867ACE-16B7-4A7C-BB7B-E24A16A468D1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3"/>
          <a:stretch>
            <a:fillRect/>
          </a:stretch>
        </p:blipFill>
        <p:spPr>
          <a:xfrm>
            <a:off x="6575425" y="1985962"/>
            <a:ext cx="4572000" cy="3571875"/>
          </a:xfrm>
          <a:prstGeom prst="rect">
            <a:avLst/>
          </a:prstGeom>
        </p:spPr>
      </p:pic>
      <p:sp>
        <p:nvSpPr>
          <p:cNvPr id="11" name="Ovál 10">
            <a:extLst>
              <a:ext uri="{FF2B5EF4-FFF2-40B4-BE49-F238E27FC236}">
                <a16:creationId xmlns:a16="http://schemas.microsoft.com/office/drawing/2014/main" id="{91F29FD0-E877-41DB-99EA-E9601C3FADA4}"/>
              </a:ext>
            </a:extLst>
          </p:cNvPr>
          <p:cNvSpPr/>
          <p:nvPr/>
        </p:nvSpPr>
        <p:spPr bwMode="auto">
          <a:xfrm>
            <a:off x="6575425" y="3107184"/>
            <a:ext cx="1145220" cy="896645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555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A4DABB2-DF69-40BF-84BF-D2BD762AA0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483AAAC-7797-44F6-91C3-948D737DB5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20C54BAA-0602-4F70-933E-DBCE81C5E4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6257" y="1692275"/>
            <a:ext cx="9001074" cy="4140200"/>
          </a:xfrm>
          <a:prstGeom prst="rect">
            <a:avLst/>
          </a:prstGeom>
        </p:spPr>
      </p:pic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1AA05C2F-CA40-4337-BD47-7A02399EF0EA}"/>
              </a:ext>
            </a:extLst>
          </p:cNvPr>
          <p:cNvCxnSpPr>
            <a:stCxn id="9" idx="1"/>
          </p:cNvCxnSpPr>
          <p:nvPr/>
        </p:nvCxnSpPr>
        <p:spPr bwMode="auto">
          <a:xfrm>
            <a:off x="1596257" y="3762375"/>
            <a:ext cx="7130493" cy="10635"/>
          </a:xfrm>
          <a:prstGeom prst="line">
            <a:avLst/>
          </a:prstGeom>
          <a:ln w="38100"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98C7165C-194B-4BBF-B0F7-13F204F923BA}"/>
              </a:ext>
            </a:extLst>
          </p:cNvPr>
          <p:cNvCxnSpPr/>
          <p:nvPr/>
        </p:nvCxnSpPr>
        <p:spPr bwMode="auto">
          <a:xfrm>
            <a:off x="1669002" y="5086905"/>
            <a:ext cx="6533965" cy="0"/>
          </a:xfrm>
          <a:prstGeom prst="line">
            <a:avLst/>
          </a:prstGeom>
          <a:ln w="38100"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2365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54C91FC-39E2-41D8-BB9C-390E1E2DB7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3AE7467-88FC-4411-8E2F-D15981C15E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54FFBF28-91B3-4D1F-9681-80283BBB62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8373" y="506028"/>
            <a:ext cx="9118822" cy="523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18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4755479-3D89-4542-97CD-8A1FA2FDE1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901F560-5675-4E50-9BCC-292810AF49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BED29C1C-533D-434D-AB8C-F8199B44A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226" y="488272"/>
            <a:ext cx="7392370" cy="5635842"/>
          </a:xfrm>
          <a:prstGeom prst="rect">
            <a:avLst/>
          </a:prstGeom>
        </p:spPr>
      </p:pic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B2112EB0-A66F-4F1C-AEE2-E752D52844B5}"/>
              </a:ext>
            </a:extLst>
          </p:cNvPr>
          <p:cNvCxnSpPr/>
          <p:nvPr/>
        </p:nvCxnSpPr>
        <p:spPr bwMode="auto">
          <a:xfrm>
            <a:off x="6968971" y="4216893"/>
            <a:ext cx="2228295" cy="0"/>
          </a:xfrm>
          <a:prstGeom prst="line">
            <a:avLst/>
          </a:prstGeom>
          <a:ln w="38100"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AEDC02F8-9698-43B0-821E-4ABA9898B60F}"/>
              </a:ext>
            </a:extLst>
          </p:cNvPr>
          <p:cNvCxnSpPr/>
          <p:nvPr/>
        </p:nvCxnSpPr>
        <p:spPr bwMode="auto">
          <a:xfrm>
            <a:off x="5767411" y="4394447"/>
            <a:ext cx="3367711" cy="0"/>
          </a:xfrm>
          <a:prstGeom prst="line">
            <a:avLst/>
          </a:prstGeom>
          <a:ln w="38100">
            <a:solidFill>
              <a:schemeClr val="accent2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8AAD2CC1-E33E-401C-B7C5-7B84E39AFE2E}"/>
              </a:ext>
            </a:extLst>
          </p:cNvPr>
          <p:cNvCxnSpPr/>
          <p:nvPr/>
        </p:nvCxnSpPr>
        <p:spPr bwMode="auto">
          <a:xfrm>
            <a:off x="5767411" y="4580878"/>
            <a:ext cx="2701886" cy="0"/>
          </a:xfrm>
          <a:prstGeom prst="line">
            <a:avLst/>
          </a:prstGeom>
          <a:ln w="38100"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378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6535C79-494D-43A6-B887-4DAB11F9EF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4406F0D-C63F-4FE0-88BE-6D6E72A4B2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57DCF11A-89BF-40B3-A219-2ADC5BA4F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9176" y="302069"/>
            <a:ext cx="5890824" cy="592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45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6ABDD94-A651-4BD8-B336-01A8BC6B3F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7F4E983-2BC1-4B86-A5BE-CCF04FCC5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BF054716-B4E8-4C37-8FBF-55580183B0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705" y="523783"/>
            <a:ext cx="4598963" cy="49180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6372DBD-6A67-486F-ADE3-97B8D0AB5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037" y="727811"/>
            <a:ext cx="5498115" cy="540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062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CE038E6-B43D-4827-B94F-A97ADF9703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0FF1C5B-F0D3-4D18-A72B-1F42BA8BE8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174E2967-EE72-46B2-A8A2-26147A7F69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7222" y="648071"/>
            <a:ext cx="9594886" cy="530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301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01008" y="185918"/>
            <a:ext cx="10753200" cy="451576"/>
          </a:xfrm>
        </p:spPr>
        <p:txBody>
          <a:bodyPr/>
          <a:lstStyle/>
          <a:p>
            <a:r>
              <a:rPr lang="cs-CZ" dirty="0"/>
              <a:t>Věda kolem nás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4" y="712342"/>
            <a:ext cx="4787149" cy="368853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4" y="4569416"/>
            <a:ext cx="5069723" cy="165858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13" y="4368139"/>
            <a:ext cx="6279206" cy="160652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869" y="185918"/>
            <a:ext cx="4880238" cy="3928882"/>
          </a:xfrm>
          <a:prstGeom prst="rect">
            <a:avLst/>
          </a:prstGeom>
        </p:spPr>
      </p:pic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C58661E0-84EB-499A-81E3-BD09AA840BAD}"/>
              </a:ext>
            </a:extLst>
          </p:cNvPr>
          <p:cNvSpPr/>
          <p:nvPr/>
        </p:nvSpPr>
        <p:spPr bwMode="auto">
          <a:xfrm>
            <a:off x="5302213" y="4174018"/>
            <a:ext cx="6169787" cy="1994763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401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Evaluace vědy kolem nás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2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632822"/>
            <a:ext cx="5219700" cy="1335449"/>
          </a:xfrm>
        </p:spPr>
      </p:pic>
      <p:pic>
        <p:nvPicPr>
          <p:cNvPr id="9" name="Zástupný symbol pro obsah 8"/>
          <p:cNvPicPr>
            <a:picLocks noGrp="1" noChangeAspect="1"/>
          </p:cNvPicPr>
          <p:nvPr>
            <p:ph idx="3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148" y="1632822"/>
            <a:ext cx="5210175" cy="3657600"/>
          </a:xfrm>
        </p:spPr>
      </p:pic>
    </p:spTree>
    <p:extLst>
      <p:ext uri="{BB962C8B-B14F-4D97-AF65-F5344CB8AC3E}">
        <p14:creationId xmlns:p14="http://schemas.microsoft.com/office/powerpoint/2010/main" val="15122676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96051" y="272457"/>
            <a:ext cx="10753200" cy="423431"/>
          </a:xfrm>
        </p:spPr>
        <p:txBody>
          <a:bodyPr/>
          <a:lstStyle/>
          <a:p>
            <a:r>
              <a:rPr lang="cs-CZ" dirty="0"/>
              <a:t>Evaluace vědy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594" y="272457"/>
            <a:ext cx="4965493" cy="5845710"/>
          </a:xfrm>
        </p:spPr>
      </p:pic>
      <p:pic>
        <p:nvPicPr>
          <p:cNvPr id="7" name="Zástupný symbol pro obsah 6"/>
          <p:cNvPicPr>
            <a:picLocks noGrp="1" noChangeAspect="1"/>
          </p:cNvPicPr>
          <p:nvPr>
            <p:ph idx="2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06" y="1039226"/>
            <a:ext cx="3820875" cy="294401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06" y="4098939"/>
            <a:ext cx="3736083" cy="2659308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A1872D1-1C85-478C-866D-5D08215754E5}"/>
              </a:ext>
            </a:extLst>
          </p:cNvPr>
          <p:cNvCxnSpPr/>
          <p:nvPr/>
        </p:nvCxnSpPr>
        <p:spPr bwMode="auto">
          <a:xfrm>
            <a:off x="4962617" y="5939161"/>
            <a:ext cx="3098307" cy="0"/>
          </a:xfrm>
          <a:prstGeom prst="line">
            <a:avLst/>
          </a:prstGeom>
          <a:ln w="38100">
            <a:solidFill>
              <a:schemeClr val="accent2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6056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F3A3D18-E9A8-4DB6-B6F0-AB8E9C1E8E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Věda a sport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F37BFAD-38CE-47D2-AAFA-9B316552D3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B99DFCE-15D0-4E7A-B9DE-515C15DE0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Vyhledání článku </a:t>
            </a:r>
            <a:r>
              <a:rPr lang="cs-CZ" dirty="0" err="1"/>
              <a:t>Discovery</a:t>
            </a:r>
            <a:r>
              <a:rPr lang="cs-CZ" dirty="0"/>
              <a:t> </a:t>
            </a:r>
            <a:r>
              <a:rPr lang="cs-CZ" dirty="0" err="1"/>
              <a:t>Muni</a:t>
            </a:r>
            <a:endParaRPr lang="cs-CZ" dirty="0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B2A4867F-B1C0-4BC2-9AF0-ADC90DF7FBBB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>
          <a:blip r:embed="rId2"/>
          <a:stretch>
            <a:fillRect/>
          </a:stretch>
        </p:blipFill>
        <p:spPr>
          <a:xfrm>
            <a:off x="915309" y="1902185"/>
            <a:ext cx="9826672" cy="305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42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Věda a sport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2687676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D016C12-E32D-45B2-811A-ADE6501C83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Věda a sport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D622609-58A5-4D63-833A-7F93F9C17A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223984B-4242-49C2-9C8D-138D7C569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Vyhledání článku </a:t>
            </a:r>
            <a:r>
              <a:rPr lang="cs-CZ" dirty="0" err="1"/>
              <a:t>Discovery</a:t>
            </a:r>
            <a:r>
              <a:rPr lang="cs-CZ" dirty="0"/>
              <a:t> </a:t>
            </a:r>
            <a:r>
              <a:rPr lang="cs-CZ" dirty="0" err="1"/>
              <a:t>Muni</a:t>
            </a:r>
            <a:endParaRPr lang="cs-CZ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BD2E3D1F-8D83-444F-90A4-5808E6C6808B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>
          <a:blip r:embed="rId2"/>
          <a:stretch>
            <a:fillRect/>
          </a:stretch>
        </p:blipFill>
        <p:spPr>
          <a:xfrm>
            <a:off x="818379" y="1756574"/>
            <a:ext cx="10778141" cy="382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66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278DD61-A450-4DFA-935E-4EE1F6B09B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Věda a sport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D2F5D08-0CAF-4789-9865-B4828C8EE9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9E4E7604-27C0-41FE-8EF5-044A4556080D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>
          <a:blip r:embed="rId2"/>
          <a:stretch>
            <a:fillRect/>
          </a:stretch>
        </p:blipFill>
        <p:spPr>
          <a:xfrm>
            <a:off x="176832" y="1020574"/>
            <a:ext cx="11838336" cy="4226486"/>
          </a:xfrm>
          <a:prstGeom prst="rect">
            <a:avLst/>
          </a:prstGeom>
        </p:spPr>
      </p:pic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98516BB5-D115-4DAF-8273-0CCBE7CFBB5A}"/>
              </a:ext>
            </a:extLst>
          </p:cNvPr>
          <p:cNvSpPr/>
          <p:nvPr/>
        </p:nvSpPr>
        <p:spPr bwMode="auto">
          <a:xfrm>
            <a:off x="271957" y="3133817"/>
            <a:ext cx="1263880" cy="443884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9320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676F82D-DA10-4BEA-AFB6-067D07ECD6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Věda a sport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431BAE-B602-442E-B664-0CA771F947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C7FF9A1D-DC1A-4CB7-82CD-ED924B141669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>
          <a:blip r:embed="rId2"/>
          <a:stretch>
            <a:fillRect/>
          </a:stretch>
        </p:blipFill>
        <p:spPr>
          <a:xfrm>
            <a:off x="523153" y="970077"/>
            <a:ext cx="10740900" cy="3894886"/>
          </a:xfrm>
          <a:prstGeom prst="rect">
            <a:avLst/>
          </a:prstGeom>
        </p:spPr>
      </p:pic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32D11B54-A653-4241-8D46-EB0841E6EF69}"/>
              </a:ext>
            </a:extLst>
          </p:cNvPr>
          <p:cNvSpPr/>
          <p:nvPr/>
        </p:nvSpPr>
        <p:spPr bwMode="auto">
          <a:xfrm>
            <a:off x="720000" y="2956263"/>
            <a:ext cx="2866579" cy="665825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1477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339835D-B879-46E2-8965-FF51643DD1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Věda a sport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50B6D11-8B5E-495C-9880-9F838BE064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57448510-3D91-4FDF-A414-1CB603EE18A1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>
          <a:blip r:embed="rId2"/>
          <a:stretch>
            <a:fillRect/>
          </a:stretch>
        </p:blipFill>
        <p:spPr>
          <a:xfrm>
            <a:off x="413999" y="470396"/>
            <a:ext cx="10255874" cy="5229067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AAA04CBF-B05E-4108-A7BB-C22D99B016D3}"/>
              </a:ext>
            </a:extLst>
          </p:cNvPr>
          <p:cNvSpPr/>
          <p:nvPr/>
        </p:nvSpPr>
        <p:spPr bwMode="auto">
          <a:xfrm>
            <a:off x="3604335" y="3251446"/>
            <a:ext cx="639192" cy="548197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B9A7DCBA-7584-4FDB-A23C-83254B329EED}"/>
              </a:ext>
            </a:extLst>
          </p:cNvPr>
          <p:cNvSpPr/>
          <p:nvPr/>
        </p:nvSpPr>
        <p:spPr bwMode="auto">
          <a:xfrm>
            <a:off x="7309283" y="2810830"/>
            <a:ext cx="639192" cy="548197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0800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8E3E317-5E83-4228-8C7E-2C0E126E31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Věda a sport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0CA3800-C14B-4001-A923-EE66D0B5BC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4343C402-5C29-4A2C-B5D1-9FD9EE01C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Vyhledání článku Google </a:t>
            </a:r>
            <a:r>
              <a:rPr lang="cs-CZ" dirty="0" err="1"/>
              <a:t>Scholar</a:t>
            </a:r>
            <a:endParaRPr lang="cs-CZ" dirty="0"/>
          </a:p>
        </p:txBody>
      </p:sp>
      <p:pic>
        <p:nvPicPr>
          <p:cNvPr id="12" name="Zástupný symbol pro obsah 11">
            <a:extLst>
              <a:ext uri="{FF2B5EF4-FFF2-40B4-BE49-F238E27FC236}">
                <a16:creationId xmlns:a16="http://schemas.microsoft.com/office/drawing/2014/main" id="{7FC46CAB-45D4-492D-885F-425E496E0A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4406" y="2043112"/>
            <a:ext cx="77247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27950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port-prezentace-16-9-cz-v11.potx" id="{68C0F6E9-3E3D-43EF-AA8F-59803821B974}" vid="{5DFD00D7-A41E-477F-8575-56E3B6857AA0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muni-sport-prezentace-16-9-cz-v11</Template>
  <TotalTime>3773</TotalTime>
  <Words>349</Words>
  <Application>Microsoft Office PowerPoint</Application>
  <PresentationFormat>Širokoúhlá obrazovka</PresentationFormat>
  <Paragraphs>108</Paragraphs>
  <Slides>40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5" baseType="lpstr">
      <vt:lpstr>Arial</vt:lpstr>
      <vt:lpstr>Tahoma</vt:lpstr>
      <vt:lpstr>Wingdings</vt:lpstr>
      <vt:lpstr>Prezentace_MU_CZ</vt:lpstr>
      <vt:lpstr>Acrobat Document</vt:lpstr>
      <vt:lpstr>Věda a sport Scientometrické hodnocení vědeckých poznatků  </vt:lpstr>
      <vt:lpstr>Prezentace aplikace PowerPoint</vt:lpstr>
      <vt:lpstr>Prezentace aplikace PowerPoint</vt:lpstr>
      <vt:lpstr>Vyhledání článku Discovery Muni</vt:lpstr>
      <vt:lpstr>Vyhledání článku Discovery Muni</vt:lpstr>
      <vt:lpstr>Prezentace aplikace PowerPoint</vt:lpstr>
      <vt:lpstr>Prezentace aplikace PowerPoint</vt:lpstr>
      <vt:lpstr>Prezentace aplikace PowerPoint</vt:lpstr>
      <vt:lpstr>Vyhledání článku Google Scholar</vt:lpstr>
      <vt:lpstr>Vyhledání článku pomocí Google Scholar</vt:lpstr>
      <vt:lpstr>Prezentace aplikace PowerPoint</vt:lpstr>
      <vt:lpstr>Prezentace aplikace PowerPoint</vt:lpstr>
      <vt:lpstr>Prezentace aplikace PowerPoint</vt:lpstr>
      <vt:lpstr>Vyhledávání a evaluace článku pomocí Web of Science</vt:lpstr>
      <vt:lpstr>Vyhledávání článku pomocí Web of Science</vt:lpstr>
      <vt:lpstr>Vyhledávání článku pomocí Web of Science</vt:lpstr>
      <vt:lpstr>Vyhledávání článku pomocí Web of Science</vt:lpstr>
      <vt:lpstr>Scientometrie časopisu dle WoS</vt:lpstr>
      <vt:lpstr>Prezentace aplikace PowerPoint</vt:lpstr>
      <vt:lpstr>Systematická review a Metaanalýza</vt:lpstr>
      <vt:lpstr>Review a Metaanalýza</vt:lpstr>
      <vt:lpstr>Web of Science</vt:lpstr>
      <vt:lpstr>Web of Science</vt:lpstr>
      <vt:lpstr>Review a Metaanalýza</vt:lpstr>
      <vt:lpstr>Jak ne?!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Věda kolem nás</vt:lpstr>
      <vt:lpstr>Evaluace vědy kolem nás</vt:lpstr>
      <vt:lpstr>Evaluace vědy</vt:lpstr>
      <vt:lpstr>Děkuji za pozornost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Věda a sport (np4056; nk4056) semináře</dc:title>
  <dc:creator>Tomáš Vodička</dc:creator>
  <cp:lastModifiedBy>Tomáš Vodička</cp:lastModifiedBy>
  <cp:revision>88</cp:revision>
  <cp:lastPrinted>2022-01-31T13:38:21Z</cp:lastPrinted>
  <dcterms:created xsi:type="dcterms:W3CDTF">2021-03-03T12:45:56Z</dcterms:created>
  <dcterms:modified xsi:type="dcterms:W3CDTF">2022-03-18T12:54:52Z</dcterms:modified>
</cp:coreProperties>
</file>