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83" r:id="rId4"/>
    <p:sldId id="258" r:id="rId5"/>
    <p:sldId id="259" r:id="rId6"/>
    <p:sldId id="260" r:id="rId7"/>
    <p:sldId id="263" r:id="rId8"/>
    <p:sldId id="264" r:id="rId9"/>
    <p:sldId id="262" r:id="rId10"/>
    <p:sldId id="265" r:id="rId11"/>
    <p:sldId id="308" r:id="rId12"/>
    <p:sldId id="266" r:id="rId13"/>
    <p:sldId id="267" r:id="rId14"/>
    <p:sldId id="268" r:id="rId15"/>
    <p:sldId id="269" r:id="rId16"/>
    <p:sldId id="305" r:id="rId17"/>
    <p:sldId id="270" r:id="rId18"/>
    <p:sldId id="271" r:id="rId19"/>
    <p:sldId id="272" r:id="rId20"/>
    <p:sldId id="307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306" r:id="rId31"/>
    <p:sldId id="282" r:id="rId32"/>
    <p:sldId id="284" r:id="rId33"/>
    <p:sldId id="285" r:id="rId34"/>
    <p:sldId id="286" r:id="rId35"/>
    <p:sldId id="304" r:id="rId36"/>
    <p:sldId id="287" r:id="rId37"/>
    <p:sldId id="288" r:id="rId38"/>
    <p:sldId id="289" r:id="rId3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74" d="100"/>
          <a:sy n="74" d="100"/>
        </p:scale>
        <p:origin x="756" y="5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E7CA1CFF-AF4E-5040-9A42-3047A296D8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2022/O. Janák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np/nk4121 – Reflexe praxe 1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Stručné teoretické východisko – abecední slovník </a:t>
            </a:r>
            <a:r>
              <a:rPr lang="sk-SK" dirty="0" err="1"/>
              <a:t>základních</a:t>
            </a:r>
            <a:r>
              <a:rPr lang="sk-SK" dirty="0"/>
              <a:t> </a:t>
            </a:r>
            <a:r>
              <a:rPr lang="sk-SK" dirty="0" err="1"/>
              <a:t>pojmů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Didaktický výzkum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hluboce promyšlený, teoreticky zdůvodněný způsob profesní reflexe výuky spojený s hodnocením kvality výuky, jímž se zabývají výzkumníci v nejtěsnější spolupráci s učiteli</a:t>
            </a:r>
          </a:p>
        </p:txBody>
      </p:sp>
    </p:spTree>
    <p:extLst>
      <p:ext uri="{BB962C8B-B14F-4D97-AF65-F5344CB8AC3E}">
        <p14:creationId xmlns:p14="http://schemas.microsoft.com/office/powerpoint/2010/main" val="288226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Didaktická znalost obsahu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projevuje se v učitelově dovednosti rozumět vzdělávacímu obsahu z hlediska žáků a podle toho s obsahem didakticky zacházet tak, aby učitel své žáky motivoval k učení a podporoval je při zvládání vzdělávacího obsahu </a:t>
            </a:r>
            <a:r>
              <a:rPr lang="cs-CZ" i="1" dirty="0"/>
              <a:t>(Slavík et al., 2016)</a:t>
            </a:r>
          </a:p>
          <a:p>
            <a:r>
              <a:rPr lang="cs-CZ" dirty="0"/>
              <a:t>složka učitelovy profesní výbavy, která mu umožňuje vyučovat obsah tak, aby byl pro žáky dostupný a motivující</a:t>
            </a:r>
            <a:r>
              <a:rPr lang="en-US" dirty="0"/>
              <a:t>;</a:t>
            </a:r>
            <a:r>
              <a:rPr lang="cs-CZ" dirty="0"/>
              <a:t> v obsahově zaměřeném přístupu je hlavní složkou profesní kompetence, která by měla být u učitelů rozvíjena </a:t>
            </a:r>
            <a:r>
              <a:rPr lang="cs-CZ" i="1" dirty="0"/>
              <a:t>(Janík et al., 2020)</a:t>
            </a:r>
          </a:p>
        </p:txBody>
      </p:sp>
    </p:spTree>
    <p:extLst>
      <p:ext uri="{BB962C8B-B14F-4D97-AF65-F5344CB8AC3E}">
        <p14:creationId xmlns:p14="http://schemas.microsoft.com/office/powerpoint/2010/main" val="2387129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Integrita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klíčová determinanta výuky, který vypovídá o míře didakticky funkčního souladu mezi vzdělávacím obsahem výuky, zamýšlenými cíli výuky a společnými aktivitami učitele a motivovaných žáků</a:t>
            </a:r>
          </a:p>
          <a:p>
            <a:r>
              <a:rPr lang="cs-CZ" dirty="0"/>
              <a:t>pro obsahově zaměřený přístup je to jedna z klíčových charakteristik výuky sloužící při hodnocení jako kritérium kvality výuky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Intuice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praktické vědomí</a:t>
            </a:r>
          </a:p>
          <a:p>
            <a:r>
              <a:rPr lang="cs-CZ" dirty="0"/>
              <a:t>usuzování a rozhodování opřené o </a:t>
            </a:r>
            <a:r>
              <a:rPr lang="cs-CZ" dirty="0" err="1"/>
              <a:t>tacitní</a:t>
            </a:r>
            <a:r>
              <a:rPr lang="cs-CZ" dirty="0"/>
              <a:t> znalosti</a:t>
            </a:r>
          </a:p>
          <a:p>
            <a:r>
              <a:rPr lang="cs-CZ" dirty="0"/>
              <a:t>provází a kontroluje aktivity v praktických situacích a projevuje se víceméně automaticky </a:t>
            </a:r>
            <a:r>
              <a:rPr lang="cs-CZ" dirty="0" err="1"/>
              <a:t>bleskurychle</a:t>
            </a:r>
            <a:r>
              <a:rPr lang="cs-CZ" dirty="0"/>
              <a:t> během jednání nebo v okamžitých </a:t>
            </a:r>
            <a:r>
              <a:rPr lang="cs-CZ" dirty="0" err="1"/>
              <a:t>spontanních</a:t>
            </a:r>
            <a:r>
              <a:rPr lang="cs-CZ" dirty="0"/>
              <a:t> soudech a úsudcích</a:t>
            </a:r>
          </a:p>
          <a:p>
            <a:r>
              <a:rPr lang="cs-CZ" dirty="0"/>
              <a:t>primární intuice je nepoučená profesním výcvikem či speciálními odbornými znalostmi</a:t>
            </a:r>
          </a:p>
          <a:p>
            <a:r>
              <a:rPr lang="cs-CZ" dirty="0"/>
              <a:t>sekundární intuice je rozvinutá, obohacená profesním výcvikem a speciálními odbornými znalostmi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situace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při reflexi vyhodnoceny jako relativně nejdůležitější pro utváření učebního prostředí a pro dosažení cílů pedagogického díla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Kontext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vnější kontext představují různé okolnosti z oborů nebo oblastí, z nichž výuka čerpá svůj vzdělávací obsah, tyto okolnosti mají či mohou mít vliv na kvalitu výuky</a:t>
            </a:r>
          </a:p>
          <a:p>
            <a:r>
              <a:rPr lang="cs-CZ" dirty="0"/>
              <a:t>vnitřní kontext jsou různé okolnosti uvnitř posuzované výuky, které mají či mohou mít vliv na kvalitu výuky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Kritérium kvality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měřítko kvality komponent výuky</a:t>
            </a:r>
          </a:p>
          <a:p>
            <a:r>
              <a:rPr lang="cs-CZ" dirty="0"/>
              <a:t>hodnotící pojmenování pro charakteristiky výuky</a:t>
            </a:r>
          </a:p>
        </p:txBody>
      </p:sp>
    </p:spTree>
    <p:extLst>
      <p:ext uri="{BB962C8B-B14F-4D97-AF65-F5344CB8AC3E}">
        <p14:creationId xmlns:p14="http://schemas.microsoft.com/office/powerpoint/2010/main" val="4048140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Kritické situace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 klíčové situace, které vyžadují zlepšující změnu, protože jsou zdrojem problémů v tvorbě učebního prostředí a vedou ke zhoršení kvality výuky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Kurikulum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 vzdělávání orientovaný vzdělávacími cíli, záměrně nebo nezáměrně osvojovaný žáky v učebním prostředí a textově zakotvený v </a:t>
            </a:r>
            <a:r>
              <a:rPr lang="cs-CZ" dirty="0" err="1"/>
              <a:t>kurikulárních</a:t>
            </a:r>
            <a:r>
              <a:rPr lang="cs-CZ" dirty="0"/>
              <a:t> dokumentech</a:t>
            </a:r>
          </a:p>
          <a:p>
            <a:r>
              <a:rPr lang="cs-CZ" dirty="0"/>
              <a:t>dosažené kurikulum – obsah, který si žák ve výuce osvojil a umí jej užívat a zvládat</a:t>
            </a:r>
          </a:p>
          <a:p>
            <a:r>
              <a:rPr lang="cs-CZ" dirty="0"/>
              <a:t>realizované kurikulum – obsah uskutečňovaný ve výuce v interakcích učitele a žáků</a:t>
            </a:r>
          </a:p>
          <a:p>
            <a:r>
              <a:rPr lang="cs-CZ" dirty="0"/>
              <a:t>zamýšlené kurikulum – obsah určený pro výuku a zaznamenaný v </a:t>
            </a:r>
            <a:r>
              <a:rPr lang="cs-CZ" dirty="0" err="1"/>
              <a:t>kurikulárním</a:t>
            </a:r>
            <a:r>
              <a:rPr lang="cs-CZ" dirty="0"/>
              <a:t> programu, v učitelově přípravě na výuku, atd.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souhrn všech vlastností výuky, které podmiňují dosažení jejich cílů</a:t>
            </a:r>
            <a:r>
              <a:rPr lang="en-US" dirty="0"/>
              <a:t>; </a:t>
            </a:r>
            <a:r>
              <a:rPr lang="cs-CZ" dirty="0"/>
              <a:t>čím je kvalita výuky vyšší, tím lépe jsou plněny její cíle</a:t>
            </a:r>
          </a:p>
          <a:p>
            <a:r>
              <a:rPr lang="cs-CZ" dirty="0"/>
              <a:t>míra kvality výuky je dána mírou přínosu jejího učebního prostředí pro rozvoj žákovských znalostí obsahu a pro dosažení cílů výuky</a:t>
            </a:r>
          </a:p>
          <a:p>
            <a:endParaRPr lang="cs-CZ" dirty="0"/>
          </a:p>
          <a:p>
            <a:r>
              <a:rPr lang="cs-CZ" dirty="0"/>
              <a:t>komplexní strukturované kritérium odvozené z cílových požadavků na výuku, jehož stav určuje pozici výuky na hodnotové škále a poukazuje na ty determinanty výuky, které vyžadují zlepšení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np</a:t>
            </a:r>
            <a:r>
              <a:rPr lang="cs-CZ" dirty="0"/>
              <a:t>/nk4121 – Jaro 2022/O. Janák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Akční výzkum ve vzdělávaní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reflektivní zpětnovazební proces, v němž účastníci systematicky zkoumají a hodnotí svou vlastní vzdělávací praxi využitím technik kvalitativního výzkumu</a:t>
            </a:r>
          </a:p>
        </p:txBody>
      </p:sp>
    </p:spTree>
    <p:extLst>
      <p:ext uri="{BB962C8B-B14F-4D97-AF65-F5344CB8AC3E}">
        <p14:creationId xmlns:p14="http://schemas.microsoft.com/office/powerpoint/2010/main" val="3648914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 3A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metodický postup pro zkvalitňování výuky na základě hodnocení její kvality</a:t>
            </a:r>
          </a:p>
          <a:p>
            <a:r>
              <a:rPr lang="cs-CZ" dirty="0"/>
              <a:t>3A jako zkratka prvních písmen pojmů, které vystihují tři navazující fáze metodického postupu (anotace-analýza-alterace)</a:t>
            </a:r>
          </a:p>
          <a:p>
            <a:r>
              <a:rPr lang="cs-CZ" dirty="0"/>
              <a:t>cílem je: 	a) poznávání (anotace), didaktické zhodnocení (analýza) a navržení alternativ (alterace) profesních praktik učitelů při utváření učebního prostředí a podpoře učení žáků</a:t>
            </a:r>
          </a:p>
          <a:p>
            <a:pPr marL="72000" indent="0">
              <a:buNone/>
            </a:pPr>
            <a:r>
              <a:rPr lang="cs-CZ" dirty="0"/>
              <a:t> 		b) využití získaných poznatků pro podporu učitelů při zvyšování kvality výuky prostřednictvím rozvíjejících hospitací</a:t>
            </a:r>
          </a:p>
        </p:txBody>
      </p:sp>
    </p:spTree>
    <p:extLst>
      <p:ext uri="{BB962C8B-B14F-4D97-AF65-F5344CB8AC3E}">
        <p14:creationId xmlns:p14="http://schemas.microsoft.com/office/powerpoint/2010/main" val="2945969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Myšlenkový obraz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souhrn všeho, co si pozorovatel zapamatuje z pracovního pole výuky, co si zpětně dokáže v představě vybavit a vypovídat o tom s uvážením nejdůležitějších momentů a jejich souvislostí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Obsahová jádra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obsahové složky, jímž mají žáci rozumět a naučit se je zvládat</a:t>
            </a:r>
          </a:p>
          <a:p>
            <a:r>
              <a:rPr lang="cs-CZ" dirty="0"/>
              <a:t>jsou tvořena strukturou jádrových konceptů, které poskytují výuce vzdělávací obsah</a:t>
            </a:r>
          </a:p>
          <a:p>
            <a:r>
              <a:rPr lang="cs-CZ" dirty="0"/>
              <a:t>kolem obsahových jader výuky se soustřeďuje komunikace a hlavní aktivity žáků v učebním prostředí výuky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Pedagogické dílo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výukový celek organizovaný učitelským záměrem tvořit se žáky učební prostředí a tak dosáhnout stanoveného cíle, jemuž jsou podřízeny dílčí výukové situace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Profesní kompetence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způsobilost (oprávnění), kterou učitel prokazuje při plánování a přípravě výuky, při realizaci kurikula ve výuce, při hodnocení žáků i během reflexe a evaluace výuky</a:t>
            </a:r>
          </a:p>
          <a:p>
            <a:pPr marL="414900" indent="-342900">
              <a:buAutoNum type="alphaLcParenR"/>
            </a:pPr>
            <a:r>
              <a:rPr lang="cs-CZ" sz="1600" dirty="0"/>
              <a:t>dovednosti či způsobilosti pro vlastní pedagogickou činnost – projevují se v klíčových oblastech profesní činnosti: plánování výuky, řízení a organizace procesu učení žáků, vytváření učebního prostředí, hodnocení procesů i výsledků učení žáka, systematické reflektování výuky</a:t>
            </a:r>
          </a:p>
          <a:p>
            <a:pPr marL="414900" indent="-342900">
              <a:buAutoNum type="alphaLcParenR"/>
            </a:pPr>
            <a:r>
              <a:rPr lang="cs-CZ" sz="1600" dirty="0"/>
              <a:t>osobnostní předpoklady a profesní etika – projevují se při interakci a komunikaci se žáky, s jejich rodiči a ostatními účastníky vzdělávacího procesu</a:t>
            </a:r>
          </a:p>
          <a:p>
            <a:pPr marL="414900" indent="-342900">
              <a:buAutoNum type="alphaLcParenR"/>
            </a:pPr>
            <a:r>
              <a:rPr lang="cs-CZ" sz="1600" dirty="0"/>
              <a:t>profesní znalosti – znalosti cílů a kontextů vzdělávání, znalosti kurikula, didaktické znalosti vzdělávacího obsahu, pedagogicko-psychologické znalosti o žácích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Reflektivní kompetence učitele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učitelské profesní kompetence</a:t>
            </a:r>
          </a:p>
          <a:p>
            <a:r>
              <a:rPr lang="cs-CZ" dirty="0"/>
              <a:t>nutná podmínka odborné komunikace v profesi</a:t>
            </a:r>
          </a:p>
          <a:p>
            <a:r>
              <a:rPr lang="cs-CZ" dirty="0"/>
              <a:t>projevuje se v empirické, teoretické a odborné rovině soudů a úsudků, které učitel formuluje při výpovědích o své profesní činnosti ve výuce či v souvislosti s ní</a:t>
            </a:r>
          </a:p>
          <a:p>
            <a:r>
              <a:rPr lang="cs-CZ" dirty="0"/>
              <a:t>složky: 	a) shromažďování informací o výuce</a:t>
            </a:r>
          </a:p>
          <a:p>
            <a:pPr marL="72000" indent="0">
              <a:buNone/>
            </a:pPr>
            <a:r>
              <a:rPr lang="cs-CZ" dirty="0"/>
              <a:t>	     	b) analýza a hodnocení výuky</a:t>
            </a:r>
          </a:p>
          <a:p>
            <a:pPr marL="72000" indent="0">
              <a:buNone/>
            </a:pPr>
            <a:r>
              <a:rPr lang="cs-CZ" dirty="0"/>
              <a:t>		c) zdůvodňování výukových postupů</a:t>
            </a:r>
          </a:p>
          <a:p>
            <a:pPr marL="72000" indent="0">
              <a:buNone/>
            </a:pPr>
            <a:r>
              <a:rPr lang="cs-CZ" dirty="0"/>
              <a:t>		d) návrhy na zlepšení výuky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Reflektivní praktik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vykonavatel výuky vyznačující se kompetencí využívat reflexe ke zkvalitňování vlastní činnosti</a:t>
            </a:r>
          </a:p>
          <a:p>
            <a:r>
              <a:rPr lang="cs-CZ" dirty="0"/>
              <a:t>profesionál, který umí zpětně analyzovat, zdůvodňovat a vyhodnotit vlastní profesní činnost s cílem udržovat její kvalitu na vysoké úrovni nebo ji zlepšovat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Reflektivní praxe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model vykonávání praxe v učitelské profesi, který odborně, cíleně a systematicky využívá reflexi k porozumění a zkvalitňování profesního jednání</a:t>
            </a:r>
          </a:p>
          <a:p>
            <a:r>
              <a:rPr lang="cs-CZ" sz="1600" dirty="0"/>
              <a:t>pojetí profesního vzdělávání, v němž je reflexe praktické činnosti východiskem pro hlubší analytické porozumění profesnímu výkonu, pro vysvětlování a zdůvodňování jeho postupů, pro jejich hodnocení a zlepšování s oporou v teorii</a:t>
            </a:r>
          </a:p>
          <a:p>
            <a:r>
              <a:rPr lang="cs-CZ" sz="1600" dirty="0"/>
              <a:t>model reflektivní praxe – specifické  pojetí profesního vzdělávání, v němž je profesní výkon chápán jako součást reflektivního procesu nabývání znalostí a rozvoje kompetencí prostřednictvím tvořivého řešení problémů praxe</a:t>
            </a:r>
            <a:r>
              <a:rPr lang="en-US" sz="1600" dirty="0"/>
              <a:t>; </a:t>
            </a:r>
            <a:r>
              <a:rPr lang="cs-CZ" sz="1600" dirty="0"/>
              <a:t>učitel opírá svoji profesní činnost o zvažování alternativ, o rozhodování, co v dané pedagogické situaci dělat a vyhodnocení úspěšnosti rozhodnutí prostřednictvím reflexe v akci a po akci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 po akci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probíhá v době mimo přímou výuku a umožňuje promyšlenou verbalizovanou analýzu reflektovaných situací a reflektivní dialog o nich (v profesní skupině)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 v akci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probíhá bezprostředně během činnosti učitele ve třídě a průběžně zabezpečuje kvalitu výukových situací ve prospěch pedagogického díla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ALACT model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metodický postup pro reflektování výuky a navrhování alternativ postupu</a:t>
            </a:r>
          </a:p>
          <a:p>
            <a:r>
              <a:rPr lang="cs-CZ" dirty="0"/>
              <a:t>zkratka pojmů </a:t>
            </a:r>
            <a:r>
              <a:rPr lang="cs-CZ" b="1" dirty="0" err="1"/>
              <a:t>A</a:t>
            </a:r>
            <a:r>
              <a:rPr lang="cs-CZ" dirty="0" err="1"/>
              <a:t>ction</a:t>
            </a:r>
            <a:r>
              <a:rPr lang="cs-CZ" dirty="0"/>
              <a:t> (jednání), </a:t>
            </a:r>
            <a:r>
              <a:rPr lang="cs-CZ" b="1" dirty="0" err="1"/>
              <a:t>L</a:t>
            </a:r>
            <a:r>
              <a:rPr lang="cs-CZ" dirty="0" err="1"/>
              <a:t>ooking</a:t>
            </a:r>
            <a:r>
              <a:rPr lang="cs-CZ" dirty="0"/>
              <a:t> </a:t>
            </a:r>
            <a:r>
              <a:rPr lang="cs-CZ" dirty="0" err="1"/>
              <a:t>back</a:t>
            </a:r>
            <a:r>
              <a:rPr lang="cs-CZ" dirty="0"/>
              <a:t> (zpětný pohled na jednání), </a:t>
            </a:r>
            <a:r>
              <a:rPr lang="cs-CZ" b="1" dirty="0" err="1"/>
              <a:t>A</a:t>
            </a:r>
            <a:r>
              <a:rPr lang="cs-CZ" dirty="0" err="1"/>
              <a:t>wareness</a:t>
            </a:r>
            <a:r>
              <a:rPr lang="cs-CZ" dirty="0"/>
              <a:t> (uvědomění si podstatných aspektů), </a:t>
            </a:r>
            <a:r>
              <a:rPr lang="cs-CZ" b="1" dirty="0" err="1"/>
              <a:t>C</a:t>
            </a:r>
            <a:r>
              <a:rPr lang="cs-CZ" dirty="0" err="1"/>
              <a:t>reation</a:t>
            </a:r>
            <a:r>
              <a:rPr lang="cs-CZ" dirty="0"/>
              <a:t> </a:t>
            </a:r>
            <a:r>
              <a:rPr lang="cs-CZ" dirty="0" err="1"/>
              <a:t>alternatives</a:t>
            </a:r>
            <a:r>
              <a:rPr lang="cs-CZ" dirty="0"/>
              <a:t> (vytvoření alternativních postupů jednání), </a:t>
            </a:r>
            <a:r>
              <a:rPr lang="cs-CZ" b="1" dirty="0"/>
              <a:t>T</a:t>
            </a:r>
            <a:r>
              <a:rPr lang="cs-CZ" dirty="0"/>
              <a:t>rial (vyzkoušení)</a:t>
            </a:r>
            <a:r>
              <a:rPr lang="en-US" dirty="0"/>
              <a:t>;</a:t>
            </a:r>
            <a:r>
              <a:rPr lang="cs-CZ" dirty="0"/>
              <a:t> tyto pojmy popisují jednotlivé fáze procesu reflexe při reflektivní praxi</a:t>
            </a:r>
          </a:p>
          <a:p>
            <a:r>
              <a:rPr lang="cs-CZ" dirty="0"/>
              <a:t>dle </a:t>
            </a:r>
            <a:r>
              <a:rPr lang="cs-CZ" dirty="0" err="1"/>
              <a:t>Korthagen</a:t>
            </a:r>
            <a:r>
              <a:rPr lang="cs-CZ" dirty="0"/>
              <a:t>, 2011</a:t>
            </a:r>
          </a:p>
        </p:txBody>
      </p:sp>
    </p:spTree>
    <p:extLst>
      <p:ext uri="{BB962C8B-B14F-4D97-AF65-F5344CB8AC3E}">
        <p14:creationId xmlns:p14="http://schemas.microsoft.com/office/powerpoint/2010/main" val="4062846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29608"/>
            <a:ext cx="10753200" cy="4139998"/>
          </a:xfrm>
        </p:spPr>
        <p:txBody>
          <a:bodyPr/>
          <a:lstStyle/>
          <a:p>
            <a:r>
              <a:rPr lang="cs-CZ" sz="1600" dirty="0"/>
              <a:t>zpětnovazební činnost, která analyticky interpretuje výuku a přispívá k její evaluaci s cílem výuce profesionálně porozumět a navrhovat její alterace</a:t>
            </a:r>
          </a:p>
          <a:p>
            <a:r>
              <a:rPr lang="cs-CZ" sz="1600" dirty="0"/>
              <a:t>formami reflexe výuky jsou:</a:t>
            </a:r>
          </a:p>
          <a:p>
            <a:pPr marL="586350" indent="-514350">
              <a:buAutoNum type="alphaLcParenR"/>
            </a:pPr>
            <a:r>
              <a:rPr lang="cs-CZ" sz="1600" dirty="0"/>
              <a:t>hospitace – přímá nebo technicky zprostředkovaná pozorovatelská účast ve výuce s cílem získat informace o vzdělávacím procesu, hodnotit jeho kvalitu, poskytnout hospitovanému učiteli zpětnou vazbu, a tím podpořit zavádění zlepšujících změn v jeho práci</a:t>
            </a:r>
          </a:p>
          <a:p>
            <a:pPr marL="586350" indent="-514350">
              <a:buAutoNum type="alphaLcParenR"/>
            </a:pPr>
            <a:r>
              <a:rPr lang="cs-CZ" sz="1600" dirty="0"/>
              <a:t>evaluace výuky – činnost, která zajišťuje stav kvality výuky na určitém místě a ve vymezeném čase</a:t>
            </a:r>
          </a:p>
          <a:p>
            <a:pPr marL="586350" indent="-514350">
              <a:buAutoNum type="alphaLcParenR"/>
            </a:pPr>
            <a:r>
              <a:rPr lang="cs-CZ" sz="1600" dirty="0"/>
              <a:t>výzkum výuky – nejnáročnější forma reflektování výuky</a:t>
            </a:r>
            <a:r>
              <a:rPr lang="en-US" sz="1600" dirty="0"/>
              <a:t>;</a:t>
            </a:r>
            <a:r>
              <a:rPr lang="cs-CZ" sz="1600" dirty="0"/>
              <a:t> záměrná, systematická, plánovitá činnost získávání, interpretace a operacionalizace údajů z výuky, která v kontextu teorie poskytuje zpětnovazební informace s možností jejich využití pro zlepšování kvality výuky</a:t>
            </a:r>
          </a:p>
        </p:txBody>
      </p:sp>
    </p:spTree>
    <p:extLst>
      <p:ext uri="{BB962C8B-B14F-4D97-AF65-F5344CB8AC3E}">
        <p14:creationId xmlns:p14="http://schemas.microsoft.com/office/powerpoint/2010/main" val="23317412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 uspořádání částí výuky k sobě navzájem i do nadřazených celků</a:t>
            </a:r>
          </a:p>
          <a:p>
            <a:r>
              <a:rPr lang="cs-CZ" dirty="0"/>
              <a:t>strukturací výuky (vnitřními i vnějšími souvislostmi jejich složek) je ovlivněna kvalita výuky</a:t>
            </a:r>
          </a:p>
        </p:txBody>
      </p:sp>
    </p:spTree>
    <p:extLst>
      <p:ext uri="{BB962C8B-B14F-4D97-AF65-F5344CB8AC3E}">
        <p14:creationId xmlns:p14="http://schemas.microsoft.com/office/powerpoint/2010/main" val="36103400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Tacitní</a:t>
            </a:r>
            <a:r>
              <a:rPr lang="cs-CZ" dirty="0"/>
              <a:t>/implicitní znalosti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uplatňují a projevují se intuitivně během rozhodování při jednání</a:t>
            </a:r>
          </a:p>
          <a:p>
            <a:r>
              <a:rPr lang="cs-CZ" dirty="0"/>
              <a:t>jednající člověk si </a:t>
            </a:r>
            <a:r>
              <a:rPr lang="cs-CZ" dirty="0" err="1"/>
              <a:t>tacitní</a:t>
            </a:r>
            <a:r>
              <a:rPr lang="cs-CZ" dirty="0"/>
              <a:t> znalosti může uvědomovat jen okrajově během reflexe v akci a případně je později verbalizovat (slovně vyjádřit) zpětně při reflexi po akci</a:t>
            </a:r>
          </a:p>
        </p:txBody>
      </p:sp>
    </p:spTree>
    <p:extLst>
      <p:ext uri="{BB962C8B-B14F-4D97-AF65-F5344CB8AC3E}">
        <p14:creationId xmlns:p14="http://schemas.microsoft.com/office/powerpoint/2010/main" val="32073701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Triangulace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kontextu kvalitativního výzkumu nebo při reflexi výuky se jedná o způsob zvyšování objektivity soudů a úsudků prostřednictvím využití více hledisek na stejný předmět, zejména srovnání pohledů různých osob nebo použití různých metod</a:t>
            </a:r>
          </a:p>
        </p:txBody>
      </p:sp>
    </p:spTree>
    <p:extLst>
      <p:ext uri="{BB962C8B-B14F-4D97-AF65-F5344CB8AC3E}">
        <p14:creationId xmlns:p14="http://schemas.microsoft.com/office/powerpoint/2010/main" val="32073701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Učitelovo pojetí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souhrn všech trvalejších osobních předpokladů, s nimiž učitel přistupuje k výuce, a které se bezděčně nebo vědomě promítají do jeho profesního rozhodování a jednání</a:t>
            </a:r>
          </a:p>
          <a:p>
            <a:r>
              <a:rPr lang="cs-CZ" dirty="0"/>
              <a:t>vyvíjí se získáváním zkušeností z výuky a rozvíjí se prostřednictvím profesního vzdělávání spojeným s reflexí a hodnocením praxe</a:t>
            </a:r>
          </a:p>
        </p:txBody>
      </p:sp>
    </p:spTree>
    <p:extLst>
      <p:ext uri="{BB962C8B-B14F-4D97-AF65-F5344CB8AC3E}">
        <p14:creationId xmlns:p14="http://schemas.microsoft.com/office/powerpoint/2010/main" val="32073701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časoprostorově vymezený souhrn interakcí mezi učiteli a žáky, v němž jsou s vysokou mírou intencionality </a:t>
            </a:r>
            <a:r>
              <a:rPr lang="cs-CZ" i="1" dirty="0"/>
              <a:t>(zaměření se na předmět, směřování k cíli)</a:t>
            </a:r>
            <a:r>
              <a:rPr lang="cs-CZ" dirty="0"/>
              <a:t> vytvářeny příležitosti k učení (se) prostřednictvím činností s určitým obsahem a s ohledem na sledované cíle</a:t>
            </a:r>
          </a:p>
        </p:txBody>
      </p:sp>
    </p:spTree>
    <p:extLst>
      <p:ext uri="{BB962C8B-B14F-4D97-AF65-F5344CB8AC3E}">
        <p14:creationId xmlns:p14="http://schemas.microsoft.com/office/powerpoint/2010/main" val="38090433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Výuková situace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2048" y="1334194"/>
            <a:ext cx="10809391" cy="4139998"/>
          </a:xfrm>
        </p:spPr>
        <p:txBody>
          <a:bodyPr/>
          <a:lstStyle/>
          <a:p>
            <a:r>
              <a:rPr lang="cs-CZ" sz="1200" dirty="0"/>
              <a:t>součást procesu výuky vymezená časem, místem a obsahem výuky</a:t>
            </a:r>
          </a:p>
          <a:p>
            <a:r>
              <a:rPr lang="cs-CZ" sz="1200" dirty="0"/>
              <a:t>jádrem je zpravidla učební úloha</a:t>
            </a:r>
          </a:p>
          <a:p>
            <a:r>
              <a:rPr lang="cs-CZ" sz="1200" dirty="0"/>
              <a:t>jednotlivé výukové situace se podílejí na celkové kvalitě výuky v závislosti na své pozici ve struktuře výuky a na míře jejich vlivu na dosažení cílů výuky</a:t>
            </a:r>
          </a:p>
          <a:p>
            <a:r>
              <a:rPr lang="cs-CZ" sz="1200" dirty="0"/>
              <a:t>míra této podpory je vyjádřena vymezením čtyř kategorií kvality výukových situací</a:t>
            </a:r>
          </a:p>
          <a:p>
            <a:pPr marL="414900" indent="-342900">
              <a:buAutoNum type="alphaLcParenR"/>
            </a:pPr>
            <a:r>
              <a:rPr lang="cs-CZ" sz="1200" dirty="0"/>
              <a:t>VS selhávající – bez zjevného přínosu pro žáky, nepřispívá k dosažení cílů výuky, potřeba alterací je velmi vysoká</a:t>
            </a:r>
          </a:p>
          <a:p>
            <a:pPr marL="414900" indent="-342900">
              <a:buAutoNum type="alphaLcParenR"/>
            </a:pPr>
            <a:r>
              <a:rPr lang="cs-CZ" sz="1200" dirty="0"/>
              <a:t>VS nerozvinutá – poskytuje žákům příležitost osvojovat si základní poznatky na základní úrovni kvality, potřeba alterací je vysoká</a:t>
            </a:r>
          </a:p>
          <a:p>
            <a:pPr marL="414900" indent="-342900">
              <a:buAutoNum type="alphaLcParenR"/>
            </a:pPr>
            <a:r>
              <a:rPr lang="cs-CZ" sz="1200" dirty="0"/>
              <a:t>VS podnětná – poskytuje žákům příležitost k učení na základě jejich vlastní činnosti a komunikace, ale neklade důraz na souvislosti a na náhled žáků na vlastní poznávací postupy, potřeba alterací je nízká</a:t>
            </a:r>
          </a:p>
          <a:p>
            <a:pPr marL="414900" indent="-342900">
              <a:buAutoNum type="alphaLcParenR"/>
            </a:pPr>
            <a:r>
              <a:rPr lang="cs-CZ" sz="1200" dirty="0"/>
              <a:t>VS rozvíjející – poskytuje žákům příležitost k učení na základě jejich vlastní činnosti a komunikace včetně kladení důrazu na souvislosti s náhledem žáků na vlastní poznávací postupy, alterace nejsou nutné</a:t>
            </a:r>
          </a:p>
        </p:txBody>
      </p:sp>
    </p:spTree>
    <p:extLst>
      <p:ext uri="{BB962C8B-B14F-4D97-AF65-F5344CB8AC3E}">
        <p14:creationId xmlns:p14="http://schemas.microsoft.com/office/powerpoint/2010/main" val="32073701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4900" indent="-342900">
              <a:buAutoNum type="alphaLcParenR"/>
            </a:pPr>
            <a:r>
              <a:rPr lang="cs-CZ" sz="1600" dirty="0"/>
              <a:t>dokumentační záznam – podrobný popis a výklad všech nejdůležitějších jevů a jejich vzájemných vztahů v pozorované výuce</a:t>
            </a:r>
            <a:r>
              <a:rPr lang="en-US" sz="1600" dirty="0"/>
              <a:t>; </a:t>
            </a:r>
            <a:r>
              <a:rPr lang="cs-CZ" sz="1600" dirty="0"/>
              <a:t>vzniká postupným vlastním výběrem pozorovaných jevů a formulací soudů a úsudků o nich pozorovatelem</a:t>
            </a:r>
            <a:r>
              <a:rPr lang="en-US" sz="1600" dirty="0"/>
              <a:t>; </a:t>
            </a:r>
            <a:r>
              <a:rPr lang="cs-CZ" sz="1600" dirty="0"/>
              <a:t>reflexe s ním spojená je následně strukturovaná</a:t>
            </a:r>
            <a:r>
              <a:rPr lang="en-US" sz="1600" dirty="0"/>
              <a:t>; </a:t>
            </a:r>
            <a:r>
              <a:rPr lang="en-US" sz="1600" dirty="0" err="1"/>
              <a:t>formou</a:t>
            </a:r>
            <a:r>
              <a:rPr lang="en-US" sz="1600" dirty="0"/>
              <a:t> </a:t>
            </a:r>
            <a:r>
              <a:rPr lang="en-US" sz="1600" dirty="0" err="1"/>
              <a:t>dokumenta</a:t>
            </a:r>
            <a:r>
              <a:rPr lang="cs-CZ" sz="1600" dirty="0" err="1"/>
              <a:t>čního</a:t>
            </a:r>
            <a:r>
              <a:rPr lang="cs-CZ" sz="1600" dirty="0"/>
              <a:t> záznamu je didaktická kazuistika</a:t>
            </a:r>
          </a:p>
          <a:p>
            <a:pPr marL="414900" indent="-342900">
              <a:buAutoNum type="alphaLcParenR"/>
            </a:pPr>
            <a:r>
              <a:rPr lang="cs-CZ" sz="1600" dirty="0"/>
              <a:t>kriteriální záznam výuky – předem strukturovaný do </a:t>
            </a:r>
            <a:r>
              <a:rPr lang="cs-CZ" sz="1600" dirty="0" err="1"/>
              <a:t>kategorií-kritérií</a:t>
            </a:r>
            <a:r>
              <a:rPr lang="cs-CZ" sz="1600" dirty="0"/>
              <a:t> hodnocení</a:t>
            </a:r>
            <a:r>
              <a:rPr lang="en-US" sz="1600" dirty="0"/>
              <a:t>; </a:t>
            </a:r>
            <a:r>
              <a:rPr lang="cs-CZ" sz="1600" dirty="0"/>
              <a:t>pozorovatel vybírá a označuje ty z nich, které ve výuce zjistil</a:t>
            </a:r>
            <a:r>
              <a:rPr lang="en-US" sz="1600" dirty="0"/>
              <a:t>; </a:t>
            </a:r>
            <a:r>
              <a:rPr lang="cs-CZ" sz="1600" dirty="0"/>
              <a:t>reflexe s ním spojená je předběžně </a:t>
            </a:r>
            <a:r>
              <a:rPr lang="cs-CZ" sz="1600" dirty="0" err="1"/>
              <a:t>strukturovanéá</a:t>
            </a:r>
            <a:endParaRPr lang="cs-CZ" sz="16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3701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Janík, T. et al. (2016). Kvalita (ve) vzdělávání: obsahově zaměřený přístup ke zkoumání a zlepšování výuky. Brno: Masarykova univerzita.</a:t>
            </a:r>
          </a:p>
          <a:p>
            <a:r>
              <a:rPr lang="cs-CZ" dirty="0" err="1"/>
              <a:t>Korthagen</a:t>
            </a:r>
            <a:r>
              <a:rPr lang="cs-CZ" dirty="0"/>
              <a:t>, F. et al. (2011). Jak spojit praxi s teorií: didaktika realistického vzdělávání učitelů. Brno: </a:t>
            </a:r>
            <a:r>
              <a:rPr lang="cs-CZ" dirty="0" err="1"/>
              <a:t>Paido</a:t>
            </a:r>
            <a:r>
              <a:rPr lang="cs-CZ" dirty="0"/>
              <a:t>.</a:t>
            </a:r>
          </a:p>
          <a:p>
            <a:r>
              <a:rPr lang="cs-CZ" dirty="0"/>
              <a:t>Slavík, J. et al. (2020). Reflexe a hodnocení kvality výuky I. Plzeň: ZČU.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370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třetí fáze metodického postupu metodiky 3A</a:t>
            </a:r>
          </a:p>
          <a:p>
            <a:r>
              <a:rPr lang="cs-CZ" dirty="0"/>
              <a:t>varianta didaktického řešení určité výukové situace navržená s cílem zlepšit kvalitu původního řešení</a:t>
            </a:r>
          </a:p>
          <a:p>
            <a:r>
              <a:rPr lang="cs-CZ" dirty="0"/>
              <a:t>při jejím hodnocení lze posoudit jako zlepšující (úspěšnou), zhoršující (neúspěšnou) či neutrální (bez kvalitativního důsledku)</a:t>
            </a:r>
          </a:p>
        </p:txBody>
      </p:sp>
    </p:spTree>
    <p:extLst>
      <p:ext uri="{BB962C8B-B14F-4D97-AF65-F5344CB8AC3E}">
        <p14:creationId xmlns:p14="http://schemas.microsoft.com/office/powerpoint/2010/main" val="43237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692002"/>
            <a:ext cx="10809391" cy="4139998"/>
          </a:xfrm>
        </p:spPr>
        <p:txBody>
          <a:bodyPr/>
          <a:lstStyle/>
          <a:p>
            <a:r>
              <a:rPr lang="cs-CZ" dirty="0"/>
              <a:t>druhá fáze metodického postupu metodiky 3A</a:t>
            </a:r>
          </a:p>
          <a:p>
            <a:r>
              <a:rPr lang="cs-CZ" dirty="0"/>
              <a:t>rozpoznání nejdůležitějších strukturních součástí či vlastností výuky</a:t>
            </a:r>
          </a:p>
          <a:p>
            <a:r>
              <a:rPr lang="cs-CZ" dirty="0"/>
              <a:t>vedena cílem uvědomění si těch složek výuky, které by bylo možné měnit s důsledkem zvýšení kvality výuky</a:t>
            </a:r>
          </a:p>
        </p:txBody>
      </p:sp>
    </p:spTree>
    <p:extLst>
      <p:ext uri="{BB962C8B-B14F-4D97-AF65-F5344CB8AC3E}">
        <p14:creationId xmlns:p14="http://schemas.microsoft.com/office/powerpoint/2010/main" val="910577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Anotace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fáze metodického postupu metodiky 3A</a:t>
            </a:r>
          </a:p>
          <a:p>
            <a:r>
              <a:rPr lang="cs-CZ" dirty="0"/>
              <a:t>základní popis výuky a jejich kontextů</a:t>
            </a:r>
            <a:r>
              <a:rPr lang="en-US" dirty="0"/>
              <a:t>; </a:t>
            </a:r>
            <a:r>
              <a:rPr lang="cs-CZ" dirty="0"/>
              <a:t>vedena cílem zaznamenat výchozí myšlenkový obraz výuky a jeho podstatné vnitřní a vnější souvislosti </a:t>
            </a:r>
            <a:r>
              <a:rPr lang="cs-CZ" i="1" dirty="0"/>
              <a:t>(Slavík et al., 2020)</a:t>
            </a:r>
          </a:p>
          <a:p>
            <a:r>
              <a:rPr lang="cs-CZ" dirty="0"/>
              <a:t>stručný výstižný popis, který shrnuje nejdůležitější poznatky o pozorované výuce a přináší tím základní informace o kontextu probíraných situací</a:t>
            </a:r>
            <a:r>
              <a:rPr lang="en-US" dirty="0"/>
              <a:t>; </a:t>
            </a:r>
            <a:r>
              <a:rPr lang="cs-CZ" dirty="0"/>
              <a:t>cílem je umožnit vnímat výuku jako celek, aby bylo možné porozumět analýze a alteraci výukových situací </a:t>
            </a:r>
            <a:r>
              <a:rPr lang="cs-CZ" i="1" dirty="0"/>
              <a:t>(Janík et al., 2016)</a:t>
            </a:r>
          </a:p>
        </p:txBody>
      </p:sp>
    </p:spTree>
    <p:extLst>
      <p:ext uri="{BB962C8B-B14F-4D97-AF65-F5344CB8AC3E}">
        <p14:creationId xmlns:p14="http://schemas.microsoft.com/office/powerpoint/2010/main" val="1836064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Determinanty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1278518" cy="4139998"/>
          </a:xfrm>
        </p:spPr>
        <p:txBody>
          <a:bodyPr/>
          <a:lstStyle/>
          <a:p>
            <a:r>
              <a:rPr lang="cs-CZ" sz="2000" dirty="0"/>
              <a:t>vnější nebo vnitřní faktory, které spolurozhodují o kvalitě výuky a při pozorování jsou bezprostředně nebo nepřímo rozpoznatelné v reálné podobě výukových situací</a:t>
            </a:r>
          </a:p>
          <a:p>
            <a:r>
              <a:rPr lang="cs-CZ" sz="2000" dirty="0"/>
              <a:t>charakteristiky výuky – determinanty přímo vymezující určitou kvalitu, kterou může výuka vykazovat (struktura, integrita výuky)</a:t>
            </a:r>
          </a:p>
          <a:p>
            <a:r>
              <a:rPr lang="cs-CZ" sz="2000" dirty="0"/>
              <a:t>komponenty výuky – determinanty, které vytvářejí podmínky pro kvalitu výuky (organizační formy, fáze výuky</a:t>
            </a:r>
          </a:p>
          <a:p>
            <a:r>
              <a:rPr lang="cs-CZ" sz="2000" dirty="0"/>
              <a:t>hlavní determinanty výuky: a) vzdělávací obsah (dle oboru)</a:t>
            </a:r>
          </a:p>
          <a:p>
            <a:pPr marL="72000" indent="0">
              <a:buNone/>
            </a:pPr>
            <a:r>
              <a:rPr lang="cs-CZ" sz="2000" dirty="0"/>
              <a:t>			        b) způsob tematizace vzdělávacího   obsahu v činnosti a komunikaci ve výuce		        c) cíle vzdělávání v a výchovy</a:t>
            </a:r>
          </a:p>
        </p:txBody>
      </p:sp>
    </p:spTree>
    <p:extLst>
      <p:ext uri="{BB962C8B-B14F-4D97-AF65-F5344CB8AC3E}">
        <p14:creationId xmlns:p14="http://schemas.microsoft.com/office/powerpoint/2010/main" val="761218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Didaktická analýza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rozčlenění reflektované výuky na její strukturní části charakterizované pojmenováním a popisem jejich didakticky důležitých vlastností a jejich vztahů jak mezi sebou navzájem, tak k nadřazeným celkům</a:t>
            </a:r>
          </a:p>
        </p:txBody>
      </p:sp>
    </p:spTree>
    <p:extLst>
      <p:ext uri="{BB962C8B-B14F-4D97-AF65-F5344CB8AC3E}">
        <p14:creationId xmlns:p14="http://schemas.microsoft.com/office/powerpoint/2010/main" val="1758347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np/nk4121 – Jaro 2022/O. Janák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Didaktická kazuistika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diagnosticky zaměřený didaktický popis a výklad konkrétního případu výuky, který prostřednictvím využití teoretických znalostí charakterizuje průběh výuky a rozebírá její determinanty</a:t>
            </a:r>
          </a:p>
          <a:p>
            <a:r>
              <a:rPr lang="cs-CZ" dirty="0"/>
              <a:t>vypovídá o kvalitě výuky a přináší poznatky o didakticky důležitých jevech</a:t>
            </a:r>
          </a:p>
          <a:p>
            <a:r>
              <a:rPr lang="cs-CZ" dirty="0"/>
              <a:t>analogií didaktické kazuistiky v širším kontextu kvalitativního výzkumu je případová studie</a:t>
            </a:r>
          </a:p>
        </p:txBody>
      </p:sp>
    </p:spTree>
    <p:extLst>
      <p:ext uri="{BB962C8B-B14F-4D97-AF65-F5344CB8AC3E}">
        <p14:creationId xmlns:p14="http://schemas.microsoft.com/office/powerpoint/2010/main" val="1391780277"/>
      </p:ext>
    </p:extLst>
  </p:cSld>
  <p:clrMapOvr>
    <a:masterClrMapping/>
  </p:clrMapOvr>
</p:sld>
</file>

<file path=ppt/theme/theme1.xml><?xml version="1.0" encoding="utf-8"?>
<a:theme xmlns:a="http://schemas.openxmlformats.org/drawingml/2006/main" name="muni-sport-prezentace-16x9-cz (2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 (2)</Template>
  <TotalTime>223</TotalTime>
  <Words>2504</Words>
  <Application>Microsoft Office PowerPoint</Application>
  <PresentationFormat>Širokoúhlá obrazovka</PresentationFormat>
  <Paragraphs>214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Tahoma</vt:lpstr>
      <vt:lpstr>Wingdings</vt:lpstr>
      <vt:lpstr>muni-sport-prezentace-16x9-cz (2)</vt:lpstr>
      <vt:lpstr>np/nk4121 – Reflexe praxe 1</vt:lpstr>
      <vt:lpstr>Akční výzkum ve vzdělávaní</vt:lpstr>
      <vt:lpstr>ALACT model</vt:lpstr>
      <vt:lpstr>Alterace</vt:lpstr>
      <vt:lpstr>Analýza</vt:lpstr>
      <vt:lpstr>Anotace</vt:lpstr>
      <vt:lpstr>Determinanty výuky</vt:lpstr>
      <vt:lpstr>Didaktická analýza výuky</vt:lpstr>
      <vt:lpstr>Didaktická kazuistika</vt:lpstr>
      <vt:lpstr>Didaktický výzkum výuky</vt:lpstr>
      <vt:lpstr>Didaktická znalost obsahu</vt:lpstr>
      <vt:lpstr>Integrita výuky</vt:lpstr>
      <vt:lpstr>Intuice</vt:lpstr>
      <vt:lpstr>Klíčové situace výuky</vt:lpstr>
      <vt:lpstr>Kontext výuky</vt:lpstr>
      <vt:lpstr>Kritérium kvality výuky</vt:lpstr>
      <vt:lpstr>Kritické situace výuky</vt:lpstr>
      <vt:lpstr>Kurikulum</vt:lpstr>
      <vt:lpstr>Kvalita výuky</vt:lpstr>
      <vt:lpstr>Metodika 3A </vt:lpstr>
      <vt:lpstr>Myšlenkový obraz výuky</vt:lpstr>
      <vt:lpstr>Obsahová jádra výuky</vt:lpstr>
      <vt:lpstr>Pedagogické dílo</vt:lpstr>
      <vt:lpstr>Profesní kompetence</vt:lpstr>
      <vt:lpstr>Reflektivní kompetence učitele</vt:lpstr>
      <vt:lpstr>Reflektivní praktik</vt:lpstr>
      <vt:lpstr>Reflektivní praxe</vt:lpstr>
      <vt:lpstr>Reflexe po akci</vt:lpstr>
      <vt:lpstr>Reflexe v akci</vt:lpstr>
      <vt:lpstr>Reflexe výuky</vt:lpstr>
      <vt:lpstr>Struktura výuky</vt:lpstr>
      <vt:lpstr>Tacitní/implicitní znalosti</vt:lpstr>
      <vt:lpstr>Triangulace</vt:lpstr>
      <vt:lpstr>Učitelovo pojetí výuky</vt:lpstr>
      <vt:lpstr>Výuka</vt:lpstr>
      <vt:lpstr>Výuková situace</vt:lpstr>
      <vt:lpstr>Záznam výuky</vt:lpstr>
      <vt:lpstr>Literatura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nk4121 – Reflexe praxe</dc:title>
  <dc:creator>janak</dc:creator>
  <cp:lastModifiedBy>Ondřej Janák</cp:lastModifiedBy>
  <cp:revision>23</cp:revision>
  <cp:lastPrinted>1601-01-01T00:00:00Z</cp:lastPrinted>
  <dcterms:created xsi:type="dcterms:W3CDTF">2021-03-16T14:06:54Z</dcterms:created>
  <dcterms:modified xsi:type="dcterms:W3CDTF">2022-02-07T12:08:06Z</dcterms:modified>
</cp:coreProperties>
</file>