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23"/>
  </p:notesMasterIdLst>
  <p:handoutMasterIdLst>
    <p:handoutMasterId r:id="rId24"/>
  </p:handoutMasterIdLst>
  <p:sldIdLst>
    <p:sldId id="256" r:id="rId5"/>
    <p:sldId id="258" r:id="rId6"/>
    <p:sldId id="259" r:id="rId7"/>
    <p:sldId id="260" r:id="rId8"/>
    <p:sldId id="261" r:id="rId9"/>
    <p:sldId id="267" r:id="rId10"/>
    <p:sldId id="268" r:id="rId11"/>
    <p:sldId id="266" r:id="rId12"/>
    <p:sldId id="263" r:id="rId13"/>
    <p:sldId id="264" r:id="rId14"/>
    <p:sldId id="265" r:id="rId15"/>
    <p:sldId id="269" r:id="rId16"/>
    <p:sldId id="270" r:id="rId17"/>
    <p:sldId id="272" r:id="rId18"/>
    <p:sldId id="271" r:id="rId19"/>
    <p:sldId id="273" r:id="rId20"/>
    <p:sldId id="274" r:id="rId21"/>
    <p:sldId id="257"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8AF"/>
    <a:srgbClr val="9100DC"/>
    <a:srgbClr val="0000DC"/>
    <a:srgbClr val="F01928"/>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6270" autoAdjust="0"/>
  </p:normalViewPr>
  <p:slideViewPr>
    <p:cSldViewPr snapToGrid="0">
      <p:cViewPr varScale="1">
        <p:scale>
          <a:sx n="75" d="100"/>
          <a:sy n="75" d="100"/>
        </p:scale>
        <p:origin x="78" y="1290"/>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áš Kalina" userId="45bbb01e-5cd3-4f7f-8e55-4626a61d755e" providerId="ADAL" clId="{A435F749-56E7-4397-A405-150E38D66AE6}"/>
    <pc:docChg chg="undo custSel modSld">
      <pc:chgData name="Tomáš Kalina" userId="45bbb01e-5cd3-4f7f-8e55-4626a61d755e" providerId="ADAL" clId="{A435F749-56E7-4397-A405-150E38D66AE6}" dt="2022-03-09T13:57:51.537" v="122" actId="14100"/>
      <pc:docMkLst>
        <pc:docMk/>
      </pc:docMkLst>
      <pc:sldChg chg="addSp delSp modSp mod modClrScheme chgLayout">
        <pc:chgData name="Tomáš Kalina" userId="45bbb01e-5cd3-4f7f-8e55-4626a61d755e" providerId="ADAL" clId="{A435F749-56E7-4397-A405-150E38D66AE6}" dt="2022-03-09T12:30:39.546" v="12" actId="478"/>
        <pc:sldMkLst>
          <pc:docMk/>
          <pc:sldMk cId="2133796286" sldId="258"/>
        </pc:sldMkLst>
        <pc:spChg chg="del mod ord">
          <ac:chgData name="Tomáš Kalina" userId="45bbb01e-5cd3-4f7f-8e55-4626a61d755e" providerId="ADAL" clId="{A435F749-56E7-4397-A405-150E38D66AE6}" dt="2022-03-09T12:30:39.546" v="12" actId="478"/>
          <ac:spMkLst>
            <pc:docMk/>
            <pc:sldMk cId="2133796286" sldId="258"/>
            <ac:spMk id="2" creationId="{1A8017CD-E769-4472-87C0-AE6B8AA1649E}"/>
          </ac:spMkLst>
        </pc:spChg>
        <pc:spChg chg="mod ord">
          <ac:chgData name="Tomáš Kalina" userId="45bbb01e-5cd3-4f7f-8e55-4626a61d755e" providerId="ADAL" clId="{A435F749-56E7-4397-A405-150E38D66AE6}" dt="2022-03-09T12:27:09.218" v="0" actId="700"/>
          <ac:spMkLst>
            <pc:docMk/>
            <pc:sldMk cId="2133796286" sldId="258"/>
            <ac:spMk id="3" creationId="{46451C35-976B-4DFB-88A0-02E5E730B05B}"/>
          </ac:spMkLst>
        </pc:spChg>
        <pc:spChg chg="mod ord">
          <ac:chgData name="Tomáš Kalina" userId="45bbb01e-5cd3-4f7f-8e55-4626a61d755e" providerId="ADAL" clId="{A435F749-56E7-4397-A405-150E38D66AE6}" dt="2022-03-09T12:27:09.218" v="0" actId="700"/>
          <ac:spMkLst>
            <pc:docMk/>
            <pc:sldMk cId="2133796286" sldId="258"/>
            <ac:spMk id="4" creationId="{3E23770F-309E-44EC-B876-E0DCDF0F630E}"/>
          </ac:spMkLst>
        </pc:spChg>
        <pc:spChg chg="mod ord">
          <ac:chgData name="Tomáš Kalina" userId="45bbb01e-5cd3-4f7f-8e55-4626a61d755e" providerId="ADAL" clId="{A435F749-56E7-4397-A405-150E38D66AE6}" dt="2022-03-09T12:27:21.507" v="3" actId="14100"/>
          <ac:spMkLst>
            <pc:docMk/>
            <pc:sldMk cId="2133796286" sldId="258"/>
            <ac:spMk id="5" creationId="{1ECEF6CC-C40D-4518-ADDB-68E18B8558F9}"/>
          </ac:spMkLst>
        </pc:spChg>
        <pc:spChg chg="add del mod ord">
          <ac:chgData name="Tomáš Kalina" userId="45bbb01e-5cd3-4f7f-8e55-4626a61d755e" providerId="ADAL" clId="{A435F749-56E7-4397-A405-150E38D66AE6}" dt="2022-03-09T12:27:11.064" v="1"/>
          <ac:spMkLst>
            <pc:docMk/>
            <pc:sldMk cId="2133796286" sldId="258"/>
            <ac:spMk id="6" creationId="{624ADA22-B298-4B72-81C7-1BBD62EC4EE5}"/>
          </ac:spMkLst>
        </pc:spChg>
        <pc:picChg chg="add mod">
          <ac:chgData name="Tomáš Kalina" userId="45bbb01e-5cd3-4f7f-8e55-4626a61d755e" providerId="ADAL" clId="{A435F749-56E7-4397-A405-150E38D66AE6}" dt="2022-03-09T12:27:18.900" v="2" actId="1076"/>
          <ac:picMkLst>
            <pc:docMk/>
            <pc:sldMk cId="2133796286" sldId="258"/>
            <ac:picMk id="1026" creationId="{444F7314-A7F8-49F4-8AD1-0C25501559F4}"/>
          </ac:picMkLst>
        </pc:picChg>
      </pc:sldChg>
      <pc:sldChg chg="addSp delSp modSp mod">
        <pc:chgData name="Tomáš Kalina" userId="45bbb01e-5cd3-4f7f-8e55-4626a61d755e" providerId="ADAL" clId="{A435F749-56E7-4397-A405-150E38D66AE6}" dt="2022-03-09T13:57:51.537" v="122" actId="14100"/>
        <pc:sldMkLst>
          <pc:docMk/>
          <pc:sldMk cId="4248049123" sldId="259"/>
        </pc:sldMkLst>
        <pc:spChg chg="del">
          <ac:chgData name="Tomáš Kalina" userId="45bbb01e-5cd3-4f7f-8e55-4626a61d755e" providerId="ADAL" clId="{A435F749-56E7-4397-A405-150E38D66AE6}" dt="2022-03-09T12:29:28.692" v="9" actId="478"/>
          <ac:spMkLst>
            <pc:docMk/>
            <pc:sldMk cId="4248049123" sldId="259"/>
            <ac:spMk id="2" creationId="{6D5F6FBE-1FA0-4979-A549-9BB986A4E973}"/>
          </ac:spMkLst>
        </pc:spChg>
        <pc:spChg chg="mod">
          <ac:chgData name="Tomáš Kalina" userId="45bbb01e-5cd3-4f7f-8e55-4626a61d755e" providerId="ADAL" clId="{A435F749-56E7-4397-A405-150E38D66AE6}" dt="2022-03-09T13:57:51.537" v="122" actId="14100"/>
          <ac:spMkLst>
            <pc:docMk/>
            <pc:sldMk cId="4248049123" sldId="259"/>
            <ac:spMk id="5" creationId="{1DBD3791-D6F5-4E5E-9446-5814FFB3452F}"/>
          </ac:spMkLst>
        </pc:spChg>
        <pc:picChg chg="add mod">
          <ac:chgData name="Tomáš Kalina" userId="45bbb01e-5cd3-4f7f-8e55-4626a61d755e" providerId="ADAL" clId="{A435F749-56E7-4397-A405-150E38D66AE6}" dt="2022-03-09T12:29:21.638" v="7" actId="1076"/>
          <ac:picMkLst>
            <pc:docMk/>
            <pc:sldMk cId="4248049123" sldId="259"/>
            <ac:picMk id="2050" creationId="{ADF0BA3C-2E23-4C25-8E85-384983685419}"/>
          </ac:picMkLst>
        </pc:picChg>
      </pc:sldChg>
      <pc:sldChg chg="addSp delSp modSp mod">
        <pc:chgData name="Tomáš Kalina" userId="45bbb01e-5cd3-4f7f-8e55-4626a61d755e" providerId="ADAL" clId="{A435F749-56E7-4397-A405-150E38D66AE6}" dt="2022-03-09T12:35:42.277" v="35" actId="14100"/>
        <pc:sldMkLst>
          <pc:docMk/>
          <pc:sldMk cId="473735654" sldId="261"/>
        </pc:sldMkLst>
        <pc:spChg chg="del">
          <ac:chgData name="Tomáš Kalina" userId="45bbb01e-5cd3-4f7f-8e55-4626a61d755e" providerId="ADAL" clId="{A435F749-56E7-4397-A405-150E38D66AE6}" dt="2022-03-09T12:30:43.292" v="13" actId="478"/>
          <ac:spMkLst>
            <pc:docMk/>
            <pc:sldMk cId="473735654" sldId="261"/>
            <ac:spMk id="2" creationId="{BF170BF4-B858-4740-AE49-FA4A7DF94ADE}"/>
          </ac:spMkLst>
        </pc:spChg>
        <pc:spChg chg="add del">
          <ac:chgData name="Tomáš Kalina" userId="45bbb01e-5cd3-4f7f-8e55-4626a61d755e" providerId="ADAL" clId="{A435F749-56E7-4397-A405-150E38D66AE6}" dt="2022-03-09T12:35:18.022" v="31" actId="22"/>
          <ac:spMkLst>
            <pc:docMk/>
            <pc:sldMk cId="473735654" sldId="261"/>
            <ac:spMk id="8" creationId="{C9E75F42-967A-44DD-9874-376CA140A5A7}"/>
          </ac:spMkLst>
        </pc:spChg>
        <pc:picChg chg="add mod">
          <ac:chgData name="Tomáš Kalina" userId="45bbb01e-5cd3-4f7f-8e55-4626a61d755e" providerId="ADAL" clId="{A435F749-56E7-4397-A405-150E38D66AE6}" dt="2022-03-09T12:32:21.184" v="29" actId="1076"/>
          <ac:picMkLst>
            <pc:docMk/>
            <pc:sldMk cId="473735654" sldId="261"/>
            <ac:picMk id="3074" creationId="{14645176-FE80-45E3-8D4C-E8AD6B6CD638}"/>
          </ac:picMkLst>
        </pc:picChg>
        <pc:picChg chg="add mod">
          <ac:chgData name="Tomáš Kalina" userId="45bbb01e-5cd3-4f7f-8e55-4626a61d755e" providerId="ADAL" clId="{A435F749-56E7-4397-A405-150E38D66AE6}" dt="2022-03-09T12:35:42.277" v="35" actId="14100"/>
          <ac:picMkLst>
            <pc:docMk/>
            <pc:sldMk cId="473735654" sldId="261"/>
            <ac:picMk id="3076" creationId="{50CD5E77-691B-4EED-9C65-20210EF6B576}"/>
          </ac:picMkLst>
        </pc:picChg>
      </pc:sldChg>
      <pc:sldChg chg="addSp delSp modSp mod">
        <pc:chgData name="Tomáš Kalina" userId="45bbb01e-5cd3-4f7f-8e55-4626a61d755e" providerId="ADAL" clId="{A435F749-56E7-4397-A405-150E38D66AE6}" dt="2022-03-09T12:30:59.052" v="21" actId="27636"/>
        <pc:sldMkLst>
          <pc:docMk/>
          <pc:sldMk cId="660025509" sldId="263"/>
        </pc:sldMkLst>
        <pc:spChg chg="del">
          <ac:chgData name="Tomáš Kalina" userId="45bbb01e-5cd3-4f7f-8e55-4626a61d755e" providerId="ADAL" clId="{A435F749-56E7-4397-A405-150E38D66AE6}" dt="2022-03-09T12:30:56.664" v="19" actId="478"/>
          <ac:spMkLst>
            <pc:docMk/>
            <pc:sldMk cId="660025509" sldId="263"/>
            <ac:spMk id="2" creationId="{BA0D7A32-F3E3-4574-8883-3B4A9BACEEFB}"/>
          </ac:spMkLst>
        </pc:spChg>
        <pc:spChg chg="add del mod">
          <ac:chgData name="Tomáš Kalina" userId="45bbb01e-5cd3-4f7f-8e55-4626a61d755e" providerId="ADAL" clId="{A435F749-56E7-4397-A405-150E38D66AE6}" dt="2022-03-09T12:30:54.821" v="18" actId="478"/>
          <ac:spMkLst>
            <pc:docMk/>
            <pc:sldMk cId="660025509" sldId="263"/>
            <ac:spMk id="5" creationId="{9F10FAE0-5C48-493F-85D8-F19457C03CA3}"/>
          </ac:spMkLst>
        </pc:spChg>
        <pc:spChg chg="add del mod">
          <ac:chgData name="Tomáš Kalina" userId="45bbb01e-5cd3-4f7f-8e55-4626a61d755e" providerId="ADAL" clId="{A435F749-56E7-4397-A405-150E38D66AE6}" dt="2022-03-09T12:30:59.052" v="21" actId="27636"/>
          <ac:spMkLst>
            <pc:docMk/>
            <pc:sldMk cId="660025509" sldId="263"/>
            <ac:spMk id="10" creationId="{C7A7F85B-606C-44F3-954C-55CEB7D67787}"/>
          </ac:spMkLst>
        </pc:spChg>
      </pc:sldChg>
      <pc:sldChg chg="addSp delSp modSp mod">
        <pc:chgData name="Tomáš Kalina" userId="45bbb01e-5cd3-4f7f-8e55-4626a61d755e" providerId="ADAL" clId="{A435F749-56E7-4397-A405-150E38D66AE6}" dt="2022-03-09T13:52:47.890" v="116" actId="6549"/>
        <pc:sldMkLst>
          <pc:docMk/>
          <pc:sldMk cId="3134065304" sldId="264"/>
        </pc:sldMkLst>
        <pc:spChg chg="del">
          <ac:chgData name="Tomáš Kalina" userId="45bbb01e-5cd3-4f7f-8e55-4626a61d755e" providerId="ADAL" clId="{A435F749-56E7-4397-A405-150E38D66AE6}" dt="2022-03-09T12:31:03.587" v="22" actId="478"/>
          <ac:spMkLst>
            <pc:docMk/>
            <pc:sldMk cId="3134065304" sldId="264"/>
            <ac:spMk id="2" creationId="{2FAD140F-D5CB-47F9-97FE-3BB7DE95788E}"/>
          </ac:spMkLst>
        </pc:spChg>
        <pc:spChg chg="mod ord">
          <ac:chgData name="Tomáš Kalina" userId="45bbb01e-5cd3-4f7f-8e55-4626a61d755e" providerId="ADAL" clId="{A435F749-56E7-4397-A405-150E38D66AE6}" dt="2022-03-09T13:52:47.890" v="116" actId="6549"/>
          <ac:spMkLst>
            <pc:docMk/>
            <pc:sldMk cId="3134065304" sldId="264"/>
            <ac:spMk id="5" creationId="{3F6E3922-B887-4390-9253-06BFBB54928C}"/>
          </ac:spMkLst>
        </pc:spChg>
        <pc:picChg chg="add mod modCrop">
          <ac:chgData name="Tomáš Kalina" userId="45bbb01e-5cd3-4f7f-8e55-4626a61d755e" providerId="ADAL" clId="{A435F749-56E7-4397-A405-150E38D66AE6}" dt="2022-03-09T13:13:43.468" v="70" actId="14100"/>
          <ac:picMkLst>
            <pc:docMk/>
            <pc:sldMk cId="3134065304" sldId="264"/>
            <ac:picMk id="7" creationId="{DF4975C6-67A0-4486-A973-59B7E0532CDC}"/>
          </ac:picMkLst>
        </pc:picChg>
        <pc:picChg chg="add mod">
          <ac:chgData name="Tomáš Kalina" userId="45bbb01e-5cd3-4f7f-8e55-4626a61d755e" providerId="ADAL" clId="{A435F749-56E7-4397-A405-150E38D66AE6}" dt="2022-03-09T12:36:55.319" v="37" actId="1076"/>
          <ac:picMkLst>
            <pc:docMk/>
            <pc:sldMk cId="3134065304" sldId="264"/>
            <ac:picMk id="4098" creationId="{3524F100-E95A-424B-A093-34EFEBBEBCAC}"/>
          </ac:picMkLst>
        </pc:picChg>
        <pc:picChg chg="add mod">
          <ac:chgData name="Tomáš Kalina" userId="45bbb01e-5cd3-4f7f-8e55-4626a61d755e" providerId="ADAL" clId="{A435F749-56E7-4397-A405-150E38D66AE6}" dt="2022-03-09T13:13:36.881" v="68" actId="14100"/>
          <ac:picMkLst>
            <pc:docMk/>
            <pc:sldMk cId="3134065304" sldId="264"/>
            <ac:picMk id="4100" creationId="{C8408891-9BE9-4785-87FB-3BF15C9EF0DA}"/>
          </ac:picMkLst>
        </pc:picChg>
      </pc:sldChg>
      <pc:sldChg chg="delSp">
        <pc:chgData name="Tomáš Kalina" userId="45bbb01e-5cd3-4f7f-8e55-4626a61d755e" providerId="ADAL" clId="{A435F749-56E7-4397-A405-150E38D66AE6}" dt="2022-03-09T12:30:50.996" v="16" actId="478"/>
        <pc:sldMkLst>
          <pc:docMk/>
          <pc:sldMk cId="996286865" sldId="266"/>
        </pc:sldMkLst>
        <pc:spChg chg="del">
          <ac:chgData name="Tomáš Kalina" userId="45bbb01e-5cd3-4f7f-8e55-4626a61d755e" providerId="ADAL" clId="{A435F749-56E7-4397-A405-150E38D66AE6}" dt="2022-03-09T12:30:50.996" v="16" actId="478"/>
          <ac:spMkLst>
            <pc:docMk/>
            <pc:sldMk cId="996286865" sldId="266"/>
            <ac:spMk id="2" creationId="{C1F6CDFE-270C-4B3E-8797-C8D592AAEFE4}"/>
          </ac:spMkLst>
        </pc:spChg>
      </pc:sldChg>
      <pc:sldChg chg="delSp">
        <pc:chgData name="Tomáš Kalina" userId="45bbb01e-5cd3-4f7f-8e55-4626a61d755e" providerId="ADAL" clId="{A435F749-56E7-4397-A405-150E38D66AE6}" dt="2022-03-09T12:30:45.540" v="14" actId="478"/>
        <pc:sldMkLst>
          <pc:docMk/>
          <pc:sldMk cId="2623308929" sldId="267"/>
        </pc:sldMkLst>
        <pc:spChg chg="del">
          <ac:chgData name="Tomáš Kalina" userId="45bbb01e-5cd3-4f7f-8e55-4626a61d755e" providerId="ADAL" clId="{A435F749-56E7-4397-A405-150E38D66AE6}" dt="2022-03-09T12:30:45.540" v="14" actId="478"/>
          <ac:spMkLst>
            <pc:docMk/>
            <pc:sldMk cId="2623308929" sldId="267"/>
            <ac:spMk id="2" creationId="{C12D7F04-1184-49A2-80A9-992AE06D8C70}"/>
          </ac:spMkLst>
        </pc:spChg>
      </pc:sldChg>
      <pc:sldChg chg="delSp">
        <pc:chgData name="Tomáš Kalina" userId="45bbb01e-5cd3-4f7f-8e55-4626a61d755e" providerId="ADAL" clId="{A435F749-56E7-4397-A405-150E38D66AE6}" dt="2022-03-09T12:30:48.816" v="15" actId="478"/>
        <pc:sldMkLst>
          <pc:docMk/>
          <pc:sldMk cId="313246495" sldId="268"/>
        </pc:sldMkLst>
        <pc:spChg chg="del">
          <ac:chgData name="Tomáš Kalina" userId="45bbb01e-5cd3-4f7f-8e55-4626a61d755e" providerId="ADAL" clId="{A435F749-56E7-4397-A405-150E38D66AE6}" dt="2022-03-09T12:30:48.816" v="15" actId="478"/>
          <ac:spMkLst>
            <pc:docMk/>
            <pc:sldMk cId="313246495" sldId="268"/>
            <ac:spMk id="2" creationId="{85795EC6-B301-4254-B9C6-6C430B81A7D1}"/>
          </ac:spMkLst>
        </pc:spChg>
      </pc:sldChg>
      <pc:sldChg chg="addSp delSp modSp mod">
        <pc:chgData name="Tomáš Kalina" userId="45bbb01e-5cd3-4f7f-8e55-4626a61d755e" providerId="ADAL" clId="{A435F749-56E7-4397-A405-150E38D66AE6}" dt="2022-03-09T12:48:23.735" v="58" actId="1076"/>
        <pc:sldMkLst>
          <pc:docMk/>
          <pc:sldMk cId="1397317238" sldId="269"/>
        </pc:sldMkLst>
        <pc:spChg chg="del">
          <ac:chgData name="Tomáš Kalina" userId="45bbb01e-5cd3-4f7f-8e55-4626a61d755e" providerId="ADAL" clId="{A435F749-56E7-4397-A405-150E38D66AE6}" dt="2022-03-09T12:31:09.501" v="23" actId="478"/>
          <ac:spMkLst>
            <pc:docMk/>
            <pc:sldMk cId="1397317238" sldId="269"/>
            <ac:spMk id="2" creationId="{898EA9FC-4AA8-47AF-AB58-205EC32DF6B6}"/>
          </ac:spMkLst>
        </pc:spChg>
        <pc:picChg chg="add mod">
          <ac:chgData name="Tomáš Kalina" userId="45bbb01e-5cd3-4f7f-8e55-4626a61d755e" providerId="ADAL" clId="{A435F749-56E7-4397-A405-150E38D66AE6}" dt="2022-03-09T12:47:19.609" v="55" actId="1076"/>
          <ac:picMkLst>
            <pc:docMk/>
            <pc:sldMk cId="1397317238" sldId="269"/>
            <ac:picMk id="6" creationId="{4CE96D64-3A87-43B5-9BA6-56E57443C243}"/>
          </ac:picMkLst>
        </pc:picChg>
        <pc:picChg chg="add mod">
          <ac:chgData name="Tomáš Kalina" userId="45bbb01e-5cd3-4f7f-8e55-4626a61d755e" providerId="ADAL" clId="{A435F749-56E7-4397-A405-150E38D66AE6}" dt="2022-03-09T12:48:23.735" v="58" actId="1076"/>
          <ac:picMkLst>
            <pc:docMk/>
            <pc:sldMk cId="1397317238" sldId="269"/>
            <ac:picMk id="7" creationId="{C0F2F15E-DF9E-4A4A-B536-380AD6EC9197}"/>
          </ac:picMkLst>
        </pc:picChg>
      </pc:sldChg>
      <pc:sldChg chg="delSp">
        <pc:chgData name="Tomáš Kalina" userId="45bbb01e-5cd3-4f7f-8e55-4626a61d755e" providerId="ADAL" clId="{A435F749-56E7-4397-A405-150E38D66AE6}" dt="2022-03-09T12:31:11.159" v="24" actId="478"/>
        <pc:sldMkLst>
          <pc:docMk/>
          <pc:sldMk cId="349715727" sldId="270"/>
        </pc:sldMkLst>
        <pc:spChg chg="del">
          <ac:chgData name="Tomáš Kalina" userId="45bbb01e-5cd3-4f7f-8e55-4626a61d755e" providerId="ADAL" clId="{A435F749-56E7-4397-A405-150E38D66AE6}" dt="2022-03-09T12:31:11.159" v="24" actId="478"/>
          <ac:spMkLst>
            <pc:docMk/>
            <pc:sldMk cId="349715727" sldId="270"/>
            <ac:spMk id="2" creationId="{5ABC68A3-0A60-46C5-99F7-841E6B1902E3}"/>
          </ac:spMkLst>
        </pc:spChg>
      </pc:sldChg>
      <pc:sldChg chg="delSp modSp mod">
        <pc:chgData name="Tomáš Kalina" userId="45bbb01e-5cd3-4f7f-8e55-4626a61d755e" providerId="ADAL" clId="{A435F749-56E7-4397-A405-150E38D66AE6}" dt="2022-03-09T13:01:44.074" v="60" actId="20577"/>
        <pc:sldMkLst>
          <pc:docMk/>
          <pc:sldMk cId="506716845" sldId="271"/>
        </pc:sldMkLst>
        <pc:spChg chg="del">
          <ac:chgData name="Tomáš Kalina" userId="45bbb01e-5cd3-4f7f-8e55-4626a61d755e" providerId="ADAL" clId="{A435F749-56E7-4397-A405-150E38D66AE6}" dt="2022-03-09T12:31:15.348" v="25" actId="478"/>
          <ac:spMkLst>
            <pc:docMk/>
            <pc:sldMk cId="506716845" sldId="271"/>
            <ac:spMk id="2" creationId="{BBBABD89-C622-4DCA-A7A8-D08151BDA7A0}"/>
          </ac:spMkLst>
        </pc:spChg>
        <pc:spChg chg="mod">
          <ac:chgData name="Tomáš Kalina" userId="45bbb01e-5cd3-4f7f-8e55-4626a61d755e" providerId="ADAL" clId="{A435F749-56E7-4397-A405-150E38D66AE6}" dt="2022-03-09T13:01:44.074" v="60" actId="20577"/>
          <ac:spMkLst>
            <pc:docMk/>
            <pc:sldMk cId="506716845" sldId="271"/>
            <ac:spMk id="5" creationId="{4E44BF20-544F-4246-B5AB-FEF58C96A685}"/>
          </ac:spMkLst>
        </pc:spChg>
      </pc:sldChg>
      <pc:sldChg chg="modSp mod">
        <pc:chgData name="Tomáš Kalina" userId="45bbb01e-5cd3-4f7f-8e55-4626a61d755e" providerId="ADAL" clId="{A435F749-56E7-4397-A405-150E38D66AE6}" dt="2022-03-09T12:55:48.930" v="59" actId="20577"/>
        <pc:sldMkLst>
          <pc:docMk/>
          <pc:sldMk cId="1523567297" sldId="273"/>
        </pc:sldMkLst>
        <pc:spChg chg="mod">
          <ac:chgData name="Tomáš Kalina" userId="45bbb01e-5cd3-4f7f-8e55-4626a61d755e" providerId="ADAL" clId="{A435F749-56E7-4397-A405-150E38D66AE6}" dt="2022-03-09T12:55:48.930" v="59" actId="20577"/>
          <ac:spMkLst>
            <pc:docMk/>
            <pc:sldMk cId="1523567297" sldId="273"/>
            <ac:spMk id="5" creationId="{67E11FCC-F590-40DE-BED4-D8973741E0AD}"/>
          </ac:spMkLst>
        </pc:spChg>
      </pc:sldChg>
      <pc:sldChg chg="delSp modSp mod">
        <pc:chgData name="Tomáš Kalina" userId="45bbb01e-5cd3-4f7f-8e55-4626a61d755e" providerId="ADAL" clId="{A435F749-56E7-4397-A405-150E38D66AE6}" dt="2022-03-09T13:45:22.574" v="98" actId="20577"/>
        <pc:sldMkLst>
          <pc:docMk/>
          <pc:sldMk cId="3580489451" sldId="274"/>
        </pc:sldMkLst>
        <pc:spChg chg="del">
          <ac:chgData name="Tomáš Kalina" userId="45bbb01e-5cd3-4f7f-8e55-4626a61d755e" providerId="ADAL" clId="{A435F749-56E7-4397-A405-150E38D66AE6}" dt="2022-03-09T12:31:25.500" v="26" actId="478"/>
          <ac:spMkLst>
            <pc:docMk/>
            <pc:sldMk cId="3580489451" sldId="274"/>
            <ac:spMk id="2" creationId="{82B0637D-2A4D-4ED6-A070-59911F7EDE21}"/>
          </ac:spMkLst>
        </pc:spChg>
        <pc:spChg chg="mod">
          <ac:chgData name="Tomáš Kalina" userId="45bbb01e-5cd3-4f7f-8e55-4626a61d755e" providerId="ADAL" clId="{A435F749-56E7-4397-A405-150E38D66AE6}" dt="2022-03-09T13:45:22.574" v="98" actId="20577"/>
          <ac:spMkLst>
            <pc:docMk/>
            <pc:sldMk cId="3580489451" sldId="274"/>
            <ac:spMk id="4" creationId="{78CC134F-1CA7-45C9-99F0-2EE332A081AC}"/>
          </ac:spMkLst>
        </pc:spChg>
        <pc:spChg chg="mod">
          <ac:chgData name="Tomáš Kalina" userId="45bbb01e-5cd3-4f7f-8e55-4626a61d755e" providerId="ADAL" clId="{A435F749-56E7-4397-A405-150E38D66AE6}" dt="2022-03-09T13:43:55.014" v="78" actId="1076"/>
          <ac:spMkLst>
            <pc:docMk/>
            <pc:sldMk cId="3580489451" sldId="274"/>
            <ac:spMk id="5" creationId="{CC359CBA-CE01-4F86-AEDB-4512E8B477E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800" cy="1065817"/>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cs-CZ" noProof="0" dirty="0"/>
              <a:t>Kliknutím vložíte text</a:t>
            </a:r>
          </a:p>
        </p:txBody>
      </p:sp>
      <p:pic>
        <p:nvPicPr>
          <p:cNvPr id="16" name="Grafický objekt 5">
            <a:extLst>
              <a:ext uri="{FF2B5EF4-FFF2-40B4-BE49-F238E27FC236}">
                <a16:creationId xmlns:a16="http://schemas.microsoft.com/office/drawing/2014/main" id="{6A09EE1D-83AA-0845-937E-1AE67E6C42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Grafický objekt 5">
            <a:extLst>
              <a:ext uri="{FF2B5EF4-FFF2-40B4-BE49-F238E27FC236}">
                <a16:creationId xmlns:a16="http://schemas.microsoft.com/office/drawing/2014/main" id="{DCB35D92-D29B-3146-9611-5C6D08A960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cs-CZ"/>
              <a:t>zápatí prezentace</a:t>
            </a:r>
            <a:endParaRPr lang="cs-CZ" dirty="0"/>
          </a:p>
        </p:txBody>
      </p:sp>
      <p:pic>
        <p:nvPicPr>
          <p:cNvPr id="8" name="Grafický objekt 5">
            <a:extLst>
              <a:ext uri="{FF2B5EF4-FFF2-40B4-BE49-F238E27FC236}">
                <a16:creationId xmlns:a16="http://schemas.microsoft.com/office/drawing/2014/main" id="{F739C49A-2754-B34F-887F-DB0B6C7FE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800" cy="1065817"/>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5AC8A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8AD3602B-143C-9941-B297-40F5CE0AE1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799" cy="1065817"/>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5AC8A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r>
              <a:rPr lang="cs-CZ"/>
              <a:t>zápatí prezentace</a:t>
            </a:r>
            <a:endParaRPr lang="cs-CZ" dirty="0"/>
          </a:p>
        </p:txBody>
      </p:sp>
      <p:pic>
        <p:nvPicPr>
          <p:cNvPr id="9" name="Grafický objekt 5">
            <a:extLst>
              <a:ext uri="{FF2B5EF4-FFF2-40B4-BE49-F238E27FC236}">
                <a16:creationId xmlns:a16="http://schemas.microsoft.com/office/drawing/2014/main" id="{DF3500E4-D17A-554A-8F33-305045D9D7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9600" y="414000"/>
            <a:ext cx="2026799" cy="1065817"/>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5AC8A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cs-CZ" dirty="0"/>
              <a:t>Kliknutím na ikonu vložíte obrázek.</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pic>
        <p:nvPicPr>
          <p:cNvPr id="9" name="Grafický objekt 5">
            <a:extLst>
              <a:ext uri="{FF2B5EF4-FFF2-40B4-BE49-F238E27FC236}">
                <a16:creationId xmlns:a16="http://schemas.microsoft.com/office/drawing/2014/main" id="{38E54EF0-AC4F-BE42-B3C9-EBE082A37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400" cy="594434"/>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PORT slide">
    <p:bg>
      <p:bgPr>
        <a:solidFill>
          <a:srgbClr val="5AC8AF"/>
        </a:solidFill>
        <a:effectLst/>
      </p:bgPr>
    </p:bg>
    <p:spTree>
      <p:nvGrpSpPr>
        <p:cNvPr id="1" name=""/>
        <p:cNvGrpSpPr/>
        <p:nvPr/>
      </p:nvGrpSpPr>
      <p:grpSpPr>
        <a:xfrm>
          <a:off x="0" y="0"/>
          <a:ext cx="0" cy="0"/>
          <a:chOff x="0" y="0"/>
          <a:chExt cx="0" cy="0"/>
        </a:xfrm>
      </p:grpSpPr>
      <p:pic>
        <p:nvPicPr>
          <p:cNvPr id="2" name="Grafický objekt 1">
            <a:extLst>
              <a:ext uri="{FF2B5EF4-FFF2-40B4-BE49-F238E27FC236}">
                <a16:creationId xmlns:a16="http://schemas.microsoft.com/office/drawing/2014/main" id="{99DDF373-DAF6-45FC-9BE7-AC33B6CEFD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77400" y="2012012"/>
            <a:ext cx="5389200" cy="283397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1017" y="2731338"/>
            <a:ext cx="5381966"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4DAA1A8A-524E-644B-B0AF-51411DA79C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5">
            <a:extLst>
              <a:ext uri="{FF2B5EF4-FFF2-40B4-BE49-F238E27FC236}">
                <a16:creationId xmlns:a16="http://schemas.microsoft.com/office/drawing/2014/main" id="{B4D4E801-FF72-8844-8AD5-63FB20258D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5">
            <a:extLst>
              <a:ext uri="{FF2B5EF4-FFF2-40B4-BE49-F238E27FC236}">
                <a16:creationId xmlns:a16="http://schemas.microsoft.com/office/drawing/2014/main" id="{F883A8A2-A2CB-1C44-9EE7-C8EC2B49AC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5">
            <a:extLst>
              <a:ext uri="{FF2B5EF4-FFF2-40B4-BE49-F238E27FC236}">
                <a16:creationId xmlns:a16="http://schemas.microsoft.com/office/drawing/2014/main" id="{74D748FC-9EE4-7249-93AA-8B20FF894E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pic>
        <p:nvPicPr>
          <p:cNvPr id="10" name="Grafický objekt 5">
            <a:extLst>
              <a:ext uri="{FF2B5EF4-FFF2-40B4-BE49-F238E27FC236}">
                <a16:creationId xmlns:a16="http://schemas.microsoft.com/office/drawing/2014/main" id="{97DE4E81-77F5-2840-B51A-ABFA42B1D2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22" name="Grafický objekt 5">
            <a:extLst>
              <a:ext uri="{FF2B5EF4-FFF2-40B4-BE49-F238E27FC236}">
                <a16:creationId xmlns:a16="http://schemas.microsoft.com/office/drawing/2014/main" id="{3B83724A-CCE0-7C4E-A0DB-C689F6D00D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cs-CZ" noProof="0" dirty="0"/>
              <a:t>Kliknutím vložíte text</a:t>
            </a:r>
            <a:endParaRPr lang="en-GB" noProof="0" dirty="0"/>
          </a:p>
        </p:txBody>
      </p:sp>
      <p:pic>
        <p:nvPicPr>
          <p:cNvPr id="7" name="Grafický objekt 5">
            <a:extLst>
              <a:ext uri="{FF2B5EF4-FFF2-40B4-BE49-F238E27FC236}">
                <a16:creationId xmlns:a16="http://schemas.microsoft.com/office/drawing/2014/main" id="{576A8657-DBEB-4A49-B538-3607859965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cs-CZ" dirty="0"/>
              <a:t>Kliknutím vložíte nadpis</a:t>
            </a:r>
          </a:p>
        </p:txBody>
      </p:sp>
      <p:pic>
        <p:nvPicPr>
          <p:cNvPr id="9" name="Grafický objekt 5">
            <a:extLst>
              <a:ext uri="{FF2B5EF4-FFF2-40B4-BE49-F238E27FC236}">
                <a16:creationId xmlns:a16="http://schemas.microsoft.com/office/drawing/2014/main" id="{A1DA44D0-A644-7041-8A44-D0B2BE45C4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779600" y="6051600"/>
            <a:ext cx="1130399" cy="594434"/>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is.gov.au/position_statements/best_practice_content/blood-flow-restriction-training-guidelines" TargetMode="External"/><Relationship Id="rId2" Type="http://schemas.openxmlformats.org/officeDocument/2006/relationships/hyperlink" Target="https://www.ais.gov.au/__data/assets/pdf_file/0005/995405/36119_Blood-flow-restrictions-questionnaire.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hysio-pedia.com/Blood_Flow_Restriction_Training" TargetMode="External"/><Relationship Id="rId2" Type="http://schemas.openxmlformats.org/officeDocument/2006/relationships/hyperlink" Target="https://doi.org/10.1007/s40279-014-0264-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A6C805-D43D-9246-8F45-F7D14F2D25C7}"/>
              </a:ext>
            </a:extLst>
          </p:cNvPr>
          <p:cNvSpPr>
            <a:spLocks noGrp="1"/>
          </p:cNvSpPr>
          <p:nvPr>
            <p:ph type="title"/>
          </p:nvPr>
        </p:nvSpPr>
        <p:spPr/>
        <p:txBody>
          <a:bodyPr/>
          <a:lstStyle/>
          <a:p>
            <a:r>
              <a:rPr lang="cs-CZ" dirty="0" err="1"/>
              <a:t>Blood</a:t>
            </a:r>
            <a:r>
              <a:rPr lang="cs-CZ" dirty="0"/>
              <a:t> </a:t>
            </a:r>
            <a:r>
              <a:rPr lang="cs-CZ" dirty="0" err="1"/>
              <a:t>flow</a:t>
            </a:r>
            <a:r>
              <a:rPr lang="cs-CZ" dirty="0"/>
              <a:t> </a:t>
            </a:r>
            <a:r>
              <a:rPr lang="cs-CZ" dirty="0" err="1"/>
              <a:t>restriction</a:t>
            </a:r>
            <a:r>
              <a:rPr lang="cs-CZ" dirty="0"/>
              <a:t> (BFR)</a:t>
            </a:r>
          </a:p>
        </p:txBody>
      </p:sp>
      <p:sp>
        <p:nvSpPr>
          <p:cNvPr id="3" name="Podnadpis 2">
            <a:extLst>
              <a:ext uri="{FF2B5EF4-FFF2-40B4-BE49-F238E27FC236}">
                <a16:creationId xmlns:a16="http://schemas.microsoft.com/office/drawing/2014/main" id="{E41AC406-9E40-DE47-946B-D00D18C67F55}"/>
              </a:ext>
            </a:extLst>
          </p:cNvPr>
          <p:cNvSpPr>
            <a:spLocks noGrp="1"/>
          </p:cNvSpPr>
          <p:nvPr>
            <p:ph type="subTitle" idx="1"/>
          </p:nvPr>
        </p:nvSpPr>
        <p:spPr/>
        <p:txBody>
          <a:bodyPr/>
          <a:lstStyle/>
          <a:p>
            <a:r>
              <a:rPr lang="cs-CZ" dirty="0"/>
              <a:t>Specifické formy tréninku</a:t>
            </a:r>
          </a:p>
        </p:txBody>
      </p:sp>
    </p:spTree>
    <p:extLst>
      <p:ext uri="{BB962C8B-B14F-4D97-AF65-F5344CB8AC3E}">
        <p14:creationId xmlns:p14="http://schemas.microsoft.com/office/powerpoint/2010/main" val="1158939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FDF29022-12B0-47CA-B9B6-43D1EDFD8CE0}"/>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34CDCFBF-89B9-4238-BC54-5F40406E7D9F}"/>
              </a:ext>
            </a:extLst>
          </p:cNvPr>
          <p:cNvSpPr>
            <a:spLocks noGrp="1"/>
          </p:cNvSpPr>
          <p:nvPr>
            <p:ph type="title"/>
          </p:nvPr>
        </p:nvSpPr>
        <p:spPr/>
        <p:txBody>
          <a:bodyPr/>
          <a:lstStyle/>
          <a:p>
            <a:r>
              <a:rPr lang="cs-CZ" dirty="0"/>
              <a:t>Tlak manžety</a:t>
            </a:r>
          </a:p>
        </p:txBody>
      </p:sp>
      <p:pic>
        <p:nvPicPr>
          <p:cNvPr id="4098" name="Picture 2" descr="kaatsu – Page 2 – Fit Cuffs">
            <a:extLst>
              <a:ext uri="{FF2B5EF4-FFF2-40B4-BE49-F238E27FC236}">
                <a16:creationId xmlns:a16="http://schemas.microsoft.com/office/drawing/2014/main" id="{3524F100-E95A-424B-A093-34EFEBBEB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75" y="10001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obsah 4">
            <a:extLst>
              <a:ext uri="{FF2B5EF4-FFF2-40B4-BE49-F238E27FC236}">
                <a16:creationId xmlns:a16="http://schemas.microsoft.com/office/drawing/2014/main" id="{3F6E3922-B887-4390-9253-06BFBB54928C}"/>
              </a:ext>
            </a:extLst>
          </p:cNvPr>
          <p:cNvSpPr>
            <a:spLocks noGrp="1"/>
          </p:cNvSpPr>
          <p:nvPr>
            <p:ph idx="1"/>
          </p:nvPr>
        </p:nvSpPr>
        <p:spPr>
          <a:xfrm>
            <a:off x="540000" y="1359001"/>
            <a:ext cx="5543300" cy="4139998"/>
          </a:xfrm>
        </p:spPr>
        <p:txBody>
          <a:bodyPr/>
          <a:lstStyle/>
          <a:p>
            <a:r>
              <a:rPr lang="cs-CZ" dirty="0"/>
              <a:t>tlak potřebný k zastavení průtoku krve končetinou = arteriální okluzní tlak (AOP)</a:t>
            </a:r>
          </a:p>
          <a:p>
            <a:r>
              <a:rPr lang="cs-CZ" dirty="0"/>
              <a:t>AOP ovlivňuje krevní tlak jedince, velikost končetiny, tvar, šířka a délka škrtidla</a:t>
            </a:r>
          </a:p>
          <a:p>
            <a:r>
              <a:rPr lang="cs-CZ" dirty="0" err="1"/>
              <a:t>Presktipce</a:t>
            </a:r>
            <a:r>
              <a:rPr lang="cs-CZ" dirty="0"/>
              <a:t> jako % AOP nebo % systolického KT (</a:t>
            </a:r>
            <a:r>
              <a:rPr lang="cs-CZ" dirty="0" err="1"/>
              <a:t>SbP</a:t>
            </a:r>
            <a:r>
              <a:rPr lang="cs-CZ" dirty="0"/>
              <a:t>)</a:t>
            </a:r>
          </a:p>
          <a:p>
            <a:r>
              <a:rPr lang="cs-CZ" dirty="0"/>
              <a:t>V absolutních číslech 50 až 300 </a:t>
            </a:r>
            <a:r>
              <a:rPr lang="cs-CZ" dirty="0" err="1"/>
              <a:t>mmHg</a:t>
            </a:r>
            <a:endParaRPr lang="cs-CZ" dirty="0"/>
          </a:p>
          <a:p>
            <a:r>
              <a:rPr lang="cs-CZ" dirty="0"/>
              <a:t>Vyšší tlak může zvýšit kardiovaskulární odezvu a často vyvolává nepohodlí spojené s tímto typem cvičení</a:t>
            </a:r>
          </a:p>
          <a:p>
            <a:r>
              <a:rPr lang="cs-CZ" dirty="0"/>
              <a:t>doporučuje nastavovat tlak při cvičení BFR na základě měření AOP, přičemž tlaky v rozmezí 40 až 80 % AOP mají důkazy podporující jejich účinnost</a:t>
            </a:r>
          </a:p>
        </p:txBody>
      </p:sp>
      <p:pic>
        <p:nvPicPr>
          <p:cNvPr id="4100" name="Picture 4" descr="No photo description available.">
            <a:extLst>
              <a:ext uri="{FF2B5EF4-FFF2-40B4-BE49-F238E27FC236}">
                <a16:creationId xmlns:a16="http://schemas.microsoft.com/office/drawing/2014/main" id="{C8408891-9BE9-4785-87FB-3BF15C9EF0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72" t="29995" r="23637" b="15650"/>
          <a:stretch/>
        </p:blipFill>
        <p:spPr bwMode="auto">
          <a:xfrm>
            <a:off x="6883400" y="2243138"/>
            <a:ext cx="2311400" cy="20487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DF4975C6-67A0-4486-A973-59B7E0532CDC}"/>
              </a:ext>
            </a:extLst>
          </p:cNvPr>
          <p:cNvPicPr>
            <a:picLocks noChangeAspect="1"/>
          </p:cNvPicPr>
          <p:nvPr/>
        </p:nvPicPr>
        <p:blipFill rotWithShape="1">
          <a:blip r:embed="rId4"/>
          <a:srcRect l="79167" t="23615" r="3889" b="24222"/>
          <a:stretch/>
        </p:blipFill>
        <p:spPr>
          <a:xfrm>
            <a:off x="6223000" y="4285383"/>
            <a:ext cx="2610500" cy="2511365"/>
          </a:xfrm>
          <a:prstGeom prst="rect">
            <a:avLst/>
          </a:prstGeom>
        </p:spPr>
      </p:pic>
    </p:spTree>
    <p:extLst>
      <p:ext uri="{BB962C8B-B14F-4D97-AF65-F5344CB8AC3E}">
        <p14:creationId xmlns:p14="http://schemas.microsoft.com/office/powerpoint/2010/main" val="3134065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F70D217-E359-468E-A937-82F42915E860}"/>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FD788CF4-9F2C-44B5-A568-BEC5084FA8ED}"/>
              </a:ext>
            </a:extLst>
          </p:cNvPr>
          <p:cNvSpPr>
            <a:spLocks noGrp="1"/>
          </p:cNvSpPr>
          <p:nvPr>
            <p:ph type="title"/>
          </p:nvPr>
        </p:nvSpPr>
        <p:spPr/>
        <p:txBody>
          <a:bodyPr/>
          <a:lstStyle/>
          <a:p>
            <a:r>
              <a:rPr lang="cs-CZ" dirty="0"/>
              <a:t>Šíře manžety</a:t>
            </a:r>
          </a:p>
        </p:txBody>
      </p:sp>
      <p:sp>
        <p:nvSpPr>
          <p:cNvPr id="5" name="Zástupný obsah 4">
            <a:extLst>
              <a:ext uri="{FF2B5EF4-FFF2-40B4-BE49-F238E27FC236}">
                <a16:creationId xmlns:a16="http://schemas.microsoft.com/office/drawing/2014/main" id="{A4A87A39-312B-4F63-A5B3-FD1F9638DC24}"/>
              </a:ext>
            </a:extLst>
          </p:cNvPr>
          <p:cNvSpPr>
            <a:spLocks noGrp="1"/>
          </p:cNvSpPr>
          <p:nvPr>
            <p:ph idx="1"/>
          </p:nvPr>
        </p:nvSpPr>
        <p:spPr>
          <a:xfrm>
            <a:off x="539550" y="1171575"/>
            <a:ext cx="8064900" cy="5570187"/>
          </a:xfrm>
        </p:spPr>
        <p:txBody>
          <a:bodyPr>
            <a:normAutofit fontScale="85000" lnSpcReduction="10000"/>
          </a:bodyPr>
          <a:lstStyle/>
          <a:p>
            <a:r>
              <a:rPr lang="cs-CZ" dirty="0"/>
              <a:t>AOP je do značné míry určena šíří manžety - širší manžeta vyžaduje nižší tlak (větší plochou povrchu, na kterou byl tlak aplikován)</a:t>
            </a:r>
          </a:p>
          <a:p>
            <a:r>
              <a:rPr lang="cs-CZ" dirty="0"/>
              <a:t>literatuře se používá široká škála šířek manžet (3-18 cm) a nastavení dvou různě velkých manžet na stejný tlak může vést ke zcela odlišnému stupni BFR končetiny</a:t>
            </a:r>
          </a:p>
          <a:p>
            <a:r>
              <a:rPr lang="cs-CZ" dirty="0"/>
              <a:t>použití relativního tlaku 40 % AOP nevede k 40% snížení průtoku</a:t>
            </a:r>
          </a:p>
          <a:p>
            <a:r>
              <a:rPr lang="cs-CZ" dirty="0"/>
              <a:t>použití tlaku jako % AOP na tři různě velké manžety způsobuje podobnou změnu klidového průtoku krve (</a:t>
            </a:r>
            <a:r>
              <a:rPr lang="cs-CZ" dirty="0" err="1"/>
              <a:t>Mouser</a:t>
            </a:r>
            <a:r>
              <a:rPr lang="cs-CZ" dirty="0"/>
              <a:t> et al., 2017a).</a:t>
            </a:r>
          </a:p>
          <a:p>
            <a:r>
              <a:rPr lang="cs-CZ" dirty="0"/>
              <a:t>širší manžeta vyžaduje menší absolutní tlak k omezení průtoku krve při daném % AOP, ale že úzká manžeta nafouknutá na vyšší absolutní tlak (ale stejné % AOP jako široká manžeta) má podobné snížení průtoku krve</a:t>
            </a:r>
          </a:p>
          <a:p>
            <a:r>
              <a:rPr lang="cs-CZ" dirty="0"/>
              <a:t>se širší manžetou lze použít nižší tlaky, nemusí to nutně znamenat bezpečnější podnět, ale odráží to přirozenou schopnost každé velikosti manžety vyvíjet tlak přes vrstvy tkáně v končetině </a:t>
            </a:r>
          </a:p>
          <a:p>
            <a:r>
              <a:rPr lang="cs-CZ" dirty="0"/>
              <a:t>čím širší manžeta, tím nižší celkový tlak bude potřeba, nicméně použití extrémně širokých manžet může omezit pohyb během cvičení.</a:t>
            </a:r>
          </a:p>
        </p:txBody>
      </p:sp>
    </p:spTree>
    <p:extLst>
      <p:ext uri="{BB962C8B-B14F-4D97-AF65-F5344CB8AC3E}">
        <p14:creationId xmlns:p14="http://schemas.microsoft.com/office/powerpoint/2010/main" val="103144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5A73C3B-6F7B-4272-A4B8-22A31791A519}"/>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03464E0E-D182-4F83-A059-E129151EC389}"/>
              </a:ext>
            </a:extLst>
          </p:cNvPr>
          <p:cNvSpPr>
            <a:spLocks noGrp="1"/>
          </p:cNvSpPr>
          <p:nvPr>
            <p:ph type="title"/>
          </p:nvPr>
        </p:nvSpPr>
        <p:spPr/>
        <p:txBody>
          <a:bodyPr/>
          <a:lstStyle/>
          <a:p>
            <a:r>
              <a:rPr lang="cs-CZ" dirty="0"/>
              <a:t>Materiál manžety</a:t>
            </a:r>
          </a:p>
        </p:txBody>
      </p:sp>
      <p:sp>
        <p:nvSpPr>
          <p:cNvPr id="5" name="Zástupný obsah 4">
            <a:extLst>
              <a:ext uri="{FF2B5EF4-FFF2-40B4-BE49-F238E27FC236}">
                <a16:creationId xmlns:a16="http://schemas.microsoft.com/office/drawing/2014/main" id="{91555C1A-1F34-43EC-8817-27865D58BCCC}"/>
              </a:ext>
            </a:extLst>
          </p:cNvPr>
          <p:cNvSpPr>
            <a:spLocks noGrp="1"/>
          </p:cNvSpPr>
          <p:nvPr>
            <p:ph idx="1"/>
          </p:nvPr>
        </p:nvSpPr>
        <p:spPr/>
        <p:txBody>
          <a:bodyPr/>
          <a:lstStyle/>
          <a:p>
            <a:r>
              <a:rPr lang="cs-CZ" dirty="0"/>
              <a:t>V literatuře se běžně používají elastické i nylonové manžety</a:t>
            </a:r>
          </a:p>
          <a:p>
            <a:r>
              <a:rPr lang="cs-CZ" dirty="0"/>
              <a:t>nejsou k dispozici žádné důkazy, které by naznačovaly, že by jeden materiál manžety byl lepší než jiný</a:t>
            </a:r>
          </a:p>
        </p:txBody>
      </p:sp>
      <p:pic>
        <p:nvPicPr>
          <p:cNvPr id="6" name="Obrázek 5">
            <a:extLst>
              <a:ext uri="{FF2B5EF4-FFF2-40B4-BE49-F238E27FC236}">
                <a16:creationId xmlns:a16="http://schemas.microsoft.com/office/drawing/2014/main" id="{4CE96D64-3A87-43B5-9BA6-56E57443C243}"/>
              </a:ext>
            </a:extLst>
          </p:cNvPr>
          <p:cNvPicPr>
            <a:picLocks noChangeAspect="1"/>
          </p:cNvPicPr>
          <p:nvPr/>
        </p:nvPicPr>
        <p:blipFill>
          <a:blip r:embed="rId2"/>
          <a:stretch>
            <a:fillRect/>
          </a:stretch>
        </p:blipFill>
        <p:spPr>
          <a:xfrm>
            <a:off x="310500" y="2771300"/>
            <a:ext cx="3060700" cy="3060700"/>
          </a:xfrm>
          <a:prstGeom prst="rect">
            <a:avLst/>
          </a:prstGeom>
        </p:spPr>
      </p:pic>
      <p:pic>
        <p:nvPicPr>
          <p:cNvPr id="7" name="Obrázek 6">
            <a:extLst>
              <a:ext uri="{FF2B5EF4-FFF2-40B4-BE49-F238E27FC236}">
                <a16:creationId xmlns:a16="http://schemas.microsoft.com/office/drawing/2014/main" id="{C0F2F15E-DF9E-4A4A-B536-380AD6EC9197}"/>
              </a:ext>
            </a:extLst>
          </p:cNvPr>
          <p:cNvPicPr>
            <a:picLocks noChangeAspect="1"/>
          </p:cNvPicPr>
          <p:nvPr/>
        </p:nvPicPr>
        <p:blipFill>
          <a:blip r:embed="rId3"/>
          <a:stretch>
            <a:fillRect/>
          </a:stretch>
        </p:blipFill>
        <p:spPr>
          <a:xfrm>
            <a:off x="3371200" y="2775110"/>
            <a:ext cx="5833911" cy="3053080"/>
          </a:xfrm>
          <a:prstGeom prst="rect">
            <a:avLst/>
          </a:prstGeom>
        </p:spPr>
      </p:pic>
    </p:spTree>
    <p:extLst>
      <p:ext uri="{BB962C8B-B14F-4D97-AF65-F5344CB8AC3E}">
        <p14:creationId xmlns:p14="http://schemas.microsoft.com/office/powerpoint/2010/main" val="139731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0562063-2A32-40F9-A100-DBA45387418C}"/>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21A4ECDA-F370-438D-A5F7-4A2C737465A6}"/>
              </a:ext>
            </a:extLst>
          </p:cNvPr>
          <p:cNvSpPr>
            <a:spLocks noGrp="1"/>
          </p:cNvSpPr>
          <p:nvPr>
            <p:ph type="title"/>
          </p:nvPr>
        </p:nvSpPr>
        <p:spPr/>
        <p:txBody>
          <a:bodyPr/>
          <a:lstStyle/>
          <a:p>
            <a:r>
              <a:rPr lang="cs-CZ" dirty="0"/>
              <a:t>Zátěž, objem, odpočinek, frekvence</a:t>
            </a:r>
          </a:p>
        </p:txBody>
      </p:sp>
      <p:sp>
        <p:nvSpPr>
          <p:cNvPr id="5" name="Zástupný obsah 4">
            <a:extLst>
              <a:ext uri="{FF2B5EF4-FFF2-40B4-BE49-F238E27FC236}">
                <a16:creationId xmlns:a16="http://schemas.microsoft.com/office/drawing/2014/main" id="{B5A4142C-25B5-497A-85F6-87DA087FBB0C}"/>
              </a:ext>
            </a:extLst>
          </p:cNvPr>
          <p:cNvSpPr>
            <a:spLocks noGrp="1"/>
          </p:cNvSpPr>
          <p:nvPr>
            <p:ph idx="1"/>
          </p:nvPr>
        </p:nvSpPr>
        <p:spPr/>
        <p:txBody>
          <a:bodyPr/>
          <a:lstStyle/>
          <a:p>
            <a:r>
              <a:rPr lang="cs-CZ" dirty="0"/>
              <a:t>Odpor mezi 20 a 40 % 1RM</a:t>
            </a:r>
          </a:p>
          <a:p>
            <a:r>
              <a:rPr lang="cs-CZ" dirty="0"/>
              <a:t>30+(3x15) nebo 3x 0 RIR (ale ne vždy </a:t>
            </a:r>
            <a:r>
              <a:rPr lang="cs-CZ" dirty="0" err="1"/>
              <a:t>doporučenované</a:t>
            </a:r>
            <a:r>
              <a:rPr lang="cs-CZ" dirty="0"/>
              <a:t>)</a:t>
            </a:r>
          </a:p>
          <a:p>
            <a:r>
              <a:rPr lang="cs-CZ" dirty="0"/>
              <a:t>30 až 60 sek odpočinek, cyklovaný tlak v pauze</a:t>
            </a:r>
          </a:p>
          <a:p>
            <a:r>
              <a:rPr lang="cs-CZ" dirty="0"/>
              <a:t>2-3 TJ/týden, nebo vysokofrekvenční přístup 1-2 TJ/den až 3 týdny</a:t>
            </a:r>
          </a:p>
          <a:p>
            <a:endParaRPr lang="cs-CZ" dirty="0"/>
          </a:p>
          <a:p>
            <a:endParaRPr lang="cs-CZ" dirty="0"/>
          </a:p>
          <a:p>
            <a:endParaRPr lang="cs-CZ" dirty="0"/>
          </a:p>
        </p:txBody>
      </p:sp>
    </p:spTree>
    <p:extLst>
      <p:ext uri="{BB962C8B-B14F-4D97-AF65-F5344CB8AC3E}">
        <p14:creationId xmlns:p14="http://schemas.microsoft.com/office/powerpoint/2010/main" val="34971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8F62635-C1A1-4275-9933-066E50A34A96}"/>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995E1D3E-AF41-4C96-BCEC-9010C4C63744}"/>
              </a:ext>
            </a:extLst>
          </p:cNvPr>
          <p:cNvSpPr>
            <a:spLocks noGrp="1"/>
          </p:cNvSpPr>
          <p:nvPr>
            <p:ph type="title"/>
          </p:nvPr>
        </p:nvSpPr>
        <p:spPr/>
        <p:txBody>
          <a:bodyPr/>
          <a:lstStyle/>
          <a:p>
            <a:r>
              <a:rPr lang="cs-CZ" dirty="0"/>
              <a:t>BFR-AE</a:t>
            </a:r>
          </a:p>
        </p:txBody>
      </p:sp>
      <p:sp>
        <p:nvSpPr>
          <p:cNvPr id="5" name="Zástupný obsah 4">
            <a:extLst>
              <a:ext uri="{FF2B5EF4-FFF2-40B4-BE49-F238E27FC236}">
                <a16:creationId xmlns:a16="http://schemas.microsoft.com/office/drawing/2014/main" id="{77EE2583-BDA9-4404-90EA-C78AE0CA1830}"/>
              </a:ext>
            </a:extLst>
          </p:cNvPr>
          <p:cNvSpPr>
            <a:spLocks noGrp="1"/>
          </p:cNvSpPr>
          <p:nvPr>
            <p:ph idx="1"/>
          </p:nvPr>
        </p:nvSpPr>
        <p:spPr>
          <a:xfrm>
            <a:off x="540000" y="1171575"/>
            <a:ext cx="8064900" cy="5686425"/>
          </a:xfrm>
        </p:spPr>
        <p:txBody>
          <a:bodyPr>
            <a:normAutofit fontScale="77500" lnSpcReduction="20000"/>
          </a:bodyPr>
          <a:lstStyle/>
          <a:p>
            <a:r>
              <a:rPr lang="cs-CZ" dirty="0"/>
              <a:t>Metaanalýzy prokázaly účinnost BFR-AE na zvýšení síly a hypertrofie u mladé a starší populace</a:t>
            </a:r>
          </a:p>
          <a:p>
            <a:r>
              <a:rPr lang="cs-CZ" dirty="0"/>
              <a:t>aplikaci BFR-AE obvykle chůze, nebo cyklistika</a:t>
            </a:r>
          </a:p>
          <a:p>
            <a:r>
              <a:rPr lang="cs-CZ" dirty="0"/>
              <a:t>Adaptace na sílu a hypertrofii kosterního svalstva byly prokázány již po 3 týdnech, ale nejúčinnější jsou po nejméně 6 týdnech tréninku.</a:t>
            </a:r>
          </a:p>
          <a:p>
            <a:r>
              <a:rPr lang="cs-CZ" dirty="0"/>
              <a:t>Bylo prokázáno, že síla kosterního svalstva se po BFR-AE zvyšuje o 7-27 % a hypertrofie o 3-7 %</a:t>
            </a:r>
          </a:p>
          <a:p>
            <a:r>
              <a:rPr lang="cs-CZ" dirty="0"/>
              <a:t>Vedle těchto změn může BFR-AE vést také k významnému zlepšení aerobní kapacity u mladých, starých, a dokonce i trénovaných jedinců, ale ne vždy tomu tak je.</a:t>
            </a:r>
          </a:p>
          <a:p>
            <a:r>
              <a:rPr lang="cs-CZ" dirty="0"/>
              <a:t>Intenzity používané při BFR-AE jsou obecně nízké povahy a v některých případech nebyly standardizovány nebo byly realizovány s různou šířkou manžety a tlakem.</a:t>
            </a:r>
          </a:p>
          <a:p>
            <a:r>
              <a:rPr lang="cs-CZ" dirty="0"/>
              <a:t>Adaptace odhalují zlepšení VO2max a potenciál pro větší aerobní adaptaci v důsledku akutní zvýšení proteinové signalizace, bylo také prokázáno u vysoce trénovaných sportovců při srovnání BFR-AE s odpovídající systémovou hypoxií. </a:t>
            </a:r>
          </a:p>
          <a:p>
            <a:r>
              <a:rPr lang="cs-CZ" dirty="0"/>
              <a:t>chybí standardizace tlaku během BFR-AE</a:t>
            </a:r>
          </a:p>
        </p:txBody>
      </p:sp>
    </p:spTree>
    <p:extLst>
      <p:ext uri="{BB962C8B-B14F-4D97-AF65-F5344CB8AC3E}">
        <p14:creationId xmlns:p14="http://schemas.microsoft.com/office/powerpoint/2010/main" val="2751077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D760C8EB-861D-4839-BDB0-3B2FDF9E0973}"/>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A896AB07-E640-43ED-9C59-644DF189C9FE}"/>
              </a:ext>
            </a:extLst>
          </p:cNvPr>
          <p:cNvSpPr>
            <a:spLocks noGrp="1"/>
          </p:cNvSpPr>
          <p:nvPr>
            <p:ph type="title"/>
          </p:nvPr>
        </p:nvSpPr>
        <p:spPr/>
        <p:txBody>
          <a:bodyPr/>
          <a:lstStyle/>
          <a:p>
            <a:r>
              <a:rPr lang="cs-CZ" dirty="0"/>
              <a:t>Prevence ztráty svalové síly a atrofie</a:t>
            </a:r>
          </a:p>
        </p:txBody>
      </p:sp>
      <p:sp>
        <p:nvSpPr>
          <p:cNvPr id="5" name="Zástupný obsah 4">
            <a:extLst>
              <a:ext uri="{FF2B5EF4-FFF2-40B4-BE49-F238E27FC236}">
                <a16:creationId xmlns:a16="http://schemas.microsoft.com/office/drawing/2014/main" id="{4E44BF20-544F-4246-B5AB-FEF58C96A685}"/>
              </a:ext>
            </a:extLst>
          </p:cNvPr>
          <p:cNvSpPr>
            <a:spLocks noGrp="1"/>
          </p:cNvSpPr>
          <p:nvPr>
            <p:ph idx="1"/>
          </p:nvPr>
        </p:nvSpPr>
        <p:spPr/>
        <p:txBody>
          <a:bodyPr/>
          <a:lstStyle/>
          <a:p>
            <a:r>
              <a:rPr lang="cs-CZ" dirty="0"/>
              <a:t>Jiná strategie použití BFR spočívá v přiložení manžet na končetiny bez cvičení (tj. P-BFR).</a:t>
            </a:r>
          </a:p>
          <a:p>
            <a:r>
              <a:rPr lang="cs-CZ" dirty="0"/>
              <a:t>přerušovaná aplikace P-BFR může kompenzovat svalovou atrofii a úbytek síly během období klidu na lůžku nebo imobilizace</a:t>
            </a:r>
          </a:p>
          <a:p>
            <a:r>
              <a:rPr lang="cs-CZ" dirty="0"/>
              <a:t>P-BFR je podobná technika, jaká se provádí při ischemické </a:t>
            </a:r>
            <a:r>
              <a:rPr lang="cs-CZ" dirty="0" err="1"/>
              <a:t>prekondicionaci</a:t>
            </a:r>
            <a:r>
              <a:rPr lang="cs-CZ" dirty="0"/>
              <a:t>, tedy období ischemie následované obdobím </a:t>
            </a:r>
            <a:r>
              <a:rPr lang="cs-CZ" dirty="0" err="1"/>
              <a:t>reperfuze</a:t>
            </a:r>
            <a:endParaRPr lang="cs-CZ" dirty="0"/>
          </a:p>
          <a:p>
            <a:r>
              <a:rPr lang="cs-CZ" dirty="0"/>
              <a:t>P-BFR protokol: 3-4 série (5 min restrikce + 3 min </a:t>
            </a:r>
            <a:r>
              <a:rPr lang="cs-CZ" dirty="0" err="1"/>
              <a:t>reperfuze</a:t>
            </a:r>
            <a:r>
              <a:rPr lang="cs-CZ" dirty="0"/>
              <a:t>) jednou nebo dvakrát denně a po dobu 1-8 týdnů. 50-260 </a:t>
            </a:r>
            <a:r>
              <a:rPr lang="cs-CZ" dirty="0" err="1"/>
              <a:t>mmHg</a:t>
            </a:r>
            <a:endParaRPr lang="cs-CZ" dirty="0"/>
          </a:p>
          <a:p>
            <a:r>
              <a:rPr lang="cs-CZ" dirty="0"/>
              <a:t>se zdá, že relativně vysoké tlaky mohou poskytovat nejsilnější ochranné účinky proti atrofii u imobilních vzhledem k souvisejícímu úplnému uzavření průtoku krve</a:t>
            </a:r>
          </a:p>
          <a:p>
            <a:r>
              <a:rPr lang="cs-CZ" dirty="0"/>
              <a:t>BFR-ES (</a:t>
            </a:r>
            <a:r>
              <a:rPr lang="cs-CZ" dirty="0" err="1"/>
              <a:t>BFR+elektrostimulace</a:t>
            </a:r>
            <a:r>
              <a:rPr lang="cs-CZ" dirty="0"/>
              <a:t>)</a:t>
            </a:r>
          </a:p>
        </p:txBody>
      </p:sp>
    </p:spTree>
    <p:extLst>
      <p:ext uri="{BB962C8B-B14F-4D97-AF65-F5344CB8AC3E}">
        <p14:creationId xmlns:p14="http://schemas.microsoft.com/office/powerpoint/2010/main" val="50671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6B5606BE-3320-4FAF-ACF8-0CC9FBB11110}"/>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C28ED202-6D38-4FBA-8115-A0C525FD00D0}"/>
              </a:ext>
            </a:extLst>
          </p:cNvPr>
          <p:cNvSpPr>
            <a:spLocks noGrp="1"/>
          </p:cNvSpPr>
          <p:nvPr>
            <p:ph type="title"/>
          </p:nvPr>
        </p:nvSpPr>
        <p:spPr/>
        <p:txBody>
          <a:bodyPr/>
          <a:lstStyle/>
          <a:p>
            <a:r>
              <a:rPr lang="cs-CZ" dirty="0"/>
              <a:t>Bezpečnost</a:t>
            </a:r>
          </a:p>
        </p:txBody>
      </p:sp>
      <p:sp>
        <p:nvSpPr>
          <p:cNvPr id="5" name="Zástupný obsah 4">
            <a:extLst>
              <a:ext uri="{FF2B5EF4-FFF2-40B4-BE49-F238E27FC236}">
                <a16:creationId xmlns:a16="http://schemas.microsoft.com/office/drawing/2014/main" id="{67E11FCC-F590-40DE-BED4-D8973741E0AD}"/>
              </a:ext>
            </a:extLst>
          </p:cNvPr>
          <p:cNvSpPr>
            <a:spLocks noGrp="1"/>
          </p:cNvSpPr>
          <p:nvPr>
            <p:ph idx="1"/>
          </p:nvPr>
        </p:nvSpPr>
        <p:spPr>
          <a:xfrm>
            <a:off x="539550" y="1171576"/>
            <a:ext cx="8064900" cy="4139998"/>
          </a:xfrm>
        </p:spPr>
        <p:txBody>
          <a:bodyPr/>
          <a:lstStyle/>
          <a:p>
            <a:r>
              <a:rPr lang="cs-CZ" dirty="0"/>
              <a:t>Kardiovaskulární odpověď na BFR-RE</a:t>
            </a:r>
          </a:p>
          <a:p>
            <a:pPr lvl="1"/>
            <a:r>
              <a:rPr lang="cs-CZ" dirty="0"/>
              <a:t>Lokální kontrola vazomotorického tonu závisí na metabolických, mechanických a endoteliálních faktorech. Integrované reakce zvýšeného metabolického stresu, vnějšího stlačení arteriální stěny a střižného napětí endotelu omezují autonomní sympatickou kontrolu vazomotorického tonu, což nakonec vede k vyvážené úrovni vazodilatace v aktivním svalu, která zajišťuje adekvátní distribuci srdečního výdeje</a:t>
            </a:r>
          </a:p>
          <a:p>
            <a:pPr lvl="1"/>
            <a:r>
              <a:rPr lang="cs-CZ" dirty="0"/>
              <a:t>Jedinečnost BFR-RE vyplývá z externě působícího tlaku stlačujícího cévy a okolní měkké tkáně, který by mohl zprostředkovat změněnou kardiovaskulární reakci.</a:t>
            </a:r>
          </a:p>
          <a:p>
            <a:r>
              <a:rPr lang="cs-CZ" dirty="0"/>
              <a:t>Centrální a periferní cévní odpověď na BFR-RE</a:t>
            </a:r>
          </a:p>
          <a:p>
            <a:pPr lvl="1"/>
            <a:r>
              <a:rPr lang="cs-CZ" dirty="0"/>
              <a:t>závisí na úrovni BFR , způsobu cvičení (tj. BFR-RE vs. BFR-AE) a aplikaci (tj. kontinuální vs. intermitentní BFR)</a:t>
            </a:r>
          </a:p>
          <a:p>
            <a:pPr lvl="1"/>
            <a:r>
              <a:rPr lang="cs-CZ" dirty="0"/>
              <a:t>během cvičení dochází ke zvýšení centrální kardiovaskulární odezvy, ta se akutně (5-10 min) po ukončení cvičení vrací na výchozí hodnotu.</a:t>
            </a:r>
          </a:p>
          <a:p>
            <a:pPr lvl="1"/>
            <a:r>
              <a:rPr lang="cs-CZ" dirty="0"/>
              <a:t>aplikovaný tlak zvyšuje HR, </a:t>
            </a:r>
            <a:r>
              <a:rPr lang="cs-CZ" dirty="0" err="1"/>
              <a:t>SbP</a:t>
            </a:r>
            <a:r>
              <a:rPr lang="cs-CZ" dirty="0"/>
              <a:t>, diastolický krevní tlak (</a:t>
            </a:r>
            <a:r>
              <a:rPr lang="cs-CZ" dirty="0" err="1"/>
              <a:t>DbP</a:t>
            </a:r>
            <a:r>
              <a:rPr lang="cs-CZ" dirty="0"/>
              <a:t>) nebo dvojnásobný součin (HR × </a:t>
            </a:r>
            <a:r>
              <a:rPr lang="cs-CZ" dirty="0" err="1"/>
              <a:t>SbP</a:t>
            </a:r>
            <a:r>
              <a:rPr lang="cs-CZ" dirty="0"/>
              <a:t>) během klidových intervalů (kontinuální BFR) ve srovnání se stejným cvičením bez BFR</a:t>
            </a:r>
          </a:p>
          <a:p>
            <a:r>
              <a:rPr lang="cs-CZ" dirty="0"/>
              <a:t>Žilní </a:t>
            </a:r>
            <a:r>
              <a:rPr lang="cs-CZ" dirty="0" err="1"/>
              <a:t>tromboembolie</a:t>
            </a:r>
            <a:endParaRPr lang="cs-CZ" dirty="0"/>
          </a:p>
          <a:p>
            <a:r>
              <a:rPr lang="cs-CZ" dirty="0"/>
              <a:t>Oxidační stres</a:t>
            </a:r>
          </a:p>
          <a:p>
            <a:pPr lvl="1"/>
            <a:r>
              <a:rPr lang="cs-CZ" dirty="0"/>
              <a:t>nezdá, že by přidání BFR k LL-RE zvyšovalo oxidační stres nebo antioxidační obranu, tvorba oxidačního stresu tedy může být spíše závislá na zátěži než na BFR</a:t>
            </a:r>
          </a:p>
          <a:p>
            <a:r>
              <a:rPr lang="cs-CZ" dirty="0" err="1"/>
              <a:t>Požkození</a:t>
            </a:r>
            <a:r>
              <a:rPr lang="cs-CZ" dirty="0"/>
              <a:t> svalové tkáně - námahová </a:t>
            </a:r>
            <a:r>
              <a:rPr lang="cs-CZ" dirty="0" err="1"/>
              <a:t>rabdomyolýza</a:t>
            </a:r>
            <a:r>
              <a:rPr lang="cs-CZ" dirty="0"/>
              <a:t>, ischemicko-</a:t>
            </a:r>
            <a:r>
              <a:rPr lang="cs-CZ" dirty="0" err="1"/>
              <a:t>reperfuzní</a:t>
            </a:r>
            <a:r>
              <a:rPr lang="cs-CZ" dirty="0"/>
              <a:t> poškození, svalový edém</a:t>
            </a:r>
          </a:p>
          <a:p>
            <a:endParaRPr lang="cs-CZ" dirty="0"/>
          </a:p>
          <a:p>
            <a:endParaRPr lang="cs-CZ" dirty="0"/>
          </a:p>
          <a:p>
            <a:endParaRPr lang="cs-CZ" dirty="0"/>
          </a:p>
        </p:txBody>
      </p:sp>
    </p:spTree>
    <p:extLst>
      <p:ext uri="{BB962C8B-B14F-4D97-AF65-F5344CB8AC3E}">
        <p14:creationId xmlns:p14="http://schemas.microsoft.com/office/powerpoint/2010/main" val="1523567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973E909E-3493-4BD2-8C00-027EC2110A33}"/>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78CC134F-1CA7-45C9-99F0-2EE332A081AC}"/>
              </a:ext>
            </a:extLst>
          </p:cNvPr>
          <p:cNvSpPr>
            <a:spLocks noGrp="1"/>
          </p:cNvSpPr>
          <p:nvPr>
            <p:ph type="title"/>
          </p:nvPr>
        </p:nvSpPr>
        <p:spPr/>
        <p:txBody>
          <a:bodyPr/>
          <a:lstStyle/>
          <a:p>
            <a:r>
              <a:rPr lang="cs-CZ" dirty="0"/>
              <a:t>Kontraindikace</a:t>
            </a:r>
            <a:br>
              <a:rPr lang="cs-CZ" dirty="0"/>
            </a:br>
            <a:r>
              <a:rPr lang="cs-CZ" sz="1400" dirty="0">
                <a:hlinkClick r:id="rId2"/>
              </a:rPr>
              <a:t>https://www.ais.gov.au/__data/assets/pdf_file/0005/995405/36119_Blood-flow-restrictions-questionnaire.pdf</a:t>
            </a:r>
            <a:r>
              <a:rPr lang="cs-CZ" sz="1400" dirty="0"/>
              <a:t> </a:t>
            </a:r>
            <a:r>
              <a:rPr lang="cs-CZ" sz="900" dirty="0">
                <a:hlinkClick r:id="rId3"/>
              </a:rPr>
              <a:t>https://www.ais.gov.au/position_statements/best_practice_content/blood-flow-restriction-training-guidelines</a:t>
            </a:r>
            <a:r>
              <a:rPr lang="cs-CZ" sz="900" dirty="0"/>
              <a:t> </a:t>
            </a:r>
            <a:endParaRPr lang="cs-CZ" sz="1100" dirty="0"/>
          </a:p>
        </p:txBody>
      </p:sp>
      <p:sp>
        <p:nvSpPr>
          <p:cNvPr id="5" name="Zástupný obsah 4">
            <a:extLst>
              <a:ext uri="{FF2B5EF4-FFF2-40B4-BE49-F238E27FC236}">
                <a16:creationId xmlns:a16="http://schemas.microsoft.com/office/drawing/2014/main" id="{CC359CBA-CE01-4F86-AEDB-4512E8B477E0}"/>
              </a:ext>
            </a:extLst>
          </p:cNvPr>
          <p:cNvSpPr>
            <a:spLocks noGrp="1"/>
          </p:cNvSpPr>
          <p:nvPr>
            <p:ph idx="1"/>
          </p:nvPr>
        </p:nvSpPr>
        <p:spPr>
          <a:xfrm>
            <a:off x="540000" y="1801576"/>
            <a:ext cx="8064900" cy="5056424"/>
          </a:xfrm>
        </p:spPr>
        <p:txBody>
          <a:bodyPr>
            <a:normAutofit/>
          </a:bodyPr>
          <a:lstStyle/>
          <a:p>
            <a:pPr>
              <a:lnSpc>
                <a:spcPct val="120000"/>
              </a:lnSpc>
            </a:pPr>
            <a:r>
              <a:rPr lang="cs-CZ" sz="1400" dirty="0"/>
              <a:t>Závažné chronické srdeční onemocnění</a:t>
            </a:r>
          </a:p>
          <a:p>
            <a:pPr>
              <a:lnSpc>
                <a:spcPct val="120000"/>
              </a:lnSpc>
            </a:pPr>
            <a:r>
              <a:rPr lang="cs-CZ" sz="1400" dirty="0"/>
              <a:t>Neléčený diabetes 1. nebo 2. typu - trénink BFR by se neměl používat u pacientů s glykemií &gt; 250 mg/dl spojenou s diabetickou retinopatií a diabetickou </a:t>
            </a:r>
            <a:r>
              <a:rPr lang="cs-CZ" sz="1400" dirty="0" err="1"/>
              <a:t>ketoacidózou</a:t>
            </a:r>
            <a:r>
              <a:rPr lang="cs-CZ" sz="1400" dirty="0"/>
              <a:t>.</a:t>
            </a:r>
          </a:p>
          <a:p>
            <a:pPr>
              <a:lnSpc>
                <a:spcPct val="120000"/>
              </a:lnSpc>
            </a:pPr>
            <a:r>
              <a:rPr lang="cs-CZ" sz="1400" dirty="0"/>
              <a:t>Onemocnění ledvin</a:t>
            </a:r>
          </a:p>
          <a:p>
            <a:pPr>
              <a:lnSpc>
                <a:spcPct val="120000"/>
              </a:lnSpc>
            </a:pPr>
            <a:r>
              <a:rPr lang="cs-CZ" sz="1400" dirty="0"/>
              <a:t>Současná léčba rakoviny nebo jste nedávno ukončili léčbu rakoviny.</a:t>
            </a:r>
          </a:p>
          <a:p>
            <a:pPr>
              <a:lnSpc>
                <a:spcPct val="120000"/>
              </a:lnSpc>
            </a:pPr>
            <a:r>
              <a:rPr lang="cs-CZ" sz="1400" dirty="0"/>
              <a:t>Neléčený vysoký krevní tlak &gt;140/100</a:t>
            </a:r>
          </a:p>
          <a:p>
            <a:pPr>
              <a:lnSpc>
                <a:spcPct val="120000"/>
              </a:lnSpc>
            </a:pPr>
            <a:r>
              <a:rPr lang="cs-CZ" sz="1400" dirty="0"/>
              <a:t>Problémy se srážlivostí krve nebo abnormální problémy s krvácením (poruchy koagulace)</a:t>
            </a:r>
          </a:p>
          <a:p>
            <a:pPr>
              <a:lnSpc>
                <a:spcPct val="120000"/>
              </a:lnSpc>
            </a:pPr>
            <a:r>
              <a:rPr lang="cs-CZ" sz="1400" dirty="0"/>
              <a:t>Srdeční arytmie</a:t>
            </a:r>
          </a:p>
          <a:p>
            <a:pPr>
              <a:lnSpc>
                <a:spcPct val="120000"/>
              </a:lnSpc>
            </a:pPr>
            <a:r>
              <a:rPr lang="cs-CZ" sz="1400" dirty="0"/>
              <a:t>Poškozené nebo chronické žíly nebo tepny</a:t>
            </a:r>
          </a:p>
          <a:p>
            <a:pPr>
              <a:lnSpc>
                <a:spcPct val="120000"/>
              </a:lnSpc>
            </a:pPr>
            <a:r>
              <a:rPr lang="cs-CZ" sz="1400" dirty="0"/>
              <a:t>BMI&gt; 35</a:t>
            </a:r>
          </a:p>
          <a:p>
            <a:pPr>
              <a:lnSpc>
                <a:spcPct val="120000"/>
              </a:lnSpc>
            </a:pPr>
            <a:r>
              <a:rPr lang="cs-CZ" sz="1400" dirty="0"/>
              <a:t>Otevřené rány nebo stehy v místech uchycení manžety</a:t>
            </a:r>
          </a:p>
          <a:p>
            <a:pPr>
              <a:lnSpc>
                <a:spcPct val="120000"/>
              </a:lnSpc>
            </a:pPr>
            <a:r>
              <a:rPr lang="cs-CZ" sz="1400" dirty="0"/>
              <a:t>Závažné omlazení v oblasti nohou</a:t>
            </a:r>
          </a:p>
          <a:p>
            <a:pPr>
              <a:lnSpc>
                <a:spcPct val="120000"/>
              </a:lnSpc>
            </a:pPr>
            <a:r>
              <a:rPr lang="cs-CZ" sz="1400" dirty="0"/>
              <a:t>Závažné funkční poruchy</a:t>
            </a:r>
          </a:p>
          <a:p>
            <a:pPr marL="54000" indent="0">
              <a:lnSpc>
                <a:spcPct val="120000"/>
              </a:lnSpc>
              <a:buNone/>
            </a:pPr>
            <a:r>
              <a:rPr lang="cs-CZ" sz="1400" b="1" dirty="0"/>
              <a:t>S otazníkem</a:t>
            </a:r>
          </a:p>
          <a:p>
            <a:pPr>
              <a:lnSpc>
                <a:spcPct val="120000"/>
              </a:lnSpc>
            </a:pPr>
            <a:r>
              <a:rPr lang="cs-CZ" sz="1400" dirty="0"/>
              <a:t>Křečové žíly jsou ohrožené cévy, které naznačují oslabený žilní systém</a:t>
            </a:r>
          </a:p>
          <a:p>
            <a:pPr>
              <a:lnSpc>
                <a:spcPct val="120000"/>
              </a:lnSpc>
            </a:pPr>
            <a:r>
              <a:rPr lang="cs-CZ" sz="1400" dirty="0" err="1"/>
              <a:t>Fibromyalgie</a:t>
            </a:r>
            <a:endParaRPr lang="cs-CZ" sz="1400" dirty="0"/>
          </a:p>
          <a:p>
            <a:pPr>
              <a:lnSpc>
                <a:spcPct val="120000"/>
              </a:lnSpc>
            </a:pPr>
            <a:r>
              <a:rPr lang="cs-CZ" sz="1400" dirty="0"/>
              <a:t>Hypochondrie</a:t>
            </a:r>
          </a:p>
          <a:p>
            <a:pPr>
              <a:lnSpc>
                <a:spcPct val="120000"/>
              </a:lnSpc>
            </a:pPr>
            <a:r>
              <a:rPr lang="cs-CZ" sz="1400" dirty="0"/>
              <a:t>Těhotenství</a:t>
            </a:r>
          </a:p>
          <a:p>
            <a:pPr>
              <a:lnSpc>
                <a:spcPct val="120000"/>
              </a:lnSpc>
            </a:pPr>
            <a:r>
              <a:rPr lang="cs-CZ" sz="1400" dirty="0"/>
              <a:t>Kontrolovaný vysoký krevní tlak</a:t>
            </a:r>
          </a:p>
        </p:txBody>
      </p:sp>
    </p:spTree>
    <p:extLst>
      <p:ext uri="{BB962C8B-B14F-4D97-AF65-F5344CB8AC3E}">
        <p14:creationId xmlns:p14="http://schemas.microsoft.com/office/powerpoint/2010/main" val="3580489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02FCAA9-BB3A-46AC-A487-90925438954C}"/>
              </a:ext>
            </a:extLst>
          </p:cNvPr>
          <p:cNvSpPr>
            <a:spLocks noGrp="1"/>
          </p:cNvSpPr>
          <p:nvPr>
            <p:ph type="ftr" sz="quarter" idx="10"/>
          </p:nvPr>
        </p:nvSpPr>
        <p:spPr/>
        <p:txBody>
          <a:bodyPr/>
          <a:lstStyle/>
          <a:p>
            <a:r>
              <a:rPr lang="cs-CZ"/>
              <a:t>zápatí prezentace</a:t>
            </a:r>
            <a:endParaRPr lang="cs-CZ" dirty="0"/>
          </a:p>
        </p:txBody>
      </p:sp>
      <p:sp>
        <p:nvSpPr>
          <p:cNvPr id="3" name="Zástupný symbol pro číslo snímku 2">
            <a:extLst>
              <a:ext uri="{FF2B5EF4-FFF2-40B4-BE49-F238E27FC236}">
                <a16:creationId xmlns:a16="http://schemas.microsoft.com/office/drawing/2014/main" id="{F4C87E59-A371-4BE1-9F87-392718A717DB}"/>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1D9B6D76-BCB3-49B0-85E7-ECEFCB7E0D31}"/>
              </a:ext>
            </a:extLst>
          </p:cNvPr>
          <p:cNvSpPr>
            <a:spLocks noGrp="1"/>
          </p:cNvSpPr>
          <p:nvPr>
            <p:ph type="title"/>
          </p:nvPr>
        </p:nvSpPr>
        <p:spPr/>
        <p:txBody>
          <a:bodyPr/>
          <a:lstStyle/>
          <a:p>
            <a:r>
              <a:rPr lang="cs-CZ" dirty="0"/>
              <a:t>Zdroje</a:t>
            </a:r>
          </a:p>
        </p:txBody>
      </p:sp>
      <p:sp>
        <p:nvSpPr>
          <p:cNvPr id="5" name="Zástupný obsah 4">
            <a:extLst>
              <a:ext uri="{FF2B5EF4-FFF2-40B4-BE49-F238E27FC236}">
                <a16:creationId xmlns:a16="http://schemas.microsoft.com/office/drawing/2014/main" id="{46AE04B9-A40F-4A46-8EF6-5AFEFFA83C5B}"/>
              </a:ext>
            </a:extLst>
          </p:cNvPr>
          <p:cNvSpPr>
            <a:spLocks noGrp="1"/>
          </p:cNvSpPr>
          <p:nvPr>
            <p:ph idx="1"/>
          </p:nvPr>
        </p:nvSpPr>
        <p:spPr/>
        <p:txBody>
          <a:bodyPr/>
          <a:lstStyle/>
          <a:p>
            <a:r>
              <a:rPr lang="en-US" dirty="0">
                <a:highlight>
                  <a:srgbClr val="FFFF00"/>
                </a:highlight>
              </a:rPr>
              <a:t>Patterson, S. D., Hughes, L., </a:t>
            </a:r>
            <a:r>
              <a:rPr lang="en-US" dirty="0" err="1">
                <a:highlight>
                  <a:srgbClr val="FFFF00"/>
                </a:highlight>
              </a:rPr>
              <a:t>Warmington</a:t>
            </a:r>
            <a:r>
              <a:rPr lang="en-US" dirty="0">
                <a:highlight>
                  <a:srgbClr val="FFFF00"/>
                </a:highlight>
              </a:rPr>
              <a:t>, S., Burr, J., Scott, B. R., Owens, J., ... &amp; </a:t>
            </a:r>
            <a:r>
              <a:rPr lang="en-US" dirty="0" err="1">
                <a:highlight>
                  <a:srgbClr val="FFFF00"/>
                </a:highlight>
              </a:rPr>
              <a:t>Loenneke</a:t>
            </a:r>
            <a:r>
              <a:rPr lang="en-US" dirty="0">
                <a:highlight>
                  <a:srgbClr val="FFFF00"/>
                </a:highlight>
              </a:rPr>
              <a:t>, J. (2019). Blood flow restriction exercise: considerations of methodology, application, and safety. Frontiers in physiology, 533.</a:t>
            </a:r>
            <a:endParaRPr lang="cs-CZ" dirty="0">
              <a:highlight>
                <a:srgbClr val="FFFF00"/>
              </a:highlight>
            </a:endParaRPr>
          </a:p>
          <a:p>
            <a:r>
              <a:rPr lang="en-US" b="0" i="0" dirty="0">
                <a:solidFill>
                  <a:srgbClr val="333333"/>
                </a:solidFill>
                <a:effectLst/>
                <a:latin typeface="-apple-system"/>
              </a:rPr>
              <a:t>Pearson, S.J., Hussain, S.R. A Review on the Mechanisms of Blood-Flow Restriction Resistance Training-Induced Muscle Hypertrophy. </a:t>
            </a:r>
            <a:r>
              <a:rPr lang="en-US" b="0" i="1" dirty="0">
                <a:solidFill>
                  <a:srgbClr val="333333"/>
                </a:solidFill>
                <a:effectLst/>
                <a:latin typeface="-apple-system"/>
              </a:rPr>
              <a:t>Sports Med</a:t>
            </a:r>
            <a:r>
              <a:rPr lang="en-US" b="0" i="0" dirty="0">
                <a:solidFill>
                  <a:srgbClr val="333333"/>
                </a:solidFill>
                <a:effectLst/>
                <a:latin typeface="-apple-system"/>
              </a:rPr>
              <a:t> </a:t>
            </a:r>
            <a:r>
              <a:rPr lang="en-US" b="1" i="0" dirty="0">
                <a:solidFill>
                  <a:srgbClr val="333333"/>
                </a:solidFill>
                <a:effectLst/>
                <a:latin typeface="-apple-system"/>
              </a:rPr>
              <a:t>45, </a:t>
            </a:r>
            <a:r>
              <a:rPr lang="en-US" b="0" i="0" dirty="0">
                <a:solidFill>
                  <a:srgbClr val="333333"/>
                </a:solidFill>
                <a:effectLst/>
                <a:latin typeface="-apple-system"/>
              </a:rPr>
              <a:t>187–200 (2015). </a:t>
            </a:r>
            <a:r>
              <a:rPr lang="en-US" b="0" i="0" dirty="0">
                <a:solidFill>
                  <a:srgbClr val="333333"/>
                </a:solidFill>
                <a:effectLst/>
                <a:latin typeface="-apple-system"/>
                <a:hlinkClick r:id="rId2"/>
              </a:rPr>
              <a:t>https://doi.org/10.1007/s40279-014-0264-9</a:t>
            </a:r>
            <a:endParaRPr lang="cs-CZ" b="0" i="0" dirty="0">
              <a:solidFill>
                <a:srgbClr val="333333"/>
              </a:solidFill>
              <a:effectLst/>
              <a:latin typeface="-apple-system"/>
            </a:endParaRPr>
          </a:p>
          <a:p>
            <a:r>
              <a:rPr lang="en-US" dirty="0">
                <a:hlinkClick r:id="rId3"/>
              </a:rPr>
              <a:t>https://www.physio-pedia.com/Blood_Flow_Restriction_Training</a:t>
            </a:r>
            <a:endParaRPr lang="cs-CZ" dirty="0">
              <a:solidFill>
                <a:srgbClr val="333333"/>
              </a:solidFill>
              <a:latin typeface="-apple-system"/>
            </a:endParaRPr>
          </a:p>
          <a:p>
            <a:endParaRPr lang="en-US" dirty="0"/>
          </a:p>
          <a:p>
            <a:endParaRPr lang="cs-CZ" dirty="0"/>
          </a:p>
        </p:txBody>
      </p:sp>
    </p:spTree>
    <p:extLst>
      <p:ext uri="{BB962C8B-B14F-4D97-AF65-F5344CB8AC3E}">
        <p14:creationId xmlns:p14="http://schemas.microsoft.com/office/powerpoint/2010/main" val="305077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6451C35-976B-4DFB-88A0-02E5E730B05B}"/>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3E23770F-309E-44EC-B876-E0DCDF0F630E}"/>
              </a:ext>
            </a:extLst>
          </p:cNvPr>
          <p:cNvSpPr>
            <a:spLocks noGrp="1"/>
          </p:cNvSpPr>
          <p:nvPr>
            <p:ph type="title"/>
          </p:nvPr>
        </p:nvSpPr>
        <p:spPr/>
        <p:txBody>
          <a:bodyPr/>
          <a:lstStyle/>
          <a:p>
            <a:r>
              <a:rPr lang="cs-CZ" dirty="0"/>
              <a:t>Co je BFR?</a:t>
            </a:r>
          </a:p>
        </p:txBody>
      </p:sp>
      <p:sp>
        <p:nvSpPr>
          <p:cNvPr id="5" name="Zástupný obsah 4">
            <a:extLst>
              <a:ext uri="{FF2B5EF4-FFF2-40B4-BE49-F238E27FC236}">
                <a16:creationId xmlns:a16="http://schemas.microsoft.com/office/drawing/2014/main" id="{1ECEF6CC-C40D-4518-ADDB-68E18B8558F9}"/>
              </a:ext>
            </a:extLst>
          </p:cNvPr>
          <p:cNvSpPr>
            <a:spLocks noGrp="1"/>
          </p:cNvSpPr>
          <p:nvPr>
            <p:ph idx="29"/>
          </p:nvPr>
        </p:nvSpPr>
        <p:spPr>
          <a:xfrm>
            <a:off x="540000" y="1701505"/>
            <a:ext cx="4514600" cy="4139998"/>
          </a:xfrm>
        </p:spPr>
        <p:txBody>
          <a:bodyPr/>
          <a:lstStyle/>
          <a:p>
            <a:r>
              <a:rPr lang="cs-CZ" dirty="0"/>
              <a:t>Omezení (nikoli zamezení!) průtoku krve je </a:t>
            </a:r>
            <a:r>
              <a:rPr lang="cs-CZ" dirty="0" err="1"/>
              <a:t>tr</a:t>
            </a:r>
            <a:r>
              <a:rPr lang="cs-CZ" dirty="0"/>
              <a:t>. metoda, kdy při cvičení je částečně omezen přítok krve a omezen odtok v pracujících svalech</a:t>
            </a:r>
          </a:p>
          <a:p>
            <a:r>
              <a:rPr lang="cs-CZ" dirty="0"/>
              <a:t>Omezení krevního řečiště je proximálně od pracujícího svalu, typicky pomocí pneumatického škrtidla</a:t>
            </a:r>
          </a:p>
          <a:p>
            <a:r>
              <a:rPr lang="cs-CZ" dirty="0"/>
              <a:t>Dr. </a:t>
            </a:r>
            <a:r>
              <a:rPr lang="cs-CZ" dirty="0" err="1"/>
              <a:t>Sato</a:t>
            </a:r>
            <a:r>
              <a:rPr lang="cs-CZ" dirty="0"/>
              <a:t> v Japonsku – </a:t>
            </a:r>
            <a:r>
              <a:rPr lang="cs-CZ" dirty="0" err="1"/>
              <a:t>Kaatsu</a:t>
            </a:r>
            <a:r>
              <a:rPr lang="cs-CZ" dirty="0"/>
              <a:t> trénink („trénink s přídavným tlakem“)</a:t>
            </a:r>
          </a:p>
        </p:txBody>
      </p:sp>
      <p:pic>
        <p:nvPicPr>
          <p:cNvPr id="1026" name="Picture 2" descr="Use of Blood Flow Restriction Cuffs in Rehab | Summit Professional Education">
            <a:extLst>
              <a:ext uri="{FF2B5EF4-FFF2-40B4-BE49-F238E27FC236}">
                <a16:creationId xmlns:a16="http://schemas.microsoft.com/office/drawing/2014/main" id="{444F7314-A7F8-49F4-8AD1-0C25501559F4}"/>
              </a:ext>
            </a:extLst>
          </p:cNvPr>
          <p:cNvPicPr>
            <a:picLocks noGrp="1" noChangeAspect="1" noChangeArrowheads="1"/>
          </p:cNvPicPr>
          <p:nvPr>
            <p:ph idx="30"/>
          </p:nvPr>
        </p:nvPicPr>
        <p:blipFill>
          <a:blip r:embed="rId2">
            <a:extLst>
              <a:ext uri="{28A0092B-C50C-407E-A947-70E740481C1C}">
                <a14:useLocalDpi xmlns:a14="http://schemas.microsoft.com/office/drawing/2010/main" val="0"/>
              </a:ext>
            </a:extLst>
          </a:blip>
          <a:srcRect/>
          <a:stretch>
            <a:fillRect/>
          </a:stretch>
        </p:blipFill>
        <p:spPr bwMode="auto">
          <a:xfrm>
            <a:off x="5227638" y="1558073"/>
            <a:ext cx="3916362" cy="261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79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875DA965-7549-41A4-B0FB-6A7202C918B6}"/>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C775E14E-5C02-41E0-B907-50187AE29E57}"/>
              </a:ext>
            </a:extLst>
          </p:cNvPr>
          <p:cNvSpPr>
            <a:spLocks noGrp="1"/>
          </p:cNvSpPr>
          <p:nvPr>
            <p:ph type="title"/>
          </p:nvPr>
        </p:nvSpPr>
        <p:spPr/>
        <p:txBody>
          <a:bodyPr/>
          <a:lstStyle/>
          <a:p>
            <a:endParaRPr lang="cs-CZ"/>
          </a:p>
        </p:txBody>
      </p:sp>
      <p:sp>
        <p:nvSpPr>
          <p:cNvPr id="5" name="Zástupný obsah 4">
            <a:extLst>
              <a:ext uri="{FF2B5EF4-FFF2-40B4-BE49-F238E27FC236}">
                <a16:creationId xmlns:a16="http://schemas.microsoft.com/office/drawing/2014/main" id="{1DBD3791-D6F5-4E5E-9446-5814FFB3452F}"/>
              </a:ext>
            </a:extLst>
          </p:cNvPr>
          <p:cNvSpPr>
            <a:spLocks noGrp="1"/>
          </p:cNvSpPr>
          <p:nvPr>
            <p:ph idx="1"/>
          </p:nvPr>
        </p:nvSpPr>
        <p:spPr>
          <a:xfrm>
            <a:off x="704200" y="2548689"/>
            <a:ext cx="7900700" cy="3471000"/>
          </a:xfrm>
        </p:spPr>
        <p:txBody>
          <a:bodyPr/>
          <a:lstStyle/>
          <a:p>
            <a:r>
              <a:rPr lang="cs-CZ" dirty="0"/>
              <a:t>Aplikace vnější tlaku pomocí pneumatického škrtidla v </a:t>
            </a:r>
            <a:r>
              <a:rPr lang="cs-CZ" dirty="0" err="1"/>
              <a:t>nejproximálnější</a:t>
            </a:r>
            <a:r>
              <a:rPr lang="cs-CZ" dirty="0"/>
              <a:t> části DK/HK</a:t>
            </a:r>
          </a:p>
          <a:p>
            <a:r>
              <a:rPr lang="cs-CZ" dirty="0"/>
              <a:t>Nafukování manžety </a:t>
            </a:r>
            <a:r>
              <a:rPr lang="cs-CZ" dirty="0">
                <a:sym typeface="Wingdings" panose="05000000000000000000" pitchFamily="2" charset="2"/>
              </a:rPr>
              <a:t> mechanické stlačení cévního </a:t>
            </a:r>
            <a:r>
              <a:rPr lang="cs-CZ" dirty="0" err="1">
                <a:sym typeface="Wingdings" panose="05000000000000000000" pitchFamily="2" charset="2"/>
              </a:rPr>
              <a:t>řečistě</a:t>
            </a:r>
            <a:r>
              <a:rPr lang="cs-CZ" dirty="0">
                <a:sym typeface="Wingdings" panose="05000000000000000000" pitchFamily="2" charset="2"/>
              </a:rPr>
              <a:t>  zamezení žilního návratu</a:t>
            </a:r>
          </a:p>
          <a:p>
            <a:r>
              <a:rPr lang="cs-CZ" dirty="0">
                <a:sym typeface="Wingdings" panose="05000000000000000000" pitchFamily="2" charset="2"/>
              </a:rPr>
              <a:t>Nedostatečné zásobení svalové tkáně O</a:t>
            </a:r>
            <a:r>
              <a:rPr lang="cs-CZ" baseline="-25000" dirty="0">
                <a:sym typeface="Wingdings" panose="05000000000000000000" pitchFamily="2" charset="2"/>
              </a:rPr>
              <a:t>2</a:t>
            </a:r>
            <a:r>
              <a:rPr lang="cs-CZ" dirty="0">
                <a:sym typeface="Wingdings" panose="05000000000000000000" pitchFamily="2" charset="2"/>
              </a:rPr>
              <a:t> (hypoxie) + hromadění krve v kapilárách okludovaných HK/DK  viditelné červené zbarvení kůže (erytém)</a:t>
            </a:r>
          </a:p>
          <a:p>
            <a:pPr lvl="1"/>
            <a:r>
              <a:rPr lang="cs-CZ" dirty="0">
                <a:sym typeface="Wingdings" panose="05000000000000000000" pitchFamily="2" charset="2"/>
              </a:rPr>
              <a:t>Je ovlivnitelné tlakem manžety</a:t>
            </a:r>
          </a:p>
          <a:p>
            <a:r>
              <a:rPr lang="cs-CZ" dirty="0">
                <a:sym typeface="Wingdings" panose="05000000000000000000" pitchFamily="2" charset="2"/>
              </a:rPr>
              <a:t>Plus intramuskulární tlak pod manžetou během kontrakce</a:t>
            </a:r>
          </a:p>
          <a:p>
            <a:r>
              <a:rPr lang="cs-CZ" dirty="0">
                <a:sym typeface="Wingdings" panose="05000000000000000000" pitchFamily="2" charset="2"/>
              </a:rPr>
              <a:t>V současnosti i evidence poukazuje na zvýšené množství aplikací BFR, ale není jednotnost v protokolech (tlak) a praktikách (vedoucí až k </a:t>
            </a:r>
            <a:r>
              <a:rPr lang="cs-CZ" dirty="0" err="1">
                <a:sym typeface="Wingdings" panose="05000000000000000000" pitchFamily="2" charset="2"/>
              </a:rPr>
              <a:t>znecitlivnění</a:t>
            </a:r>
            <a:r>
              <a:rPr lang="cs-CZ" dirty="0">
                <a:sym typeface="Wingdings" panose="05000000000000000000" pitchFamily="2" charset="2"/>
              </a:rPr>
              <a:t>)</a:t>
            </a:r>
            <a:endParaRPr lang="cs-CZ" dirty="0"/>
          </a:p>
        </p:txBody>
      </p:sp>
      <p:pic>
        <p:nvPicPr>
          <p:cNvPr id="2050" name="Picture 2" descr="Blood Flow Restriction Training | Blog">
            <a:extLst>
              <a:ext uri="{FF2B5EF4-FFF2-40B4-BE49-F238E27FC236}">
                <a16:creationId xmlns:a16="http://schemas.microsoft.com/office/drawing/2014/main" id="{ADF0BA3C-2E23-4C25-8E85-3849836854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1813"/>
            <a:ext cx="91440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049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29913A-3CBE-4628-9166-9836885B9918}"/>
              </a:ext>
            </a:extLst>
          </p:cNvPr>
          <p:cNvSpPr>
            <a:spLocks noGrp="1"/>
          </p:cNvSpPr>
          <p:nvPr>
            <p:ph type="ftr" sz="quarter" idx="10"/>
          </p:nvPr>
        </p:nvSpPr>
        <p:spPr/>
        <p:txBody>
          <a:bodyPr/>
          <a:lstStyle/>
          <a:p>
            <a:r>
              <a:rPr lang="en-US" dirty="0"/>
              <a:t>Arrows highlight potential degrees of activation of resultant intermediate secondary mechanisms and their possible relationships. Vertical arrows (↕) represent higher/lower degree of activation, horizontal arrows (↔) represent no effect, interconnecting arrows represent potential relationships between secondary mechanisms, dotted interconnecting arrows indicate equivocal relationships. BFR blood flow restriction, HSP heat shock proteins, NOS nitric oxide synthase, ROS reactive oxygen species</a:t>
            </a:r>
            <a:endParaRPr lang="cs-CZ" dirty="0"/>
          </a:p>
        </p:txBody>
      </p:sp>
      <p:sp>
        <p:nvSpPr>
          <p:cNvPr id="3" name="Zástupný symbol pro číslo snímku 2">
            <a:extLst>
              <a:ext uri="{FF2B5EF4-FFF2-40B4-BE49-F238E27FC236}">
                <a16:creationId xmlns:a16="http://schemas.microsoft.com/office/drawing/2014/main" id="{9453D2BE-5187-46B0-A74B-3A06F8A2434A}"/>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F011F7E5-2240-4E83-9F69-A5954F90E34F}"/>
              </a:ext>
            </a:extLst>
          </p:cNvPr>
          <p:cNvSpPr>
            <a:spLocks noGrp="1"/>
          </p:cNvSpPr>
          <p:nvPr>
            <p:ph type="title"/>
          </p:nvPr>
        </p:nvSpPr>
        <p:spPr/>
        <p:txBody>
          <a:bodyPr/>
          <a:lstStyle/>
          <a:p>
            <a:r>
              <a:rPr lang="cs-CZ" dirty="0"/>
              <a:t>Mechanismy (</a:t>
            </a:r>
            <a:r>
              <a:rPr lang="cs-CZ" dirty="0" err="1"/>
              <a:t>Pearson</a:t>
            </a:r>
            <a:r>
              <a:rPr lang="cs-CZ" dirty="0"/>
              <a:t> et Hussain, 2015)</a:t>
            </a:r>
          </a:p>
        </p:txBody>
      </p:sp>
      <p:pic>
        <p:nvPicPr>
          <p:cNvPr id="4098" name="Picture 2" descr="Fig. 1">
            <a:extLst>
              <a:ext uri="{FF2B5EF4-FFF2-40B4-BE49-F238E27FC236}">
                <a16:creationId xmlns:a16="http://schemas.microsoft.com/office/drawing/2014/main" id="{2FCC3E02-3B9F-4198-A52D-B2384327C7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5051" y="1171576"/>
            <a:ext cx="5173897" cy="4676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470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CC373A5-3259-4B8F-86FE-8C7BC7F26F7D}"/>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063096F1-4C41-4694-986A-527111EF4BD1}"/>
              </a:ext>
            </a:extLst>
          </p:cNvPr>
          <p:cNvSpPr>
            <a:spLocks noGrp="1"/>
          </p:cNvSpPr>
          <p:nvPr>
            <p:ph type="title"/>
          </p:nvPr>
        </p:nvSpPr>
        <p:spPr/>
        <p:txBody>
          <a:bodyPr/>
          <a:lstStyle/>
          <a:p>
            <a:r>
              <a:rPr lang="cs-CZ" dirty="0"/>
              <a:t>Aplikace BFR</a:t>
            </a:r>
          </a:p>
        </p:txBody>
      </p:sp>
      <p:sp>
        <p:nvSpPr>
          <p:cNvPr id="5" name="Zástupný obsah 4">
            <a:extLst>
              <a:ext uri="{FF2B5EF4-FFF2-40B4-BE49-F238E27FC236}">
                <a16:creationId xmlns:a16="http://schemas.microsoft.com/office/drawing/2014/main" id="{7C22322C-F357-4103-A3CD-0AED1367166B}"/>
              </a:ext>
            </a:extLst>
          </p:cNvPr>
          <p:cNvSpPr>
            <a:spLocks noGrp="1"/>
          </p:cNvSpPr>
          <p:nvPr>
            <p:ph idx="1"/>
          </p:nvPr>
        </p:nvSpPr>
        <p:spPr/>
        <p:txBody>
          <a:bodyPr/>
          <a:lstStyle/>
          <a:p>
            <a:r>
              <a:rPr lang="cs-CZ" dirty="0"/>
              <a:t>Při odporovém cvičení BFR-RE</a:t>
            </a:r>
          </a:p>
          <a:p>
            <a:r>
              <a:rPr lang="cs-CZ" dirty="0"/>
              <a:t>Aerobní cvičení BFR-AE</a:t>
            </a:r>
          </a:p>
          <a:p>
            <a:r>
              <a:rPr lang="cs-CZ" dirty="0"/>
              <a:t>Pasivně (bez cvičení) P-BFR</a:t>
            </a:r>
          </a:p>
          <a:p>
            <a:pPr lvl="1"/>
            <a:r>
              <a:rPr lang="cs-CZ" dirty="0"/>
              <a:t>Ischemický </a:t>
            </a:r>
            <a:r>
              <a:rPr lang="cs-CZ" dirty="0" err="1"/>
              <a:t>pre</a:t>
            </a:r>
            <a:r>
              <a:rPr lang="cs-CZ" dirty="0"/>
              <a:t> </a:t>
            </a:r>
            <a:r>
              <a:rPr lang="cs-CZ" dirty="0" err="1"/>
              <a:t>conditioning</a:t>
            </a:r>
            <a:r>
              <a:rPr lang="cs-CZ" dirty="0"/>
              <a:t> (?↑ výkon) a post (? </a:t>
            </a:r>
            <a:r>
              <a:rPr lang="cs-CZ" dirty="0" err="1"/>
              <a:t>Rege</a:t>
            </a:r>
            <a:r>
              <a:rPr lang="cs-CZ" dirty="0"/>
              <a:t>)</a:t>
            </a:r>
          </a:p>
          <a:p>
            <a:pPr lvl="1"/>
            <a:endParaRPr lang="cs-CZ" dirty="0"/>
          </a:p>
        </p:txBody>
      </p:sp>
      <p:pic>
        <p:nvPicPr>
          <p:cNvPr id="3074" name="Picture 2" descr="Blood Flow Restriction (BFR) program :: Movement for Life">
            <a:extLst>
              <a:ext uri="{FF2B5EF4-FFF2-40B4-BE49-F238E27FC236}">
                <a16:creationId xmlns:a16="http://schemas.microsoft.com/office/drawing/2014/main" id="{14645176-FE80-45E3-8D4C-E8AD6B6CD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0"/>
            <a:ext cx="21844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lood Flow Restriction (BFR) Training: Everything You Need TO Know – Squat  University">
            <a:extLst>
              <a:ext uri="{FF2B5EF4-FFF2-40B4-BE49-F238E27FC236}">
                <a16:creationId xmlns:a16="http://schemas.microsoft.com/office/drawing/2014/main" id="{50CD5E77-691B-4EED-9C65-20210EF6B5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285"/>
          <a:stretch/>
        </p:blipFill>
        <p:spPr bwMode="auto">
          <a:xfrm>
            <a:off x="0" y="3245123"/>
            <a:ext cx="9144000" cy="384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73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6720D71-3EEB-45C3-8E49-EA3CF28CCE42}"/>
              </a:ext>
            </a:extLst>
          </p:cNvPr>
          <p:cNvSpPr>
            <a:spLocks noGrp="1"/>
          </p:cNvSpPr>
          <p:nvPr>
            <p:ph type="sldNum" sz="quarter" idx="11"/>
          </p:nvPr>
        </p:nvSpPr>
        <p:spPr/>
        <p:txBody>
          <a:bodyPr/>
          <a:lstStyle/>
          <a:p>
            <a:fld id="{D6D6C118-631F-4A80-9886-907009361577}" type="slidenum">
              <a:rPr lang="cs-CZ" altLang="cs-CZ" smtClean="0"/>
              <a:pPr/>
              <a:t>6</a:t>
            </a:fld>
            <a:endParaRPr lang="cs-CZ" altLang="cs-CZ" dirty="0"/>
          </a:p>
        </p:txBody>
      </p:sp>
      <p:sp>
        <p:nvSpPr>
          <p:cNvPr id="9" name="Nadpis 8">
            <a:extLst>
              <a:ext uri="{FF2B5EF4-FFF2-40B4-BE49-F238E27FC236}">
                <a16:creationId xmlns:a16="http://schemas.microsoft.com/office/drawing/2014/main" id="{CC55E304-A99F-41F8-BCA9-2AC25269D4D7}"/>
              </a:ext>
            </a:extLst>
          </p:cNvPr>
          <p:cNvSpPr>
            <a:spLocks noGrp="1"/>
          </p:cNvSpPr>
          <p:nvPr>
            <p:ph type="title"/>
          </p:nvPr>
        </p:nvSpPr>
        <p:spPr/>
        <p:txBody>
          <a:bodyPr/>
          <a:lstStyle/>
          <a:p>
            <a:r>
              <a:rPr lang="cs-CZ" dirty="0"/>
              <a:t>Protokol BFR-RE</a:t>
            </a:r>
          </a:p>
        </p:txBody>
      </p:sp>
      <p:pic>
        <p:nvPicPr>
          <p:cNvPr id="11" name="Picture 2">
            <a:extLst>
              <a:ext uri="{FF2B5EF4-FFF2-40B4-BE49-F238E27FC236}">
                <a16:creationId xmlns:a16="http://schemas.microsoft.com/office/drawing/2014/main" id="{5D295DB2-55D7-4FDD-9A2B-68B12FA6635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186" y="1253844"/>
            <a:ext cx="6473628" cy="5017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308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4DB8EDC-D20F-4EEF-AB09-77FD56BD0D04}"/>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D2077637-EDF7-4158-988D-3EA4D47AF4BA}"/>
              </a:ext>
            </a:extLst>
          </p:cNvPr>
          <p:cNvSpPr>
            <a:spLocks noGrp="1"/>
          </p:cNvSpPr>
          <p:nvPr>
            <p:ph type="title"/>
          </p:nvPr>
        </p:nvSpPr>
        <p:spPr/>
        <p:txBody>
          <a:bodyPr/>
          <a:lstStyle/>
          <a:p>
            <a:r>
              <a:rPr lang="cs-CZ" dirty="0"/>
              <a:t>Protokol BFR-AE</a:t>
            </a:r>
          </a:p>
        </p:txBody>
      </p:sp>
      <p:pic>
        <p:nvPicPr>
          <p:cNvPr id="6" name="Picture 4">
            <a:extLst>
              <a:ext uri="{FF2B5EF4-FFF2-40B4-BE49-F238E27FC236}">
                <a16:creationId xmlns:a16="http://schemas.microsoft.com/office/drawing/2014/main" id="{6DECAEDA-AFE3-43D6-8768-80A7C5E2AB2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581" y="1618407"/>
            <a:ext cx="8232838" cy="4287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A458E0BF-0AC9-4414-82C4-DB701BFB49F7}"/>
              </a:ext>
            </a:extLst>
          </p:cNvPr>
          <p:cNvSpPr>
            <a:spLocks noGrp="1"/>
          </p:cNvSpPr>
          <p:nvPr>
            <p:ph type="sldNum" sz="quarter" idx="11"/>
          </p:nvPr>
        </p:nvSpPr>
        <p:spPr/>
        <p:txBody>
          <a:bodyPr/>
          <a:lstStyle/>
          <a:p>
            <a:fld id="{D6D6C118-631F-4A80-9886-907009361577}" type="slidenum">
              <a:rPr lang="cs-CZ" altLang="cs-CZ" smtClean="0"/>
              <a:pPr/>
              <a:t>8</a:t>
            </a:fld>
            <a:endParaRPr lang="cs-CZ" altLang="cs-CZ" dirty="0"/>
          </a:p>
        </p:txBody>
      </p:sp>
      <p:sp>
        <p:nvSpPr>
          <p:cNvPr id="9" name="Nadpis 8">
            <a:extLst>
              <a:ext uri="{FF2B5EF4-FFF2-40B4-BE49-F238E27FC236}">
                <a16:creationId xmlns:a16="http://schemas.microsoft.com/office/drawing/2014/main" id="{D2647B1B-7701-44A7-B2EB-FD62D2443490}"/>
              </a:ext>
            </a:extLst>
          </p:cNvPr>
          <p:cNvSpPr>
            <a:spLocks noGrp="1"/>
          </p:cNvSpPr>
          <p:nvPr>
            <p:ph type="title"/>
          </p:nvPr>
        </p:nvSpPr>
        <p:spPr/>
        <p:txBody>
          <a:bodyPr/>
          <a:lstStyle/>
          <a:p>
            <a:r>
              <a:rPr lang="cs-CZ" dirty="0"/>
              <a:t>Protokol P-BFR</a:t>
            </a:r>
          </a:p>
        </p:txBody>
      </p:sp>
      <p:pic>
        <p:nvPicPr>
          <p:cNvPr id="3074" name="Picture 2">
            <a:extLst>
              <a:ext uri="{FF2B5EF4-FFF2-40B4-BE49-F238E27FC236}">
                <a16:creationId xmlns:a16="http://schemas.microsoft.com/office/drawing/2014/main" id="{9F45AA08-E4DB-4AE3-8308-FBEED73363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518" y="1658867"/>
            <a:ext cx="8251880" cy="4249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286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01B37912-6AF4-4DCE-9239-49EF95DF5FF8}"/>
              </a:ext>
            </a:extLst>
          </p:cNvPr>
          <p:cNvSpPr>
            <a:spLocks noGrp="1"/>
          </p:cNvSpPr>
          <p:nvPr>
            <p:ph type="sldNum" sz="quarter" idx="11"/>
          </p:nvPr>
        </p:nvSpPr>
        <p:spPr/>
        <p:txBody>
          <a:bodyPr/>
          <a:lstStyle/>
          <a:p>
            <a:fld id="{D6D6C118-631F-4A80-9886-907009361577}" type="slidenum">
              <a:rPr lang="cs-CZ" altLang="cs-CZ" smtClean="0"/>
              <a:pPr/>
              <a:t>9</a:t>
            </a:fld>
            <a:endParaRPr lang="cs-CZ" altLang="cs-CZ" dirty="0"/>
          </a:p>
        </p:txBody>
      </p:sp>
      <p:sp>
        <p:nvSpPr>
          <p:cNvPr id="9" name="Nadpis 8">
            <a:extLst>
              <a:ext uri="{FF2B5EF4-FFF2-40B4-BE49-F238E27FC236}">
                <a16:creationId xmlns:a16="http://schemas.microsoft.com/office/drawing/2014/main" id="{587AFA83-DE59-4F21-B35C-449D7ECA9594}"/>
              </a:ext>
            </a:extLst>
          </p:cNvPr>
          <p:cNvSpPr>
            <a:spLocks noGrp="1"/>
          </p:cNvSpPr>
          <p:nvPr>
            <p:ph type="title"/>
          </p:nvPr>
        </p:nvSpPr>
        <p:spPr/>
        <p:txBody>
          <a:bodyPr/>
          <a:lstStyle/>
          <a:p>
            <a:r>
              <a:rPr lang="cs-CZ" dirty="0"/>
              <a:t>BFR-RE</a:t>
            </a:r>
          </a:p>
        </p:txBody>
      </p:sp>
      <p:sp>
        <p:nvSpPr>
          <p:cNvPr id="10" name="Zástupný obsah 9">
            <a:extLst>
              <a:ext uri="{FF2B5EF4-FFF2-40B4-BE49-F238E27FC236}">
                <a16:creationId xmlns:a16="http://schemas.microsoft.com/office/drawing/2014/main" id="{C7A7F85B-606C-44F3-954C-55CEB7D67787}"/>
              </a:ext>
            </a:extLst>
          </p:cNvPr>
          <p:cNvSpPr>
            <a:spLocks noGrp="1"/>
          </p:cNvSpPr>
          <p:nvPr>
            <p:ph idx="1"/>
          </p:nvPr>
        </p:nvSpPr>
        <p:spPr>
          <a:xfrm>
            <a:off x="540000" y="1171576"/>
            <a:ext cx="8064900" cy="5308424"/>
          </a:xfrm>
        </p:spPr>
        <p:txBody>
          <a:bodyPr>
            <a:normAutofit fontScale="70000" lnSpcReduction="20000"/>
          </a:bodyPr>
          <a:lstStyle/>
          <a:p>
            <a:r>
              <a:rPr lang="cs-CZ" dirty="0"/>
              <a:t>Evidence pro nárůst síly a hypertrofie potvrzují metaanalýzy u mladých, starých i rehabilitující populace</a:t>
            </a:r>
          </a:p>
          <a:p>
            <a:r>
              <a:rPr lang="cs-CZ" dirty="0"/>
              <a:t>BFR-RE &gt; samotný LL-RE (</a:t>
            </a:r>
            <a:r>
              <a:rPr lang="cs-CZ" dirty="0" err="1"/>
              <a:t>low</a:t>
            </a:r>
            <a:r>
              <a:rPr lang="cs-CZ" dirty="0"/>
              <a:t> </a:t>
            </a:r>
            <a:r>
              <a:rPr lang="cs-CZ" dirty="0" err="1"/>
              <a:t>load</a:t>
            </a:r>
            <a:r>
              <a:rPr lang="cs-CZ" dirty="0"/>
              <a:t>)</a:t>
            </a:r>
          </a:p>
          <a:p>
            <a:r>
              <a:rPr lang="cs-CZ" dirty="0"/>
              <a:t>Výsledky adaptace signifikantní již po 1-3 týdnech v hypertrofii i síle, u HL-RE je to obdobné u síly, ale nikoli u hypertrofie</a:t>
            </a:r>
          </a:p>
          <a:p>
            <a:r>
              <a:rPr lang="cs-CZ" dirty="0"/>
              <a:t>BFR-RE umožňuje brzký přírůstek kosterní svalové hmoty; je však třeba poznamenat, že tento brzký svalový růst je pravděpodobně způsoben možností používat BFR-RE s vysokou tréninkovou frekvencí, což u HL-RE není vždy možné (kratší regenerace u BFR-RE)</a:t>
            </a:r>
          </a:p>
          <a:p>
            <a:r>
              <a:rPr lang="cs-CZ" dirty="0"/>
              <a:t>BFR-RE zlepšuje svalovou sílu ve srovnání se samotným LL-RE, ale obecně vykazuje menší nárůst svalové síly ve srovnání s HL-RE </a:t>
            </a:r>
          </a:p>
          <a:p>
            <a:r>
              <a:rPr lang="cs-CZ" dirty="0"/>
              <a:t>ačkoli přírůstky svalové síly pozorované při BFR-RE jsou ve srovnání s HL-RE nižší, BFR je účinnější než samotná LL-RE a lze ji použít v případech, kdy není vhodné používat HL-RE (např. pooperační rehabilitace, kardiální rehabilitace, zánětlivá onemocnění a křehcí starší lidé).</a:t>
            </a:r>
          </a:p>
          <a:p>
            <a:r>
              <a:rPr lang="cs-CZ" dirty="0"/>
              <a:t>nárůst svalové hmoty pomocí BFR-RE i HL-RE má stejnou účinnost</a:t>
            </a:r>
          </a:p>
        </p:txBody>
      </p:sp>
    </p:spTree>
    <p:extLst>
      <p:ext uri="{BB962C8B-B14F-4D97-AF65-F5344CB8AC3E}">
        <p14:creationId xmlns:p14="http://schemas.microsoft.com/office/powerpoint/2010/main" val="66002550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sport-prezentace-4-3-cz.potx" id="{2FE43D46-9011-47C6-BACF-5AE1EA2CBB67}" vid="{6C537F4C-B7CC-462F-BA9F-E07FBFC679C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2627AC-F365-40B0-879B-584CDEEF3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CBF78D-47DD-4732-AAED-3B8A6A9B7446}">
  <ds:schemaRefs>
    <ds:schemaRef ds:uri="http://schemas.microsoft.com/sharepoint/v3/contenttype/forms"/>
  </ds:schemaRefs>
</ds:datastoreItem>
</file>

<file path=customXml/itemProps3.xml><?xml version="1.0" encoding="utf-8"?>
<ds:datastoreItem xmlns:ds="http://schemas.openxmlformats.org/officeDocument/2006/customXml" ds:itemID="{055B6B76-9760-4DE3-BBE7-998BC0A40BC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2829</TotalTime>
  <Words>1562</Words>
  <Application>Microsoft Office PowerPoint</Application>
  <PresentationFormat>Předvádění na obrazovce (4:3)</PresentationFormat>
  <Paragraphs>124</Paragraphs>
  <Slides>18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-apple-system</vt:lpstr>
      <vt:lpstr>Arial</vt:lpstr>
      <vt:lpstr>Tahoma</vt:lpstr>
      <vt:lpstr>Wingdings</vt:lpstr>
      <vt:lpstr>Prezentace_MU_CZ</vt:lpstr>
      <vt:lpstr>Blood flow restriction (BFR)</vt:lpstr>
      <vt:lpstr>Co je BFR?</vt:lpstr>
      <vt:lpstr>Prezentace aplikace PowerPoint</vt:lpstr>
      <vt:lpstr>Mechanismy (Pearson et Hussain, 2015)</vt:lpstr>
      <vt:lpstr>Aplikace BFR</vt:lpstr>
      <vt:lpstr>Protokol BFR-RE</vt:lpstr>
      <vt:lpstr>Protokol BFR-AE</vt:lpstr>
      <vt:lpstr>Protokol P-BFR</vt:lpstr>
      <vt:lpstr>BFR-RE</vt:lpstr>
      <vt:lpstr>Tlak manžety</vt:lpstr>
      <vt:lpstr>Šíře manžety</vt:lpstr>
      <vt:lpstr>Materiál manžety</vt:lpstr>
      <vt:lpstr>Zátěž, objem, odpočinek, frekvence</vt:lpstr>
      <vt:lpstr>BFR-AE</vt:lpstr>
      <vt:lpstr>Prevence ztráty svalové síly a atrofie</vt:lpstr>
      <vt:lpstr>Bezpečnost</vt:lpstr>
      <vt:lpstr>Kontraindikace https://www.ais.gov.au/__data/assets/pdf_file/0005/995405/36119_Blood-flow-restrictions-questionnaire.pdf https://www.ais.gov.au/position_statements/best_practice_content/blood-flow-restriction-training-guidelines </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flow restriction (BFR)</dc:title>
  <dc:creator>Tomáš Kalina</dc:creator>
  <cp:lastModifiedBy>Tomáš Kalina</cp:lastModifiedBy>
  <cp:revision>8</cp:revision>
  <dcterms:created xsi:type="dcterms:W3CDTF">2022-03-01T10:14:26Z</dcterms:created>
  <dcterms:modified xsi:type="dcterms:W3CDTF">2022-03-09T14:06:32Z</dcterms:modified>
</cp:coreProperties>
</file>