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57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65" r:id="rId4"/>
    <p:sldId id="266" r:id="rId5"/>
    <p:sldId id="258" r:id="rId6"/>
    <p:sldId id="259" r:id="rId7"/>
    <p:sldId id="260" r:id="rId8"/>
    <p:sldId id="261" r:id="rId9"/>
    <p:sldId id="262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63" r:id="rId18"/>
    <p:sldId id="264" r:id="rId1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5AC8AF"/>
    <a:srgbClr val="008C78"/>
    <a:srgbClr val="4BC8FF"/>
    <a:srgbClr val="F01928"/>
    <a:srgbClr val="9100DC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165" d="100"/>
          <a:sy n="165" d="100"/>
        </p:scale>
        <p:origin x="236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22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55DC671-29B6-435A-8E2C-26F7185255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2028018" cy="106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432" y="6062548"/>
            <a:ext cx="1104535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432" y="6062548"/>
            <a:ext cx="1104535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113" y="6052211"/>
            <a:ext cx="1126668" cy="59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SPORT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653" y="2019299"/>
            <a:ext cx="5372593" cy="2825663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5AC8AF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5AC8AF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5" name="Zástupný symbol pro zápatí 1">
            <a:extLst>
              <a:ext uri="{FF2B5EF4-FFF2-40B4-BE49-F238E27FC236}">
                <a16:creationId xmlns:a16="http://schemas.microsoft.com/office/drawing/2014/main" id="{E624BD34-9725-4325-BAF5-942D5CFA93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" name="Zástupný symbol pro číslo snímku 2">
            <a:extLst>
              <a:ext uri="{FF2B5EF4-FFF2-40B4-BE49-F238E27FC236}">
                <a16:creationId xmlns:a16="http://schemas.microsoft.com/office/drawing/2014/main" id="{B8C47A82-9D99-4C65-B2FF-C4FAB458A1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432" y="6062548"/>
            <a:ext cx="1104535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2015124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432" y="6062548"/>
            <a:ext cx="1104535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432" y="6062548"/>
            <a:ext cx="1104535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432" y="6062548"/>
            <a:ext cx="1104535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432" y="6062548"/>
            <a:ext cx="1104535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432" y="6062548"/>
            <a:ext cx="1104535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432" y="6062548"/>
            <a:ext cx="1104535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03E6AD7-B20A-47F9-B2D5-5F8EB78294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Specifické formy tréninku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824432B-0B9C-44FA-8657-581179F7A3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A71B505-C2BF-476F-B6B5-38F5ABAC7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Hyperoxický</a:t>
            </a:r>
            <a:r>
              <a:rPr lang="cs-CZ" dirty="0"/>
              <a:t> trénink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CDAE871A-67C4-46D9-B3D8-1E8C5FF148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Jan Cacek</a:t>
            </a:r>
          </a:p>
        </p:txBody>
      </p:sp>
    </p:spTree>
    <p:extLst>
      <p:ext uri="{BB962C8B-B14F-4D97-AF65-F5344CB8AC3E}">
        <p14:creationId xmlns:p14="http://schemas.microsoft.com/office/powerpoint/2010/main" val="549172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C20C893-AA4C-439B-B3ED-74E304F3D8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CCF2AFA-7BB9-4959-B4EF-016297A1B9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32FA38E-6EF6-4A8D-A141-2A90FFBC9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320FAA7-ACA0-4382-A11E-8D79CDD5E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1AD8532-66CA-41DC-9DCC-CD1DF1502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678" y="1536458"/>
            <a:ext cx="9174866" cy="525595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7B38278-758C-4757-9B6F-A328FECA1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927" y="-15657"/>
            <a:ext cx="3455874" cy="1606996"/>
          </a:xfrm>
          <a:prstGeom prst="rect">
            <a:avLst/>
          </a:prstGeom>
        </p:spPr>
      </p:pic>
      <p:sp>
        <p:nvSpPr>
          <p:cNvPr id="8" name="Šipka: dolů 7">
            <a:extLst>
              <a:ext uri="{FF2B5EF4-FFF2-40B4-BE49-F238E27FC236}">
                <a16:creationId xmlns:a16="http://schemas.microsoft.com/office/drawing/2014/main" id="{A979447D-9AE9-4A43-A3AF-3EB4A8289BDB}"/>
              </a:ext>
            </a:extLst>
          </p:cNvPr>
          <p:cNvSpPr/>
          <p:nvPr/>
        </p:nvSpPr>
        <p:spPr bwMode="auto">
          <a:xfrm>
            <a:off x="6600260" y="1386413"/>
            <a:ext cx="231494" cy="88353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655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57AA246-36F2-4187-AD1C-7E9CF19221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04D149F-4153-48B8-841F-86A5129DBB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EB4E22B-7803-4287-B049-57A41EE7D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A638583-64DD-4B61-BF4A-6179FA506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B1A10DC-B912-49D8-A367-103F4AA22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464" y="1471255"/>
            <a:ext cx="7307670" cy="538674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E2DAA9B-D6FF-49EE-B18F-B23830BCE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179" y="34187"/>
            <a:ext cx="3090441" cy="143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42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821C13-5CD2-4015-AE8B-A4B6FBFFA6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0D5CFF1-1092-4094-B16F-60B39A5054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E37101D-7427-4F4E-BCB6-1284964F7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7BF0E4E-7692-4ADD-BA42-7092343F8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8F8AD62-02F5-46AB-A215-016FCB517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187" y="2625864"/>
            <a:ext cx="9506673" cy="340413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286FC0D-FAEB-48C1-AF94-DBDA525B8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823" y="721864"/>
            <a:ext cx="3475713" cy="161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77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0015072-9602-45D2-AECB-62E0F2F00D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177410-0CE9-43B3-9573-548380C410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F08C7EA-BB41-4219-A9FF-40EFB954D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7D4B966-0570-4712-8D15-E712BB006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0B9A800-B466-4CFF-AE1A-B9B2CC899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95" y="2805734"/>
            <a:ext cx="9622420" cy="374307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6400292-4CE9-4525-B30F-C0090F70F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494" y="137677"/>
            <a:ext cx="3475713" cy="161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8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EEC567-EC84-46AA-AE86-8C5EFCF1B0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9473CAD-7BF8-486B-9DF0-1B43B33127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E61FF3D-64A1-4F50-9887-9C19413C4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627C59F-DD6A-4E3C-86D2-3624A0563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E1EAE7A-506D-4531-B874-BCE25DFC9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905" y="2025570"/>
            <a:ext cx="9130915" cy="458881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4CEF33E-5746-4B2E-9933-FE800275B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248" y="137677"/>
            <a:ext cx="3475713" cy="161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83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8F991BA-2445-4BE4-B364-47B5A20A24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60F73D6-E2F0-4957-8745-7D30BC7AD1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A06568E-E0BD-4F95-BD32-7FC40C84C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08A71C7-EB85-48EA-8410-DB6DC47FD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FA1E1DC-65FF-4167-B508-D1420C19A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187" y="2544539"/>
            <a:ext cx="9294237" cy="413999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A3F6A64-3829-4177-A9C5-73C85C26F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6256" y="328325"/>
            <a:ext cx="3475713" cy="161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04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A2FFFA6-9651-462B-B77B-EB9D634B84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0805741-29F9-4C88-9544-CC4A5B4FAC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E134721-A303-48DD-9AAC-A43D724A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AF3BE77-1431-4F58-B9E5-86413B028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0846E2F-0F6D-48EF-B954-AA0773808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949" y="2207695"/>
            <a:ext cx="5868719" cy="435707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ED921C6-F5F4-4C7E-8281-EB4F573EC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405" y="195474"/>
            <a:ext cx="3475713" cy="161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05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CD0367D-ADF0-48CD-80C2-196EA73ED2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20D6A19-475E-4A8E-9054-FD5E33EA3C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0B6075F-5C16-4245-9AAC-F77286580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Nejasnosti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ACE24BD-7B87-4103-9EC3-CCC66A216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Frakční inspirace koncentrace kyslíku (FiO2) </a:t>
            </a:r>
          </a:p>
          <a:p>
            <a:endParaRPr lang="cs-CZ" dirty="0"/>
          </a:p>
          <a:p>
            <a:r>
              <a:rPr lang="cs-CZ" sz="1200" dirty="0"/>
              <a:t>(FiO2) C 0,30 je dostatečná ke zvýšení obecného výkonu </a:t>
            </a:r>
          </a:p>
          <a:p>
            <a:r>
              <a:rPr lang="cs-CZ" sz="1200" dirty="0"/>
              <a:t>je zapotřebí více studií, aby bylo možné stanovit co nejvíce prospěšné modality tréninku a vhodné kombinace vyššího tréninkového stresu a zotavení</a:t>
            </a:r>
          </a:p>
          <a:p>
            <a:endParaRPr lang="cs-CZ" sz="1200" dirty="0"/>
          </a:p>
          <a:p>
            <a:r>
              <a:rPr lang="cs-CZ" sz="1200" dirty="0">
                <a:solidFill>
                  <a:srgbClr val="FF0000"/>
                </a:solidFill>
                <a:highlight>
                  <a:srgbClr val="FFFF00"/>
                </a:highlight>
              </a:rPr>
              <a:t>Dobrý zdroj pro pochopení principu FiO2</a:t>
            </a:r>
          </a:p>
          <a:p>
            <a:r>
              <a:rPr lang="cs-CZ" sz="1200" dirty="0"/>
              <a:t>http://sestryvip.studentiguh.cz/kyslik/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169D0A2-EC55-4A15-930E-205BDF03C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301" y="3766211"/>
            <a:ext cx="5100577" cy="237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23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CD0367D-ADF0-48CD-80C2-196EA73ED2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20D6A19-475E-4A8E-9054-FD5E33EA3C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0B6075F-5C16-4245-9AAC-F77286580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Rizika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ACE24BD-7B87-4103-9EC3-CCC66A216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400" dirty="0"/>
              <a:t>může </a:t>
            </a:r>
            <a:r>
              <a:rPr lang="cs-CZ" sz="1400" dirty="0" err="1"/>
              <a:t>véstk</a:t>
            </a:r>
            <a:r>
              <a:rPr lang="cs-CZ" sz="1400" dirty="0"/>
              <a:t> plicnímu zánětu, otokům a poranění tkání  (</a:t>
            </a:r>
            <a:r>
              <a:rPr lang="cs-CZ" sz="1400" dirty="0" err="1"/>
              <a:t>biotrauma</a:t>
            </a:r>
            <a:r>
              <a:rPr lang="cs-CZ" sz="1400" dirty="0"/>
              <a:t>) </a:t>
            </a:r>
          </a:p>
          <a:p>
            <a:r>
              <a:rPr lang="cs-CZ" sz="1400" dirty="0"/>
              <a:t>obvykle vede </a:t>
            </a:r>
            <a:r>
              <a:rPr lang="cs-CZ" sz="1400" dirty="0" err="1"/>
              <a:t>suplementace</a:t>
            </a:r>
            <a:r>
              <a:rPr lang="cs-CZ" sz="1400" dirty="0"/>
              <a:t>  kyslíkem ke zvýšeným a nadpřirozeným hladinám PaO2</a:t>
            </a:r>
          </a:p>
          <a:p>
            <a:r>
              <a:rPr lang="cs-CZ" sz="1400" dirty="0"/>
              <a:t>arteriální </a:t>
            </a:r>
            <a:r>
              <a:rPr lang="cs-CZ" sz="1400" dirty="0" err="1"/>
              <a:t>hyperoxie</a:t>
            </a:r>
            <a:r>
              <a:rPr lang="cs-CZ" sz="1400" dirty="0"/>
              <a:t> u většiny vyvolává vazokonstrikci cévního řečiště - riziko, když je narušena </a:t>
            </a:r>
            <a:r>
              <a:rPr lang="cs-CZ" sz="1400" dirty="0" err="1"/>
              <a:t>perfúze</a:t>
            </a:r>
            <a:r>
              <a:rPr lang="cs-CZ" sz="1400" dirty="0"/>
              <a:t> orgánů</a:t>
            </a:r>
          </a:p>
          <a:p>
            <a:r>
              <a:rPr lang="cs-CZ" sz="1400" dirty="0" err="1"/>
              <a:t>hyperoxie</a:t>
            </a:r>
            <a:r>
              <a:rPr lang="cs-CZ" sz="1400" dirty="0"/>
              <a:t> má silný potenciál vyvolat </a:t>
            </a:r>
            <a:r>
              <a:rPr lang="cs-CZ" sz="1400" dirty="0" err="1"/>
              <a:t>hemodynamické</a:t>
            </a:r>
            <a:r>
              <a:rPr lang="cs-CZ" sz="1400" dirty="0"/>
              <a:t> změny, poškození plic a toxicitu kyslíku volnými O2 radikály (mají důležitou roli v buněčné signalizaci a homeostáze)</a:t>
            </a:r>
          </a:p>
          <a:p>
            <a:pPr lvl="1"/>
            <a:r>
              <a:rPr lang="cs-CZ" sz="1200" dirty="0"/>
              <a:t>když jsou antioxidační systémy nedostatečné, </a:t>
            </a:r>
            <a:r>
              <a:rPr lang="cs-CZ" sz="1200" dirty="0" err="1"/>
              <a:t>hyperoxie</a:t>
            </a:r>
            <a:r>
              <a:rPr lang="cs-CZ" sz="1200" dirty="0"/>
              <a:t> může způsobit akumulaci kyslíkových radikálů a může iniciovat toxicitu. </a:t>
            </a:r>
            <a:endParaRPr lang="cs-CZ" sz="600" dirty="0"/>
          </a:p>
          <a:p>
            <a:endParaRPr lang="cs-CZ" sz="1400" dirty="0"/>
          </a:p>
          <a:p>
            <a:r>
              <a:rPr lang="cs-CZ" sz="1400" dirty="0"/>
              <a:t>škodlivé účinky na centrální nervový systém a intoxikaci plic.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D2C095A-2A96-4DA2-BD4A-08B328299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387" y="3845977"/>
            <a:ext cx="5656162" cy="213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12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3A6F08-6A0C-475F-B258-8EEEA53501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Specifické formy tréninku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D612A28-1FC4-40E9-8136-74F1E76799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14B6201-ADA0-4D06-AC8F-B10A2A284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79" y="378000"/>
            <a:ext cx="11706447" cy="451576"/>
          </a:xfrm>
        </p:spPr>
        <p:txBody>
          <a:bodyPr/>
          <a:lstStyle/>
          <a:p>
            <a:r>
              <a:rPr lang="cs-CZ" dirty="0"/>
              <a:t>Základy vědy o HAT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6FB9371-5FD6-46B1-A908-27C04B52D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564411"/>
            <a:ext cx="10753200" cy="3509159"/>
          </a:xfrm>
        </p:spPr>
        <p:txBody>
          <a:bodyPr/>
          <a:lstStyle/>
          <a:p>
            <a:r>
              <a:rPr lang="cs-CZ" b="1" dirty="0"/>
              <a:t> </a:t>
            </a:r>
            <a:r>
              <a:rPr lang="cs-CZ" sz="1400" dirty="0"/>
              <a:t>Procento kyslíku ve vzduchu, ve srovnání s jinými plyny, zůstává nezávisle na nadmořské výšce relativně konstantní </a:t>
            </a:r>
            <a:r>
              <a:rPr lang="cs-CZ" sz="1400" b="1" dirty="0"/>
              <a:t>na 21 %</a:t>
            </a:r>
          </a:p>
          <a:p>
            <a:r>
              <a:rPr lang="cs-CZ" sz="1400" dirty="0"/>
              <a:t> </a:t>
            </a:r>
            <a:r>
              <a:rPr lang="cs-CZ" sz="1400" b="1" dirty="0"/>
              <a:t>S nadmořskou výškou se mění tlak vzduchu. </a:t>
            </a:r>
          </a:p>
          <a:p>
            <a:r>
              <a:rPr lang="cs-CZ" sz="1400" dirty="0">
                <a:solidFill>
                  <a:srgbClr val="FF0000"/>
                </a:solidFill>
              </a:rPr>
              <a:t>Ve vyšší nadmořské výšce - nižší tlak vzduchu - molekuly kyslíku jsou dále od sebe </a:t>
            </a:r>
          </a:p>
          <a:p>
            <a:r>
              <a:rPr lang="cs-CZ" sz="1400" b="1" dirty="0"/>
              <a:t>To znamená, že pro daný objem vzduchu je v něm ve výšce 3000 m nad mořem méně molekul kyslíku než na úrovni moře.</a:t>
            </a:r>
          </a:p>
          <a:p>
            <a:r>
              <a:rPr lang="cs-CZ" sz="1400" dirty="0"/>
              <a:t> = výsledkem je, že když </a:t>
            </a:r>
            <a:r>
              <a:rPr lang="cs-CZ" sz="1400" b="1" dirty="0">
                <a:solidFill>
                  <a:srgbClr val="FF0000"/>
                </a:solidFill>
              </a:rPr>
              <a:t>dýcháte do plic relativně fixovaný objem vzduchu a v tomto objemu vzduchu je méně molekul kyslíku, </a:t>
            </a:r>
            <a:r>
              <a:rPr lang="cs-CZ" sz="1400" dirty="0">
                <a:solidFill>
                  <a:srgbClr val="FF0000"/>
                </a:solidFill>
              </a:rPr>
              <a:t>do</a:t>
            </a:r>
            <a:r>
              <a:rPr lang="cs-CZ" sz="1400" dirty="0"/>
              <a:t> </a:t>
            </a:r>
            <a:r>
              <a:rPr lang="cs-CZ" sz="1400" b="1" dirty="0">
                <a:solidFill>
                  <a:srgbClr val="FF0000"/>
                </a:solidFill>
              </a:rPr>
              <a:t>vaší krve se dostane méně kyslíku</a:t>
            </a:r>
          </a:p>
          <a:p>
            <a:r>
              <a:rPr lang="cs-CZ" sz="1400" dirty="0"/>
              <a:t>Ve snaze udržet stabilní příjem kyslíku - tělo reaguje zvýšením rychlosti dýchání a srdeční frekvence</a:t>
            </a:r>
          </a:p>
          <a:p>
            <a:r>
              <a:rPr lang="cs-CZ" sz="1400" dirty="0"/>
              <a:t>Poměrně rychle také zvýšíte objem plazmy a postupem času (přibližně 3 týdny) se vaše tělo přizpůsobí životu ve vyšší nadmořské výšce tím, že produkuje více červených krvinek. </a:t>
            </a:r>
          </a:p>
        </p:txBody>
      </p:sp>
    </p:spTree>
    <p:extLst>
      <p:ext uri="{BB962C8B-B14F-4D97-AF65-F5344CB8AC3E}">
        <p14:creationId xmlns:p14="http://schemas.microsoft.com/office/powerpoint/2010/main" val="1410527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4F6418-C8AE-43DB-88D9-1C0178DE8A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D2E7BE9-0C72-4058-B702-B0730BB8AF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F4FCC4-E5AA-471B-89C1-D42E5E9DE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fungování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C29409D-9FC5-4A47-8699-8E5D53F96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400" b="1" dirty="0"/>
              <a:t>Výkon při cvičení je  podmíněn:</a:t>
            </a:r>
          </a:p>
          <a:p>
            <a:pPr lvl="1"/>
            <a:r>
              <a:rPr lang="cs-CZ" sz="1400" dirty="0"/>
              <a:t>O2 dodávkou do svalů kardiorespiračním systémem, </a:t>
            </a:r>
          </a:p>
          <a:p>
            <a:pPr lvl="1"/>
            <a:r>
              <a:rPr lang="cs-CZ" sz="1400" dirty="0"/>
              <a:t>difúzí O2 z kapilár do buněk </a:t>
            </a:r>
          </a:p>
          <a:p>
            <a:pPr lvl="1"/>
            <a:r>
              <a:rPr lang="cs-CZ" sz="1400" dirty="0"/>
              <a:t>využitím O2 kosterními svaly</a:t>
            </a:r>
          </a:p>
          <a:p>
            <a:endParaRPr lang="cs-CZ" sz="1400" dirty="0"/>
          </a:p>
          <a:p>
            <a:r>
              <a:rPr lang="cs-CZ" sz="1400" dirty="0"/>
              <a:t>S vyšší intenzitou cvičení, je zvýšení dodávky O2 do svalů limitováno akumulací H+ a anorganických fosfátů na nervosvalovém spojení = </a:t>
            </a:r>
            <a:r>
              <a:rPr lang="cs-CZ" sz="1400" b="1" dirty="0"/>
              <a:t>snižují kontraktilitu sv. buňky a vyvolávají únavu  </a:t>
            </a:r>
          </a:p>
          <a:p>
            <a:endParaRPr lang="cs-CZ" sz="1400" dirty="0"/>
          </a:p>
          <a:p>
            <a:r>
              <a:rPr lang="cs-CZ" sz="1400" b="1" dirty="0"/>
              <a:t>Snížená </a:t>
            </a:r>
            <a:r>
              <a:rPr lang="cs-CZ" sz="1400" b="1" dirty="0" err="1"/>
              <a:t>sumlementace</a:t>
            </a:r>
            <a:r>
              <a:rPr lang="cs-CZ" sz="1400" b="1" dirty="0"/>
              <a:t> O2 vede k náboru vláken </a:t>
            </a:r>
            <a:r>
              <a:rPr lang="cs-CZ" sz="1400" b="1" dirty="0" err="1"/>
              <a:t>IIa</a:t>
            </a:r>
            <a:r>
              <a:rPr lang="cs-CZ" sz="1400" b="1" dirty="0"/>
              <a:t>, která jsou pro vytrvalost méně vhodné než typ </a:t>
            </a:r>
            <a:r>
              <a:rPr lang="cs-CZ" sz="1400" b="1" dirty="0" err="1"/>
              <a:t>Ia</a:t>
            </a:r>
            <a:r>
              <a:rPr lang="cs-CZ" sz="1400" b="1" dirty="0"/>
              <a:t> </a:t>
            </a:r>
            <a:r>
              <a:rPr lang="cs-CZ" sz="1400" dirty="0"/>
              <a:t>- náchylnější k únavě </a:t>
            </a:r>
          </a:p>
          <a:p>
            <a:r>
              <a:rPr lang="cs-CZ" sz="1400" dirty="0"/>
              <a:t>V souladu s popsaným klesá okysličení mozkové tkáně během cvičení -  spojeno s odvykáním řešit efektivně motorické úkoly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948945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AC0853A-D7AC-4464-889F-8C957BC760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E96555-4BFB-46D3-81A7-86DF96EB49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BDC60BC-DA2C-4B21-A667-7109A566A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Pozitivní efekt HOT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D05C644-B1D3-469C-9E13-297589A51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400" dirty="0"/>
              <a:t>jsou spojeny s energetickým metabolismem ve svalech a mohou pozitivně ovlivnit opakující se svalové kontrakce (SV) nízké intenzity, celotělové aerobní i anaerobní vytrvalostní výkony</a:t>
            </a:r>
          </a:p>
          <a:p>
            <a:endParaRPr lang="cs-CZ" sz="1400" dirty="0"/>
          </a:p>
          <a:p>
            <a:r>
              <a:rPr lang="cs-CZ" sz="1400" b="1" dirty="0"/>
              <a:t>základní mechanismy pozitivního efektu zahrnovaly: </a:t>
            </a:r>
          </a:p>
          <a:p>
            <a:pPr lvl="1"/>
            <a:r>
              <a:rPr lang="cs-CZ" sz="1400" dirty="0"/>
              <a:t>oslabenou degradaci </a:t>
            </a:r>
            <a:r>
              <a:rPr lang="cs-CZ" sz="1400" dirty="0" err="1"/>
              <a:t>fosfokreatinu</a:t>
            </a:r>
            <a:endParaRPr lang="cs-CZ" sz="1400" dirty="0"/>
          </a:p>
          <a:p>
            <a:pPr lvl="1"/>
            <a:r>
              <a:rPr lang="cs-CZ" sz="1400" dirty="0"/>
              <a:t> sníženou </a:t>
            </a:r>
            <a:r>
              <a:rPr lang="cs-CZ" sz="1400" dirty="0" err="1"/>
              <a:t>glykogenolýzu</a:t>
            </a:r>
            <a:r>
              <a:rPr lang="cs-CZ" sz="1400" dirty="0"/>
              <a:t> ve svalech</a:t>
            </a:r>
          </a:p>
          <a:p>
            <a:pPr lvl="1"/>
            <a:r>
              <a:rPr lang="cs-CZ" sz="1400" dirty="0"/>
              <a:t>rychlejší </a:t>
            </a:r>
            <a:r>
              <a:rPr lang="cs-CZ" sz="1400" dirty="0" err="1"/>
              <a:t>resyntéza</a:t>
            </a:r>
            <a:r>
              <a:rPr lang="cs-CZ" sz="1400" dirty="0"/>
              <a:t> </a:t>
            </a:r>
            <a:r>
              <a:rPr lang="cs-CZ" sz="1400" dirty="0" err="1"/>
              <a:t>fosfokreatinu</a:t>
            </a:r>
            <a:r>
              <a:rPr lang="cs-CZ" sz="1400" dirty="0"/>
              <a:t> </a:t>
            </a:r>
          </a:p>
          <a:p>
            <a:pPr lvl="1"/>
            <a:endParaRPr lang="cs-CZ" sz="1400" dirty="0"/>
          </a:p>
          <a:p>
            <a:pPr lvl="1"/>
            <a:r>
              <a:rPr lang="cs-CZ" sz="1400" b="1" dirty="0"/>
              <a:t>zvýšení VO2max </a:t>
            </a:r>
            <a:r>
              <a:rPr lang="cs-CZ" sz="1400" dirty="0"/>
              <a:t>za </a:t>
            </a:r>
            <a:r>
              <a:rPr lang="cs-CZ" sz="1400" dirty="0" err="1"/>
              <a:t>hyperoxických</a:t>
            </a:r>
            <a:r>
              <a:rPr lang="cs-CZ" sz="1400" dirty="0"/>
              <a:t> podmínek v </a:t>
            </a:r>
            <a:r>
              <a:rPr lang="cs-CZ" sz="1400" dirty="0" err="1"/>
              <a:t>normoxii</a:t>
            </a:r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POZOR – výsledky studií nejsou jednotné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4E2411C-944F-47F5-B6AD-9517F2358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205941"/>
            <a:ext cx="5437234" cy="244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9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CD0367D-ADF0-48CD-80C2-196EA73ED2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20D6A19-475E-4A8E-9054-FD5E33EA3C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0B6075F-5C16-4245-9AAC-F77286580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fungování HOT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ACE24BD-7B87-4103-9EC3-CCC66A216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400" dirty="0"/>
              <a:t>Problém s cestováním do nadmořské výšky = schopnost sportovce trénovat se snižuje, zatímco se přizpůsobuje nadmořské výšce.</a:t>
            </a:r>
          </a:p>
          <a:p>
            <a:r>
              <a:rPr lang="cs-CZ" sz="1400" dirty="0"/>
              <a:t>ANP klesá o přibližně 10% ve srovnání s hladinou moře v nadmořských výškách mezi 1800 – 2500 m </a:t>
            </a:r>
          </a:p>
          <a:p>
            <a:r>
              <a:rPr lang="cs-CZ" sz="1400" b="1" dirty="0"/>
              <a:t>Ve vyšší n. výšce:</a:t>
            </a:r>
          </a:p>
          <a:p>
            <a:pPr lvl="1"/>
            <a:r>
              <a:rPr lang="cs-CZ" sz="1400" dirty="0"/>
              <a:t> je pomalejší zotavení, což znamená = sportovec je méně schopný zvládnout vysoké tréninkové zatížení, </a:t>
            </a:r>
          </a:p>
          <a:p>
            <a:pPr lvl="1"/>
            <a:r>
              <a:rPr lang="cs-CZ" sz="1400" dirty="0"/>
              <a:t>Někteří </a:t>
            </a:r>
            <a:r>
              <a:rPr lang="cs-CZ" sz="1400" dirty="0" err="1"/>
              <a:t>sp</a:t>
            </a:r>
            <a:r>
              <a:rPr lang="cs-CZ" sz="1400" dirty="0"/>
              <a:t>. mají narušený spánek - zhoršuje problém zotavení. </a:t>
            </a:r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Jedním z řešení, alespoň co se týká zátěže tréninku, je </a:t>
            </a:r>
            <a:r>
              <a:rPr lang="cs-CZ" sz="1400" b="1" dirty="0"/>
              <a:t>trénink se </a:t>
            </a:r>
            <a:r>
              <a:rPr lang="cs-CZ" sz="1400" b="1" dirty="0" err="1"/>
              <a:t>suplementací</a:t>
            </a:r>
            <a:r>
              <a:rPr lang="cs-CZ" sz="1400" b="1" dirty="0"/>
              <a:t> kyslíkem.</a:t>
            </a:r>
          </a:p>
          <a:p>
            <a:pPr lvl="1"/>
            <a:endParaRPr lang="cs-CZ" sz="1400" b="1" dirty="0"/>
          </a:p>
          <a:p>
            <a:pPr lvl="1"/>
            <a:r>
              <a:rPr lang="cs-CZ" sz="1400" dirty="0" err="1"/>
              <a:t>Suplementace</a:t>
            </a:r>
            <a:r>
              <a:rPr lang="cs-CZ" sz="1400" dirty="0"/>
              <a:t> kyslíkem je v zásadě aplikace konceptu „Live </a:t>
            </a:r>
            <a:r>
              <a:rPr lang="cs-CZ" sz="1400" dirty="0" err="1"/>
              <a:t>High</a:t>
            </a:r>
            <a:r>
              <a:rPr lang="cs-CZ" sz="1400" dirty="0"/>
              <a:t>, </a:t>
            </a:r>
            <a:r>
              <a:rPr lang="cs-CZ" sz="1400" dirty="0" err="1"/>
              <a:t>Train</a:t>
            </a:r>
            <a:r>
              <a:rPr lang="cs-CZ" sz="1400" dirty="0"/>
              <a:t> </a:t>
            </a:r>
            <a:r>
              <a:rPr lang="cs-CZ" sz="1400" dirty="0" err="1"/>
              <a:t>Low</a:t>
            </a:r>
            <a:r>
              <a:rPr lang="cs-CZ" sz="1400" dirty="0"/>
              <a:t>“ pro sportovce, kteří již žijí ve výšce. </a:t>
            </a:r>
          </a:p>
          <a:p>
            <a:pPr lvl="1"/>
            <a:r>
              <a:rPr lang="cs-CZ" sz="1400" dirty="0"/>
              <a:t>Místo tréninku s 21% kyslíku lze parciální tlak kyslíku výrazně zvýšit. </a:t>
            </a:r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Funguje doplňkový trénink kyslíku? </a:t>
            </a:r>
            <a:r>
              <a:rPr lang="cs-CZ" sz="1400" b="1" dirty="0"/>
              <a:t>Ano</a:t>
            </a:r>
            <a:r>
              <a:rPr lang="cs-CZ" sz="1400" dirty="0"/>
              <a:t> </a:t>
            </a:r>
          </a:p>
          <a:p>
            <a:pPr lvl="1"/>
            <a:r>
              <a:rPr lang="cs-CZ" sz="1400" dirty="0"/>
              <a:t>Když sportovec trénuje s doplňkovým kyslíkem, zvyšuje se jeho výkon při dané srdeční frekvenci. </a:t>
            </a:r>
          </a:p>
          <a:p>
            <a:pPr lvl="1"/>
            <a:r>
              <a:rPr lang="cs-CZ" sz="1400" dirty="0"/>
              <a:t>Jsou schopni </a:t>
            </a:r>
            <a:r>
              <a:rPr lang="cs-CZ" sz="1400" dirty="0">
                <a:highlight>
                  <a:srgbClr val="FFFF00"/>
                </a:highlight>
              </a:rPr>
              <a:t>produkovat větší pracovní zátěž = vede k většímu tréninkovému stimulu </a:t>
            </a:r>
          </a:p>
          <a:p>
            <a:pPr lvl="1"/>
            <a:r>
              <a:rPr lang="cs-CZ" sz="1400" dirty="0"/>
              <a:t>Sportovci žijící v nadmořské výšce však čelí výzvě zotavit se z těchto tvrdých tréninků při dýchání tenčího vzduchu ve vysokých nadmořských výškách.</a:t>
            </a:r>
          </a:p>
          <a:p>
            <a:pPr lvl="1"/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931105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CD0367D-ADF0-48CD-80C2-196EA73ED2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20D6A19-475E-4A8E-9054-FD5E33EA3C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0B6075F-5C16-4245-9AAC-F77286580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Účinky HOT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ACE24BD-7B87-4103-9EC3-CCC66A216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400" dirty="0"/>
              <a:t>Sportovci využívají HOT při cvičení, </a:t>
            </a:r>
            <a:r>
              <a:rPr lang="cs-CZ" sz="1400" b="1" dirty="0"/>
              <a:t>kde je rozhodující dodávka kyslíku a vysoký výkon</a:t>
            </a:r>
          </a:p>
          <a:p>
            <a:r>
              <a:rPr lang="cs-CZ" sz="1400" dirty="0">
                <a:highlight>
                  <a:srgbClr val="FFFF00"/>
                </a:highlight>
              </a:rPr>
              <a:t>účinky </a:t>
            </a:r>
            <a:r>
              <a:rPr lang="cs-CZ" sz="1400" dirty="0" err="1">
                <a:highlight>
                  <a:srgbClr val="FFFF00"/>
                </a:highlight>
              </a:rPr>
              <a:t>hyperoxie</a:t>
            </a:r>
            <a:r>
              <a:rPr lang="cs-CZ" sz="1400" dirty="0">
                <a:highlight>
                  <a:srgbClr val="FFFF00"/>
                </a:highlight>
              </a:rPr>
              <a:t> na výkon cvičení</a:t>
            </a:r>
          </a:p>
          <a:p>
            <a:pPr lvl="1"/>
            <a:r>
              <a:rPr lang="cs-CZ" sz="1200" dirty="0"/>
              <a:t>prokázáno zlepšení maximální absorpce kyslíku (VO2max) </a:t>
            </a:r>
          </a:p>
          <a:p>
            <a:pPr lvl="1"/>
            <a:r>
              <a:rPr lang="cs-CZ" sz="1200" dirty="0"/>
              <a:t>prodloužena maximální doba cvičení při vysoce intenzivním aerobním cvičení </a:t>
            </a:r>
          </a:p>
          <a:p>
            <a:pPr lvl="1"/>
            <a:r>
              <a:rPr lang="cs-CZ" sz="1200" dirty="0"/>
              <a:t>prokázán zvýšený maximální anaerobní výkon </a:t>
            </a:r>
          </a:p>
          <a:p>
            <a:pPr lvl="1"/>
            <a:r>
              <a:rPr lang="cs-CZ" sz="1200" dirty="0"/>
              <a:t>během sub-maximálního aerobního cvičení je srdeční frekvence, koncentrace laktátu v krvi a hodnocení vnímané námahy (RPE) u </a:t>
            </a:r>
            <a:r>
              <a:rPr lang="cs-CZ" sz="1200" dirty="0" err="1"/>
              <a:t>hyperoxiků</a:t>
            </a:r>
            <a:r>
              <a:rPr lang="cs-CZ" sz="1200" dirty="0"/>
              <a:t> nižší než za </a:t>
            </a:r>
            <a:r>
              <a:rPr lang="cs-CZ" sz="1200" dirty="0" err="1"/>
              <a:t>normoxických</a:t>
            </a:r>
            <a:r>
              <a:rPr lang="cs-CZ" sz="1200" dirty="0"/>
              <a:t> podmínek</a:t>
            </a:r>
          </a:p>
          <a:p>
            <a:pPr lvl="1"/>
            <a:r>
              <a:rPr lang="cs-CZ" sz="1200" dirty="0"/>
              <a:t>prokázány pozitivní účinky </a:t>
            </a:r>
            <a:r>
              <a:rPr lang="cs-CZ" sz="1200" dirty="0" err="1"/>
              <a:t>hyperoxie</a:t>
            </a:r>
            <a:r>
              <a:rPr lang="cs-CZ" sz="1200" dirty="0"/>
              <a:t> během celotělového aerobního a anaerobního cvičení </a:t>
            </a:r>
          </a:p>
          <a:p>
            <a:pPr lvl="1"/>
            <a:r>
              <a:rPr lang="cs-CZ" sz="1200" dirty="0"/>
              <a:t>prokázána lepší lokální svalová vytrvalost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49F18BC-080E-44F3-A125-73D4610FC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301" y="3830677"/>
            <a:ext cx="4757195" cy="214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85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CD0367D-ADF0-48CD-80C2-196EA73ED2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20D6A19-475E-4A8E-9054-FD5E33EA3C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0B6075F-5C16-4245-9AAC-F77286580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ACE24BD-7B87-4103-9EC3-CCC66A216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4723870" cy="4139998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54DBA8D-B3AE-46A4-B66C-F1905E273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873" y="52086"/>
            <a:ext cx="6623127" cy="65532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F5F351B-4004-4FDF-93AA-73F6AAF95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52" y="1952141"/>
            <a:ext cx="4883273" cy="2411400"/>
          </a:xfrm>
          <a:prstGeom prst="rect">
            <a:avLst/>
          </a:prstGeom>
        </p:spPr>
      </p:pic>
      <p:sp>
        <p:nvSpPr>
          <p:cNvPr id="8" name="Šipka: dolů 7">
            <a:extLst>
              <a:ext uri="{FF2B5EF4-FFF2-40B4-BE49-F238E27FC236}">
                <a16:creationId xmlns:a16="http://schemas.microsoft.com/office/drawing/2014/main" id="{C9988849-F83A-4A5D-9175-BA706D10988D}"/>
              </a:ext>
            </a:extLst>
          </p:cNvPr>
          <p:cNvSpPr/>
          <p:nvPr/>
        </p:nvSpPr>
        <p:spPr bwMode="auto">
          <a:xfrm rot="5400000">
            <a:off x="9875895" y="1107311"/>
            <a:ext cx="231494" cy="88353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Šipka: dolů 8">
            <a:extLst>
              <a:ext uri="{FF2B5EF4-FFF2-40B4-BE49-F238E27FC236}">
                <a16:creationId xmlns:a16="http://schemas.microsoft.com/office/drawing/2014/main" id="{CE767CE8-FE1E-418E-907B-519CD904E96A}"/>
              </a:ext>
            </a:extLst>
          </p:cNvPr>
          <p:cNvSpPr/>
          <p:nvPr/>
        </p:nvSpPr>
        <p:spPr bwMode="auto">
          <a:xfrm rot="5400000">
            <a:off x="9875895" y="1738009"/>
            <a:ext cx="231494" cy="88353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16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CD0367D-ADF0-48CD-80C2-196EA73ED2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20D6A19-475E-4A8E-9054-FD5E33EA3C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0B6075F-5C16-4245-9AAC-F77286580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ACE24BD-7B87-4103-9EC3-CCC66A216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940986"/>
            <a:ext cx="5510679" cy="4287014"/>
          </a:xfrm>
        </p:spPr>
        <p:txBody>
          <a:bodyPr/>
          <a:lstStyle/>
          <a:p>
            <a:endParaRPr lang="cs-CZ" sz="1400" dirty="0"/>
          </a:p>
          <a:p>
            <a:endParaRPr lang="cs-CZ" sz="1400" dirty="0"/>
          </a:p>
          <a:p>
            <a:r>
              <a:rPr lang="cs-CZ" sz="1400" dirty="0" err="1"/>
              <a:t>hyperoxie</a:t>
            </a:r>
            <a:r>
              <a:rPr lang="cs-CZ" sz="1400" dirty="0"/>
              <a:t> zlepšuje pohybový výkon během progresivní rampy i konstantního zatížení kole </a:t>
            </a:r>
          </a:p>
          <a:p>
            <a:r>
              <a:rPr lang="cs-CZ" sz="1400" b="1" dirty="0"/>
              <a:t>zlepšení výkonu souviselo s:</a:t>
            </a:r>
          </a:p>
          <a:p>
            <a:pPr lvl="1"/>
            <a:r>
              <a:rPr lang="cs-CZ" sz="1400" dirty="0"/>
              <a:t>vyšší účinností výměny plicních plynů,</a:t>
            </a:r>
          </a:p>
          <a:p>
            <a:pPr lvl="1"/>
            <a:r>
              <a:rPr lang="cs-CZ" sz="1400" dirty="0"/>
              <a:t>sníženou ventilační prací a srdeční frekvence při shodném zatížení</a:t>
            </a:r>
          </a:p>
          <a:p>
            <a:pPr lvl="1"/>
            <a:r>
              <a:rPr lang="cs-CZ" sz="1400" dirty="0"/>
              <a:t>zvýšením SpO2, CTO a QMTO. </a:t>
            </a:r>
          </a:p>
          <a:p>
            <a:endParaRPr lang="cs-CZ" sz="1400" dirty="0"/>
          </a:p>
          <a:p>
            <a:r>
              <a:rPr lang="cs-CZ" sz="1400" dirty="0"/>
              <a:t>Prokázáno snížené vnímání dušnosti </a:t>
            </a:r>
          </a:p>
          <a:p>
            <a:r>
              <a:rPr lang="cs-CZ" sz="1400" dirty="0"/>
              <a:t>Limitace cvičení souvisí s kardiopulmonálními i svalovými a centrálními mechanismy nervového systému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8997EC0-D089-4789-8240-F85E8C675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2075"/>
            <a:ext cx="5815354" cy="67559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B4E275F-C6A7-48ED-B905-B23162423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4" y="102076"/>
            <a:ext cx="4883273" cy="24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08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CD0367D-ADF0-48CD-80C2-196EA73ED2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20D6A19-475E-4A8E-9054-FD5E33EA3C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0B6075F-5C16-4245-9AAC-F77286580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ACE24BD-7B87-4103-9EC3-CCC66A216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373B735-0158-40F0-A66E-26A255C78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74" y="1692002"/>
            <a:ext cx="11300749" cy="50280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4E57D80-0F6B-4044-B3C7-2A973A199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524" y="85006"/>
            <a:ext cx="3455874" cy="1606996"/>
          </a:xfrm>
          <a:prstGeom prst="rect">
            <a:avLst/>
          </a:prstGeom>
        </p:spPr>
      </p:pic>
      <p:sp>
        <p:nvSpPr>
          <p:cNvPr id="8" name="Šipka: dolů 7">
            <a:extLst>
              <a:ext uri="{FF2B5EF4-FFF2-40B4-BE49-F238E27FC236}">
                <a16:creationId xmlns:a16="http://schemas.microsoft.com/office/drawing/2014/main" id="{E6CB37F9-3111-4ABD-BEA9-11AAAE14DD0B}"/>
              </a:ext>
            </a:extLst>
          </p:cNvPr>
          <p:cNvSpPr/>
          <p:nvPr/>
        </p:nvSpPr>
        <p:spPr bwMode="auto">
          <a:xfrm>
            <a:off x="6631125" y="2179899"/>
            <a:ext cx="231494" cy="88353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39784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SPORT-CZ.potx" id="{EB88D0DB-7743-4528-9EE8-DD95BA8206E6}" vid="{F99CF5B8-3D60-4D07-AB66-45385955F632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prezentace-sport-cz</Template>
  <TotalTime>311</TotalTime>
  <Words>920</Words>
  <Application>Microsoft Office PowerPoint</Application>
  <PresentationFormat>Širokoúhlá obrazovka</PresentationFormat>
  <Paragraphs>119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Tahoma</vt:lpstr>
      <vt:lpstr>Wingdings</vt:lpstr>
      <vt:lpstr>Prezentace_MU_CZ</vt:lpstr>
      <vt:lpstr>Hyperoxický trénink</vt:lpstr>
      <vt:lpstr>Základy vědy o HAT </vt:lpstr>
      <vt:lpstr>Princip fungování</vt:lpstr>
      <vt:lpstr>Pozitivní efekt HOT</vt:lpstr>
      <vt:lpstr>Princip fungování HOT</vt:lpstr>
      <vt:lpstr>Účinky HOT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Nejasnosti</vt:lpstr>
      <vt:lpstr>Rizika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Cacek</dc:creator>
  <cp:lastModifiedBy>Jan Cacek</cp:lastModifiedBy>
  <cp:revision>46</cp:revision>
  <cp:lastPrinted>1601-01-01T00:00:00Z</cp:lastPrinted>
  <dcterms:created xsi:type="dcterms:W3CDTF">2019-11-08T16:15:01Z</dcterms:created>
  <dcterms:modified xsi:type="dcterms:W3CDTF">2021-03-18T12:12:02Z</dcterms:modified>
</cp:coreProperties>
</file>