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28"/>
  </p:notesMasterIdLst>
  <p:handoutMasterIdLst>
    <p:handoutMasterId r:id="rId29"/>
  </p:handoutMasterIdLst>
  <p:sldIdLst>
    <p:sldId id="256" r:id="rId5"/>
    <p:sldId id="258" r:id="rId6"/>
    <p:sldId id="261" r:id="rId7"/>
    <p:sldId id="262" r:id="rId8"/>
    <p:sldId id="259" r:id="rId9"/>
    <p:sldId id="260" r:id="rId10"/>
    <p:sldId id="263" r:id="rId11"/>
    <p:sldId id="270" r:id="rId12"/>
    <p:sldId id="272" r:id="rId13"/>
    <p:sldId id="273" r:id="rId14"/>
    <p:sldId id="271" r:id="rId15"/>
    <p:sldId id="274" r:id="rId16"/>
    <p:sldId id="275" r:id="rId17"/>
    <p:sldId id="276" r:id="rId18"/>
    <p:sldId id="264" r:id="rId19"/>
    <p:sldId id="265" r:id="rId20"/>
    <p:sldId id="266" r:id="rId21"/>
    <p:sldId id="267" r:id="rId22"/>
    <p:sldId id="269" r:id="rId23"/>
    <p:sldId id="277" r:id="rId24"/>
    <p:sldId id="268" r:id="rId25"/>
    <p:sldId id="278" r:id="rId26"/>
    <p:sldId id="257" r:id="rId27"/>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AC8AF"/>
    <a:srgbClr val="9100DC"/>
    <a:srgbClr val="0000DC"/>
    <a:srgbClr val="F01928"/>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32FFE8-9EEB-455B-8DB3-F782A2B2ACB2}" v="7" dt="2022-04-07T18:25:08.143"/>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9" autoAdjust="0"/>
    <p:restoredTop sz="95768" autoAdjust="0"/>
  </p:normalViewPr>
  <p:slideViewPr>
    <p:cSldViewPr snapToGrid="0">
      <p:cViewPr varScale="1">
        <p:scale>
          <a:sx n="29" d="100"/>
          <a:sy n="29" d="100"/>
        </p:scale>
        <p:origin x="96" y="1398"/>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máš Kalina" userId="45bbb01e-5cd3-4f7f-8e55-4626a61d755e" providerId="ADAL" clId="{2D32FFE8-9EEB-455B-8DB3-F782A2B2ACB2}"/>
    <pc:docChg chg="undo custSel addSld modSld">
      <pc:chgData name="Tomáš Kalina" userId="45bbb01e-5cd3-4f7f-8e55-4626a61d755e" providerId="ADAL" clId="{2D32FFE8-9EEB-455B-8DB3-F782A2B2ACB2}" dt="2022-04-07T19:59:38.537" v="161" actId="20577"/>
      <pc:docMkLst>
        <pc:docMk/>
      </pc:docMkLst>
      <pc:sldChg chg="modSp mod">
        <pc:chgData name="Tomáš Kalina" userId="45bbb01e-5cd3-4f7f-8e55-4626a61d755e" providerId="ADAL" clId="{2D32FFE8-9EEB-455B-8DB3-F782A2B2ACB2}" dt="2022-04-06T23:18:22.198" v="83" actId="207"/>
        <pc:sldMkLst>
          <pc:docMk/>
          <pc:sldMk cId="2122959697" sldId="257"/>
        </pc:sldMkLst>
        <pc:spChg chg="mod">
          <ac:chgData name="Tomáš Kalina" userId="45bbb01e-5cd3-4f7f-8e55-4626a61d755e" providerId="ADAL" clId="{2D32FFE8-9EEB-455B-8DB3-F782A2B2ACB2}" dt="2022-04-06T23:18:22.198" v="83" actId="207"/>
          <ac:spMkLst>
            <pc:docMk/>
            <pc:sldMk cId="2122959697" sldId="257"/>
            <ac:spMk id="5" creationId="{4B673ECC-AA2C-4B81-8FC2-A3C48F9C7A8E}"/>
          </ac:spMkLst>
        </pc:spChg>
      </pc:sldChg>
      <pc:sldChg chg="modSp mod">
        <pc:chgData name="Tomáš Kalina" userId="45bbb01e-5cd3-4f7f-8e55-4626a61d755e" providerId="ADAL" clId="{2D32FFE8-9EEB-455B-8DB3-F782A2B2ACB2}" dt="2022-04-06T22:32:31.316" v="0" actId="20577"/>
        <pc:sldMkLst>
          <pc:docMk/>
          <pc:sldMk cId="3359738255" sldId="263"/>
        </pc:sldMkLst>
        <pc:spChg chg="mod">
          <ac:chgData name="Tomáš Kalina" userId="45bbb01e-5cd3-4f7f-8e55-4626a61d755e" providerId="ADAL" clId="{2D32FFE8-9EEB-455B-8DB3-F782A2B2ACB2}" dt="2022-04-06T22:32:31.316" v="0" actId="20577"/>
          <ac:spMkLst>
            <pc:docMk/>
            <pc:sldMk cId="3359738255" sldId="263"/>
            <ac:spMk id="4" creationId="{562873AF-B516-4384-B7B6-DCEE1D5F8109}"/>
          </ac:spMkLst>
        </pc:spChg>
      </pc:sldChg>
      <pc:sldChg chg="modSp mod">
        <pc:chgData name="Tomáš Kalina" userId="45bbb01e-5cd3-4f7f-8e55-4626a61d755e" providerId="ADAL" clId="{2D32FFE8-9EEB-455B-8DB3-F782A2B2ACB2}" dt="2022-04-06T23:19:32.256" v="89" actId="20577"/>
        <pc:sldMkLst>
          <pc:docMk/>
          <pc:sldMk cId="2507004256" sldId="274"/>
        </pc:sldMkLst>
        <pc:spChg chg="mod">
          <ac:chgData name="Tomáš Kalina" userId="45bbb01e-5cd3-4f7f-8e55-4626a61d755e" providerId="ADAL" clId="{2D32FFE8-9EEB-455B-8DB3-F782A2B2ACB2}" dt="2022-04-06T23:19:32.256" v="89" actId="20577"/>
          <ac:spMkLst>
            <pc:docMk/>
            <pc:sldMk cId="2507004256" sldId="274"/>
            <ac:spMk id="5" creationId="{6BF63C40-6C15-4EA1-9818-AA31256892CC}"/>
          </ac:spMkLst>
        </pc:spChg>
      </pc:sldChg>
      <pc:sldChg chg="modSp mod">
        <pc:chgData name="Tomáš Kalina" userId="45bbb01e-5cd3-4f7f-8e55-4626a61d755e" providerId="ADAL" clId="{2D32FFE8-9EEB-455B-8DB3-F782A2B2ACB2}" dt="2022-04-06T23:20:30.253" v="99" actId="20577"/>
        <pc:sldMkLst>
          <pc:docMk/>
          <pc:sldMk cId="1266976397" sldId="276"/>
        </pc:sldMkLst>
        <pc:spChg chg="mod">
          <ac:chgData name="Tomáš Kalina" userId="45bbb01e-5cd3-4f7f-8e55-4626a61d755e" providerId="ADAL" clId="{2D32FFE8-9EEB-455B-8DB3-F782A2B2ACB2}" dt="2022-04-06T23:20:30.253" v="99" actId="20577"/>
          <ac:spMkLst>
            <pc:docMk/>
            <pc:sldMk cId="1266976397" sldId="276"/>
            <ac:spMk id="8" creationId="{26CE3A03-796A-4BFF-A6F2-6E6CC1A45A65}"/>
          </ac:spMkLst>
        </pc:spChg>
      </pc:sldChg>
      <pc:sldChg chg="addSp delSp modSp new mod modClrScheme chgLayout">
        <pc:chgData name="Tomáš Kalina" userId="45bbb01e-5cd3-4f7f-8e55-4626a61d755e" providerId="ADAL" clId="{2D32FFE8-9EEB-455B-8DB3-F782A2B2ACB2}" dt="2022-04-06T23:17:47.215" v="81"/>
        <pc:sldMkLst>
          <pc:docMk/>
          <pc:sldMk cId="3639146875" sldId="277"/>
        </pc:sldMkLst>
        <pc:spChg chg="mod ord">
          <ac:chgData name="Tomáš Kalina" userId="45bbb01e-5cd3-4f7f-8e55-4626a61d755e" providerId="ADAL" clId="{2D32FFE8-9EEB-455B-8DB3-F782A2B2ACB2}" dt="2022-04-06T23:17:47.215" v="81"/>
          <ac:spMkLst>
            <pc:docMk/>
            <pc:sldMk cId="3639146875" sldId="277"/>
            <ac:spMk id="2" creationId="{3CCCB5B2-F888-4C43-8393-6419B48CB0FA}"/>
          </ac:spMkLst>
        </pc:spChg>
        <pc:spChg chg="mod ord">
          <ac:chgData name="Tomáš Kalina" userId="45bbb01e-5cd3-4f7f-8e55-4626a61d755e" providerId="ADAL" clId="{2D32FFE8-9EEB-455B-8DB3-F782A2B2ACB2}" dt="2022-04-06T23:16:40.899" v="74" actId="700"/>
          <ac:spMkLst>
            <pc:docMk/>
            <pc:sldMk cId="3639146875" sldId="277"/>
            <ac:spMk id="3" creationId="{493A4DA8-6F7A-443A-B35F-472352E97CF3}"/>
          </ac:spMkLst>
        </pc:spChg>
        <pc:spChg chg="mod ord">
          <ac:chgData name="Tomáš Kalina" userId="45bbb01e-5cd3-4f7f-8e55-4626a61d755e" providerId="ADAL" clId="{2D32FFE8-9EEB-455B-8DB3-F782A2B2ACB2}" dt="2022-04-06T23:16:40.899" v="74" actId="700"/>
          <ac:spMkLst>
            <pc:docMk/>
            <pc:sldMk cId="3639146875" sldId="277"/>
            <ac:spMk id="4" creationId="{AAB2C00E-DF16-4412-BC9F-B146634196D2}"/>
          </ac:spMkLst>
        </pc:spChg>
        <pc:spChg chg="mod ord">
          <ac:chgData name="Tomáš Kalina" userId="45bbb01e-5cd3-4f7f-8e55-4626a61d755e" providerId="ADAL" clId="{2D32FFE8-9EEB-455B-8DB3-F782A2B2ACB2}" dt="2022-04-06T23:17:32.495" v="78" actId="21"/>
          <ac:spMkLst>
            <pc:docMk/>
            <pc:sldMk cId="3639146875" sldId="277"/>
            <ac:spMk id="5" creationId="{8D0FEB45-4140-4440-9B14-C104C747AD92}"/>
          </ac:spMkLst>
        </pc:spChg>
        <pc:spChg chg="add del">
          <ac:chgData name="Tomáš Kalina" userId="45bbb01e-5cd3-4f7f-8e55-4626a61d755e" providerId="ADAL" clId="{2D32FFE8-9EEB-455B-8DB3-F782A2B2ACB2}" dt="2022-04-06T23:16:00.741" v="71"/>
          <ac:spMkLst>
            <pc:docMk/>
            <pc:sldMk cId="3639146875" sldId="277"/>
            <ac:spMk id="6" creationId="{1556862E-6C23-4553-AF48-7BB110065E54}"/>
          </ac:spMkLst>
        </pc:spChg>
        <pc:spChg chg="add del">
          <ac:chgData name="Tomáš Kalina" userId="45bbb01e-5cd3-4f7f-8e55-4626a61d755e" providerId="ADAL" clId="{2D32FFE8-9EEB-455B-8DB3-F782A2B2ACB2}" dt="2022-04-06T23:16:23.081" v="73"/>
          <ac:spMkLst>
            <pc:docMk/>
            <pc:sldMk cId="3639146875" sldId="277"/>
            <ac:spMk id="7" creationId="{F7479600-0E18-4C5F-BAD6-E738F49E781F}"/>
          </ac:spMkLst>
        </pc:spChg>
        <pc:spChg chg="add del mod ord">
          <ac:chgData name="Tomáš Kalina" userId="45bbb01e-5cd3-4f7f-8e55-4626a61d755e" providerId="ADAL" clId="{2D32FFE8-9EEB-455B-8DB3-F782A2B2ACB2}" dt="2022-04-06T23:16:42.993" v="75"/>
          <ac:spMkLst>
            <pc:docMk/>
            <pc:sldMk cId="3639146875" sldId="277"/>
            <ac:spMk id="8" creationId="{05D5C3A8-764F-4E8C-BFB5-32425FF6FDEB}"/>
          </ac:spMkLst>
        </pc:spChg>
        <pc:spChg chg="add del mod">
          <ac:chgData name="Tomáš Kalina" userId="45bbb01e-5cd3-4f7f-8e55-4626a61d755e" providerId="ADAL" clId="{2D32FFE8-9EEB-455B-8DB3-F782A2B2ACB2}" dt="2022-04-06T23:16:46.965" v="76"/>
          <ac:spMkLst>
            <pc:docMk/>
            <pc:sldMk cId="3639146875" sldId="277"/>
            <ac:spMk id="9" creationId="{7E0B9195-F321-4EE0-8C5D-309EF74C78E7}"/>
          </ac:spMkLst>
        </pc:spChg>
        <pc:spChg chg="add del mod">
          <ac:chgData name="Tomáš Kalina" userId="45bbb01e-5cd3-4f7f-8e55-4626a61d755e" providerId="ADAL" clId="{2D32FFE8-9EEB-455B-8DB3-F782A2B2ACB2}" dt="2022-04-06T23:17:21.235" v="77" actId="22"/>
          <ac:spMkLst>
            <pc:docMk/>
            <pc:sldMk cId="3639146875" sldId="277"/>
            <ac:spMk id="10" creationId="{78A2D6DA-716B-414C-B3C3-3B0DF6026BF6}"/>
          </ac:spMkLst>
        </pc:spChg>
        <pc:picChg chg="add mod ord">
          <ac:chgData name="Tomáš Kalina" userId="45bbb01e-5cd3-4f7f-8e55-4626a61d755e" providerId="ADAL" clId="{2D32FFE8-9EEB-455B-8DB3-F782A2B2ACB2}" dt="2022-04-06T23:17:21.235" v="77" actId="22"/>
          <ac:picMkLst>
            <pc:docMk/>
            <pc:sldMk cId="3639146875" sldId="277"/>
            <ac:picMk id="12" creationId="{B8846FD8-F6E3-4062-8887-CBB8C73EDA3A}"/>
          </ac:picMkLst>
        </pc:picChg>
      </pc:sldChg>
      <pc:sldChg chg="addSp delSp modSp new mod modClrScheme chgLayout">
        <pc:chgData name="Tomáš Kalina" userId="45bbb01e-5cd3-4f7f-8e55-4626a61d755e" providerId="ADAL" clId="{2D32FFE8-9EEB-455B-8DB3-F782A2B2ACB2}" dt="2022-04-07T19:59:38.537" v="161" actId="20577"/>
        <pc:sldMkLst>
          <pc:docMk/>
          <pc:sldMk cId="4037321071" sldId="278"/>
        </pc:sldMkLst>
        <pc:spChg chg="mod ord">
          <ac:chgData name="Tomáš Kalina" userId="45bbb01e-5cd3-4f7f-8e55-4626a61d755e" providerId="ADAL" clId="{2D32FFE8-9EEB-455B-8DB3-F782A2B2ACB2}" dt="2022-04-07T18:25:06.828" v="114" actId="700"/>
          <ac:spMkLst>
            <pc:docMk/>
            <pc:sldMk cId="4037321071" sldId="278"/>
            <ac:spMk id="2" creationId="{B317F6EA-C067-4A4C-A21D-6B5C783AB016}"/>
          </ac:spMkLst>
        </pc:spChg>
        <pc:spChg chg="mod ord">
          <ac:chgData name="Tomáš Kalina" userId="45bbb01e-5cd3-4f7f-8e55-4626a61d755e" providerId="ADAL" clId="{2D32FFE8-9EEB-455B-8DB3-F782A2B2ACB2}" dt="2022-04-07T18:25:06.828" v="114" actId="700"/>
          <ac:spMkLst>
            <pc:docMk/>
            <pc:sldMk cId="4037321071" sldId="278"/>
            <ac:spMk id="3" creationId="{C3025440-FE41-49C2-BC89-ECE0046D3F0D}"/>
          </ac:spMkLst>
        </pc:spChg>
        <pc:spChg chg="mod ord">
          <ac:chgData name="Tomáš Kalina" userId="45bbb01e-5cd3-4f7f-8e55-4626a61d755e" providerId="ADAL" clId="{2D32FFE8-9EEB-455B-8DB3-F782A2B2ACB2}" dt="2022-04-07T18:25:06.828" v="114" actId="700"/>
          <ac:spMkLst>
            <pc:docMk/>
            <pc:sldMk cId="4037321071" sldId="278"/>
            <ac:spMk id="4" creationId="{07DFB3F6-FFAB-4E24-913C-CAACDD01EB8D}"/>
          </ac:spMkLst>
        </pc:spChg>
        <pc:spChg chg="del mod ord">
          <ac:chgData name="Tomáš Kalina" userId="45bbb01e-5cd3-4f7f-8e55-4626a61d755e" providerId="ADAL" clId="{2D32FFE8-9EEB-455B-8DB3-F782A2B2ACB2}" dt="2022-04-07T18:25:06.828" v="114" actId="700"/>
          <ac:spMkLst>
            <pc:docMk/>
            <pc:sldMk cId="4037321071" sldId="278"/>
            <ac:spMk id="5" creationId="{BD647AE9-7929-48ED-AB83-4DD961F5309E}"/>
          </ac:spMkLst>
        </pc:spChg>
        <pc:spChg chg="add del mod ord">
          <ac:chgData name="Tomáš Kalina" userId="45bbb01e-5cd3-4f7f-8e55-4626a61d755e" providerId="ADAL" clId="{2D32FFE8-9EEB-455B-8DB3-F782A2B2ACB2}" dt="2022-04-07T18:25:08.143" v="115"/>
          <ac:spMkLst>
            <pc:docMk/>
            <pc:sldMk cId="4037321071" sldId="278"/>
            <ac:spMk id="6" creationId="{675B6446-B266-4178-8A78-C9ADDAB78E3A}"/>
          </ac:spMkLst>
        </pc:spChg>
        <pc:spChg chg="add mod ord">
          <ac:chgData name="Tomáš Kalina" userId="45bbb01e-5cd3-4f7f-8e55-4626a61d755e" providerId="ADAL" clId="{2D32FFE8-9EEB-455B-8DB3-F782A2B2ACB2}" dt="2022-04-07T19:59:38.537" v="161" actId="20577"/>
          <ac:spMkLst>
            <pc:docMk/>
            <pc:sldMk cId="4037321071" sldId="278"/>
            <ac:spMk id="7" creationId="{DF3E1A21-0952-4B9E-AAAE-AA6ED2EE427D}"/>
          </ac:spMkLst>
        </pc:spChg>
        <pc:picChg chg="add mod">
          <ac:chgData name="Tomáš Kalina" userId="45bbb01e-5cd3-4f7f-8e55-4626a61d755e" providerId="ADAL" clId="{2D32FFE8-9EEB-455B-8DB3-F782A2B2ACB2}" dt="2022-04-07T18:25:08.143" v="115"/>
          <ac:picMkLst>
            <pc:docMk/>
            <pc:sldMk cId="4037321071" sldId="278"/>
            <ac:picMk id="6146" creationId="{BBCA4840-D5B4-4BD2-97D8-C71CD8DF366C}"/>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11" name="Obrázek 5">
            <a:extLst>
              <a:ext uri="{FF2B5EF4-FFF2-40B4-BE49-F238E27FC236}">
                <a16:creationId xmlns:a16="http://schemas.microsoft.com/office/drawing/2014/main" id="{AC617C30-30B9-5F40-B9CE-8190F0E78E2C}"/>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13999" y="414000"/>
            <a:ext cx="2019358" cy="1065600"/>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8">
            <a:extLst>
              <a:ext uri="{FF2B5EF4-FFF2-40B4-BE49-F238E27FC236}">
                <a16:creationId xmlns:a16="http://schemas.microsoft.com/office/drawing/2014/main" id="{7F978BB5-2C40-1847-9BDD-10F4A7A7EB6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1132477" cy="59760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8">
            <a:extLst>
              <a:ext uri="{FF2B5EF4-FFF2-40B4-BE49-F238E27FC236}">
                <a16:creationId xmlns:a16="http://schemas.microsoft.com/office/drawing/2014/main" id="{89E476E0-A591-2D41-97B8-B350A84A3CCF}"/>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1132477" cy="59760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pic>
        <p:nvPicPr>
          <p:cNvPr id="10" name="Obrázek 5">
            <a:extLst>
              <a:ext uri="{FF2B5EF4-FFF2-40B4-BE49-F238E27FC236}">
                <a16:creationId xmlns:a16="http://schemas.microsoft.com/office/drawing/2014/main" id="{A2CCDBBA-9351-4241-8683-C6B09BB84229}"/>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13999" y="414000"/>
            <a:ext cx="2019358" cy="1065600"/>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5AC8AF"/>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5">
            <a:extLst>
              <a:ext uri="{FF2B5EF4-FFF2-40B4-BE49-F238E27FC236}">
                <a16:creationId xmlns:a16="http://schemas.microsoft.com/office/drawing/2014/main" id="{10B27CBC-C779-8D49-81A2-7E60B02AB00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3999" y="415848"/>
            <a:ext cx="2019358" cy="106190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5AC8AF"/>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pic>
        <p:nvPicPr>
          <p:cNvPr id="11" name="Obrázek 5">
            <a:extLst>
              <a:ext uri="{FF2B5EF4-FFF2-40B4-BE49-F238E27FC236}">
                <a16:creationId xmlns:a16="http://schemas.microsoft.com/office/drawing/2014/main" id="{5E93C79E-4EE6-7340-A532-170840922F8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3999" y="415848"/>
            <a:ext cx="2019358" cy="1061903"/>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5AC8AF"/>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pic>
        <p:nvPicPr>
          <p:cNvPr id="6" name="Obrázek 8">
            <a:extLst>
              <a:ext uri="{FF2B5EF4-FFF2-40B4-BE49-F238E27FC236}">
                <a16:creationId xmlns:a16="http://schemas.microsoft.com/office/drawing/2014/main" id="{04D6D823-4C68-D841-A02B-330212BF14D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247"/>
            <a:ext cx="1132477" cy="597106"/>
          </a:xfrm>
          <a:prstGeom prst="rect">
            <a:avLst/>
          </a:prstGeom>
        </p:spPr>
      </p:pic>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SPORT slide">
    <p:bg>
      <p:bgPr>
        <a:solidFill>
          <a:srgbClr val="5AC8AF"/>
        </a:solidFill>
        <a:effectLst/>
      </p:bgPr>
    </p:bg>
    <p:spTree>
      <p:nvGrpSpPr>
        <p:cNvPr id="1" name=""/>
        <p:cNvGrpSpPr/>
        <p:nvPr/>
      </p:nvGrpSpPr>
      <p:grpSpPr>
        <a:xfrm>
          <a:off x="0" y="0"/>
          <a:ext cx="0" cy="0"/>
          <a:chOff x="0" y="0"/>
          <a:chExt cx="0" cy="0"/>
        </a:xfrm>
      </p:grpSpPr>
      <p:pic>
        <p:nvPicPr>
          <p:cNvPr id="5" name="Grafický objekt 5">
            <a:extLst>
              <a:ext uri="{FF2B5EF4-FFF2-40B4-BE49-F238E27FC236}">
                <a16:creationId xmlns:a16="http://schemas.microsoft.com/office/drawing/2014/main" id="{CA39A22B-25AC-154A-995D-A5A321924D93}"/>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412678" y="2014200"/>
            <a:ext cx="5366645" cy="2829600"/>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7" name="Obrázek 8">
            <a:extLst>
              <a:ext uri="{FF2B5EF4-FFF2-40B4-BE49-F238E27FC236}">
                <a16:creationId xmlns:a16="http://schemas.microsoft.com/office/drawing/2014/main" id="{B6CE4B49-42C3-6246-B1EB-3DAF3FFB8608}"/>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1132477" cy="597600"/>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8" name="Obrázek 8">
            <a:extLst>
              <a:ext uri="{FF2B5EF4-FFF2-40B4-BE49-F238E27FC236}">
                <a16:creationId xmlns:a16="http://schemas.microsoft.com/office/drawing/2014/main" id="{75D85D30-781C-3645-A803-7D040A1BE298}"/>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1132477" cy="59760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E07BEE75-6ACF-F048-9475-FA5BD156AE0B}"/>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1132477" cy="59760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B304B0A1-6A6D-2A4A-937E-72AE738379D5}"/>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1132477" cy="59760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0" name="Obrázek 8">
            <a:extLst>
              <a:ext uri="{FF2B5EF4-FFF2-40B4-BE49-F238E27FC236}">
                <a16:creationId xmlns:a16="http://schemas.microsoft.com/office/drawing/2014/main" id="{0D0310EC-05B1-B942-BF73-CC87EC1CD17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1132477" cy="59760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22" name="Obrázek 8">
            <a:extLst>
              <a:ext uri="{FF2B5EF4-FFF2-40B4-BE49-F238E27FC236}">
                <a16:creationId xmlns:a16="http://schemas.microsoft.com/office/drawing/2014/main" id="{B788EED2-C169-0E4F-A0DE-FC58E3BECC2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1132477" cy="59760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6" name="Obrázek 8">
            <a:extLst>
              <a:ext uri="{FF2B5EF4-FFF2-40B4-BE49-F238E27FC236}">
                <a16:creationId xmlns:a16="http://schemas.microsoft.com/office/drawing/2014/main" id="{C893EBC8-BC9E-264D-9299-3E5F5EC46B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1132477" cy="59760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8" name="Obrázek 8">
            <a:extLst>
              <a:ext uri="{FF2B5EF4-FFF2-40B4-BE49-F238E27FC236}">
                <a16:creationId xmlns:a16="http://schemas.microsoft.com/office/drawing/2014/main" id="{2FE25A66-24C4-FE4C-AD09-76419B1C76B3}"/>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1132477" cy="59760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www.researchgate.net/profile/Lucas-Rodrigues-Nascimento/publication/325730850_A_Review_on_Respiratory_Muscle_Training_Devices/links/5ef0b7ce458515814a74b98b/A-Review-on-Respiratory-Muscle-Training-Device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slideLayout" Target="../slideLayouts/slideLayout4.xml"/><Relationship Id="rId1" Type="http://schemas.openxmlformats.org/officeDocument/2006/relationships/video" Target="https://www.youtube.com/embed/nd5U7mDhFi4?feature=oembed"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4.xml"/><Relationship Id="rId1" Type="http://schemas.openxmlformats.org/officeDocument/2006/relationships/video" Target="https://www.youtube.com/embed/RZKNaruNCts?feature=oembed"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respiration.cz/index.php?controller=attachment&amp;id_attachment=1" TargetMode="External"/><Relationship Id="rId2" Type="http://schemas.openxmlformats.org/officeDocument/2006/relationships/hyperlink" Target="https://respiration.cz/index.php?controller=attachment&amp;id_attachment=10" TargetMode="External"/><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slideLayout" Target="../slideLayouts/slideLayout2.xml"/><Relationship Id="rId1" Type="http://schemas.openxmlformats.org/officeDocument/2006/relationships/video" Target="https://www.youtube.com/embed/uQSM0-UMJjQ?feature=oembed" TargetMode="External"/></Relationships>
</file>

<file path=ppt/slides/_rels/slide2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hyperlink" Target="https://doi.org/10.2165/00007256-200232090-00003" TargetMode="External"/><Relationship Id="rId2" Type="http://schemas.openxmlformats.org/officeDocument/2006/relationships/hyperlink" Target="https://doi.org/10.1007/BF03262290" TargetMode="External"/><Relationship Id="rId1" Type="http://schemas.openxmlformats.org/officeDocument/2006/relationships/slideLayout" Target="../slideLayouts/slideLayout2.xml"/><Relationship Id="rId5" Type="http://schemas.openxmlformats.org/officeDocument/2006/relationships/hyperlink" Target="https://is.muni.cz/th/y0vba/" TargetMode="External"/><Relationship Id="rId4" Type="http://schemas.openxmlformats.org/officeDocument/2006/relationships/hyperlink" Target="https://is.muni.cz/th/jzis2/"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s://link.springer.com/article/10.2165/00007256-200232090-00003/figures/Tab2"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a:t>Zápatí prezentace</a:t>
            </a:r>
            <a:endParaRPr lang="cs-CZ" dirty="0"/>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p:txBody>
          <a:bodyPr/>
          <a:lstStyle/>
          <a:p>
            <a:r>
              <a:rPr lang="cs-CZ" dirty="0"/>
              <a:t>Respirační trénink (RMT)</a:t>
            </a:r>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p:txBody>
          <a:bodyPr/>
          <a:lstStyle/>
          <a:p>
            <a:r>
              <a:rPr lang="cs-CZ" dirty="0"/>
              <a:t>Specifické formy tréninku</a:t>
            </a:r>
          </a:p>
        </p:txBody>
      </p:sp>
    </p:spTree>
    <p:extLst>
      <p:ext uri="{BB962C8B-B14F-4D97-AF65-F5344CB8AC3E}">
        <p14:creationId xmlns:p14="http://schemas.microsoft.com/office/powerpoint/2010/main" val="3263342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3AD66D5-F632-4352-BD64-86D642C58FA0}"/>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41907EB4-A9DE-40A1-8972-43B42C1AFD7B}"/>
              </a:ext>
            </a:extLst>
          </p:cNvPr>
          <p:cNvSpPr>
            <a:spLocks noGrp="1"/>
          </p:cNvSpPr>
          <p:nvPr>
            <p:ph type="sldNum" sz="quarter" idx="11"/>
          </p:nvPr>
        </p:nvSpPr>
        <p:spPr/>
        <p:txBody>
          <a:bodyPr/>
          <a:lstStyle/>
          <a:p>
            <a:fld id="{D6D6C118-631F-4A80-9886-907009361577}" type="slidenum">
              <a:rPr lang="cs-CZ" altLang="cs-CZ" smtClean="0"/>
              <a:pPr/>
              <a:t>10</a:t>
            </a:fld>
            <a:endParaRPr lang="cs-CZ" altLang="cs-CZ" dirty="0"/>
          </a:p>
        </p:txBody>
      </p:sp>
      <p:sp>
        <p:nvSpPr>
          <p:cNvPr id="4" name="Nadpis 3">
            <a:extLst>
              <a:ext uri="{FF2B5EF4-FFF2-40B4-BE49-F238E27FC236}">
                <a16:creationId xmlns:a16="http://schemas.microsoft.com/office/drawing/2014/main" id="{27F4C6F9-BF6F-4FA1-8B93-D12CEE2E4096}"/>
              </a:ext>
            </a:extLst>
          </p:cNvPr>
          <p:cNvSpPr>
            <a:spLocks noGrp="1"/>
          </p:cNvSpPr>
          <p:nvPr>
            <p:ph type="title"/>
          </p:nvPr>
        </p:nvSpPr>
        <p:spPr/>
        <p:txBody>
          <a:bodyPr/>
          <a:lstStyle/>
          <a:p>
            <a:r>
              <a:rPr lang="cs-CZ" dirty="0"/>
              <a:t>Efekt na sílu respiračního svalstva</a:t>
            </a:r>
          </a:p>
        </p:txBody>
      </p:sp>
      <p:sp>
        <p:nvSpPr>
          <p:cNvPr id="5" name="Zástupný obsah 4">
            <a:extLst>
              <a:ext uri="{FF2B5EF4-FFF2-40B4-BE49-F238E27FC236}">
                <a16:creationId xmlns:a16="http://schemas.microsoft.com/office/drawing/2014/main" id="{19AA9B01-4568-403D-A663-7B2B529FD397}"/>
              </a:ext>
            </a:extLst>
          </p:cNvPr>
          <p:cNvSpPr>
            <a:spLocks noGrp="1"/>
          </p:cNvSpPr>
          <p:nvPr>
            <p:ph idx="1"/>
          </p:nvPr>
        </p:nvSpPr>
        <p:spPr/>
        <p:txBody>
          <a:bodyPr/>
          <a:lstStyle/>
          <a:p>
            <a:r>
              <a:rPr lang="cs-CZ" dirty="0">
                <a:solidFill>
                  <a:srgbClr val="333333"/>
                </a:solidFill>
                <a:latin typeface="Georgia" panose="02040502050405020303" pitchFamily="18" charset="0"/>
              </a:rPr>
              <a:t>Zátěž </a:t>
            </a:r>
            <a:r>
              <a:rPr lang="cs-CZ" b="0" i="0" dirty="0">
                <a:solidFill>
                  <a:srgbClr val="333333"/>
                </a:solidFill>
                <a:effectLst/>
                <a:latin typeface="Georgia" panose="02040502050405020303" pitchFamily="18" charset="0"/>
              </a:rPr>
              <a:t>~</a:t>
            </a:r>
            <a:r>
              <a:rPr lang="en-US" b="0" i="0" dirty="0">
                <a:solidFill>
                  <a:srgbClr val="333333"/>
                </a:solidFill>
                <a:effectLst/>
                <a:latin typeface="Georgia" panose="02040502050405020303" pitchFamily="18" charset="0"/>
              </a:rPr>
              <a:t> 15 </a:t>
            </a:r>
            <a:r>
              <a:rPr lang="cs-CZ" b="0" i="0" dirty="0">
                <a:solidFill>
                  <a:srgbClr val="333333"/>
                </a:solidFill>
                <a:effectLst/>
                <a:latin typeface="Georgia" panose="02040502050405020303" pitchFamily="18" charset="0"/>
              </a:rPr>
              <a:t>až</a:t>
            </a:r>
            <a:r>
              <a:rPr lang="en-US" b="0" i="0" dirty="0">
                <a:solidFill>
                  <a:srgbClr val="333333"/>
                </a:solidFill>
                <a:effectLst/>
                <a:latin typeface="Georgia" panose="02040502050405020303" pitchFamily="18" charset="0"/>
              </a:rPr>
              <a:t> 50% maximal</a:t>
            </a:r>
            <a:r>
              <a:rPr lang="cs-CZ" dirty="0" err="1">
                <a:solidFill>
                  <a:srgbClr val="333333"/>
                </a:solidFill>
                <a:latin typeface="Georgia" panose="02040502050405020303" pitchFamily="18" charset="0"/>
              </a:rPr>
              <a:t>ního</a:t>
            </a:r>
            <a:r>
              <a:rPr lang="en-US" b="0" i="0" dirty="0">
                <a:solidFill>
                  <a:srgbClr val="333333"/>
                </a:solidFill>
                <a:effectLst/>
                <a:latin typeface="Georgia" panose="02040502050405020303" pitchFamily="18" charset="0"/>
              </a:rPr>
              <a:t> </a:t>
            </a:r>
            <a:r>
              <a:rPr lang="cs-CZ" b="0" i="0" dirty="0">
                <a:solidFill>
                  <a:srgbClr val="333333"/>
                </a:solidFill>
                <a:effectLst/>
                <a:latin typeface="Georgia" panose="02040502050405020303" pitchFamily="18" charset="0"/>
              </a:rPr>
              <a:t>nádechového tlaku </a:t>
            </a:r>
            <a:r>
              <a:rPr lang="en-US" b="0" i="0" dirty="0">
                <a:solidFill>
                  <a:srgbClr val="333333"/>
                </a:solidFill>
                <a:effectLst/>
                <a:latin typeface="Georgia" panose="02040502050405020303" pitchFamily="18" charset="0"/>
              </a:rPr>
              <a:t>(</a:t>
            </a:r>
            <a:r>
              <a:rPr lang="en-US" b="0" i="0" dirty="0" err="1">
                <a:solidFill>
                  <a:srgbClr val="333333"/>
                </a:solidFill>
                <a:effectLst/>
                <a:latin typeface="Georgia" panose="02040502050405020303" pitchFamily="18" charset="0"/>
              </a:rPr>
              <a:t>PI</a:t>
            </a:r>
            <a:r>
              <a:rPr lang="en-US" b="0" i="0" baseline="-25000" dirty="0" err="1">
                <a:solidFill>
                  <a:srgbClr val="333333"/>
                </a:solidFill>
                <a:effectLst/>
                <a:latin typeface="Georgia" panose="02040502050405020303" pitchFamily="18" charset="0"/>
              </a:rPr>
              <a:t>max</a:t>
            </a:r>
            <a:r>
              <a:rPr lang="en-US" b="0" i="0" dirty="0">
                <a:solidFill>
                  <a:srgbClr val="333333"/>
                </a:solidFill>
                <a:effectLst/>
                <a:latin typeface="Georgia" panose="02040502050405020303" pitchFamily="18" charset="0"/>
              </a:rPr>
              <a:t>)] 3 </a:t>
            </a:r>
            <a:r>
              <a:rPr lang="cs-CZ" b="0" i="0" dirty="0">
                <a:solidFill>
                  <a:srgbClr val="333333"/>
                </a:solidFill>
                <a:effectLst/>
                <a:latin typeface="Georgia" panose="02040502050405020303" pitchFamily="18" charset="0"/>
              </a:rPr>
              <a:t>až</a:t>
            </a:r>
            <a:r>
              <a:rPr lang="en-US" b="0" i="0" dirty="0">
                <a:solidFill>
                  <a:srgbClr val="333333"/>
                </a:solidFill>
                <a:effectLst/>
                <a:latin typeface="Georgia" panose="02040502050405020303" pitchFamily="18" charset="0"/>
              </a:rPr>
              <a:t> 5 </a:t>
            </a:r>
            <a:r>
              <a:rPr lang="cs-CZ" b="0" i="0" dirty="0">
                <a:solidFill>
                  <a:srgbClr val="333333"/>
                </a:solidFill>
                <a:effectLst/>
                <a:latin typeface="Georgia" panose="02040502050405020303" pitchFamily="18" charset="0"/>
              </a:rPr>
              <a:t>TJ/týden po dobu </a:t>
            </a:r>
            <a:r>
              <a:rPr lang="en-US" b="0" i="0" dirty="0">
                <a:solidFill>
                  <a:srgbClr val="333333"/>
                </a:solidFill>
                <a:effectLst/>
                <a:latin typeface="Georgia" panose="02040502050405020303" pitchFamily="18" charset="0"/>
              </a:rPr>
              <a:t>5 </a:t>
            </a:r>
            <a:r>
              <a:rPr lang="cs-CZ" b="0" i="0" dirty="0">
                <a:solidFill>
                  <a:srgbClr val="333333"/>
                </a:solidFill>
                <a:effectLst/>
                <a:latin typeface="Georgia" panose="02040502050405020303" pitchFamily="18" charset="0"/>
              </a:rPr>
              <a:t>až</a:t>
            </a:r>
            <a:r>
              <a:rPr lang="en-US" b="0" i="0" dirty="0">
                <a:solidFill>
                  <a:srgbClr val="333333"/>
                </a:solidFill>
                <a:effectLst/>
                <a:latin typeface="Georgia" panose="02040502050405020303" pitchFamily="18" charset="0"/>
              </a:rPr>
              <a:t> 20 </a:t>
            </a:r>
            <a:r>
              <a:rPr lang="en-US" b="0" i="0" dirty="0" err="1">
                <a:solidFill>
                  <a:srgbClr val="333333"/>
                </a:solidFill>
                <a:effectLst/>
                <a:latin typeface="Georgia" panose="02040502050405020303" pitchFamily="18" charset="0"/>
              </a:rPr>
              <a:t>minut</a:t>
            </a:r>
            <a:endParaRPr lang="cs-CZ" b="0" i="0" dirty="0">
              <a:solidFill>
                <a:srgbClr val="333333"/>
              </a:solidFill>
              <a:effectLst/>
              <a:latin typeface="Georgia" panose="02040502050405020303" pitchFamily="18" charset="0"/>
            </a:endParaRPr>
          </a:p>
          <a:p>
            <a:r>
              <a:rPr lang="cs-CZ" dirty="0">
                <a:solidFill>
                  <a:srgbClr val="333333"/>
                </a:solidFill>
                <a:latin typeface="Georgia" panose="02040502050405020303" pitchFamily="18" charset="0"/>
              </a:rPr>
              <a:t>Nárůst </a:t>
            </a:r>
            <a:r>
              <a:rPr lang="cs-CZ" dirty="0" err="1">
                <a:solidFill>
                  <a:srgbClr val="333333"/>
                </a:solidFill>
                <a:latin typeface="Georgia" panose="02040502050405020303" pitchFamily="18" charset="0"/>
              </a:rPr>
              <a:t>Pimax</a:t>
            </a:r>
            <a:r>
              <a:rPr lang="cs-CZ" dirty="0">
                <a:solidFill>
                  <a:srgbClr val="333333"/>
                </a:solidFill>
                <a:latin typeface="Georgia" panose="02040502050405020303" pitchFamily="18" charset="0"/>
              </a:rPr>
              <a:t> 8 až 45 %</a:t>
            </a:r>
          </a:p>
          <a:p>
            <a:r>
              <a:rPr lang="cs-CZ" dirty="0"/>
              <a:t>Asi stejný princip jako u jiného cvičení (množství X </a:t>
            </a:r>
            <a:r>
              <a:rPr lang="cs-CZ" dirty="0" err="1"/>
              <a:t>int</a:t>
            </a:r>
            <a:r>
              <a:rPr lang="cs-CZ" dirty="0"/>
              <a:t>) – viz největší přírůstek byl u studie s vysokým % </a:t>
            </a:r>
            <a:r>
              <a:rPr lang="cs-CZ" dirty="0" err="1"/>
              <a:t>Pimax</a:t>
            </a:r>
            <a:r>
              <a:rPr lang="cs-CZ" dirty="0"/>
              <a:t> (</a:t>
            </a:r>
            <a:r>
              <a:rPr lang="cs-CZ" dirty="0" err="1"/>
              <a:t>Volianitis</a:t>
            </a:r>
            <a:r>
              <a:rPr lang="cs-CZ" dirty="0"/>
              <a:t> et al, 2001)</a:t>
            </a:r>
          </a:p>
        </p:txBody>
      </p:sp>
    </p:spTree>
    <p:extLst>
      <p:ext uri="{BB962C8B-B14F-4D97-AF65-F5344CB8AC3E}">
        <p14:creationId xmlns:p14="http://schemas.microsoft.com/office/powerpoint/2010/main" val="32941932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ECB8977C-00BF-4979-890D-9ED0BCDD288F}"/>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a:extLst>
              <a:ext uri="{FF2B5EF4-FFF2-40B4-BE49-F238E27FC236}">
                <a16:creationId xmlns:a16="http://schemas.microsoft.com/office/drawing/2014/main" id="{D7E61AB2-7A4D-470F-BE8E-0C5027D0156E}"/>
              </a:ext>
            </a:extLst>
          </p:cNvPr>
          <p:cNvSpPr>
            <a:spLocks noGrp="1"/>
          </p:cNvSpPr>
          <p:nvPr>
            <p:ph type="title"/>
          </p:nvPr>
        </p:nvSpPr>
        <p:spPr/>
        <p:txBody>
          <a:bodyPr/>
          <a:lstStyle/>
          <a:p>
            <a:r>
              <a:rPr lang="cs-CZ" dirty="0"/>
              <a:t>Adaptace pohybové a dechové svalstva cvičením</a:t>
            </a:r>
          </a:p>
        </p:txBody>
      </p:sp>
      <p:sp>
        <p:nvSpPr>
          <p:cNvPr id="5" name="Zástupný obsah 4">
            <a:extLst>
              <a:ext uri="{FF2B5EF4-FFF2-40B4-BE49-F238E27FC236}">
                <a16:creationId xmlns:a16="http://schemas.microsoft.com/office/drawing/2014/main" id="{D4BCB98F-1C0B-4211-98E5-03F306091523}"/>
              </a:ext>
            </a:extLst>
          </p:cNvPr>
          <p:cNvSpPr>
            <a:spLocks noGrp="1"/>
          </p:cNvSpPr>
          <p:nvPr>
            <p:ph idx="1"/>
          </p:nvPr>
        </p:nvSpPr>
        <p:spPr>
          <a:xfrm>
            <a:off x="720000" y="1692002"/>
            <a:ext cx="6372287" cy="4139998"/>
          </a:xfrm>
        </p:spPr>
        <p:txBody>
          <a:bodyPr/>
          <a:lstStyle/>
          <a:p>
            <a:r>
              <a:rPr lang="cs-CZ" dirty="0"/>
              <a:t>Většinou na krysách (kdo by taky chtěl dělat například biopsii bránice, že?)</a:t>
            </a:r>
          </a:p>
          <a:p>
            <a:r>
              <a:rPr lang="cs-CZ" b="0" i="0" dirty="0">
                <a:solidFill>
                  <a:srgbClr val="333333"/>
                </a:solidFill>
                <a:effectLst/>
                <a:latin typeface="Georgia" panose="02040502050405020303" pitchFamily="18" charset="0"/>
              </a:rPr>
              <a:t>Zlepšení ve ventilačních výkonech jako </a:t>
            </a:r>
            <a:r>
              <a:rPr lang="en-US" b="0" i="0" dirty="0" err="1">
                <a:solidFill>
                  <a:srgbClr val="333333"/>
                </a:solidFill>
                <a:effectLst/>
                <a:latin typeface="Georgia" panose="02040502050405020303" pitchFamily="18" charset="0"/>
              </a:rPr>
              <a:t>maximál</a:t>
            </a:r>
            <a:r>
              <a:rPr lang="cs-CZ" b="0" i="0" dirty="0">
                <a:solidFill>
                  <a:srgbClr val="333333"/>
                </a:solidFill>
                <a:effectLst/>
                <a:latin typeface="Georgia" panose="02040502050405020303" pitchFamily="18" charset="0"/>
              </a:rPr>
              <a:t>ní udržitelná ventilační kapacita</a:t>
            </a:r>
            <a:r>
              <a:rPr lang="en-US" b="0" i="0" dirty="0">
                <a:solidFill>
                  <a:srgbClr val="333333"/>
                </a:solidFill>
                <a:effectLst/>
                <a:latin typeface="Georgia" panose="02040502050405020303" pitchFamily="18" charset="0"/>
              </a:rPr>
              <a:t> (MSVC) </a:t>
            </a:r>
            <a:r>
              <a:rPr lang="cs-CZ" b="0" i="0" dirty="0">
                <a:solidFill>
                  <a:srgbClr val="333333"/>
                </a:solidFill>
                <a:effectLst/>
                <a:latin typeface="Georgia" panose="02040502050405020303" pitchFamily="18" charset="0"/>
              </a:rPr>
              <a:t>a</a:t>
            </a:r>
            <a:r>
              <a:rPr lang="en-US" b="0" i="0" dirty="0">
                <a:solidFill>
                  <a:srgbClr val="333333"/>
                </a:solidFill>
                <a:effectLst/>
                <a:latin typeface="Georgia" panose="02040502050405020303" pitchFamily="18" charset="0"/>
              </a:rPr>
              <a:t> </a:t>
            </a:r>
            <a:r>
              <a:rPr lang="cs-CZ" b="0" i="0" dirty="0">
                <a:solidFill>
                  <a:srgbClr val="333333"/>
                </a:solidFill>
                <a:effectLst/>
                <a:latin typeface="Georgia" panose="02040502050405020303" pitchFamily="18" charset="0"/>
              </a:rPr>
              <a:t>maximální ventilace</a:t>
            </a:r>
            <a:r>
              <a:rPr lang="en-US" b="0" i="0" dirty="0">
                <a:solidFill>
                  <a:srgbClr val="333333"/>
                </a:solidFill>
                <a:effectLst/>
                <a:latin typeface="Georgia" panose="02040502050405020303" pitchFamily="18" charset="0"/>
              </a:rPr>
              <a:t> (MVV)</a:t>
            </a:r>
            <a:r>
              <a:rPr lang="cs-CZ" b="0" i="0" dirty="0">
                <a:solidFill>
                  <a:srgbClr val="333333"/>
                </a:solidFill>
                <a:effectLst/>
                <a:latin typeface="Georgia" panose="02040502050405020303" pitchFamily="18" charset="0"/>
              </a:rPr>
              <a:t> (</a:t>
            </a:r>
            <a:r>
              <a:rPr lang="cs-CZ" b="0" i="0" dirty="0" err="1">
                <a:solidFill>
                  <a:srgbClr val="333333"/>
                </a:solidFill>
                <a:effectLst/>
                <a:latin typeface="Georgia" panose="02040502050405020303" pitchFamily="18" charset="0"/>
              </a:rPr>
              <a:t>Clanton</a:t>
            </a:r>
            <a:r>
              <a:rPr lang="cs-CZ" b="0" i="0" dirty="0">
                <a:solidFill>
                  <a:srgbClr val="333333"/>
                </a:solidFill>
                <a:effectLst/>
                <a:latin typeface="Georgia" panose="02040502050405020303" pitchFamily="18" charset="0"/>
              </a:rPr>
              <a:t> et al, 1987)</a:t>
            </a:r>
          </a:p>
          <a:p>
            <a:r>
              <a:rPr lang="cs-CZ" b="0" i="0" dirty="0">
                <a:solidFill>
                  <a:srgbClr val="333333"/>
                </a:solidFill>
                <a:effectLst/>
                <a:latin typeface="Georgia" panose="02040502050405020303" pitchFamily="18" charset="0"/>
              </a:rPr>
              <a:t>Jsou taktéž rozdíly ve ventilačních výkonech sportujících a nesportujících (Martin &amp; </a:t>
            </a:r>
            <a:r>
              <a:rPr lang="cs-CZ" b="0" i="0" dirty="0" err="1">
                <a:solidFill>
                  <a:srgbClr val="333333"/>
                </a:solidFill>
                <a:effectLst/>
                <a:latin typeface="Georgia" panose="02040502050405020303" pitchFamily="18" charset="0"/>
              </a:rPr>
              <a:t>Stager</a:t>
            </a:r>
            <a:r>
              <a:rPr lang="cs-CZ" b="0" i="0" dirty="0">
                <a:solidFill>
                  <a:srgbClr val="333333"/>
                </a:solidFill>
                <a:effectLst/>
                <a:latin typeface="Georgia" panose="02040502050405020303" pitchFamily="18" charset="0"/>
              </a:rPr>
              <a:t>, 1981) – 80 % 12sekundového MVV: 11 minut VS 3 minuty</a:t>
            </a:r>
            <a:endParaRPr lang="cs-CZ" dirty="0"/>
          </a:p>
        </p:txBody>
      </p:sp>
      <p:pic>
        <p:nvPicPr>
          <p:cNvPr id="3074" name="Picture 2" descr="figure Tab1">
            <a:extLst>
              <a:ext uri="{FF2B5EF4-FFF2-40B4-BE49-F238E27FC236}">
                <a16:creationId xmlns:a16="http://schemas.microsoft.com/office/drawing/2014/main" id="{A84BD8F2-9B34-472F-8F3A-CBB9C9CB1D8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14350" y="1816401"/>
            <a:ext cx="4057650" cy="2943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94554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FA99FE4-49EB-4EFD-A362-DC74915A411E}"/>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0ABA6A4B-94B3-4974-9DC2-B4EA9FDD7A98}"/>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a:extLst>
              <a:ext uri="{FF2B5EF4-FFF2-40B4-BE49-F238E27FC236}">
                <a16:creationId xmlns:a16="http://schemas.microsoft.com/office/drawing/2014/main" id="{EB168AD6-3FE3-490E-AF8E-A69990385AB0}"/>
              </a:ext>
            </a:extLst>
          </p:cNvPr>
          <p:cNvSpPr>
            <a:spLocks noGrp="1"/>
          </p:cNvSpPr>
          <p:nvPr>
            <p:ph type="title"/>
          </p:nvPr>
        </p:nvSpPr>
        <p:spPr/>
        <p:txBody>
          <a:bodyPr/>
          <a:lstStyle/>
          <a:p>
            <a:r>
              <a:rPr lang="cs-CZ" dirty="0"/>
              <a:t>Efekt na výkon</a:t>
            </a:r>
          </a:p>
        </p:txBody>
      </p:sp>
      <p:sp>
        <p:nvSpPr>
          <p:cNvPr id="5" name="Zástupný obsah 4">
            <a:extLst>
              <a:ext uri="{FF2B5EF4-FFF2-40B4-BE49-F238E27FC236}">
                <a16:creationId xmlns:a16="http://schemas.microsoft.com/office/drawing/2014/main" id="{6BF63C40-6C15-4EA1-9818-AA31256892CC}"/>
              </a:ext>
            </a:extLst>
          </p:cNvPr>
          <p:cNvSpPr>
            <a:spLocks noGrp="1"/>
          </p:cNvSpPr>
          <p:nvPr>
            <p:ph idx="1"/>
          </p:nvPr>
        </p:nvSpPr>
        <p:spPr/>
        <p:txBody>
          <a:bodyPr/>
          <a:lstStyle/>
          <a:p>
            <a:r>
              <a:rPr lang="cs-CZ" dirty="0"/>
              <a:t>Rozporuplné (metodologické problémy – odpor, testování výkonu v </a:t>
            </a:r>
            <a:r>
              <a:rPr lang="cs-CZ" dirty="0" err="1"/>
              <a:t>labu</a:t>
            </a:r>
            <a:r>
              <a:rPr lang="cs-CZ" dirty="0"/>
              <a:t>)</a:t>
            </a:r>
          </a:p>
          <a:p>
            <a:r>
              <a:rPr lang="cs-CZ" dirty="0"/>
              <a:t>Jediná studie s „pravým“ placebem – EXP +26% vs CON +16%</a:t>
            </a:r>
          </a:p>
          <a:p>
            <a:r>
              <a:rPr lang="en-US" b="0" i="0" dirty="0">
                <a:solidFill>
                  <a:srgbClr val="333333"/>
                </a:solidFill>
                <a:effectLst/>
                <a:latin typeface="Georgia" panose="02040502050405020303" pitchFamily="18" charset="0"/>
              </a:rPr>
              <a:t>Potentially, RM training may reduce diaphragm fatigue for a given workload; however, to date, no data are available to address this observation.</a:t>
            </a:r>
            <a:endParaRPr lang="cs-CZ" dirty="0"/>
          </a:p>
        </p:txBody>
      </p:sp>
    </p:spTree>
    <p:extLst>
      <p:ext uri="{BB962C8B-B14F-4D97-AF65-F5344CB8AC3E}">
        <p14:creationId xmlns:p14="http://schemas.microsoft.com/office/powerpoint/2010/main" val="25070042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FB8EDAD-57CF-4A96-82F4-3DE46684B8FB}"/>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C844A5FC-FB7A-4C61-9F17-9BF800BD25D0}"/>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a:extLst>
              <a:ext uri="{FF2B5EF4-FFF2-40B4-BE49-F238E27FC236}">
                <a16:creationId xmlns:a16="http://schemas.microsoft.com/office/drawing/2014/main" id="{842911AD-5669-4F58-9B9D-FD291AE410FD}"/>
              </a:ext>
            </a:extLst>
          </p:cNvPr>
          <p:cNvSpPr>
            <a:spLocks noGrp="1"/>
          </p:cNvSpPr>
          <p:nvPr>
            <p:ph type="title"/>
          </p:nvPr>
        </p:nvSpPr>
        <p:spPr/>
        <p:txBody>
          <a:bodyPr/>
          <a:lstStyle/>
          <a:p>
            <a:r>
              <a:rPr lang="cs-CZ" dirty="0"/>
              <a:t>Efekt na fyziologické parametry</a:t>
            </a:r>
          </a:p>
        </p:txBody>
      </p:sp>
      <p:sp>
        <p:nvSpPr>
          <p:cNvPr id="5" name="Zástupný obsah 4">
            <a:extLst>
              <a:ext uri="{FF2B5EF4-FFF2-40B4-BE49-F238E27FC236}">
                <a16:creationId xmlns:a16="http://schemas.microsoft.com/office/drawing/2014/main" id="{D5B72484-D76D-474C-9079-ECFF50B48AE4}"/>
              </a:ext>
            </a:extLst>
          </p:cNvPr>
          <p:cNvSpPr>
            <a:spLocks noGrp="1"/>
          </p:cNvSpPr>
          <p:nvPr>
            <p:ph idx="1"/>
          </p:nvPr>
        </p:nvSpPr>
        <p:spPr/>
        <p:txBody>
          <a:bodyPr/>
          <a:lstStyle/>
          <a:p>
            <a:r>
              <a:rPr lang="cs-CZ" b="0" i="0" dirty="0">
                <a:solidFill>
                  <a:srgbClr val="333333"/>
                </a:solidFill>
                <a:effectLst/>
                <a:latin typeface="Georgia" panose="02040502050405020303" pitchFamily="18" charset="0"/>
              </a:rPr>
              <a:t>Z dostupných dat víme</a:t>
            </a:r>
            <a:r>
              <a:rPr lang="en-US" b="0" i="0" dirty="0">
                <a:solidFill>
                  <a:srgbClr val="333333"/>
                </a:solidFill>
                <a:effectLst/>
                <a:latin typeface="Georgia" panose="02040502050405020303" pitchFamily="18" charset="0"/>
              </a:rPr>
              <a:t>, </a:t>
            </a:r>
            <a:r>
              <a:rPr lang="cs-CZ" b="0" i="0" dirty="0">
                <a:solidFill>
                  <a:srgbClr val="333333"/>
                </a:solidFill>
                <a:effectLst/>
                <a:latin typeface="Georgia" panose="02040502050405020303" pitchFamily="18" charset="0"/>
              </a:rPr>
              <a:t>že nedochází k systematickému zlepšení maximální VE, VO2, HR, tepového objemu</a:t>
            </a:r>
            <a:r>
              <a:rPr lang="en-US" b="0" i="0" dirty="0">
                <a:solidFill>
                  <a:srgbClr val="333333"/>
                </a:solidFill>
                <a:effectLst/>
                <a:latin typeface="Georgia" panose="02040502050405020303" pitchFamily="18" charset="0"/>
              </a:rPr>
              <a:t>, </a:t>
            </a:r>
            <a:r>
              <a:rPr lang="cs-CZ" b="0" i="0" dirty="0">
                <a:solidFill>
                  <a:srgbClr val="333333"/>
                </a:solidFill>
                <a:effectLst/>
                <a:latin typeface="Georgia" panose="02040502050405020303" pitchFamily="18" charset="0"/>
              </a:rPr>
              <a:t>saturaci </a:t>
            </a:r>
            <a:r>
              <a:rPr lang="en-US" b="0" i="0" dirty="0" err="1">
                <a:solidFill>
                  <a:srgbClr val="333333"/>
                </a:solidFill>
                <a:effectLst/>
                <a:latin typeface="Georgia" panose="02040502050405020303" pitchFamily="18" charset="0"/>
              </a:rPr>
              <a:t>oxyhaemoglobin</a:t>
            </a:r>
            <a:r>
              <a:rPr lang="cs-CZ" b="0" i="0" dirty="0">
                <a:solidFill>
                  <a:srgbClr val="333333"/>
                </a:solidFill>
                <a:effectLst/>
                <a:latin typeface="Georgia" panose="02040502050405020303" pitchFamily="18" charset="0"/>
              </a:rPr>
              <a:t>u během stupňovaných testů do maxima</a:t>
            </a:r>
            <a:r>
              <a:rPr lang="en-US" b="0" i="0" dirty="0">
                <a:solidFill>
                  <a:srgbClr val="333333"/>
                </a:solidFill>
                <a:effectLst/>
                <a:latin typeface="Georgia" panose="02040502050405020303" pitchFamily="18" charset="0"/>
              </a:rPr>
              <a:t> </a:t>
            </a:r>
            <a:endParaRPr lang="cs-CZ" b="0" i="0" dirty="0">
              <a:solidFill>
                <a:srgbClr val="333333"/>
              </a:solidFill>
              <a:effectLst/>
              <a:latin typeface="Georgia" panose="02040502050405020303" pitchFamily="18" charset="0"/>
            </a:endParaRPr>
          </a:p>
          <a:p>
            <a:r>
              <a:rPr lang="cs-CZ" b="0" i="0" dirty="0">
                <a:solidFill>
                  <a:srgbClr val="333333"/>
                </a:solidFill>
                <a:effectLst/>
                <a:latin typeface="Georgia" panose="02040502050405020303" pitchFamily="18" charset="0"/>
              </a:rPr>
              <a:t>Fyziologický mechanismus tedy leží někde jinde.</a:t>
            </a:r>
          </a:p>
          <a:p>
            <a:r>
              <a:rPr lang="cs-CZ" dirty="0"/>
              <a:t>Dýchací svaly, stejně jako jiné svaly, se unavují cvičením. </a:t>
            </a:r>
            <a:r>
              <a:rPr lang="cs-CZ" dirty="0">
                <a:sym typeface="Wingdings" panose="05000000000000000000" pitchFamily="2" charset="2"/>
              </a:rPr>
              <a:t> </a:t>
            </a:r>
            <a:r>
              <a:rPr lang="cs-CZ" b="0" i="0" dirty="0">
                <a:solidFill>
                  <a:srgbClr val="333333"/>
                </a:solidFill>
                <a:effectLst/>
                <a:latin typeface="Georgia" panose="02040502050405020303" pitchFamily="18" charset="0"/>
              </a:rPr>
              <a:t>hledejme tedy oporu zlepšení (pravděpodobně) v </a:t>
            </a:r>
            <a:r>
              <a:rPr lang="en-US" b="0" i="0" dirty="0">
                <a:solidFill>
                  <a:srgbClr val="333333"/>
                </a:solidFill>
                <a:effectLst/>
                <a:latin typeface="Georgia" panose="02040502050405020303" pitchFamily="18" charset="0"/>
              </a:rPr>
              <a:t>ratings of breathing perception, delay of RM fatigue, ventilatory efficiency, or blood-flow competition between respiratory and locomotor muscles. </a:t>
            </a:r>
            <a:endParaRPr lang="cs-CZ" dirty="0"/>
          </a:p>
        </p:txBody>
      </p:sp>
    </p:spTree>
    <p:extLst>
      <p:ext uri="{BB962C8B-B14F-4D97-AF65-F5344CB8AC3E}">
        <p14:creationId xmlns:p14="http://schemas.microsoft.com/office/powerpoint/2010/main" val="24365715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3C502FE-7B64-4819-9638-E68901080BAA}"/>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2793AFCB-5F0C-498A-BEA3-11476D9DFC58}"/>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7" name="Zástupný text 6">
            <a:extLst>
              <a:ext uri="{FF2B5EF4-FFF2-40B4-BE49-F238E27FC236}">
                <a16:creationId xmlns:a16="http://schemas.microsoft.com/office/drawing/2014/main" id="{14CFB70A-8275-4AA2-A6E2-4156A03C8668}"/>
              </a:ext>
            </a:extLst>
          </p:cNvPr>
          <p:cNvSpPr>
            <a:spLocks noGrp="1"/>
          </p:cNvSpPr>
          <p:nvPr>
            <p:ph type="body" sz="quarter" idx="26"/>
          </p:nvPr>
        </p:nvSpPr>
        <p:spPr/>
        <p:txBody>
          <a:bodyPr/>
          <a:lstStyle/>
          <a:p>
            <a:r>
              <a:rPr lang="cs-CZ" dirty="0" err="1"/>
              <a:t>Illi</a:t>
            </a:r>
            <a:r>
              <a:rPr lang="cs-CZ" dirty="0"/>
              <a:t> et al, 2012</a:t>
            </a:r>
          </a:p>
        </p:txBody>
      </p:sp>
      <p:sp>
        <p:nvSpPr>
          <p:cNvPr id="6" name="Nadpis 5">
            <a:extLst>
              <a:ext uri="{FF2B5EF4-FFF2-40B4-BE49-F238E27FC236}">
                <a16:creationId xmlns:a16="http://schemas.microsoft.com/office/drawing/2014/main" id="{DD1F7C7C-2BFD-4724-83CE-C9D59D8C1A61}"/>
              </a:ext>
            </a:extLst>
          </p:cNvPr>
          <p:cNvSpPr>
            <a:spLocks noGrp="1"/>
          </p:cNvSpPr>
          <p:nvPr>
            <p:ph type="title"/>
          </p:nvPr>
        </p:nvSpPr>
        <p:spPr/>
        <p:txBody>
          <a:bodyPr/>
          <a:lstStyle/>
          <a:p>
            <a:r>
              <a:rPr lang="cs-CZ" dirty="0"/>
              <a:t>Závěry </a:t>
            </a:r>
            <a:r>
              <a:rPr lang="cs-CZ" dirty="0" err="1"/>
              <a:t>metaanlýz</a:t>
            </a:r>
            <a:r>
              <a:rPr lang="cs-CZ" dirty="0"/>
              <a:t>/systematických </a:t>
            </a:r>
            <a:r>
              <a:rPr lang="cs-CZ" dirty="0" err="1"/>
              <a:t>review</a:t>
            </a:r>
            <a:endParaRPr lang="cs-CZ" dirty="0"/>
          </a:p>
        </p:txBody>
      </p:sp>
      <p:sp>
        <p:nvSpPr>
          <p:cNvPr id="8" name="Zástupný text 7">
            <a:extLst>
              <a:ext uri="{FF2B5EF4-FFF2-40B4-BE49-F238E27FC236}">
                <a16:creationId xmlns:a16="http://schemas.microsoft.com/office/drawing/2014/main" id="{26CE3A03-796A-4BFF-A6F2-6E6CC1A45A65}"/>
              </a:ext>
            </a:extLst>
          </p:cNvPr>
          <p:cNvSpPr>
            <a:spLocks noGrp="1"/>
          </p:cNvSpPr>
          <p:nvPr>
            <p:ph type="body" sz="quarter" idx="27"/>
          </p:nvPr>
        </p:nvSpPr>
        <p:spPr/>
        <p:txBody>
          <a:bodyPr/>
          <a:lstStyle/>
          <a:p>
            <a:r>
              <a:rPr lang="en-US" sz="2000" dirty="0" err="1"/>
              <a:t>Sheel</a:t>
            </a:r>
            <a:r>
              <a:rPr lang="cs-CZ" sz="2000" dirty="0"/>
              <a:t>, 2002 </a:t>
            </a:r>
            <a:endParaRPr lang="cs-CZ" dirty="0"/>
          </a:p>
        </p:txBody>
      </p:sp>
      <p:sp>
        <p:nvSpPr>
          <p:cNvPr id="9" name="Zástupný obsah 8">
            <a:extLst>
              <a:ext uri="{FF2B5EF4-FFF2-40B4-BE49-F238E27FC236}">
                <a16:creationId xmlns:a16="http://schemas.microsoft.com/office/drawing/2014/main" id="{C88D2E7F-405B-4A7B-9712-5267E6438688}"/>
              </a:ext>
            </a:extLst>
          </p:cNvPr>
          <p:cNvSpPr>
            <a:spLocks noGrp="1"/>
          </p:cNvSpPr>
          <p:nvPr>
            <p:ph idx="29"/>
          </p:nvPr>
        </p:nvSpPr>
        <p:spPr/>
        <p:txBody>
          <a:bodyPr>
            <a:normAutofit lnSpcReduction="10000"/>
          </a:bodyPr>
          <a:lstStyle/>
          <a:p>
            <a:pPr>
              <a:lnSpc>
                <a:spcPct val="120000"/>
              </a:lnSpc>
            </a:pPr>
            <a:r>
              <a:rPr lang="en-US" sz="1600" b="0" i="0" dirty="0">
                <a:solidFill>
                  <a:srgbClr val="333333"/>
                </a:solidFill>
                <a:effectLst/>
                <a:latin typeface="Georgia" panose="02040502050405020303" pitchFamily="18" charset="0"/>
              </a:rPr>
              <a:t>RMT improves endurance exercise performance in healthy individuals with </a:t>
            </a:r>
            <a:r>
              <a:rPr lang="en-US" sz="1600" b="1" i="0" dirty="0">
                <a:solidFill>
                  <a:srgbClr val="333333"/>
                </a:solidFill>
                <a:effectLst/>
                <a:latin typeface="Georgia" panose="02040502050405020303" pitchFamily="18" charset="0"/>
              </a:rPr>
              <a:t>greater improvements in less fit individuals</a:t>
            </a:r>
            <a:r>
              <a:rPr lang="en-US" sz="1600" b="0" i="0" dirty="0">
                <a:solidFill>
                  <a:srgbClr val="333333"/>
                </a:solidFill>
                <a:effectLst/>
                <a:latin typeface="Georgia" panose="02040502050405020303" pitchFamily="18" charset="0"/>
              </a:rPr>
              <a:t> and in sports of longer durations. The two most common </a:t>
            </a:r>
            <a:r>
              <a:rPr lang="en-US" sz="1600" b="1" i="0" dirty="0">
                <a:solidFill>
                  <a:srgbClr val="333333"/>
                </a:solidFill>
                <a:effectLst/>
                <a:latin typeface="Georgia" panose="02040502050405020303" pitchFamily="18" charset="0"/>
              </a:rPr>
              <a:t>types of RMT </a:t>
            </a:r>
            <a:r>
              <a:rPr lang="en-US" sz="1600" b="0" i="0" dirty="0">
                <a:solidFill>
                  <a:srgbClr val="333333"/>
                </a:solidFill>
                <a:effectLst/>
                <a:latin typeface="Georgia" panose="02040502050405020303" pitchFamily="18" charset="0"/>
              </a:rPr>
              <a:t>(inspiratory muscle strength and respiratory muscle endurance training) </a:t>
            </a:r>
            <a:r>
              <a:rPr lang="en-US" sz="1600" b="1" i="0" dirty="0">
                <a:solidFill>
                  <a:srgbClr val="333333"/>
                </a:solidFill>
                <a:effectLst/>
                <a:latin typeface="Georgia" panose="02040502050405020303" pitchFamily="18" charset="0"/>
              </a:rPr>
              <a:t>do not differ significantly </a:t>
            </a:r>
            <a:r>
              <a:rPr lang="en-US" sz="1600" b="0" i="0" dirty="0">
                <a:solidFill>
                  <a:srgbClr val="333333"/>
                </a:solidFill>
                <a:effectLst/>
                <a:latin typeface="Georgia" panose="02040502050405020303" pitchFamily="18" charset="0"/>
              </a:rPr>
              <a:t>in their effect, while </a:t>
            </a:r>
            <a:r>
              <a:rPr lang="en-US" sz="1600" b="1" i="0" dirty="0">
                <a:solidFill>
                  <a:srgbClr val="333333"/>
                </a:solidFill>
                <a:effectLst/>
                <a:latin typeface="Georgia" panose="02040502050405020303" pitchFamily="18" charset="0"/>
              </a:rPr>
              <a:t>combined</a:t>
            </a:r>
            <a:r>
              <a:rPr lang="en-US" sz="1600" b="0" i="0" dirty="0">
                <a:solidFill>
                  <a:srgbClr val="333333"/>
                </a:solidFill>
                <a:effectLst/>
                <a:latin typeface="Georgia" panose="02040502050405020303" pitchFamily="18" charset="0"/>
              </a:rPr>
              <a:t> inspiratory/expiratory strength training </a:t>
            </a:r>
            <a:r>
              <a:rPr lang="en-US" sz="1600" b="1" i="0" dirty="0">
                <a:solidFill>
                  <a:srgbClr val="333333"/>
                </a:solidFill>
                <a:effectLst/>
                <a:latin typeface="Georgia" panose="02040502050405020303" pitchFamily="18" charset="0"/>
              </a:rPr>
              <a:t>might be superior</a:t>
            </a:r>
            <a:r>
              <a:rPr lang="en-US" sz="1600" b="0" i="0" dirty="0">
                <a:solidFill>
                  <a:srgbClr val="333333"/>
                </a:solidFill>
                <a:effectLst/>
                <a:latin typeface="Georgia" panose="02040502050405020303" pitchFamily="18" charset="0"/>
              </a:rPr>
              <a:t>. Improvements are similar between different types of sports. </a:t>
            </a:r>
            <a:r>
              <a:rPr lang="en-US" sz="1600" b="1" i="0" dirty="0">
                <a:solidFill>
                  <a:srgbClr val="333333"/>
                </a:solidFill>
                <a:effectLst/>
                <a:latin typeface="Georgia" panose="02040502050405020303" pitchFamily="18" charset="0"/>
              </a:rPr>
              <a:t>Changes in </a:t>
            </a:r>
            <a:r>
              <a:rPr lang="en-US" sz="1600" b="0" i="0" dirty="0">
                <a:solidFill>
                  <a:srgbClr val="333333"/>
                </a:solidFill>
                <a:effectLst/>
                <a:latin typeface="Georgia" panose="02040502050405020303" pitchFamily="18" charset="0"/>
              </a:rPr>
              <a:t>performance can be detected by </a:t>
            </a:r>
            <a:r>
              <a:rPr lang="en-US" sz="1600" b="1" i="0" dirty="0">
                <a:solidFill>
                  <a:srgbClr val="333333"/>
                </a:solidFill>
                <a:effectLst/>
                <a:latin typeface="Georgia" panose="02040502050405020303" pitchFamily="18" charset="0"/>
              </a:rPr>
              <a:t>constant load tests</a:t>
            </a:r>
            <a:r>
              <a:rPr lang="en-US" sz="1600" b="0" i="0" dirty="0">
                <a:solidFill>
                  <a:srgbClr val="333333"/>
                </a:solidFill>
                <a:effectLst/>
                <a:latin typeface="Georgia" panose="02040502050405020303" pitchFamily="18" charset="0"/>
              </a:rPr>
              <a:t>, </a:t>
            </a:r>
            <a:r>
              <a:rPr lang="en-US" sz="1600" b="1" i="0" dirty="0">
                <a:solidFill>
                  <a:srgbClr val="333333"/>
                </a:solidFill>
                <a:effectLst/>
                <a:latin typeface="Georgia" panose="02040502050405020303" pitchFamily="18" charset="0"/>
              </a:rPr>
              <a:t>time trials and intermittent incremental tests only</a:t>
            </a:r>
            <a:r>
              <a:rPr lang="en-US" sz="1600" b="0" i="0" dirty="0">
                <a:solidFill>
                  <a:srgbClr val="333333"/>
                </a:solidFill>
                <a:effectLst/>
                <a:latin typeface="Georgia" panose="02040502050405020303" pitchFamily="18" charset="0"/>
              </a:rPr>
              <a:t>. Thus, all types of RMT can be used to improve exercise performance in healthy subjects but care must be taken regarding the test used to investigate the improvements.</a:t>
            </a:r>
            <a:endParaRPr lang="cs-CZ" sz="1600" dirty="0"/>
          </a:p>
        </p:txBody>
      </p:sp>
      <p:sp>
        <p:nvSpPr>
          <p:cNvPr id="10" name="Zástupný obsah 9">
            <a:extLst>
              <a:ext uri="{FF2B5EF4-FFF2-40B4-BE49-F238E27FC236}">
                <a16:creationId xmlns:a16="http://schemas.microsoft.com/office/drawing/2014/main" id="{8DAC6793-FE7A-49A1-8877-06A63F51A8C0}"/>
              </a:ext>
            </a:extLst>
          </p:cNvPr>
          <p:cNvSpPr>
            <a:spLocks noGrp="1"/>
          </p:cNvSpPr>
          <p:nvPr>
            <p:ph idx="30"/>
          </p:nvPr>
        </p:nvSpPr>
        <p:spPr>
          <a:xfrm>
            <a:off x="6251280" y="1701504"/>
            <a:ext cx="5219998" cy="4778495"/>
          </a:xfrm>
        </p:spPr>
        <p:txBody>
          <a:bodyPr>
            <a:normAutofit fontScale="92500" lnSpcReduction="10000"/>
          </a:bodyPr>
          <a:lstStyle/>
          <a:p>
            <a:pPr marL="72000" indent="0">
              <a:lnSpc>
                <a:spcPct val="120000"/>
              </a:lnSpc>
              <a:buNone/>
            </a:pPr>
            <a:r>
              <a:rPr lang="en-US" sz="1400" b="1" dirty="0"/>
              <a:t>Specific RM </a:t>
            </a:r>
            <a:r>
              <a:rPr lang="en-US" sz="1400" dirty="0"/>
              <a:t>training has been shown to improve the </a:t>
            </a:r>
            <a:r>
              <a:rPr lang="en-US" sz="1400" b="1" dirty="0"/>
              <a:t>endurance and strength of the RM in healthy humans</a:t>
            </a:r>
            <a:r>
              <a:rPr lang="en-US" sz="1400" dirty="0"/>
              <a:t>. The effects of RM training on </a:t>
            </a:r>
            <a:r>
              <a:rPr lang="en-US" sz="1400" b="1" dirty="0"/>
              <a:t>exercise performance remain controversial</a:t>
            </a:r>
            <a:r>
              <a:rPr lang="en-US" sz="1400" dirty="0"/>
              <a:t>. When exercise performance is evaluated using submaximal fixed work-rate tests, significant improvements are seen and smaller, but significant </a:t>
            </a:r>
            <a:r>
              <a:rPr lang="en-US" sz="1400" b="1" dirty="0"/>
              <a:t>improvements </a:t>
            </a:r>
            <a:r>
              <a:rPr lang="en-US" sz="1400" dirty="0"/>
              <a:t>have also been reported</a:t>
            </a:r>
            <a:r>
              <a:rPr lang="en-US" sz="1400" b="1" dirty="0"/>
              <a:t> in placebo-trained participants</a:t>
            </a:r>
            <a:r>
              <a:rPr lang="en-US" sz="1400" dirty="0"/>
              <a:t>. When performance is measured using time-trial type performance measures, performance is increased to a much lesser extent with RM training. It appears that RM training influences relevant measures of physical performance to a limited extent at most. Interpretation of the collective literature is difficult because most studies have </a:t>
            </a:r>
            <a:r>
              <a:rPr lang="en-US" sz="1400" dirty="0" err="1"/>
              <a:t>utilised</a:t>
            </a:r>
            <a:r>
              <a:rPr lang="en-US" sz="1400" dirty="0"/>
              <a:t> relatively small sample sizes and very few studies have used appropriate control or placebo groups. Mechanisms to explain the purported improvements in exercise performance remain largely unknown. However, candidates include improved ratings of breathing perception, delay of RM fatigue, ventilatory efficiency, or blood-flow competition between respiratory and locomotor muscles. Future well controlled studies with larger sample sizes are warranted to ascertain whether delaying or attenuating RM fatigue does indeed improve athletic performance and what physiological mechanisms might be responsible.</a:t>
            </a:r>
            <a:endParaRPr lang="cs-CZ" sz="1400" dirty="0"/>
          </a:p>
        </p:txBody>
      </p:sp>
    </p:spTree>
    <p:extLst>
      <p:ext uri="{BB962C8B-B14F-4D97-AF65-F5344CB8AC3E}">
        <p14:creationId xmlns:p14="http://schemas.microsoft.com/office/powerpoint/2010/main" val="12669763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CBF76D9E-E29A-4975-87C2-31A4839B6EB6}"/>
              </a:ext>
            </a:extLst>
          </p:cNvPr>
          <p:cNvSpPr>
            <a:spLocks noGrp="1"/>
          </p:cNvSpPr>
          <p:nvPr>
            <p:ph type="sldNum" sz="quarter" idx="11"/>
          </p:nvPr>
        </p:nvSpPr>
        <p:spPr/>
        <p:txBody>
          <a:bodyPr/>
          <a:lstStyle/>
          <a:p>
            <a:fld id="{D6D6C118-631F-4A80-9886-907009361577}" type="slidenum">
              <a:rPr lang="cs-CZ" altLang="cs-CZ" smtClean="0"/>
              <a:pPr/>
              <a:t>15</a:t>
            </a:fld>
            <a:endParaRPr lang="cs-CZ" altLang="cs-CZ" dirty="0"/>
          </a:p>
        </p:txBody>
      </p:sp>
      <p:sp>
        <p:nvSpPr>
          <p:cNvPr id="10" name="Nadpis 9">
            <a:extLst>
              <a:ext uri="{FF2B5EF4-FFF2-40B4-BE49-F238E27FC236}">
                <a16:creationId xmlns:a16="http://schemas.microsoft.com/office/drawing/2014/main" id="{B98E7936-405C-4D72-A544-18F2352BD0B3}"/>
              </a:ext>
            </a:extLst>
          </p:cNvPr>
          <p:cNvSpPr>
            <a:spLocks noGrp="1"/>
          </p:cNvSpPr>
          <p:nvPr>
            <p:ph type="title"/>
          </p:nvPr>
        </p:nvSpPr>
        <p:spPr/>
        <p:txBody>
          <a:bodyPr/>
          <a:lstStyle/>
          <a:p>
            <a:r>
              <a:rPr lang="cs-CZ" dirty="0"/>
              <a:t>Přístroje používané k tréninku dechového svalstva ve sportu</a:t>
            </a:r>
          </a:p>
        </p:txBody>
      </p:sp>
      <p:sp>
        <p:nvSpPr>
          <p:cNvPr id="11" name="Zástupný obsah 10">
            <a:extLst>
              <a:ext uri="{FF2B5EF4-FFF2-40B4-BE49-F238E27FC236}">
                <a16:creationId xmlns:a16="http://schemas.microsoft.com/office/drawing/2014/main" id="{BD92DB8B-31C9-4107-8307-2BD5D356A946}"/>
              </a:ext>
            </a:extLst>
          </p:cNvPr>
          <p:cNvSpPr>
            <a:spLocks noGrp="1"/>
          </p:cNvSpPr>
          <p:nvPr>
            <p:ph idx="1"/>
          </p:nvPr>
        </p:nvSpPr>
        <p:spPr/>
        <p:txBody>
          <a:bodyPr/>
          <a:lstStyle/>
          <a:p>
            <a:r>
              <a:rPr lang="cs-CZ" dirty="0"/>
              <a:t>zařízení s pasivním odporem průtoku vzduchu</a:t>
            </a:r>
          </a:p>
          <a:p>
            <a:r>
              <a:rPr lang="cs-CZ" dirty="0"/>
              <a:t>zařízení s přetlakovým ventilem</a:t>
            </a:r>
          </a:p>
          <a:p>
            <a:r>
              <a:rPr lang="cs-CZ" dirty="0"/>
              <a:t>tréninkové vybavení na podporu vytrvalosti</a:t>
            </a:r>
          </a:p>
          <a:p>
            <a:r>
              <a:rPr lang="cs-CZ" sz="700" dirty="0">
                <a:hlinkClick r:id="rId2"/>
              </a:rPr>
              <a:t>https://www.researchgate.net/profile/Lucas-Rodrigues-Nascimento/publication/325730850_A_Review_on_Respiratory_Muscle_Training_Devices/links/5ef0b7ce458515814a74b98b/A-Review-on-Respiratory-Muscle-Training-Devices.pdf</a:t>
            </a:r>
            <a:r>
              <a:rPr lang="cs-CZ" dirty="0"/>
              <a:t> </a:t>
            </a:r>
          </a:p>
          <a:p>
            <a:endParaRPr lang="cs-CZ" dirty="0"/>
          </a:p>
          <a:p>
            <a:endParaRPr lang="cs-CZ" dirty="0"/>
          </a:p>
        </p:txBody>
      </p:sp>
      <p:pic>
        <p:nvPicPr>
          <p:cNvPr id="13" name="Obrázek 12">
            <a:extLst>
              <a:ext uri="{FF2B5EF4-FFF2-40B4-BE49-F238E27FC236}">
                <a16:creationId xmlns:a16="http://schemas.microsoft.com/office/drawing/2014/main" id="{E6BB661A-C103-4A11-87D7-9308254FA58A}"/>
              </a:ext>
            </a:extLst>
          </p:cNvPr>
          <p:cNvPicPr>
            <a:picLocks noChangeAspect="1"/>
          </p:cNvPicPr>
          <p:nvPr/>
        </p:nvPicPr>
        <p:blipFill>
          <a:blip r:embed="rId3"/>
          <a:stretch>
            <a:fillRect/>
          </a:stretch>
        </p:blipFill>
        <p:spPr>
          <a:xfrm>
            <a:off x="889487" y="3560467"/>
            <a:ext cx="9518789" cy="3297533"/>
          </a:xfrm>
          <a:prstGeom prst="rect">
            <a:avLst/>
          </a:prstGeom>
        </p:spPr>
      </p:pic>
    </p:spTree>
    <p:extLst>
      <p:ext uri="{BB962C8B-B14F-4D97-AF65-F5344CB8AC3E}">
        <p14:creationId xmlns:p14="http://schemas.microsoft.com/office/powerpoint/2010/main" val="12497414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2C4A030-46FB-48E9-A09B-27B83CEF144C}"/>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CCD143DC-7CF3-41D9-8BA6-6AC4CC8358AE}"/>
              </a:ext>
            </a:extLst>
          </p:cNvPr>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a:extLst>
              <a:ext uri="{FF2B5EF4-FFF2-40B4-BE49-F238E27FC236}">
                <a16:creationId xmlns:a16="http://schemas.microsoft.com/office/drawing/2014/main" id="{117C7659-EC88-4912-B913-AD03BB4969E2}"/>
              </a:ext>
            </a:extLst>
          </p:cNvPr>
          <p:cNvSpPr>
            <a:spLocks noGrp="1"/>
          </p:cNvSpPr>
          <p:nvPr>
            <p:ph type="title"/>
          </p:nvPr>
        </p:nvSpPr>
        <p:spPr/>
        <p:txBody>
          <a:bodyPr/>
          <a:lstStyle/>
          <a:p>
            <a:r>
              <a:rPr lang="cs-CZ" dirty="0"/>
              <a:t>Zařízení s pasivním odporem průtoku vzduchu</a:t>
            </a:r>
            <a:br>
              <a:rPr lang="cs-CZ" dirty="0"/>
            </a:br>
            <a:endParaRPr lang="cs-CZ" dirty="0"/>
          </a:p>
        </p:txBody>
      </p:sp>
      <p:sp>
        <p:nvSpPr>
          <p:cNvPr id="5" name="Zástupný obsah 4">
            <a:extLst>
              <a:ext uri="{FF2B5EF4-FFF2-40B4-BE49-F238E27FC236}">
                <a16:creationId xmlns:a16="http://schemas.microsoft.com/office/drawing/2014/main" id="{3DD12E27-732E-42BD-8CAB-DA939E96D032}"/>
              </a:ext>
            </a:extLst>
          </p:cNvPr>
          <p:cNvSpPr>
            <a:spLocks noGrp="1"/>
          </p:cNvSpPr>
          <p:nvPr>
            <p:ph idx="1"/>
          </p:nvPr>
        </p:nvSpPr>
        <p:spPr/>
        <p:txBody>
          <a:bodyPr/>
          <a:lstStyle/>
          <a:p>
            <a:r>
              <a:rPr lang="cs-CZ" dirty="0"/>
              <a:t>studie ukazují na nárůst síly respiračního svalstva o 20 – 50 %.</a:t>
            </a:r>
          </a:p>
          <a:p>
            <a:r>
              <a:rPr lang="cs-CZ" dirty="0" err="1"/>
              <a:t>PFlex</a:t>
            </a:r>
            <a:r>
              <a:rPr lang="cs-CZ" dirty="0"/>
              <a:t> (Philips </a:t>
            </a:r>
            <a:r>
              <a:rPr lang="cs-CZ" dirty="0" err="1"/>
              <a:t>Respironics</a:t>
            </a:r>
            <a:r>
              <a:rPr lang="cs-CZ" dirty="0"/>
              <a:t> Inc., USA), nízká pořizovací cena (cca 700 Kč) a jednoduchá manipulace. </a:t>
            </a:r>
          </a:p>
          <a:p>
            <a:r>
              <a:rPr lang="cs-CZ" dirty="0"/>
              <a:t>odpor generován vdechovaným proudem vzduchu.</a:t>
            </a:r>
          </a:p>
          <a:p>
            <a:r>
              <a:rPr lang="cs-CZ" dirty="0"/>
              <a:t>Nevýhoda: zátěž a přínos pomůcky lze těžko kvantifikovat. </a:t>
            </a:r>
          </a:p>
          <a:p>
            <a:r>
              <a:rPr lang="cs-CZ" dirty="0" err="1"/>
              <a:t>TrainAir</a:t>
            </a:r>
            <a:r>
              <a:rPr lang="cs-CZ" dirty="0"/>
              <a:t> přidány přídavné měření tlaku, další elektronika a software. Výstupy ze zařízené jsou přeneseny do laptopu k zajištění spolehlivých a kvantifikovatelných výsledků. Trénink na přístroji je časově náročný a namáhavý (kolem 30 minut), cena přístroje je vyšší kolem 15K Kč</a:t>
            </a:r>
          </a:p>
        </p:txBody>
      </p:sp>
    </p:spTree>
    <p:extLst>
      <p:ext uri="{BB962C8B-B14F-4D97-AF65-F5344CB8AC3E}">
        <p14:creationId xmlns:p14="http://schemas.microsoft.com/office/powerpoint/2010/main" val="35881557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58A6D17-89D5-4A60-BD47-2FBE7FB8E4C8}"/>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3BCAC827-1B12-4CA1-A819-9DF83358E17B}"/>
              </a:ext>
            </a:extLst>
          </p:cNvPr>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a:extLst>
              <a:ext uri="{FF2B5EF4-FFF2-40B4-BE49-F238E27FC236}">
                <a16:creationId xmlns:a16="http://schemas.microsoft.com/office/drawing/2014/main" id="{7F4C67D0-A7D2-4590-B2E1-3A28F00E9DBB}"/>
              </a:ext>
            </a:extLst>
          </p:cNvPr>
          <p:cNvSpPr>
            <a:spLocks noGrp="1"/>
          </p:cNvSpPr>
          <p:nvPr>
            <p:ph type="title"/>
          </p:nvPr>
        </p:nvSpPr>
        <p:spPr/>
        <p:txBody>
          <a:bodyPr/>
          <a:lstStyle/>
          <a:p>
            <a:r>
              <a:rPr lang="cs-CZ" dirty="0"/>
              <a:t>Zařízení s přetlakovým ventilem</a:t>
            </a:r>
          </a:p>
        </p:txBody>
      </p:sp>
      <p:sp>
        <p:nvSpPr>
          <p:cNvPr id="5" name="Zástupný obsah 4">
            <a:extLst>
              <a:ext uri="{FF2B5EF4-FFF2-40B4-BE49-F238E27FC236}">
                <a16:creationId xmlns:a16="http://schemas.microsoft.com/office/drawing/2014/main" id="{D78A1426-079D-409C-B84A-E0EEE4E69A46}"/>
              </a:ext>
            </a:extLst>
          </p:cNvPr>
          <p:cNvSpPr>
            <a:spLocks noGrp="1"/>
          </p:cNvSpPr>
          <p:nvPr>
            <p:ph idx="29"/>
          </p:nvPr>
        </p:nvSpPr>
        <p:spPr/>
        <p:txBody>
          <a:bodyPr>
            <a:normAutofit fontScale="92500"/>
          </a:bodyPr>
          <a:lstStyle/>
          <a:p>
            <a:pPr>
              <a:lnSpc>
                <a:spcPct val="170000"/>
              </a:lnSpc>
            </a:pPr>
            <a:r>
              <a:rPr lang="cs-CZ" sz="1400" dirty="0"/>
              <a:t>Rozsah zatížení, jehož základní inspirační síla (MIP) je přibližně kolem hodnoty 60 cmH2O. Typická hodnota MIP (maximální inspirační tlak) u mladých mužů je 130 cmH2O, u mladých žen 100 cmH2O. </a:t>
            </a:r>
          </a:p>
          <a:p>
            <a:pPr>
              <a:lnSpc>
                <a:spcPct val="170000"/>
              </a:lnSpc>
            </a:pPr>
            <a:r>
              <a:rPr lang="cs-CZ" sz="1400" dirty="0"/>
              <a:t>Nejznámější </a:t>
            </a:r>
            <a:r>
              <a:rPr lang="cs-CZ" sz="1400" dirty="0" err="1"/>
              <a:t>POWERbreathe</a:t>
            </a:r>
            <a:r>
              <a:rPr lang="cs-CZ" sz="1400" dirty="0"/>
              <a:t>, dostupná pomůcka (cena kolem 1600 Kč) je využitelná i ve zdravotnictví i ve sportu. Uživatelé dýchají přes zařízení, které obsahuje tlakově nastavitelný ventil pro inspiraci a ventil výdechové klapky bez zátěže. Několik provedení v mechanický (rozsahy cmH2O) nebo elektronický typu, které mají výhodu LCD displeje, přes které korigujeme nastavení přístroje a vidíme výsledky tréninku (~9K Kč), vyšší řadu lze propojit k PC a použít i pro testování  (cena až 20K Kč)</a:t>
            </a:r>
          </a:p>
        </p:txBody>
      </p:sp>
      <p:pic>
        <p:nvPicPr>
          <p:cNvPr id="7" name="Online médium 6" title="POWERbreathe - How it works.">
            <a:hlinkClick r:id="" action="ppaction://media"/>
            <a:extLst>
              <a:ext uri="{FF2B5EF4-FFF2-40B4-BE49-F238E27FC236}">
                <a16:creationId xmlns:a16="http://schemas.microsoft.com/office/drawing/2014/main" id="{6E944B39-F056-4580-ACFE-774FADDAAA95}"/>
              </a:ext>
            </a:extLst>
          </p:cNvPr>
          <p:cNvPicPr>
            <a:picLocks noGrp="1" noRot="1" noChangeAspect="1"/>
          </p:cNvPicPr>
          <p:nvPr>
            <p:ph idx="30"/>
            <a:videoFile r:link="rId1"/>
          </p:nvPr>
        </p:nvPicPr>
        <p:blipFill>
          <a:blip r:embed="rId3"/>
          <a:stretch>
            <a:fillRect/>
          </a:stretch>
        </p:blipFill>
        <p:spPr>
          <a:xfrm>
            <a:off x="6251575" y="2297113"/>
            <a:ext cx="5219700" cy="2949575"/>
          </a:xfrm>
          <a:prstGeom prst="rect">
            <a:avLst/>
          </a:prstGeom>
        </p:spPr>
      </p:pic>
    </p:spTree>
    <p:extLst>
      <p:ext uri="{BB962C8B-B14F-4D97-AF65-F5344CB8AC3E}">
        <p14:creationId xmlns:p14="http://schemas.microsoft.com/office/powerpoint/2010/main" val="2476298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7"/>
                </p:tgtEl>
              </p:cMediaNode>
            </p:video>
            <p:seq concurrent="1" nextAc="seek">
              <p:cTn id="8" restart="whenNotActive" fill="hold" evtFilter="cancelBubble" nodeType="interactiveSeq">
                <p:stCondLst>
                  <p:cond evt="onClick" delay="0">
                    <p:tgtEl>
                      <p:spTgt spid="7"/>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7"/>
                                        </p:tgtEl>
                                      </p:cBhvr>
                                    </p:cmd>
                                  </p:childTnLst>
                                </p:cTn>
                              </p:par>
                            </p:childTnLst>
                          </p:cTn>
                        </p:par>
                      </p:childTnLst>
                    </p:cTn>
                  </p:par>
                </p:childTnLst>
              </p:cTn>
              <p:nextCondLst>
                <p:cond evt="onClick" delay="0">
                  <p:tgtEl>
                    <p:spTgt spid="7"/>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53ECDE3-9C15-4A3F-A3B1-3703CE1EDAC3}"/>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A5E28C6C-8D7C-41FF-9B12-82A8A050D0E2}"/>
              </a:ext>
            </a:extLst>
          </p:cNvPr>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a:extLst>
              <a:ext uri="{FF2B5EF4-FFF2-40B4-BE49-F238E27FC236}">
                <a16:creationId xmlns:a16="http://schemas.microsoft.com/office/drawing/2014/main" id="{BF0C8319-186F-4247-9226-268DB76B2E11}"/>
              </a:ext>
            </a:extLst>
          </p:cNvPr>
          <p:cNvSpPr>
            <a:spLocks noGrp="1"/>
          </p:cNvSpPr>
          <p:nvPr>
            <p:ph type="title"/>
          </p:nvPr>
        </p:nvSpPr>
        <p:spPr/>
        <p:txBody>
          <a:bodyPr/>
          <a:lstStyle/>
          <a:p>
            <a:r>
              <a:rPr lang="cs-CZ" dirty="0"/>
              <a:t>Tréninkové vybavení na podporu vytrvalosti</a:t>
            </a:r>
          </a:p>
        </p:txBody>
      </p:sp>
      <p:sp>
        <p:nvSpPr>
          <p:cNvPr id="5" name="Zástupný obsah 4">
            <a:extLst>
              <a:ext uri="{FF2B5EF4-FFF2-40B4-BE49-F238E27FC236}">
                <a16:creationId xmlns:a16="http://schemas.microsoft.com/office/drawing/2014/main" id="{4F1846FB-D4FA-46DC-9C42-F9F50772E2AD}"/>
              </a:ext>
            </a:extLst>
          </p:cNvPr>
          <p:cNvSpPr>
            <a:spLocks noGrp="1"/>
          </p:cNvSpPr>
          <p:nvPr>
            <p:ph idx="29"/>
          </p:nvPr>
        </p:nvSpPr>
        <p:spPr/>
        <p:txBody>
          <a:bodyPr>
            <a:normAutofit fontScale="92500"/>
          </a:bodyPr>
          <a:lstStyle/>
          <a:p>
            <a:pPr>
              <a:lnSpc>
                <a:spcPct val="120000"/>
              </a:lnSpc>
            </a:pPr>
            <a:r>
              <a:rPr lang="cs-CZ" sz="1600" b="1" dirty="0" err="1"/>
              <a:t>SpiroTiger</a:t>
            </a:r>
            <a:r>
              <a:rPr lang="cs-CZ" sz="1600" dirty="0"/>
              <a:t> (</a:t>
            </a:r>
            <a:r>
              <a:rPr lang="cs-CZ" sz="1600" dirty="0" err="1"/>
              <a:t>Idiag</a:t>
            </a:r>
            <a:r>
              <a:rPr lang="cs-CZ" sz="1600" dirty="0"/>
              <a:t> AG) </a:t>
            </a:r>
          </a:p>
          <a:p>
            <a:pPr>
              <a:lnSpc>
                <a:spcPct val="120000"/>
              </a:lnSpc>
            </a:pPr>
            <a:r>
              <a:rPr lang="cs-CZ" sz="1600" dirty="0"/>
              <a:t>Princip: při tréninku dochází k hyperventilaci, která může vést ke ztrátě CO2 a následné </a:t>
            </a:r>
            <a:r>
              <a:rPr lang="cs-CZ" sz="1600" dirty="0" err="1"/>
              <a:t>hypokapnii</a:t>
            </a:r>
            <a:r>
              <a:rPr lang="cs-CZ" sz="1600" dirty="0"/>
              <a:t> s příznaky slabosti a svalových křečí. Stimulace přetížení je zajištěna intenzivní hyperventilací po dobu 30 minut. Jako prevenci </a:t>
            </a:r>
            <a:r>
              <a:rPr lang="cs-CZ" sz="1600" dirty="0" err="1"/>
              <a:t>hypokapnie</a:t>
            </a:r>
            <a:r>
              <a:rPr lang="cs-CZ" sz="1600" dirty="0"/>
              <a:t> je třeba udržet normální hladinu CO2 v krvi – </a:t>
            </a:r>
            <a:r>
              <a:rPr lang="cs-CZ" sz="1600" dirty="0" err="1"/>
              <a:t>isokapnii</a:t>
            </a:r>
            <a:r>
              <a:rPr lang="cs-CZ" sz="1600" dirty="0"/>
              <a:t>, to zajišťujeme okruhem pro recirkulací CO2, jenž je součástí přístroje </a:t>
            </a:r>
            <a:r>
              <a:rPr lang="cs-CZ" sz="1600" dirty="0" err="1"/>
              <a:t>SpiroTiger</a:t>
            </a:r>
            <a:r>
              <a:rPr lang="cs-CZ" sz="1600" dirty="0"/>
              <a:t>. Obsahuje okruh s recirkulací a uzpůsobení k monitoringu intenzity tréninku </a:t>
            </a:r>
            <a:r>
              <a:rPr lang="cs-CZ" sz="1600" dirty="0">
                <a:sym typeface="Wingdings" panose="05000000000000000000" pitchFamily="2" charset="2"/>
              </a:rPr>
              <a:t> velký </a:t>
            </a:r>
            <a:r>
              <a:rPr lang="cs-CZ" sz="1600" dirty="0"/>
              <a:t>a drahý (~30K Kč)</a:t>
            </a:r>
          </a:p>
          <a:p>
            <a:pPr>
              <a:lnSpc>
                <a:spcPct val="120000"/>
              </a:lnSpc>
            </a:pPr>
            <a:r>
              <a:rPr lang="cs-CZ" sz="1600" dirty="0"/>
              <a:t>Časově i výkonnostně náročný trénink na úrovni intensity 60 - 90 % </a:t>
            </a:r>
            <a:r>
              <a:rPr lang="cs-CZ" sz="1600" dirty="0" err="1"/>
              <a:t>VEmax</a:t>
            </a:r>
            <a:r>
              <a:rPr lang="cs-CZ" sz="1600" dirty="0"/>
              <a:t>. Ačkoli </a:t>
            </a:r>
            <a:r>
              <a:rPr lang="cs-CZ" sz="1600" dirty="0" err="1"/>
              <a:t>isokapnická</a:t>
            </a:r>
            <a:r>
              <a:rPr lang="cs-CZ" sz="1600" dirty="0"/>
              <a:t> objemová hyperventilace (VIH, </a:t>
            </a:r>
            <a:r>
              <a:rPr lang="cs-CZ" sz="1600" dirty="0" err="1"/>
              <a:t>voluntary</a:t>
            </a:r>
            <a:r>
              <a:rPr lang="cs-CZ" sz="1600" dirty="0"/>
              <a:t> </a:t>
            </a:r>
            <a:r>
              <a:rPr lang="cs-CZ" sz="1600" dirty="0" err="1"/>
              <a:t>isocapnic</a:t>
            </a:r>
            <a:r>
              <a:rPr lang="cs-CZ" sz="1600" dirty="0"/>
              <a:t> </a:t>
            </a:r>
            <a:r>
              <a:rPr lang="cs-CZ" sz="1600" dirty="0" err="1"/>
              <a:t>hyperventilation</a:t>
            </a:r>
            <a:r>
              <a:rPr lang="cs-CZ" sz="1600" dirty="0"/>
              <a:t>) zajišťuje navýšení vytrvalosti respiračních svalů, nezlepšuje sílu respiračních svalů.</a:t>
            </a:r>
          </a:p>
        </p:txBody>
      </p:sp>
      <p:pic>
        <p:nvPicPr>
          <p:cNvPr id="7" name="Online médium 6" title="SpiroTiger Training 3L Bag | Chris Johnson PT">
            <a:hlinkClick r:id="" action="ppaction://media"/>
            <a:extLst>
              <a:ext uri="{FF2B5EF4-FFF2-40B4-BE49-F238E27FC236}">
                <a16:creationId xmlns:a16="http://schemas.microsoft.com/office/drawing/2014/main" id="{FB9BFAEA-2672-41B6-8758-C120D024C379}"/>
              </a:ext>
            </a:extLst>
          </p:cNvPr>
          <p:cNvPicPr>
            <a:picLocks noGrp="1" noRot="1" noChangeAspect="1"/>
          </p:cNvPicPr>
          <p:nvPr>
            <p:ph idx="30"/>
            <a:videoFile r:link="rId1"/>
          </p:nvPr>
        </p:nvPicPr>
        <p:blipFill>
          <a:blip r:embed="rId3"/>
          <a:stretch>
            <a:fillRect/>
          </a:stretch>
        </p:blipFill>
        <p:spPr>
          <a:xfrm>
            <a:off x="6251575" y="1889223"/>
            <a:ext cx="5941520" cy="3357465"/>
          </a:xfrm>
          <a:prstGeom prst="rect">
            <a:avLst/>
          </a:prstGeom>
        </p:spPr>
      </p:pic>
    </p:spTree>
    <p:extLst>
      <p:ext uri="{BB962C8B-B14F-4D97-AF65-F5344CB8AC3E}">
        <p14:creationId xmlns:p14="http://schemas.microsoft.com/office/powerpoint/2010/main" val="3915735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7"/>
                </p:tgtEl>
              </p:cMediaNode>
            </p:video>
            <p:seq concurrent="1" nextAc="seek">
              <p:cTn id="8" restart="whenNotActive" fill="hold" evtFilter="cancelBubble" nodeType="interactiveSeq">
                <p:stCondLst>
                  <p:cond evt="onClick" delay="0">
                    <p:tgtEl>
                      <p:spTgt spid="7"/>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7"/>
                                        </p:tgtEl>
                                      </p:cBhvr>
                                    </p:cmd>
                                  </p:childTnLst>
                                </p:cTn>
                              </p:par>
                            </p:childTnLst>
                          </p:cTn>
                        </p:par>
                      </p:childTnLst>
                    </p:cTn>
                  </p:par>
                </p:childTnLst>
              </p:cTn>
              <p:nextCondLst>
                <p:cond evt="onClick" delay="0">
                  <p:tgtEl>
                    <p:spTgt spid="7"/>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95BDFCA5-05E3-4DB7-A955-9ADB1DF6F146}"/>
              </a:ext>
            </a:extLst>
          </p:cNvPr>
          <p:cNvSpPr>
            <a:spLocks noGrp="1"/>
          </p:cNvSpPr>
          <p:nvPr>
            <p:ph type="sldNum" sz="quarter" idx="11"/>
          </p:nvPr>
        </p:nvSpPr>
        <p:spPr/>
        <p:txBody>
          <a:bodyPr/>
          <a:lstStyle/>
          <a:p>
            <a:fld id="{D6D6C118-631F-4A80-9886-907009361577}" type="slidenum">
              <a:rPr lang="cs-CZ" altLang="cs-CZ" smtClean="0"/>
              <a:pPr/>
              <a:t>19</a:t>
            </a:fld>
            <a:endParaRPr lang="cs-CZ" altLang="cs-CZ" dirty="0"/>
          </a:p>
        </p:txBody>
      </p:sp>
      <p:sp>
        <p:nvSpPr>
          <p:cNvPr id="4" name="Nadpis 3">
            <a:extLst>
              <a:ext uri="{FF2B5EF4-FFF2-40B4-BE49-F238E27FC236}">
                <a16:creationId xmlns:a16="http://schemas.microsoft.com/office/drawing/2014/main" id="{6AD805B7-C93B-4903-AA5B-15037600C8EE}"/>
              </a:ext>
            </a:extLst>
          </p:cNvPr>
          <p:cNvSpPr>
            <a:spLocks noGrp="1"/>
          </p:cNvSpPr>
          <p:nvPr>
            <p:ph type="title"/>
          </p:nvPr>
        </p:nvSpPr>
        <p:spPr/>
        <p:txBody>
          <a:bodyPr/>
          <a:lstStyle/>
          <a:p>
            <a:r>
              <a:rPr lang="cs-CZ" dirty="0" err="1"/>
              <a:t>PowerBreathe</a:t>
            </a:r>
            <a:r>
              <a:rPr lang="cs-CZ" dirty="0"/>
              <a:t> K2</a:t>
            </a:r>
          </a:p>
        </p:txBody>
      </p:sp>
      <p:sp>
        <p:nvSpPr>
          <p:cNvPr id="5" name="Zástupný obsah 4">
            <a:extLst>
              <a:ext uri="{FF2B5EF4-FFF2-40B4-BE49-F238E27FC236}">
                <a16:creationId xmlns:a16="http://schemas.microsoft.com/office/drawing/2014/main" id="{85DEE2A7-BC07-4FCE-A1F9-512569899999}"/>
              </a:ext>
            </a:extLst>
          </p:cNvPr>
          <p:cNvSpPr>
            <a:spLocks noGrp="1"/>
          </p:cNvSpPr>
          <p:nvPr>
            <p:ph idx="1"/>
          </p:nvPr>
        </p:nvSpPr>
        <p:spPr>
          <a:xfrm>
            <a:off x="719400" y="1268921"/>
            <a:ext cx="10753200" cy="4139998"/>
          </a:xfrm>
        </p:spPr>
        <p:txBody>
          <a:bodyPr/>
          <a:lstStyle/>
          <a:p>
            <a:r>
              <a:rPr lang="cs-CZ" dirty="0"/>
              <a:t>Elektronický nebo manuální režim v rozsahu 10-200 cm H2O</a:t>
            </a:r>
          </a:p>
          <a:p>
            <a:r>
              <a:rPr lang="cs-CZ" dirty="0"/>
              <a:t>K2: </a:t>
            </a:r>
            <a:r>
              <a:rPr lang="cs-CZ" sz="2000" dirty="0">
                <a:hlinkClick r:id="rId2"/>
              </a:rPr>
              <a:t>https://respiration.cz/index.php?controller=attachment&amp;id_attachment=10</a:t>
            </a:r>
            <a:endParaRPr lang="cs-CZ" sz="2000" dirty="0"/>
          </a:p>
          <a:p>
            <a:r>
              <a:rPr lang="cs-CZ" dirty="0"/>
              <a:t>PLUS: </a:t>
            </a:r>
            <a:r>
              <a:rPr lang="cs-CZ" sz="2000" dirty="0">
                <a:hlinkClick r:id="rId3"/>
              </a:rPr>
              <a:t>https://respiration.cz/index.php?controller=attachment&amp;id_attachment=1</a:t>
            </a:r>
            <a:r>
              <a:rPr lang="cs-CZ" sz="2000" dirty="0"/>
              <a:t> </a:t>
            </a:r>
          </a:p>
        </p:txBody>
      </p:sp>
      <p:pic>
        <p:nvPicPr>
          <p:cNvPr id="2050" name="Picture 2" descr="A graph to show how using a POWERbreathe device can lead to superior performance.">
            <a:extLst>
              <a:ext uri="{FF2B5EF4-FFF2-40B4-BE49-F238E27FC236}">
                <a16:creationId xmlns:a16="http://schemas.microsoft.com/office/drawing/2014/main" id="{C72F4EDE-92D7-40F0-ADED-438A850710B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78592" y="2634449"/>
            <a:ext cx="8131790" cy="42162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3826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AE374AB-DE8C-4865-ABAB-AE150225C221}"/>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9BBEDB8F-CD3E-4F98-90AC-3614BD85B749}"/>
              </a:ext>
            </a:extLst>
          </p:cNvPr>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a:extLst>
              <a:ext uri="{FF2B5EF4-FFF2-40B4-BE49-F238E27FC236}">
                <a16:creationId xmlns:a16="http://schemas.microsoft.com/office/drawing/2014/main" id="{7444694D-FFE6-4D49-829C-EF04A2BD0DC9}"/>
              </a:ext>
            </a:extLst>
          </p:cNvPr>
          <p:cNvSpPr>
            <a:spLocks noGrp="1"/>
          </p:cNvSpPr>
          <p:nvPr>
            <p:ph type="title"/>
          </p:nvPr>
        </p:nvSpPr>
        <p:spPr/>
        <p:txBody>
          <a:bodyPr/>
          <a:lstStyle/>
          <a:p>
            <a:r>
              <a:rPr lang="cs-CZ" dirty="0"/>
              <a:t>Úvod</a:t>
            </a:r>
          </a:p>
        </p:txBody>
      </p:sp>
      <p:sp>
        <p:nvSpPr>
          <p:cNvPr id="5" name="Zástupný obsah 4">
            <a:extLst>
              <a:ext uri="{FF2B5EF4-FFF2-40B4-BE49-F238E27FC236}">
                <a16:creationId xmlns:a16="http://schemas.microsoft.com/office/drawing/2014/main" id="{2BE9207F-F534-47C1-8D95-E4C48935736E}"/>
              </a:ext>
            </a:extLst>
          </p:cNvPr>
          <p:cNvSpPr>
            <a:spLocks noGrp="1"/>
          </p:cNvSpPr>
          <p:nvPr>
            <p:ph idx="1"/>
          </p:nvPr>
        </p:nvSpPr>
        <p:spPr/>
        <p:txBody>
          <a:bodyPr/>
          <a:lstStyle/>
          <a:p>
            <a:r>
              <a:rPr lang="cs-CZ" dirty="0"/>
              <a:t>Regulace dýchání (viz např. BP Janoušek, Minaříková)</a:t>
            </a:r>
          </a:p>
          <a:p>
            <a:r>
              <a:rPr lang="cs-CZ" dirty="0"/>
              <a:t>Dýchací svalstvo</a:t>
            </a:r>
          </a:p>
          <a:p>
            <a:pPr lvl="1"/>
            <a:r>
              <a:rPr lang="cs-CZ" dirty="0"/>
              <a:t>Inspirační X expirační</a:t>
            </a:r>
          </a:p>
          <a:p>
            <a:pPr lvl="1"/>
            <a:r>
              <a:rPr lang="cs-CZ" dirty="0"/>
              <a:t>Hlavní X pomocné</a:t>
            </a:r>
          </a:p>
          <a:p>
            <a:r>
              <a:rPr lang="cs-CZ" dirty="0"/>
              <a:t>Stereotyp dýchání (</a:t>
            </a:r>
            <a:r>
              <a:rPr lang="cs-CZ" dirty="0" err="1"/>
              <a:t>Stackeová</a:t>
            </a:r>
            <a:r>
              <a:rPr lang="cs-CZ" dirty="0"/>
              <a:t>, 2011)</a:t>
            </a:r>
          </a:p>
          <a:p>
            <a:pPr lvl="1"/>
            <a:r>
              <a:rPr lang="cs-CZ" dirty="0"/>
              <a:t>abdominální (břišní) neboli brániční dýchání;</a:t>
            </a:r>
          </a:p>
          <a:p>
            <a:pPr lvl="1"/>
            <a:r>
              <a:rPr lang="cs-CZ" dirty="0"/>
              <a:t>kostální neboli dolní hrudní či dolní žeberní dýchání;</a:t>
            </a:r>
          </a:p>
          <a:p>
            <a:pPr lvl="1"/>
            <a:r>
              <a:rPr lang="cs-CZ" dirty="0"/>
              <a:t>klavikulární neboli horní žeberní dýchání</a:t>
            </a:r>
          </a:p>
        </p:txBody>
      </p:sp>
    </p:spTree>
    <p:extLst>
      <p:ext uri="{BB962C8B-B14F-4D97-AF65-F5344CB8AC3E}">
        <p14:creationId xmlns:p14="http://schemas.microsoft.com/office/powerpoint/2010/main" val="18611462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CCCB5B2-F888-4C43-8393-6419B48CB0FA}"/>
              </a:ext>
            </a:extLst>
          </p:cNvPr>
          <p:cNvSpPr>
            <a:spLocks noGrp="1"/>
          </p:cNvSpPr>
          <p:nvPr>
            <p:ph type="ftr" sz="quarter" idx="10"/>
          </p:nvPr>
        </p:nvSpPr>
        <p:spPr/>
        <p:txBody>
          <a:bodyPr/>
          <a:lstStyle/>
          <a:p>
            <a:r>
              <a:rPr lang="en-US" dirty="0"/>
              <a:t>Barnes, Kyle R.; </a:t>
            </a:r>
            <a:r>
              <a:rPr lang="en-US" dirty="0" err="1"/>
              <a:t>Ludge</a:t>
            </a:r>
            <a:r>
              <a:rPr lang="en-US" dirty="0"/>
              <a:t>, Allie R. Inspiratory Muscle Warm-up Improves 3,200-m Running Performance in Distance Runners, Journal of Strength and Conditioning Research: June 2021 - Volume 35 - Issue 6 - p 1739-1747 </a:t>
            </a:r>
            <a:r>
              <a:rPr lang="en-US" dirty="0" err="1"/>
              <a:t>doi</a:t>
            </a:r>
            <a:r>
              <a:rPr lang="en-US" dirty="0"/>
              <a:t>: 10.1519/JSC.0000000000002974</a:t>
            </a:r>
          </a:p>
        </p:txBody>
      </p:sp>
      <p:sp>
        <p:nvSpPr>
          <p:cNvPr id="3" name="Zástupný symbol pro číslo snímku 2">
            <a:extLst>
              <a:ext uri="{FF2B5EF4-FFF2-40B4-BE49-F238E27FC236}">
                <a16:creationId xmlns:a16="http://schemas.microsoft.com/office/drawing/2014/main" id="{493A4DA8-6F7A-443A-B35F-472352E97CF3}"/>
              </a:ext>
            </a:extLst>
          </p:cNvPr>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a:extLst>
              <a:ext uri="{FF2B5EF4-FFF2-40B4-BE49-F238E27FC236}">
                <a16:creationId xmlns:a16="http://schemas.microsoft.com/office/drawing/2014/main" id="{AAB2C00E-DF16-4412-BC9F-B146634196D2}"/>
              </a:ext>
            </a:extLst>
          </p:cNvPr>
          <p:cNvSpPr>
            <a:spLocks noGrp="1"/>
          </p:cNvSpPr>
          <p:nvPr>
            <p:ph type="title"/>
          </p:nvPr>
        </p:nvSpPr>
        <p:spPr/>
        <p:txBody>
          <a:bodyPr/>
          <a:lstStyle/>
          <a:p>
            <a:r>
              <a:rPr lang="cs-CZ" dirty="0" err="1"/>
              <a:t>PowerBreathe</a:t>
            </a:r>
            <a:r>
              <a:rPr lang="cs-CZ" dirty="0"/>
              <a:t> jako </a:t>
            </a:r>
            <a:r>
              <a:rPr lang="cs-CZ" dirty="0" err="1"/>
              <a:t>warm</a:t>
            </a:r>
            <a:r>
              <a:rPr lang="cs-CZ" dirty="0"/>
              <a:t>-up nástroj</a:t>
            </a:r>
          </a:p>
        </p:txBody>
      </p:sp>
      <p:sp>
        <p:nvSpPr>
          <p:cNvPr id="5" name="Zástupný obsah 4">
            <a:extLst>
              <a:ext uri="{FF2B5EF4-FFF2-40B4-BE49-F238E27FC236}">
                <a16:creationId xmlns:a16="http://schemas.microsoft.com/office/drawing/2014/main" id="{8D0FEB45-4140-4440-9B14-C104C747AD92}"/>
              </a:ext>
            </a:extLst>
          </p:cNvPr>
          <p:cNvSpPr>
            <a:spLocks noGrp="1"/>
          </p:cNvSpPr>
          <p:nvPr>
            <p:ph idx="29"/>
          </p:nvPr>
        </p:nvSpPr>
        <p:spPr/>
        <p:txBody>
          <a:bodyPr/>
          <a:lstStyle/>
          <a:p>
            <a:r>
              <a:rPr lang="en-US" b="0" i="0" dirty="0">
                <a:solidFill>
                  <a:srgbClr val="333333"/>
                </a:solidFill>
                <a:effectLst/>
                <a:latin typeface="Fira Sans" panose="020B0503050000020004" pitchFamily="34" charset="0"/>
              </a:rPr>
              <a:t>the data suggest that IMW improves 3,200-m performance</a:t>
            </a:r>
            <a:r>
              <a:rPr lang="cs-CZ" dirty="0">
                <a:solidFill>
                  <a:srgbClr val="333333"/>
                </a:solidFill>
                <a:latin typeface="Fira Sans" panose="020B0503050000020004" pitchFamily="34" charset="0"/>
              </a:rPr>
              <a:t> (</a:t>
            </a:r>
            <a:r>
              <a:rPr lang="cs-CZ" b="0" i="0" dirty="0">
                <a:solidFill>
                  <a:srgbClr val="333333"/>
                </a:solidFill>
                <a:effectLst/>
                <a:latin typeface="Fira Sans" panose="020B0503050000020004" pitchFamily="34" charset="0"/>
              </a:rPr>
              <a:t>2.8% ± 1.5% = cca 20 sec)</a:t>
            </a:r>
            <a:r>
              <a:rPr lang="en-US" b="0" i="0" dirty="0">
                <a:solidFill>
                  <a:srgbClr val="333333"/>
                </a:solidFill>
                <a:effectLst/>
                <a:latin typeface="Fira Sans" panose="020B0503050000020004" pitchFamily="34" charset="0"/>
              </a:rPr>
              <a:t> because of enhancements in inspiratory muscle function characteristics and reduction in dyspnea.</a:t>
            </a:r>
            <a:br>
              <a:rPr lang="en-US" dirty="0"/>
            </a:br>
            <a:endParaRPr lang="cs-CZ" dirty="0"/>
          </a:p>
        </p:txBody>
      </p:sp>
      <p:pic>
        <p:nvPicPr>
          <p:cNvPr id="12" name="Zástupný obsah 11">
            <a:extLst>
              <a:ext uri="{FF2B5EF4-FFF2-40B4-BE49-F238E27FC236}">
                <a16:creationId xmlns:a16="http://schemas.microsoft.com/office/drawing/2014/main" id="{B8846FD8-F6E3-4062-8887-CBB8C73EDA3A}"/>
              </a:ext>
            </a:extLst>
          </p:cNvPr>
          <p:cNvPicPr>
            <a:picLocks noGrp="1" noChangeAspect="1"/>
          </p:cNvPicPr>
          <p:nvPr>
            <p:ph idx="30"/>
          </p:nvPr>
        </p:nvPicPr>
        <p:blipFill>
          <a:blip r:embed="rId2"/>
          <a:stretch>
            <a:fillRect/>
          </a:stretch>
        </p:blipFill>
        <p:spPr bwMode="auto">
          <a:xfrm>
            <a:off x="6614154" y="1701800"/>
            <a:ext cx="4494541" cy="414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91468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CF274DD-A092-4351-9162-A701002CA2AC}"/>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7D0E9E8E-E5B1-427A-8B13-92A65E60D7C2}"/>
              </a:ext>
            </a:extLst>
          </p:cNvPr>
          <p:cNvSpPr>
            <a:spLocks noGrp="1"/>
          </p:cNvSpPr>
          <p:nvPr>
            <p:ph type="sldNum" sz="quarter" idx="11"/>
          </p:nvPr>
        </p:nvSpPr>
        <p:spPr/>
        <p:txBody>
          <a:bodyPr/>
          <a:lstStyle/>
          <a:p>
            <a:fld id="{D6D6C118-631F-4A80-9886-907009361577}" type="slidenum">
              <a:rPr lang="cs-CZ" altLang="cs-CZ" smtClean="0"/>
              <a:pPr/>
              <a:t>21</a:t>
            </a:fld>
            <a:endParaRPr lang="cs-CZ" altLang="cs-CZ" dirty="0"/>
          </a:p>
        </p:txBody>
      </p:sp>
      <p:sp>
        <p:nvSpPr>
          <p:cNvPr id="7" name="Nadpis 6">
            <a:extLst>
              <a:ext uri="{FF2B5EF4-FFF2-40B4-BE49-F238E27FC236}">
                <a16:creationId xmlns:a16="http://schemas.microsoft.com/office/drawing/2014/main" id="{75515C02-1A98-43EB-BA38-E4EA8B74C221}"/>
              </a:ext>
            </a:extLst>
          </p:cNvPr>
          <p:cNvSpPr>
            <a:spLocks noGrp="1"/>
          </p:cNvSpPr>
          <p:nvPr>
            <p:ph type="title"/>
          </p:nvPr>
        </p:nvSpPr>
        <p:spPr/>
        <p:txBody>
          <a:bodyPr/>
          <a:lstStyle/>
          <a:p>
            <a:r>
              <a:rPr lang="cs-CZ" dirty="0"/>
              <a:t>Praktické cvičení s brčkem</a:t>
            </a:r>
          </a:p>
        </p:txBody>
      </p:sp>
      <p:pic>
        <p:nvPicPr>
          <p:cNvPr id="9" name="Online médium 8" title="Learn diaphragmatic breathing with a simple straw">
            <a:hlinkClick r:id="" action="ppaction://media"/>
            <a:extLst>
              <a:ext uri="{FF2B5EF4-FFF2-40B4-BE49-F238E27FC236}">
                <a16:creationId xmlns:a16="http://schemas.microsoft.com/office/drawing/2014/main" id="{174A65F4-A841-45A6-8E51-A39F0450683A}"/>
              </a:ext>
            </a:extLst>
          </p:cNvPr>
          <p:cNvPicPr>
            <a:picLocks noGrp="1" noRot="1" noChangeAspect="1"/>
          </p:cNvPicPr>
          <p:nvPr>
            <p:ph idx="1"/>
            <a:videoFile r:link="rId1"/>
          </p:nvPr>
        </p:nvPicPr>
        <p:blipFill>
          <a:blip r:embed="rId3"/>
          <a:stretch>
            <a:fillRect/>
          </a:stretch>
        </p:blipFill>
        <p:spPr>
          <a:xfrm>
            <a:off x="2433638" y="1692275"/>
            <a:ext cx="7327900" cy="4140200"/>
          </a:xfrm>
          <a:prstGeom prst="rect">
            <a:avLst/>
          </a:prstGeom>
        </p:spPr>
      </p:pic>
    </p:spTree>
    <p:extLst>
      <p:ext uri="{BB962C8B-B14F-4D97-AF65-F5344CB8AC3E}">
        <p14:creationId xmlns:p14="http://schemas.microsoft.com/office/powerpoint/2010/main" val="1677601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9"/>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9"/>
                </p:tgtEl>
              </p:cMediaNode>
            </p:video>
            <p:seq concurrent="1" nextAc="seek">
              <p:cTn id="8" restart="whenNotActive" fill="hold" evtFilter="cancelBubble" nodeType="interactiveSeq">
                <p:stCondLst>
                  <p:cond evt="onClick" delay="0">
                    <p:tgtEl>
                      <p:spTgt spid="9"/>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9"/>
                                        </p:tgtEl>
                                      </p:cBhvr>
                                    </p:cmd>
                                  </p:childTnLst>
                                </p:cTn>
                              </p:par>
                            </p:childTnLst>
                          </p:cTn>
                        </p:par>
                      </p:childTnLst>
                    </p:cTn>
                  </p:par>
                </p:childTnLst>
              </p:cTn>
              <p:nextCondLst>
                <p:cond evt="onClick" delay="0">
                  <p:tgtEl>
                    <p:spTgt spid="9"/>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317F6EA-C067-4A4C-A21D-6B5C783AB016}"/>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C3025440-FE41-49C2-BC89-ECE0046D3F0D}"/>
              </a:ext>
            </a:extLst>
          </p:cNvPr>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a:extLst>
              <a:ext uri="{FF2B5EF4-FFF2-40B4-BE49-F238E27FC236}">
                <a16:creationId xmlns:a16="http://schemas.microsoft.com/office/drawing/2014/main" id="{07DFB3F6-FFAB-4E24-913C-CAACDD01EB8D}"/>
              </a:ext>
            </a:extLst>
          </p:cNvPr>
          <p:cNvSpPr>
            <a:spLocks noGrp="1"/>
          </p:cNvSpPr>
          <p:nvPr>
            <p:ph type="title"/>
          </p:nvPr>
        </p:nvSpPr>
        <p:spPr/>
        <p:txBody>
          <a:bodyPr/>
          <a:lstStyle/>
          <a:p>
            <a:r>
              <a:rPr lang="cs-CZ" dirty="0"/>
              <a:t>Dýchací masky</a:t>
            </a:r>
          </a:p>
        </p:txBody>
      </p:sp>
      <p:sp>
        <p:nvSpPr>
          <p:cNvPr id="7" name="Zástupný obsah 6">
            <a:extLst>
              <a:ext uri="{FF2B5EF4-FFF2-40B4-BE49-F238E27FC236}">
                <a16:creationId xmlns:a16="http://schemas.microsoft.com/office/drawing/2014/main" id="{DF3E1A21-0952-4B9E-AAAE-AA6ED2EE427D}"/>
              </a:ext>
            </a:extLst>
          </p:cNvPr>
          <p:cNvSpPr>
            <a:spLocks noGrp="1"/>
          </p:cNvSpPr>
          <p:nvPr>
            <p:ph idx="30"/>
          </p:nvPr>
        </p:nvSpPr>
        <p:spPr/>
        <p:txBody>
          <a:bodyPr/>
          <a:lstStyle/>
          <a:p>
            <a:r>
              <a:rPr lang="cs-CZ" dirty="0"/>
              <a:t>Je to respirační trénink, </a:t>
            </a:r>
            <a:r>
              <a:rPr lang="cs-CZ"/>
              <a:t>nikoli hypoxický!</a:t>
            </a:r>
          </a:p>
        </p:txBody>
      </p:sp>
      <p:pic>
        <p:nvPicPr>
          <p:cNvPr id="6146" name="Picture 2">
            <a:extLst>
              <a:ext uri="{FF2B5EF4-FFF2-40B4-BE49-F238E27FC236}">
                <a16:creationId xmlns:a16="http://schemas.microsoft.com/office/drawing/2014/main" id="{BBCA4840-D5B4-4BD2-97D8-C71CD8DF366C}"/>
              </a:ext>
            </a:extLst>
          </p:cNvPr>
          <p:cNvPicPr>
            <a:picLocks noGrp="1" noChangeAspect="1" noChangeArrowheads="1"/>
          </p:cNvPicPr>
          <p:nvPr>
            <p:ph idx="29"/>
          </p:nvPr>
        </p:nvPicPr>
        <p:blipFill>
          <a:blip r:embed="rId2">
            <a:extLst>
              <a:ext uri="{28A0092B-C50C-407E-A947-70E740481C1C}">
                <a14:useLocalDpi xmlns:a14="http://schemas.microsoft.com/office/drawing/2010/main" val="0"/>
              </a:ext>
            </a:extLst>
          </a:blip>
          <a:srcRect/>
          <a:stretch>
            <a:fillRect/>
          </a:stretch>
        </p:blipFill>
        <p:spPr bwMode="auto">
          <a:xfrm>
            <a:off x="1058862" y="1781175"/>
            <a:ext cx="4543425" cy="3981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73210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B6FEDA7-829A-4458-A9F0-24C7B7709767}"/>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E9E0EAD0-6FB1-48C2-AFCB-7F80B8ACBEDE}"/>
              </a:ext>
            </a:extLst>
          </p:cNvPr>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a:extLst>
              <a:ext uri="{FF2B5EF4-FFF2-40B4-BE49-F238E27FC236}">
                <a16:creationId xmlns:a16="http://schemas.microsoft.com/office/drawing/2014/main" id="{8EDA4C39-16D0-45DD-BA79-E48D45CF6E94}"/>
              </a:ext>
            </a:extLst>
          </p:cNvPr>
          <p:cNvSpPr>
            <a:spLocks noGrp="1"/>
          </p:cNvSpPr>
          <p:nvPr>
            <p:ph type="title"/>
          </p:nvPr>
        </p:nvSpPr>
        <p:spPr/>
        <p:txBody>
          <a:bodyPr/>
          <a:lstStyle/>
          <a:p>
            <a:r>
              <a:rPr lang="cs-CZ" dirty="0"/>
              <a:t>Doporučená a použitá literatura</a:t>
            </a:r>
          </a:p>
        </p:txBody>
      </p:sp>
      <p:sp>
        <p:nvSpPr>
          <p:cNvPr id="5" name="Zástupný obsah 4">
            <a:extLst>
              <a:ext uri="{FF2B5EF4-FFF2-40B4-BE49-F238E27FC236}">
                <a16:creationId xmlns:a16="http://schemas.microsoft.com/office/drawing/2014/main" id="{4B673ECC-AA2C-4B81-8FC2-A3C48F9C7A8E}"/>
              </a:ext>
            </a:extLst>
          </p:cNvPr>
          <p:cNvSpPr>
            <a:spLocks noGrp="1"/>
          </p:cNvSpPr>
          <p:nvPr>
            <p:ph idx="1"/>
          </p:nvPr>
        </p:nvSpPr>
        <p:spPr/>
        <p:txBody>
          <a:bodyPr>
            <a:noAutofit/>
          </a:bodyPr>
          <a:lstStyle/>
          <a:p>
            <a:r>
              <a:rPr lang="en-US" sz="1800" dirty="0" err="1"/>
              <a:t>Illi</a:t>
            </a:r>
            <a:r>
              <a:rPr lang="en-US" sz="1800" dirty="0"/>
              <a:t>, S.K., Held, U., Frank, I. et al. Effect of Respiratory Muscle Training on Exercise Performance in Healthy Individuals. Sports Med 42, 707–724 (</a:t>
            </a:r>
            <a:r>
              <a:rPr lang="en-US" sz="1800" dirty="0">
                <a:solidFill>
                  <a:srgbClr val="FF0000"/>
                </a:solidFill>
              </a:rPr>
              <a:t>2012</a:t>
            </a:r>
            <a:r>
              <a:rPr lang="en-US" sz="1800" dirty="0"/>
              <a:t>). </a:t>
            </a:r>
            <a:r>
              <a:rPr lang="en-US" sz="1800" dirty="0">
                <a:hlinkClick r:id="rId2"/>
              </a:rPr>
              <a:t>https://doi.org/10.1007/BF03262290</a:t>
            </a:r>
            <a:r>
              <a:rPr lang="cs-CZ" sz="1800" dirty="0"/>
              <a:t> </a:t>
            </a:r>
          </a:p>
          <a:p>
            <a:r>
              <a:rPr lang="en-US" sz="1800" dirty="0" err="1"/>
              <a:t>Sheel</a:t>
            </a:r>
            <a:r>
              <a:rPr lang="en-US" sz="1800" dirty="0"/>
              <a:t>, A.W. Respiratory Muscle Training in Healthy Individuals. Sports Med 32, 567–581 (</a:t>
            </a:r>
            <a:r>
              <a:rPr lang="en-US" sz="1800" dirty="0">
                <a:solidFill>
                  <a:srgbClr val="FF0000"/>
                </a:solidFill>
              </a:rPr>
              <a:t>2002</a:t>
            </a:r>
            <a:r>
              <a:rPr lang="en-US" sz="1800" dirty="0"/>
              <a:t>). </a:t>
            </a:r>
            <a:r>
              <a:rPr lang="en-US" sz="1800" dirty="0">
                <a:hlinkClick r:id="rId3"/>
              </a:rPr>
              <a:t>https://doi.org/10.2165/00007256-200232090-00003</a:t>
            </a:r>
            <a:r>
              <a:rPr lang="cs-CZ" sz="1800" dirty="0"/>
              <a:t> </a:t>
            </a:r>
          </a:p>
          <a:p>
            <a:r>
              <a:rPr lang="cs-CZ" sz="1800" dirty="0"/>
              <a:t>MINAŘÍKOVÁ, Michaela. Využití respiračního tréninku ve sportu [online]. Brno, 2019 [cit. 2022-04-06]. Dostupné z: </a:t>
            </a:r>
            <a:r>
              <a:rPr lang="cs-CZ" sz="1800" dirty="0">
                <a:hlinkClick r:id="rId4"/>
              </a:rPr>
              <a:t>https://is.muni.cz/</a:t>
            </a:r>
            <a:r>
              <a:rPr lang="cs-CZ" sz="1800" dirty="0" err="1">
                <a:hlinkClick r:id="rId4"/>
              </a:rPr>
              <a:t>th</a:t>
            </a:r>
            <a:r>
              <a:rPr lang="cs-CZ" sz="1800" dirty="0">
                <a:hlinkClick r:id="rId4"/>
              </a:rPr>
              <a:t>/jzis2/</a:t>
            </a:r>
            <a:r>
              <a:rPr lang="cs-CZ" sz="1800" dirty="0"/>
              <a:t>. Bakalářská práce. Masarykova univerzita, Fakulta sportovních studií. Vedoucí práce Robert VYSOKÝ.</a:t>
            </a:r>
          </a:p>
          <a:p>
            <a:r>
              <a:rPr lang="cs-CZ" sz="1800" dirty="0"/>
              <a:t>JANOUŠEK, David. Ovlivnění respiračních parametrů sportovce pomůckou </a:t>
            </a:r>
            <a:r>
              <a:rPr lang="cs-CZ" sz="1800" dirty="0" err="1"/>
              <a:t>POWERbreathe</a:t>
            </a:r>
            <a:r>
              <a:rPr lang="cs-CZ" sz="1800" dirty="0"/>
              <a:t> [online]. Brno, 2014 [cit. 2022-04-06]. Dostupné z: </a:t>
            </a:r>
            <a:r>
              <a:rPr lang="cs-CZ" sz="1800" dirty="0">
                <a:hlinkClick r:id="rId5"/>
              </a:rPr>
              <a:t>https://is.muni.cz/</a:t>
            </a:r>
            <a:r>
              <a:rPr lang="cs-CZ" sz="1800" dirty="0" err="1">
                <a:hlinkClick r:id="rId5"/>
              </a:rPr>
              <a:t>th</a:t>
            </a:r>
            <a:r>
              <a:rPr lang="cs-CZ" sz="1800" dirty="0">
                <a:hlinkClick r:id="rId5"/>
              </a:rPr>
              <a:t>/y0vba/</a:t>
            </a:r>
            <a:r>
              <a:rPr lang="cs-CZ" sz="1800" dirty="0"/>
              <a:t>. Bakalářská práce. Masarykova univerzita, Fakulta sportovních studií. Vedoucí práce Dagmar MOC KRÁLOVÁ.</a:t>
            </a:r>
          </a:p>
        </p:txBody>
      </p:sp>
    </p:spTree>
    <p:extLst>
      <p:ext uri="{BB962C8B-B14F-4D97-AF65-F5344CB8AC3E}">
        <p14:creationId xmlns:p14="http://schemas.microsoft.com/office/powerpoint/2010/main" val="2122959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19B7765-DA00-4D66-A912-2A7E089C31FB}"/>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D74F7599-ABA4-47ED-9B0B-98485BD65932}"/>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a:extLst>
              <a:ext uri="{FF2B5EF4-FFF2-40B4-BE49-F238E27FC236}">
                <a16:creationId xmlns:a16="http://schemas.microsoft.com/office/drawing/2014/main" id="{1A456991-8A14-4B0D-9A20-5E20D5FF74A2}"/>
              </a:ext>
            </a:extLst>
          </p:cNvPr>
          <p:cNvSpPr>
            <a:spLocks noGrp="1"/>
          </p:cNvSpPr>
          <p:nvPr>
            <p:ph type="title"/>
          </p:nvPr>
        </p:nvSpPr>
        <p:spPr/>
        <p:txBody>
          <a:bodyPr/>
          <a:lstStyle/>
          <a:p>
            <a:r>
              <a:rPr lang="cs-CZ" dirty="0"/>
              <a:t>Dechové objemy</a:t>
            </a:r>
          </a:p>
        </p:txBody>
      </p:sp>
      <p:pic>
        <p:nvPicPr>
          <p:cNvPr id="1026" name="Picture 2" descr="Plicní objemy">
            <a:extLst>
              <a:ext uri="{FF2B5EF4-FFF2-40B4-BE49-F238E27FC236}">
                <a16:creationId xmlns:a16="http://schemas.microsoft.com/office/drawing/2014/main" id="{0405AF94-D6BF-450F-B043-DCEE6790A86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20725" y="1905188"/>
            <a:ext cx="10752138" cy="37143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2545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F78E8A5-5411-48FA-AD4F-D507B10FAE56}"/>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7FE2E46A-758C-4CC5-8AEE-36256758E6BC}"/>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a:extLst>
              <a:ext uri="{FF2B5EF4-FFF2-40B4-BE49-F238E27FC236}">
                <a16:creationId xmlns:a16="http://schemas.microsoft.com/office/drawing/2014/main" id="{D863C60E-1313-407C-AAFA-E99E49B57105}"/>
              </a:ext>
            </a:extLst>
          </p:cNvPr>
          <p:cNvSpPr>
            <a:spLocks noGrp="1"/>
          </p:cNvSpPr>
          <p:nvPr>
            <p:ph type="title"/>
          </p:nvPr>
        </p:nvSpPr>
        <p:spPr/>
        <p:txBody>
          <a:bodyPr/>
          <a:lstStyle/>
          <a:p>
            <a:r>
              <a:rPr lang="cs-CZ" dirty="0"/>
              <a:t>Dynamické objemy</a:t>
            </a:r>
          </a:p>
        </p:txBody>
      </p:sp>
      <p:sp>
        <p:nvSpPr>
          <p:cNvPr id="5" name="Zástupný obsah 4">
            <a:extLst>
              <a:ext uri="{FF2B5EF4-FFF2-40B4-BE49-F238E27FC236}">
                <a16:creationId xmlns:a16="http://schemas.microsoft.com/office/drawing/2014/main" id="{BF63C558-362F-4FCE-AE5B-087986DA7B53}"/>
              </a:ext>
            </a:extLst>
          </p:cNvPr>
          <p:cNvSpPr>
            <a:spLocks noGrp="1"/>
          </p:cNvSpPr>
          <p:nvPr>
            <p:ph idx="1"/>
          </p:nvPr>
        </p:nvSpPr>
        <p:spPr/>
        <p:txBody>
          <a:bodyPr/>
          <a:lstStyle/>
          <a:p>
            <a:r>
              <a:rPr lang="cs-CZ" dirty="0"/>
              <a:t>VE = VT * BF (minutová ventilace = dechový objem * frekvence)</a:t>
            </a:r>
          </a:p>
          <a:p>
            <a:r>
              <a:rPr lang="cs-CZ" dirty="0"/>
              <a:t>V klidu ~8 L/min, v zátěži až ~200 L/min.</a:t>
            </a:r>
          </a:p>
          <a:p>
            <a:r>
              <a:rPr lang="cs-CZ" dirty="0"/>
              <a:t>Usilovně vydechnutý objem za 1 sekundu (FEV1) objem vzduchu vydechnutý během 1 sekundy usilovného výdechu </a:t>
            </a:r>
          </a:p>
          <a:p>
            <a:r>
              <a:rPr lang="cs-CZ" dirty="0" err="1"/>
              <a:t>Tiffeanuův</a:t>
            </a:r>
            <a:r>
              <a:rPr lang="cs-CZ" dirty="0"/>
              <a:t> index (FEV1/FVC) je poměr usilovně vydechnutého objemu za 1 sekundu v procentech vitální kapacity při usilovném výdechu</a:t>
            </a:r>
          </a:p>
          <a:p>
            <a:endParaRPr lang="cs-CZ" dirty="0"/>
          </a:p>
        </p:txBody>
      </p:sp>
    </p:spTree>
    <p:extLst>
      <p:ext uri="{BB962C8B-B14F-4D97-AF65-F5344CB8AC3E}">
        <p14:creationId xmlns:p14="http://schemas.microsoft.com/office/powerpoint/2010/main" val="41974802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30AB2A5-6230-4017-A95B-F4349E723CDC}"/>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B619F106-82C0-4700-87FE-62E5CD5CB36A}"/>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a:extLst>
              <a:ext uri="{FF2B5EF4-FFF2-40B4-BE49-F238E27FC236}">
                <a16:creationId xmlns:a16="http://schemas.microsoft.com/office/drawing/2014/main" id="{C9568E64-4B90-4937-AEAE-431BF3AF88EB}"/>
              </a:ext>
            </a:extLst>
          </p:cNvPr>
          <p:cNvSpPr>
            <a:spLocks noGrp="1"/>
          </p:cNvSpPr>
          <p:nvPr>
            <p:ph type="title"/>
          </p:nvPr>
        </p:nvSpPr>
        <p:spPr/>
        <p:txBody>
          <a:bodyPr/>
          <a:lstStyle/>
          <a:p>
            <a:r>
              <a:rPr lang="cs-CZ" dirty="0"/>
              <a:t>Dýchání při zátěži</a:t>
            </a:r>
          </a:p>
        </p:txBody>
      </p:sp>
      <p:sp>
        <p:nvSpPr>
          <p:cNvPr id="5" name="Zástupný obsah 4">
            <a:extLst>
              <a:ext uri="{FF2B5EF4-FFF2-40B4-BE49-F238E27FC236}">
                <a16:creationId xmlns:a16="http://schemas.microsoft.com/office/drawing/2014/main" id="{29CDFC51-1756-42A0-8814-D42FDCD51C9F}"/>
              </a:ext>
            </a:extLst>
          </p:cNvPr>
          <p:cNvSpPr>
            <a:spLocks noGrp="1"/>
          </p:cNvSpPr>
          <p:nvPr>
            <p:ph idx="1"/>
          </p:nvPr>
        </p:nvSpPr>
        <p:spPr/>
        <p:txBody>
          <a:bodyPr>
            <a:normAutofit fontScale="85000" lnSpcReduction="10000"/>
          </a:bodyPr>
          <a:lstStyle/>
          <a:p>
            <a:r>
              <a:rPr lang="cs-CZ" dirty="0"/>
              <a:t>V klidu BF = 10-15 d/min, objem ~ 0,5 l. VE = 7,5 l</a:t>
            </a:r>
          </a:p>
          <a:p>
            <a:r>
              <a:rPr lang="cs-CZ" dirty="0"/>
              <a:t>Při zátěži BF = 40 – 50 d/min a dechový objem se také zvyšuje. Čím více je jedinec trénovaný, tím více se zvyšuje dechový objem. Vyžaduje to silnější a rychlejší kontrakci dechového svalstva</a:t>
            </a:r>
          </a:p>
          <a:p>
            <a:r>
              <a:rPr lang="cs-CZ" dirty="0"/>
              <a:t>plíce </a:t>
            </a:r>
            <a:r>
              <a:rPr lang="cs-CZ" b="1" dirty="0"/>
              <a:t>nemají schopnost </a:t>
            </a:r>
            <a:r>
              <a:rPr lang="cs-CZ" dirty="0"/>
              <a:t>v závislosti na tréninku </a:t>
            </a:r>
            <a:r>
              <a:rPr lang="cs-CZ" b="1" dirty="0"/>
              <a:t>zvětšit svoji kapacitu</a:t>
            </a:r>
            <a:r>
              <a:rPr lang="cs-CZ" dirty="0"/>
              <a:t>!  Ale </a:t>
            </a:r>
            <a:r>
              <a:rPr lang="cs-CZ" b="1" dirty="0"/>
              <a:t>zlepšuje se plicní funkce</a:t>
            </a:r>
          </a:p>
          <a:p>
            <a:r>
              <a:rPr lang="cs-CZ" dirty="0"/>
              <a:t>V klidu je výdech zajišťován zejména elasticitou hrudního koše. Se vzrůstající intenzitou zátěže zapojování expiračních svalů.</a:t>
            </a:r>
          </a:p>
          <a:p>
            <a:r>
              <a:rPr lang="cs-CZ" dirty="0"/>
              <a:t>Bez ohledu na intenzitu zátěže je většina práce vykonána inspiračními svaly</a:t>
            </a:r>
          </a:p>
          <a:p>
            <a:endParaRPr lang="cs-CZ" dirty="0"/>
          </a:p>
        </p:txBody>
      </p:sp>
    </p:spTree>
    <p:extLst>
      <p:ext uri="{BB962C8B-B14F-4D97-AF65-F5344CB8AC3E}">
        <p14:creationId xmlns:p14="http://schemas.microsoft.com/office/powerpoint/2010/main" val="7928750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88BC1C3A-A855-4022-A08A-56D970FD5708}"/>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5" name="Zástupný obsah 4">
            <a:extLst>
              <a:ext uri="{FF2B5EF4-FFF2-40B4-BE49-F238E27FC236}">
                <a16:creationId xmlns:a16="http://schemas.microsoft.com/office/drawing/2014/main" id="{A1543564-3DF0-4714-B846-E18C7D5CC440}"/>
              </a:ext>
            </a:extLst>
          </p:cNvPr>
          <p:cNvSpPr>
            <a:spLocks noGrp="1"/>
          </p:cNvSpPr>
          <p:nvPr>
            <p:ph idx="29"/>
          </p:nvPr>
        </p:nvSpPr>
        <p:spPr>
          <a:xfrm>
            <a:off x="719999" y="116818"/>
            <a:ext cx="10720071" cy="6477335"/>
          </a:xfrm>
        </p:spPr>
        <p:txBody>
          <a:bodyPr>
            <a:normAutofit fontScale="92500" lnSpcReduction="10000"/>
          </a:bodyPr>
          <a:lstStyle/>
          <a:p>
            <a:pPr>
              <a:lnSpc>
                <a:spcPct val="170000"/>
              </a:lnSpc>
            </a:pPr>
            <a:r>
              <a:rPr lang="cs-CZ" sz="1600" dirty="0"/>
              <a:t>Zvýšení minutové ventilace není lineární a velmi prudce vzrůstá přibližně ve dvou třetinách maximálního zatížení.</a:t>
            </a:r>
          </a:p>
          <a:p>
            <a:pPr>
              <a:lnSpc>
                <a:spcPct val="170000"/>
              </a:lnSpc>
            </a:pPr>
            <a:r>
              <a:rPr lang="cs-CZ" sz="1600" dirty="0"/>
              <a:t>VE na úrovni 80% maximální kapacity není dvakrát větší než na úrovni 40% maximální kapacity, nýbrž je čtyřikrát až pětkrát vyšší.</a:t>
            </a:r>
          </a:p>
          <a:p>
            <a:pPr>
              <a:lnSpc>
                <a:spcPct val="170000"/>
              </a:lnSpc>
            </a:pPr>
            <a:r>
              <a:rPr lang="cs-CZ" sz="1600" dirty="0"/>
              <a:t>Pokud se dechový objem přestane zvyšovat, ale nároky na přísun kyslíku jsou stále vysoké, začne strmě stoupat dechová frekvence, aby byla udržena potřebná minutová ventilace. Zvyšující se závislost na dechové frekvenci k udržení minutové ventilace při vysokých zátěžích je způsobena nemožností zvýšit dechový objem. Čím více dechový objem vzrůstá, tím více vzrůstají nároky na sílu inspiračních svalů. Zvýšená síla je nutná k dosažení většího roztažení hrudního koše. Vyšší nároky na sílu s sebou přinášejí zvýšené úsilí a vyšší diskomfort při dýchání. Nakonec zpětná vazba z receptorů v dýchacích svalech signalizuje respiračnímu centru nutnost změny strategie dýchání. Centrum místo zvýšení dechového objemu zvýší dechovou frekvenci. Dechové centrum má vynikající systém, který minimalizuje diskomfort při dýchání, čímž i optimalizuje účinnost dýchání. </a:t>
            </a:r>
          </a:p>
          <a:p>
            <a:pPr>
              <a:lnSpc>
                <a:spcPct val="170000"/>
              </a:lnSpc>
            </a:pPr>
            <a:r>
              <a:rPr lang="cs-CZ" sz="1600" dirty="0"/>
              <a:t>Pokud budeme například při běhu potřebovat vyměnit v plicích 54 l za minutu, jsou dva možné způsoby, jak tuto potřebu pokrýt. Při mělkém dýchání se musí dechová frekvence výrazně zvýšit, pokud se nebude zvyšovat dechový objem. Avšak tato strategie je mnohem méně účinná, než když se zvýší dechový objem. Při mělkém dýchání není možné využít elasticitu hrudního koše, tudíž se snižuje mechanická účinnost. Je proto nezbytné najít rovnováhu mezi těmito parametry.</a:t>
            </a:r>
          </a:p>
          <a:p>
            <a:pPr>
              <a:lnSpc>
                <a:spcPct val="170000"/>
              </a:lnSpc>
            </a:pPr>
            <a:r>
              <a:rPr lang="cs-CZ" sz="1600" dirty="0"/>
              <a:t>Hledání rovnováhy (paralela s délkou a frekvencí kroků u běhu), kdy je vykonávaná práce jak účinná, tak nevyvolávající pocity diskomfortu.</a:t>
            </a:r>
          </a:p>
        </p:txBody>
      </p:sp>
    </p:spTree>
    <p:extLst>
      <p:ext uri="{BB962C8B-B14F-4D97-AF65-F5344CB8AC3E}">
        <p14:creationId xmlns:p14="http://schemas.microsoft.com/office/powerpoint/2010/main" val="3652821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00472B8-4321-44C2-B254-85A7BBC8347E}"/>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4B26B527-3D3A-4B36-ACA0-EA06B95CDAEC}"/>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a:extLst>
              <a:ext uri="{FF2B5EF4-FFF2-40B4-BE49-F238E27FC236}">
                <a16:creationId xmlns:a16="http://schemas.microsoft.com/office/drawing/2014/main" id="{562873AF-B516-4384-B7B6-DCEE1D5F8109}"/>
              </a:ext>
            </a:extLst>
          </p:cNvPr>
          <p:cNvSpPr>
            <a:spLocks noGrp="1"/>
          </p:cNvSpPr>
          <p:nvPr>
            <p:ph type="title"/>
          </p:nvPr>
        </p:nvSpPr>
        <p:spPr/>
        <p:txBody>
          <a:bodyPr/>
          <a:lstStyle/>
          <a:p>
            <a:r>
              <a:rPr lang="cs-CZ" dirty="0"/>
              <a:t>Trénink dechového svalstva (RMT)</a:t>
            </a:r>
          </a:p>
        </p:txBody>
      </p:sp>
      <p:sp>
        <p:nvSpPr>
          <p:cNvPr id="5" name="Zástupný obsah 4">
            <a:extLst>
              <a:ext uri="{FF2B5EF4-FFF2-40B4-BE49-F238E27FC236}">
                <a16:creationId xmlns:a16="http://schemas.microsoft.com/office/drawing/2014/main" id="{EB993C49-10EA-4D1D-8CEC-8C30DB32D4E3}"/>
              </a:ext>
            </a:extLst>
          </p:cNvPr>
          <p:cNvSpPr>
            <a:spLocks noGrp="1"/>
          </p:cNvSpPr>
          <p:nvPr>
            <p:ph idx="29"/>
          </p:nvPr>
        </p:nvSpPr>
        <p:spPr/>
        <p:txBody>
          <a:bodyPr>
            <a:normAutofit/>
          </a:bodyPr>
          <a:lstStyle/>
          <a:p>
            <a:pPr>
              <a:lnSpc>
                <a:spcPct val="100000"/>
              </a:lnSpc>
            </a:pPr>
            <a:r>
              <a:rPr lang="cs-CZ" sz="1400" dirty="0"/>
              <a:t>specifickým tréninkem ovlivnit pomocí metod RMT můžeme, jsou svaly zapojující se do procesu dýchání</a:t>
            </a:r>
          </a:p>
          <a:p>
            <a:pPr>
              <a:lnSpc>
                <a:spcPct val="100000"/>
              </a:lnSpc>
            </a:pPr>
            <a:r>
              <a:rPr lang="cs-CZ" sz="1400" dirty="0"/>
              <a:t>Proč nestačí normální trénink, ale je potřeba RMT</a:t>
            </a:r>
          </a:p>
          <a:p>
            <a:pPr>
              <a:lnSpc>
                <a:spcPct val="100000"/>
              </a:lnSpc>
            </a:pPr>
            <a:r>
              <a:rPr lang="cs-CZ" sz="1400" dirty="0"/>
              <a:t>při cvičení se frekvence a hloubka dechu zvyšuje, což způsobí, že kontrakce dýchacích svalů jsou rychlejší a silnější proti klidovému stavu (viz graf). Aby sval posílil, musí dělat aktivitu, na kterou není zvyklý. Většina cvičení probíhá v aerobní „komfortní“ zóně (aktivitu lze provádět déle než 30 minut). V tomto případě jsou dýchací svaly zatěžovány velmi málo a je tu nižší efekt adaptace na trénink. Jako cvičení vysoké intenzity, označujeme cvičení se zónou diskomfortu dýchacích svalů (sem patří aktivity, jež je možno provádět po dobu 10-30 minut). Cvičení velmi vysoké intenzity (není možno provádět déle než po dobu 10 sekund) již leží v zóně „intolerance“ pro dýchací svaly. Při tomto cvičení je zatížení pro posílení dýchacích svalů dostatečně, ale není je možno povědět dostatečně dlouho. Jinými slovy, intenzita vhodná pro posílení dýchacího svalstva, je ta, která již nutí cvičící osobu zpomalit nebo cvičení ukončit.</a:t>
            </a:r>
          </a:p>
        </p:txBody>
      </p:sp>
      <p:pic>
        <p:nvPicPr>
          <p:cNvPr id="8" name="Zástupný obsah 7">
            <a:extLst>
              <a:ext uri="{FF2B5EF4-FFF2-40B4-BE49-F238E27FC236}">
                <a16:creationId xmlns:a16="http://schemas.microsoft.com/office/drawing/2014/main" id="{5B7B3F4A-C783-439C-AE3C-0FA721F4D7B8}"/>
              </a:ext>
            </a:extLst>
          </p:cNvPr>
          <p:cNvPicPr>
            <a:picLocks noGrp="1" noChangeAspect="1"/>
          </p:cNvPicPr>
          <p:nvPr>
            <p:ph idx="30"/>
          </p:nvPr>
        </p:nvPicPr>
        <p:blipFill>
          <a:blip r:embed="rId2"/>
          <a:stretch>
            <a:fillRect/>
          </a:stretch>
        </p:blipFill>
        <p:spPr>
          <a:xfrm>
            <a:off x="6251575" y="1740180"/>
            <a:ext cx="5939728" cy="3624116"/>
          </a:xfrm>
        </p:spPr>
      </p:pic>
    </p:spTree>
    <p:extLst>
      <p:ext uri="{BB962C8B-B14F-4D97-AF65-F5344CB8AC3E}">
        <p14:creationId xmlns:p14="http://schemas.microsoft.com/office/powerpoint/2010/main" val="33597382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FD87A08-29EE-40D5-9725-4E131810B848}"/>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47C9BEF5-B4B5-4E51-9DB2-0FB551E8729D}"/>
              </a:ext>
            </a:extLst>
          </p:cNvPr>
          <p:cNvSpPr>
            <a:spLocks noGrp="1"/>
          </p:cNvSpPr>
          <p:nvPr>
            <p:ph type="sldNum" sz="quarter" idx="11"/>
          </p:nvPr>
        </p:nvSpPr>
        <p:spPr/>
        <p:txBody>
          <a:bodyPr/>
          <a:lstStyle/>
          <a:p>
            <a:fld id="{D6D6C118-631F-4A80-9886-907009361577}" type="slidenum">
              <a:rPr lang="cs-CZ" altLang="cs-CZ" smtClean="0"/>
              <a:pPr/>
              <a:t>8</a:t>
            </a:fld>
            <a:endParaRPr lang="cs-CZ" altLang="cs-CZ" dirty="0"/>
          </a:p>
        </p:txBody>
      </p:sp>
      <p:sp>
        <p:nvSpPr>
          <p:cNvPr id="7" name="Nadpis 6">
            <a:extLst>
              <a:ext uri="{FF2B5EF4-FFF2-40B4-BE49-F238E27FC236}">
                <a16:creationId xmlns:a16="http://schemas.microsoft.com/office/drawing/2014/main" id="{C9088572-7A68-4796-92AE-859F7972BF17}"/>
              </a:ext>
            </a:extLst>
          </p:cNvPr>
          <p:cNvSpPr>
            <a:spLocks noGrp="1"/>
          </p:cNvSpPr>
          <p:nvPr>
            <p:ph type="title"/>
          </p:nvPr>
        </p:nvSpPr>
        <p:spPr/>
        <p:txBody>
          <a:bodyPr/>
          <a:lstStyle/>
          <a:p>
            <a:endParaRPr lang="cs-CZ"/>
          </a:p>
        </p:txBody>
      </p:sp>
      <p:sp>
        <p:nvSpPr>
          <p:cNvPr id="8" name="Zástupný obsah 7">
            <a:extLst>
              <a:ext uri="{FF2B5EF4-FFF2-40B4-BE49-F238E27FC236}">
                <a16:creationId xmlns:a16="http://schemas.microsoft.com/office/drawing/2014/main" id="{E18DD501-F48F-424A-BD73-C02D966ADEC4}"/>
              </a:ext>
            </a:extLst>
          </p:cNvPr>
          <p:cNvSpPr>
            <a:spLocks noGrp="1"/>
          </p:cNvSpPr>
          <p:nvPr>
            <p:ph idx="1"/>
          </p:nvPr>
        </p:nvSpPr>
        <p:spPr/>
        <p:txBody>
          <a:bodyPr/>
          <a:lstStyle/>
          <a:p>
            <a:r>
              <a:rPr lang="cs-CZ" dirty="0"/>
              <a:t>V klidu 2 %, ve velmi těžké zátěži 10 % U netrénovaných až 15 %) metabolických požadavků na samotné dýchání</a:t>
            </a:r>
          </a:p>
          <a:p>
            <a:r>
              <a:rPr lang="cs-CZ" dirty="0"/>
              <a:t>&gt;80 %</a:t>
            </a:r>
            <a:r>
              <a:rPr lang="cs-CZ" b="0" i="0" dirty="0">
                <a:solidFill>
                  <a:srgbClr val="333333"/>
                </a:solidFill>
                <a:effectLst/>
                <a:latin typeface="Georgia" panose="02040502050405020303" pitchFamily="18" charset="0"/>
              </a:rPr>
              <a:t> VO</a:t>
            </a:r>
            <a:r>
              <a:rPr lang="cs-CZ" b="0" i="0" baseline="-25000" dirty="0">
                <a:solidFill>
                  <a:srgbClr val="333333"/>
                </a:solidFill>
                <a:effectLst/>
                <a:latin typeface="Georgia" panose="02040502050405020303" pitchFamily="18" charset="0"/>
              </a:rPr>
              <a:t>2max</a:t>
            </a:r>
            <a:r>
              <a:rPr lang="cs-CZ" dirty="0"/>
              <a:t> můžeme pozorovat zátěží způsobenou únavu bránice</a:t>
            </a:r>
          </a:p>
          <a:p>
            <a:endParaRPr lang="cs-CZ" dirty="0"/>
          </a:p>
          <a:p>
            <a:r>
              <a:rPr lang="cs-CZ" dirty="0"/>
              <a:t>Kombinace výše uvedeného </a:t>
            </a:r>
            <a:r>
              <a:rPr lang="cs-CZ" dirty="0">
                <a:sym typeface="Wingdings" panose="05000000000000000000" pitchFamily="2" charset="2"/>
              </a:rPr>
              <a:t> </a:t>
            </a:r>
            <a:r>
              <a:rPr lang="cs-CZ" dirty="0" err="1">
                <a:sym typeface="Wingdings" panose="05000000000000000000" pitchFamily="2" charset="2"/>
              </a:rPr>
              <a:t>vazokonstrinstricke</a:t>
            </a:r>
            <a:r>
              <a:rPr lang="cs-CZ" dirty="0">
                <a:sym typeface="Wingdings" panose="05000000000000000000" pitchFamily="2" charset="2"/>
              </a:rPr>
              <a:t> a snížení toku krve do </a:t>
            </a:r>
            <a:r>
              <a:rPr lang="cs-CZ" dirty="0" err="1">
                <a:sym typeface="Wingdings" panose="05000000000000000000" pitchFamily="2" charset="2"/>
              </a:rPr>
              <a:t>pracujích</a:t>
            </a:r>
            <a:r>
              <a:rPr lang="cs-CZ" dirty="0">
                <a:sym typeface="Wingdings" panose="05000000000000000000" pitchFamily="2" charset="2"/>
              </a:rPr>
              <a:t> </a:t>
            </a:r>
            <a:r>
              <a:rPr lang="cs-CZ" dirty="0" err="1">
                <a:sym typeface="Wingdings" panose="05000000000000000000" pitchFamily="2" charset="2"/>
              </a:rPr>
              <a:t>končenin</a:t>
            </a:r>
            <a:r>
              <a:rPr lang="cs-CZ" dirty="0">
                <a:sym typeface="Wingdings" panose="05000000000000000000" pitchFamily="2" charset="2"/>
              </a:rPr>
              <a:t> (</a:t>
            </a:r>
            <a:r>
              <a:rPr lang="cs-CZ" dirty="0" err="1">
                <a:sym typeface="Wingdings" panose="05000000000000000000" pitchFamily="2" charset="2"/>
              </a:rPr>
              <a:t>Harms</a:t>
            </a:r>
            <a:r>
              <a:rPr lang="cs-CZ" dirty="0">
                <a:sym typeface="Wingdings" panose="05000000000000000000" pitchFamily="2" charset="2"/>
              </a:rPr>
              <a:t> et al, 1997)</a:t>
            </a:r>
            <a:endParaRPr lang="cs-CZ" dirty="0"/>
          </a:p>
        </p:txBody>
      </p:sp>
    </p:spTree>
    <p:extLst>
      <p:ext uri="{BB962C8B-B14F-4D97-AF65-F5344CB8AC3E}">
        <p14:creationId xmlns:p14="http://schemas.microsoft.com/office/powerpoint/2010/main" val="11732175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77A21785-59BC-4745-B7FB-0EA1D1449798}"/>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a:extLst>
              <a:ext uri="{FF2B5EF4-FFF2-40B4-BE49-F238E27FC236}">
                <a16:creationId xmlns:a16="http://schemas.microsoft.com/office/drawing/2014/main" id="{DBAB66CC-0E2C-4E6F-9E2E-E13783D6F6C6}"/>
              </a:ext>
            </a:extLst>
          </p:cNvPr>
          <p:cNvSpPr>
            <a:spLocks noGrp="1"/>
          </p:cNvSpPr>
          <p:nvPr>
            <p:ph type="title"/>
          </p:nvPr>
        </p:nvSpPr>
        <p:spPr>
          <a:xfrm>
            <a:off x="720000" y="720000"/>
            <a:ext cx="5473536" cy="595008"/>
          </a:xfrm>
        </p:spPr>
        <p:txBody>
          <a:bodyPr/>
          <a:lstStyle/>
          <a:p>
            <a:r>
              <a:rPr lang="cs-CZ" dirty="0"/>
              <a:t>Vliv na vytrvalost dýchacích svalů</a:t>
            </a:r>
          </a:p>
        </p:txBody>
      </p:sp>
      <p:sp>
        <p:nvSpPr>
          <p:cNvPr id="5" name="Zástupný obsah 4">
            <a:extLst>
              <a:ext uri="{FF2B5EF4-FFF2-40B4-BE49-F238E27FC236}">
                <a16:creationId xmlns:a16="http://schemas.microsoft.com/office/drawing/2014/main" id="{DD973221-A4B1-43D5-8E2B-A2FA8191A2D8}"/>
              </a:ext>
            </a:extLst>
          </p:cNvPr>
          <p:cNvSpPr>
            <a:spLocks noGrp="1"/>
          </p:cNvSpPr>
          <p:nvPr>
            <p:ph idx="29"/>
          </p:nvPr>
        </p:nvSpPr>
        <p:spPr/>
        <p:txBody>
          <a:bodyPr/>
          <a:lstStyle/>
          <a:p>
            <a:r>
              <a:rPr lang="cs-CZ" b="0" i="0" dirty="0">
                <a:solidFill>
                  <a:srgbClr val="333333"/>
                </a:solidFill>
                <a:effectLst/>
                <a:latin typeface="Georgia" panose="02040502050405020303" pitchFamily="18" charset="0"/>
              </a:rPr>
              <a:t>Trénink pomocí </a:t>
            </a:r>
            <a:r>
              <a:rPr lang="cs-CZ" b="0" i="0" dirty="0" err="1">
                <a:solidFill>
                  <a:srgbClr val="333333"/>
                </a:solidFill>
                <a:effectLst/>
                <a:latin typeface="Georgia" panose="02040502050405020303" pitchFamily="18" charset="0"/>
              </a:rPr>
              <a:t>izok</a:t>
            </a:r>
            <a:r>
              <a:rPr lang="en-US" b="0" i="0" dirty="0" err="1">
                <a:solidFill>
                  <a:srgbClr val="333333"/>
                </a:solidFill>
                <a:effectLst/>
                <a:latin typeface="Georgia" panose="02040502050405020303" pitchFamily="18" charset="0"/>
              </a:rPr>
              <a:t>apnic</a:t>
            </a:r>
            <a:r>
              <a:rPr lang="cs-CZ" b="0" i="0" dirty="0" err="1">
                <a:solidFill>
                  <a:srgbClr val="333333"/>
                </a:solidFill>
                <a:effectLst/>
                <a:latin typeface="Georgia" panose="02040502050405020303" pitchFamily="18" charset="0"/>
              </a:rPr>
              <a:t>ké</a:t>
            </a:r>
            <a:r>
              <a:rPr lang="cs-CZ" b="0" i="0" dirty="0">
                <a:solidFill>
                  <a:srgbClr val="333333"/>
                </a:solidFill>
                <a:effectLst/>
                <a:latin typeface="Georgia" panose="02040502050405020303" pitchFamily="18" charset="0"/>
              </a:rPr>
              <a:t> objemové hyperventilace</a:t>
            </a:r>
            <a:r>
              <a:rPr lang="en-US" b="0" i="0" dirty="0">
                <a:solidFill>
                  <a:srgbClr val="333333"/>
                </a:solidFill>
                <a:effectLst/>
                <a:latin typeface="Georgia" panose="02040502050405020303" pitchFamily="18" charset="0"/>
              </a:rPr>
              <a:t> </a:t>
            </a:r>
            <a:r>
              <a:rPr lang="cs-CZ" b="0" i="0" dirty="0">
                <a:solidFill>
                  <a:srgbClr val="333333"/>
                </a:solidFill>
                <a:effectLst/>
                <a:latin typeface="Georgia" panose="02040502050405020303" pitchFamily="18" charset="0"/>
              </a:rPr>
              <a:t>s cílem udržet ventilaci až po dobu </a:t>
            </a:r>
            <a:r>
              <a:rPr lang="en-US" b="0" i="0" dirty="0">
                <a:solidFill>
                  <a:srgbClr val="333333"/>
                </a:solidFill>
                <a:effectLst/>
                <a:latin typeface="Georgia" panose="02040502050405020303" pitchFamily="18" charset="0"/>
              </a:rPr>
              <a:t>30 </a:t>
            </a:r>
            <a:r>
              <a:rPr lang="en-US" b="0" i="0" dirty="0" err="1">
                <a:solidFill>
                  <a:srgbClr val="333333"/>
                </a:solidFill>
                <a:effectLst/>
                <a:latin typeface="Georgia" panose="02040502050405020303" pitchFamily="18" charset="0"/>
              </a:rPr>
              <a:t>minut</a:t>
            </a:r>
            <a:r>
              <a:rPr lang="en-US" b="0" i="0" dirty="0">
                <a:solidFill>
                  <a:srgbClr val="333333"/>
                </a:solidFill>
                <a:effectLst/>
                <a:latin typeface="Georgia" panose="02040502050405020303" pitchFamily="18" charset="0"/>
              </a:rPr>
              <a:t>. </a:t>
            </a:r>
            <a:r>
              <a:rPr lang="cs-CZ" b="0" i="0" dirty="0">
                <a:solidFill>
                  <a:srgbClr val="333333"/>
                </a:solidFill>
                <a:effectLst/>
                <a:latin typeface="Georgia" panose="02040502050405020303" pitchFamily="18" charset="0"/>
              </a:rPr>
              <a:t>Typicky </a:t>
            </a:r>
            <a:r>
              <a:rPr lang="en-US" b="0" i="0" dirty="0">
                <a:solidFill>
                  <a:srgbClr val="333333"/>
                </a:solidFill>
                <a:effectLst/>
                <a:latin typeface="Georgia" panose="02040502050405020303" pitchFamily="18" charset="0"/>
              </a:rPr>
              <a:t> 3</a:t>
            </a:r>
            <a:r>
              <a:rPr lang="cs-CZ" b="0" i="0" dirty="0">
                <a:solidFill>
                  <a:srgbClr val="333333"/>
                </a:solidFill>
                <a:effectLst/>
                <a:latin typeface="Georgia" panose="02040502050405020303" pitchFamily="18" charset="0"/>
              </a:rPr>
              <a:t>-</a:t>
            </a:r>
            <a:r>
              <a:rPr lang="en-US" b="0" i="0" dirty="0">
                <a:solidFill>
                  <a:srgbClr val="333333"/>
                </a:solidFill>
                <a:effectLst/>
                <a:latin typeface="Georgia" panose="02040502050405020303" pitchFamily="18" charset="0"/>
              </a:rPr>
              <a:t>5 </a:t>
            </a:r>
            <a:r>
              <a:rPr lang="cs-CZ" b="0" i="0" dirty="0">
                <a:solidFill>
                  <a:srgbClr val="333333"/>
                </a:solidFill>
                <a:effectLst/>
                <a:latin typeface="Georgia" panose="02040502050405020303" pitchFamily="18" charset="0"/>
              </a:rPr>
              <a:t>TJ/týden po dobu</a:t>
            </a:r>
            <a:r>
              <a:rPr lang="en-US" b="0" i="0" dirty="0">
                <a:solidFill>
                  <a:srgbClr val="333333"/>
                </a:solidFill>
                <a:effectLst/>
                <a:latin typeface="Georgia" panose="02040502050405020303" pitchFamily="18" charset="0"/>
              </a:rPr>
              <a:t> 4</a:t>
            </a:r>
            <a:r>
              <a:rPr lang="cs-CZ" b="0" i="0" dirty="0">
                <a:solidFill>
                  <a:srgbClr val="333333"/>
                </a:solidFill>
                <a:effectLst/>
                <a:latin typeface="Georgia" panose="02040502050405020303" pitchFamily="18" charset="0"/>
              </a:rPr>
              <a:t>-</a:t>
            </a:r>
            <a:r>
              <a:rPr lang="en-US" b="0" i="0" dirty="0">
                <a:solidFill>
                  <a:srgbClr val="333333"/>
                </a:solidFill>
                <a:effectLst/>
                <a:latin typeface="Georgia" panose="02040502050405020303" pitchFamily="18" charset="0"/>
              </a:rPr>
              <a:t>5 </a:t>
            </a:r>
            <a:r>
              <a:rPr lang="cs-CZ" b="0" i="0" dirty="0">
                <a:solidFill>
                  <a:srgbClr val="333333"/>
                </a:solidFill>
                <a:effectLst/>
                <a:latin typeface="Georgia" panose="02040502050405020303" pitchFamily="18" charset="0"/>
              </a:rPr>
              <a:t>týdnů (</a:t>
            </a:r>
            <a:r>
              <a:rPr lang="en-US" b="0" i="0" dirty="0">
                <a:solidFill>
                  <a:srgbClr val="333333"/>
                </a:solidFill>
                <a:effectLst/>
                <a:latin typeface="Georgia" panose="02040502050405020303" pitchFamily="18" charset="0"/>
              </a:rPr>
              <a:t>30 minutes of RM work equal to 50 to 60% of 15-second MVV using a </a:t>
            </a:r>
            <a:r>
              <a:rPr lang="en-US" b="0" i="0" dirty="0" err="1">
                <a:solidFill>
                  <a:srgbClr val="333333"/>
                </a:solidFill>
                <a:effectLst/>
                <a:latin typeface="Georgia" panose="02040502050405020303" pitchFamily="18" charset="0"/>
              </a:rPr>
              <a:t>ƒb</a:t>
            </a:r>
            <a:r>
              <a:rPr lang="en-US" b="0" i="0" dirty="0">
                <a:solidFill>
                  <a:srgbClr val="333333"/>
                </a:solidFill>
                <a:effectLst/>
                <a:latin typeface="Georgia" panose="02040502050405020303" pitchFamily="18" charset="0"/>
              </a:rPr>
              <a:t> of 50 to 60 breaths/min for 5 weeks</a:t>
            </a:r>
            <a:r>
              <a:rPr lang="cs-CZ" b="0" i="0" dirty="0">
                <a:solidFill>
                  <a:srgbClr val="333333"/>
                </a:solidFill>
                <a:effectLst/>
                <a:latin typeface="Georgia" panose="02040502050405020303" pitchFamily="18" charset="0"/>
              </a:rPr>
              <a:t>)</a:t>
            </a:r>
          </a:p>
          <a:p>
            <a:r>
              <a:rPr lang="cs-CZ" sz="2000" b="0" i="0" dirty="0">
                <a:solidFill>
                  <a:srgbClr val="333333"/>
                </a:solidFill>
                <a:effectLst/>
                <a:latin typeface="Georgia" panose="02040502050405020303" pitchFamily="18" charset="0"/>
                <a:hlinkClick r:id="rId2"/>
              </a:rPr>
              <a:t>https://link.springer.com/article/10.2165/00007256-200232090-00003/figures/Tab2</a:t>
            </a:r>
            <a:r>
              <a:rPr lang="cs-CZ" sz="2000" dirty="0">
                <a:solidFill>
                  <a:srgbClr val="333333"/>
                </a:solidFill>
                <a:latin typeface="Georgia" panose="02040502050405020303" pitchFamily="18" charset="0"/>
              </a:rPr>
              <a:t> </a:t>
            </a:r>
            <a:endParaRPr lang="cs-CZ" sz="2000" b="0" i="0" dirty="0">
              <a:solidFill>
                <a:srgbClr val="333333"/>
              </a:solidFill>
              <a:effectLst/>
              <a:latin typeface="Georgia" panose="02040502050405020303" pitchFamily="18" charset="0"/>
            </a:endParaRPr>
          </a:p>
          <a:p>
            <a:endParaRPr lang="cs-CZ" b="0" i="0" dirty="0">
              <a:solidFill>
                <a:srgbClr val="333333"/>
              </a:solidFill>
              <a:effectLst/>
              <a:latin typeface="Georgia" panose="02040502050405020303" pitchFamily="18" charset="0"/>
            </a:endParaRPr>
          </a:p>
          <a:p>
            <a:endParaRPr lang="cs-CZ" dirty="0"/>
          </a:p>
        </p:txBody>
      </p:sp>
      <p:pic>
        <p:nvPicPr>
          <p:cNvPr id="4098" name="Picture 2" descr="Table II">
            <a:extLst>
              <a:ext uri="{FF2B5EF4-FFF2-40B4-BE49-F238E27FC236}">
                <a16:creationId xmlns:a16="http://schemas.microsoft.com/office/drawing/2014/main" id="{FB1B43CE-58D0-4FE9-97E0-BC3FF60E0453}"/>
              </a:ext>
            </a:extLst>
          </p:cNvPr>
          <p:cNvPicPr>
            <a:picLocks noGrp="1" noChangeAspect="1" noChangeArrowheads="1"/>
          </p:cNvPicPr>
          <p:nvPr>
            <p:ph idx="30"/>
          </p:nvPr>
        </p:nvPicPr>
        <p:blipFill>
          <a:blip r:embed="rId3">
            <a:extLst>
              <a:ext uri="{28A0092B-C50C-407E-A947-70E740481C1C}">
                <a14:useLocalDpi xmlns:a14="http://schemas.microsoft.com/office/drawing/2010/main" val="0"/>
              </a:ext>
            </a:extLst>
          </a:blip>
          <a:srcRect/>
          <a:stretch>
            <a:fillRect/>
          </a:stretch>
        </p:blipFill>
        <p:spPr bwMode="auto">
          <a:xfrm>
            <a:off x="6425184" y="161085"/>
            <a:ext cx="4084320" cy="65358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0659616"/>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sport-prezentace-16-9-cz-v11.potx" id="{68C0F6E9-3E3D-43EF-AA8F-59803821B974}" vid="{5DFD00D7-A41E-477F-8575-56E3B6857AA0}"/>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8A8BAC94BA468D488F31B2478A655CDC" ma:contentTypeVersion="2" ma:contentTypeDescription="Umožňuje vytvoriť nový dokument." ma:contentTypeScope="" ma:versionID="f7cf5b599df052de13c1d673c5f61c15">
  <xsd:schema xmlns:xsd="http://www.w3.org/2001/XMLSchema" xmlns:xs="http://www.w3.org/2001/XMLSchema" xmlns:p="http://schemas.microsoft.com/office/2006/metadata/properties" xmlns:ns2="76d5652a-9cd3-465f-98c7-aa8090bd65c7" targetNamespace="http://schemas.microsoft.com/office/2006/metadata/properties" ma:root="true" ma:fieldsID="cfbed7f37b2efd1ac4230c3799228b4b" ns2:_="">
    <xsd:import namespace="76d5652a-9cd3-465f-98c7-aa8090bd65c7"/>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6d5652a-9cd3-465f-98c7-aa8090bd65c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65867BE-371A-4FE6-B113-625527BE2710}">
  <ds:schemaRefs>
    <ds:schemaRef ds:uri="http://schemas.microsoft.com/sharepoint/v3/contenttype/forms"/>
  </ds:schemaRefs>
</ds:datastoreItem>
</file>

<file path=customXml/itemProps2.xml><?xml version="1.0" encoding="utf-8"?>
<ds:datastoreItem xmlns:ds="http://schemas.openxmlformats.org/officeDocument/2006/customXml" ds:itemID="{35B039A8-C7E1-4CFD-A324-5ECFC835B7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6d5652a-9cd3-465f-98c7-aa8090bd65c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DBD0C30-98F7-417C-B6F9-70600C98ABF3}">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muni-sport-prezentace-16-9-cz-v11</Template>
  <TotalTime>1498</TotalTime>
  <Words>2252</Words>
  <Application>Microsoft Office PowerPoint</Application>
  <PresentationFormat>Širokoúhlá obrazovka</PresentationFormat>
  <Paragraphs>133</Paragraphs>
  <Slides>23</Slides>
  <Notes>0</Notes>
  <HiddenSlides>0</HiddenSlides>
  <MMClips>3</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23</vt:i4>
      </vt:variant>
    </vt:vector>
  </HeadingPairs>
  <TitlesOfParts>
    <vt:vector size="29" baseType="lpstr">
      <vt:lpstr>Arial</vt:lpstr>
      <vt:lpstr>Fira Sans</vt:lpstr>
      <vt:lpstr>Georgia</vt:lpstr>
      <vt:lpstr>Tahoma</vt:lpstr>
      <vt:lpstr>Wingdings</vt:lpstr>
      <vt:lpstr>Prezentace_MU_CZ</vt:lpstr>
      <vt:lpstr>Respirační trénink (RMT)</vt:lpstr>
      <vt:lpstr>Úvod</vt:lpstr>
      <vt:lpstr>Dechové objemy</vt:lpstr>
      <vt:lpstr>Dynamické objemy</vt:lpstr>
      <vt:lpstr>Dýchání při zátěži</vt:lpstr>
      <vt:lpstr>Prezentace aplikace PowerPoint</vt:lpstr>
      <vt:lpstr>Trénink dechového svalstva (RMT)</vt:lpstr>
      <vt:lpstr>Prezentace aplikace PowerPoint</vt:lpstr>
      <vt:lpstr>Vliv na vytrvalost dýchacích svalů</vt:lpstr>
      <vt:lpstr>Efekt na sílu respiračního svalstva</vt:lpstr>
      <vt:lpstr>Adaptace pohybové a dechové svalstva cvičením</vt:lpstr>
      <vt:lpstr>Efekt na výkon</vt:lpstr>
      <vt:lpstr>Efekt na fyziologické parametry</vt:lpstr>
      <vt:lpstr>Závěry metaanlýz/systematických review</vt:lpstr>
      <vt:lpstr>Přístroje používané k tréninku dechového svalstva ve sportu</vt:lpstr>
      <vt:lpstr>Zařízení s pasivním odporem průtoku vzduchu </vt:lpstr>
      <vt:lpstr>Zařízení s přetlakovým ventilem</vt:lpstr>
      <vt:lpstr>Tréninkové vybavení na podporu vytrvalosti</vt:lpstr>
      <vt:lpstr>PowerBreathe K2</vt:lpstr>
      <vt:lpstr>PowerBreathe jako warm-up nástroj</vt:lpstr>
      <vt:lpstr>Praktické cvičení s brčkem</vt:lpstr>
      <vt:lpstr>Dýchací masky</vt:lpstr>
      <vt:lpstr>Doporučená a použitá literatura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Respirační trénink (RMT)</dc:title>
  <dc:creator>Tomáš Kalina</dc:creator>
  <cp:lastModifiedBy>Tomáš Kalina</cp:lastModifiedBy>
  <cp:revision>1</cp:revision>
  <cp:lastPrinted>1601-01-01T00:00:00Z</cp:lastPrinted>
  <dcterms:created xsi:type="dcterms:W3CDTF">2022-04-06T19:01:37Z</dcterms:created>
  <dcterms:modified xsi:type="dcterms:W3CDTF">2022-04-07T19:59:40Z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0x0101008A8BAC94BA468D488F31B2478A655CDC</vt:lpwstr>
  </property>
</Properties>
</file>