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21"/>
  </p:notesMasterIdLst>
  <p:handoutMasterIdLst>
    <p:handoutMasterId r:id="rId22"/>
  </p:handoutMasterIdLst>
  <p:sldIdLst>
    <p:sldId id="256" r:id="rId5"/>
    <p:sldId id="261" r:id="rId6"/>
    <p:sldId id="262" r:id="rId7"/>
    <p:sldId id="263" r:id="rId8"/>
    <p:sldId id="265" r:id="rId9"/>
    <p:sldId id="272" r:id="rId10"/>
    <p:sldId id="266" r:id="rId11"/>
    <p:sldId id="267" r:id="rId12"/>
    <p:sldId id="268" r:id="rId13"/>
    <p:sldId id="269" r:id="rId14"/>
    <p:sldId id="270" r:id="rId15"/>
    <p:sldId id="257" r:id="rId16"/>
    <p:sldId id="259" r:id="rId17"/>
    <p:sldId id="271" r:id="rId18"/>
    <p:sldId id="260" r:id="rId19"/>
    <p:sldId id="26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8D2F44-45DD-4082-BB6F-AEF5E4518C39}" v="16" dt="2022-02-17T13:11:23.7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90" d="100"/>
          <a:sy n="90" d="100"/>
        </p:scale>
        <p:origin x="1104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Kalina" userId="45bbb01e-5cd3-4f7f-8e55-4626a61d755e" providerId="ADAL" clId="{998D2F44-45DD-4082-BB6F-AEF5E4518C39}"/>
    <pc:docChg chg="undo custSel mod addSld modSld">
      <pc:chgData name="Tomáš Kalina" userId="45bbb01e-5cd3-4f7f-8e55-4626a61d755e" providerId="ADAL" clId="{998D2F44-45DD-4082-BB6F-AEF5E4518C39}" dt="2022-02-17T13:11:23.681" v="219" actId="20577"/>
      <pc:docMkLst>
        <pc:docMk/>
      </pc:docMkLst>
      <pc:sldChg chg="delSp">
        <pc:chgData name="Tomáš Kalina" userId="45bbb01e-5cd3-4f7f-8e55-4626a61d755e" providerId="ADAL" clId="{998D2F44-45DD-4082-BB6F-AEF5E4518C39}" dt="2022-02-17T13:10:41.154" v="210" actId="478"/>
        <pc:sldMkLst>
          <pc:docMk/>
          <pc:sldMk cId="913019958" sldId="257"/>
        </pc:sldMkLst>
        <pc:spChg chg="del">
          <ac:chgData name="Tomáš Kalina" userId="45bbb01e-5cd3-4f7f-8e55-4626a61d755e" providerId="ADAL" clId="{998D2F44-45DD-4082-BB6F-AEF5E4518C39}" dt="2022-02-17T13:10:41.154" v="210" actId="478"/>
          <ac:spMkLst>
            <pc:docMk/>
            <pc:sldMk cId="913019958" sldId="257"/>
            <ac:spMk id="2" creationId="{86E04B79-1307-4B45-BE83-99DDD6D814E1}"/>
          </ac:spMkLst>
        </pc:spChg>
      </pc:sldChg>
      <pc:sldChg chg="addSp delSp modSp mod">
        <pc:chgData name="Tomáš Kalina" userId="45bbb01e-5cd3-4f7f-8e55-4626a61d755e" providerId="ADAL" clId="{998D2F44-45DD-4082-BB6F-AEF5E4518C39}" dt="2022-02-17T08:21:24.502" v="158" actId="1076"/>
        <pc:sldMkLst>
          <pc:docMk/>
          <pc:sldMk cId="928326643" sldId="259"/>
        </pc:sldMkLst>
        <pc:picChg chg="del">
          <ac:chgData name="Tomáš Kalina" userId="45bbb01e-5cd3-4f7f-8e55-4626a61d755e" providerId="ADAL" clId="{998D2F44-45DD-4082-BB6F-AEF5E4518C39}" dt="2022-02-17T08:20:18.485" v="146" actId="21"/>
          <ac:picMkLst>
            <pc:docMk/>
            <pc:sldMk cId="928326643" sldId="259"/>
            <ac:picMk id="7" creationId="{9E8C1722-05B4-4072-93EB-A2F64EC54943}"/>
          </ac:picMkLst>
        </pc:picChg>
        <pc:picChg chg="add mod">
          <ac:chgData name="Tomáš Kalina" userId="45bbb01e-5cd3-4f7f-8e55-4626a61d755e" providerId="ADAL" clId="{998D2F44-45DD-4082-BB6F-AEF5E4518C39}" dt="2022-02-17T08:21:24.502" v="158" actId="1076"/>
          <ac:picMkLst>
            <pc:docMk/>
            <pc:sldMk cId="928326643" sldId="259"/>
            <ac:picMk id="8" creationId="{3E7AD230-72E4-445F-8CB0-B6F0CF06883E}"/>
          </ac:picMkLst>
        </pc:picChg>
      </pc:sldChg>
      <pc:sldChg chg="delSp">
        <pc:chgData name="Tomáš Kalina" userId="45bbb01e-5cd3-4f7f-8e55-4626a61d755e" providerId="ADAL" clId="{998D2F44-45DD-4082-BB6F-AEF5E4518C39}" dt="2022-02-17T13:10:10.766" v="205" actId="478"/>
        <pc:sldMkLst>
          <pc:docMk/>
          <pc:sldMk cId="453553515" sldId="261"/>
        </pc:sldMkLst>
        <pc:spChg chg="del">
          <ac:chgData name="Tomáš Kalina" userId="45bbb01e-5cd3-4f7f-8e55-4626a61d755e" providerId="ADAL" clId="{998D2F44-45DD-4082-BB6F-AEF5E4518C39}" dt="2022-02-17T13:10:10.766" v="205" actId="478"/>
          <ac:spMkLst>
            <pc:docMk/>
            <pc:sldMk cId="453553515" sldId="261"/>
            <ac:spMk id="2" creationId="{CD034854-557C-43A2-A6C3-3F08CD666102}"/>
          </ac:spMkLst>
        </pc:spChg>
      </pc:sldChg>
      <pc:sldChg chg="addSp delSp modSp mod modClrScheme chgLayout">
        <pc:chgData name="Tomáš Kalina" userId="45bbb01e-5cd3-4f7f-8e55-4626a61d755e" providerId="ADAL" clId="{998D2F44-45DD-4082-BB6F-AEF5E4518C39}" dt="2022-02-17T13:09:18.660" v="204" actId="1076"/>
        <pc:sldMkLst>
          <pc:docMk/>
          <pc:sldMk cId="384111519" sldId="262"/>
        </pc:sldMkLst>
        <pc:spChg chg="mod ord">
          <ac:chgData name="Tomáš Kalina" userId="45bbb01e-5cd3-4f7f-8e55-4626a61d755e" providerId="ADAL" clId="{998D2F44-45DD-4082-BB6F-AEF5E4518C39}" dt="2022-02-17T13:07:37.357" v="170" actId="700"/>
          <ac:spMkLst>
            <pc:docMk/>
            <pc:sldMk cId="384111519" sldId="262"/>
            <ac:spMk id="2" creationId="{C7461568-D1FA-4469-BC69-E79941F42293}"/>
          </ac:spMkLst>
        </pc:spChg>
        <pc:spChg chg="mod ord">
          <ac:chgData name="Tomáš Kalina" userId="45bbb01e-5cd3-4f7f-8e55-4626a61d755e" providerId="ADAL" clId="{998D2F44-45DD-4082-BB6F-AEF5E4518C39}" dt="2022-02-17T13:07:37.357" v="170" actId="700"/>
          <ac:spMkLst>
            <pc:docMk/>
            <pc:sldMk cId="384111519" sldId="262"/>
            <ac:spMk id="3" creationId="{BAE3ED0F-C911-4195-B36E-5759FF3BF2F0}"/>
          </ac:spMkLst>
        </pc:spChg>
        <pc:spChg chg="add del mod">
          <ac:chgData name="Tomáš Kalina" userId="45bbb01e-5cd3-4f7f-8e55-4626a61d755e" providerId="ADAL" clId="{998D2F44-45DD-4082-BB6F-AEF5E4518C39}" dt="2022-02-17T13:07:37.357" v="170" actId="700"/>
          <ac:spMkLst>
            <pc:docMk/>
            <pc:sldMk cId="384111519" sldId="262"/>
            <ac:spMk id="5" creationId="{329D68BC-163B-4BF5-9196-02B88AA63A0B}"/>
          </ac:spMkLst>
        </pc:spChg>
        <pc:spChg chg="add del mod ord">
          <ac:chgData name="Tomáš Kalina" userId="45bbb01e-5cd3-4f7f-8e55-4626a61d755e" providerId="ADAL" clId="{998D2F44-45DD-4082-BB6F-AEF5E4518C39}" dt="2022-02-17T13:09:12.319" v="203"/>
          <ac:spMkLst>
            <pc:docMk/>
            <pc:sldMk cId="384111519" sldId="262"/>
            <ac:spMk id="6" creationId="{0177C7BA-916A-4932-81E0-D6ACD66BD3F1}"/>
          </ac:spMkLst>
        </pc:spChg>
        <pc:spChg chg="add mod ord">
          <ac:chgData name="Tomáš Kalina" userId="45bbb01e-5cd3-4f7f-8e55-4626a61d755e" providerId="ADAL" clId="{998D2F44-45DD-4082-BB6F-AEF5E4518C39}" dt="2022-02-17T13:07:37.357" v="170" actId="700"/>
          <ac:spMkLst>
            <pc:docMk/>
            <pc:sldMk cId="384111519" sldId="262"/>
            <ac:spMk id="10" creationId="{5C18105A-C311-467E-B53D-6752BFD84782}"/>
          </ac:spMkLst>
        </pc:spChg>
        <pc:spChg chg="add mod ord">
          <ac:chgData name="Tomáš Kalina" userId="45bbb01e-5cd3-4f7f-8e55-4626a61d755e" providerId="ADAL" clId="{998D2F44-45DD-4082-BB6F-AEF5E4518C39}" dt="2022-02-17T13:07:37.357" v="170" actId="700"/>
          <ac:spMkLst>
            <pc:docMk/>
            <pc:sldMk cId="384111519" sldId="262"/>
            <ac:spMk id="11" creationId="{09FA06A4-0A27-4E6C-884D-BD71FA477CC9}"/>
          </ac:spMkLst>
        </pc:spChg>
        <pc:spChg chg="add mod ord">
          <ac:chgData name="Tomáš Kalina" userId="45bbb01e-5cd3-4f7f-8e55-4626a61d755e" providerId="ADAL" clId="{998D2F44-45DD-4082-BB6F-AEF5E4518C39}" dt="2022-02-17T13:07:37.357" v="170" actId="700"/>
          <ac:spMkLst>
            <pc:docMk/>
            <pc:sldMk cId="384111519" sldId="262"/>
            <ac:spMk id="12" creationId="{62FFB94F-01EA-4056-BC8B-6AECA5B6843E}"/>
          </ac:spMkLst>
        </pc:spChg>
        <pc:spChg chg="add del mod ord">
          <ac:chgData name="Tomáš Kalina" userId="45bbb01e-5cd3-4f7f-8e55-4626a61d755e" providerId="ADAL" clId="{998D2F44-45DD-4082-BB6F-AEF5E4518C39}" dt="2022-02-17T06:35:53.690" v="1"/>
          <ac:spMkLst>
            <pc:docMk/>
            <pc:sldMk cId="384111519" sldId="262"/>
            <ac:spMk id="13" creationId="{BC959E31-09F3-455A-B254-6483FAF59B75}"/>
          </ac:spMkLst>
        </pc:spChg>
        <pc:picChg chg="mod ord">
          <ac:chgData name="Tomáš Kalina" userId="45bbb01e-5cd3-4f7f-8e55-4626a61d755e" providerId="ADAL" clId="{998D2F44-45DD-4082-BB6F-AEF5E4518C39}" dt="2022-02-17T13:08:10.120" v="200" actId="1036"/>
          <ac:picMkLst>
            <pc:docMk/>
            <pc:sldMk cId="384111519" sldId="262"/>
            <ac:picMk id="7" creationId="{B5D7C76C-52A2-4C85-8D06-3B2330CAF790}"/>
          </ac:picMkLst>
        </pc:picChg>
        <pc:picChg chg="mod modCrop">
          <ac:chgData name="Tomáš Kalina" userId="45bbb01e-5cd3-4f7f-8e55-4626a61d755e" providerId="ADAL" clId="{998D2F44-45DD-4082-BB6F-AEF5E4518C39}" dt="2022-02-17T13:08:05.912" v="174" actId="1076"/>
          <ac:picMkLst>
            <pc:docMk/>
            <pc:sldMk cId="384111519" sldId="262"/>
            <ac:picMk id="9" creationId="{B5A7DFA0-6D5F-4656-A8E6-D97E22BD5909}"/>
          </ac:picMkLst>
        </pc:picChg>
        <pc:picChg chg="add del mod">
          <ac:chgData name="Tomáš Kalina" userId="45bbb01e-5cd3-4f7f-8e55-4626a61d755e" providerId="ADAL" clId="{998D2F44-45DD-4082-BB6F-AEF5E4518C39}" dt="2022-02-17T10:11:36.461" v="163" actId="478"/>
          <ac:picMkLst>
            <pc:docMk/>
            <pc:sldMk cId="384111519" sldId="262"/>
            <ac:picMk id="14" creationId="{63C9C98D-FC3C-4D77-A96D-4915AE6508B4}"/>
          </ac:picMkLst>
        </pc:picChg>
        <pc:picChg chg="add mod">
          <ac:chgData name="Tomáš Kalina" userId="45bbb01e-5cd3-4f7f-8e55-4626a61d755e" providerId="ADAL" clId="{998D2F44-45DD-4082-BB6F-AEF5E4518C39}" dt="2022-02-17T13:09:18.660" v="204" actId="1076"/>
          <ac:picMkLst>
            <pc:docMk/>
            <pc:sldMk cId="384111519" sldId="262"/>
            <ac:picMk id="1026" creationId="{1E33254A-9E80-4147-B6D1-59A8F24442CC}"/>
          </ac:picMkLst>
        </pc:picChg>
      </pc:sldChg>
      <pc:sldChg chg="delSp modSp mod">
        <pc:chgData name="Tomáš Kalina" userId="45bbb01e-5cd3-4f7f-8e55-4626a61d755e" providerId="ADAL" clId="{998D2F44-45DD-4082-BB6F-AEF5E4518C39}" dt="2022-02-17T13:11:23.681" v="219" actId="20577"/>
        <pc:sldMkLst>
          <pc:docMk/>
          <pc:sldMk cId="2276061840" sldId="264"/>
        </pc:sldMkLst>
        <pc:spChg chg="del">
          <ac:chgData name="Tomáš Kalina" userId="45bbb01e-5cd3-4f7f-8e55-4626a61d755e" providerId="ADAL" clId="{998D2F44-45DD-4082-BB6F-AEF5E4518C39}" dt="2022-02-17T13:11:20.586" v="218" actId="478"/>
          <ac:spMkLst>
            <pc:docMk/>
            <pc:sldMk cId="2276061840" sldId="264"/>
            <ac:spMk id="2" creationId="{43373164-AF0B-4DFC-8F7A-FD49AD8D5AD0}"/>
          </ac:spMkLst>
        </pc:spChg>
        <pc:spChg chg="mod">
          <ac:chgData name="Tomáš Kalina" userId="45bbb01e-5cd3-4f7f-8e55-4626a61d755e" providerId="ADAL" clId="{998D2F44-45DD-4082-BB6F-AEF5E4518C39}" dt="2022-02-17T13:11:23.681" v="219" actId="20577"/>
          <ac:spMkLst>
            <pc:docMk/>
            <pc:sldMk cId="2276061840" sldId="264"/>
            <ac:spMk id="6" creationId="{F6B5AE65-A6A2-430D-B8DB-09F018839807}"/>
          </ac:spMkLst>
        </pc:spChg>
      </pc:sldChg>
      <pc:sldChg chg="delSp">
        <pc:chgData name="Tomáš Kalina" userId="45bbb01e-5cd3-4f7f-8e55-4626a61d755e" providerId="ADAL" clId="{998D2F44-45DD-4082-BB6F-AEF5E4518C39}" dt="2022-02-17T13:10:22.918" v="207" actId="478"/>
        <pc:sldMkLst>
          <pc:docMk/>
          <pc:sldMk cId="286532073" sldId="266"/>
        </pc:sldMkLst>
        <pc:spChg chg="del">
          <ac:chgData name="Tomáš Kalina" userId="45bbb01e-5cd3-4f7f-8e55-4626a61d755e" providerId="ADAL" clId="{998D2F44-45DD-4082-BB6F-AEF5E4518C39}" dt="2022-02-17T13:10:22.918" v="207" actId="478"/>
          <ac:spMkLst>
            <pc:docMk/>
            <pc:sldMk cId="286532073" sldId="266"/>
            <ac:spMk id="2" creationId="{AAA25CEA-2064-4424-8FF8-BE3DE66AD538}"/>
          </ac:spMkLst>
        </pc:spChg>
      </pc:sldChg>
      <pc:sldChg chg="delSp">
        <pc:chgData name="Tomáš Kalina" userId="45bbb01e-5cd3-4f7f-8e55-4626a61d755e" providerId="ADAL" clId="{998D2F44-45DD-4082-BB6F-AEF5E4518C39}" dt="2022-02-17T13:10:28.677" v="208" actId="478"/>
        <pc:sldMkLst>
          <pc:docMk/>
          <pc:sldMk cId="4150174148" sldId="267"/>
        </pc:sldMkLst>
        <pc:spChg chg="del">
          <ac:chgData name="Tomáš Kalina" userId="45bbb01e-5cd3-4f7f-8e55-4626a61d755e" providerId="ADAL" clId="{998D2F44-45DD-4082-BB6F-AEF5E4518C39}" dt="2022-02-17T13:10:28.677" v="208" actId="478"/>
          <ac:spMkLst>
            <pc:docMk/>
            <pc:sldMk cId="4150174148" sldId="267"/>
            <ac:spMk id="2" creationId="{FCB8BE1B-A575-4F23-A2CF-861F47FE4EBF}"/>
          </ac:spMkLst>
        </pc:spChg>
      </pc:sldChg>
      <pc:sldChg chg="delSp">
        <pc:chgData name="Tomáš Kalina" userId="45bbb01e-5cd3-4f7f-8e55-4626a61d755e" providerId="ADAL" clId="{998D2F44-45DD-4082-BB6F-AEF5E4518C39}" dt="2022-02-17T13:10:34.773" v="209" actId="478"/>
        <pc:sldMkLst>
          <pc:docMk/>
          <pc:sldMk cId="3155201110" sldId="269"/>
        </pc:sldMkLst>
        <pc:spChg chg="del">
          <ac:chgData name="Tomáš Kalina" userId="45bbb01e-5cd3-4f7f-8e55-4626a61d755e" providerId="ADAL" clId="{998D2F44-45DD-4082-BB6F-AEF5E4518C39}" dt="2022-02-17T13:10:34.773" v="209" actId="478"/>
          <ac:spMkLst>
            <pc:docMk/>
            <pc:sldMk cId="3155201110" sldId="269"/>
            <ac:spMk id="2" creationId="{413F1E50-25F8-4A31-B92E-602391C24B41}"/>
          </ac:spMkLst>
        </pc:spChg>
      </pc:sldChg>
      <pc:sldChg chg="addSp delSp modSp new mod">
        <pc:chgData name="Tomáš Kalina" userId="45bbb01e-5cd3-4f7f-8e55-4626a61d755e" providerId="ADAL" clId="{998D2F44-45DD-4082-BB6F-AEF5E4518C39}" dt="2022-02-17T13:10:50.934" v="211" actId="478"/>
        <pc:sldMkLst>
          <pc:docMk/>
          <pc:sldMk cId="2215415879" sldId="271"/>
        </pc:sldMkLst>
        <pc:spChg chg="del">
          <ac:chgData name="Tomáš Kalina" userId="45bbb01e-5cd3-4f7f-8e55-4626a61d755e" providerId="ADAL" clId="{998D2F44-45DD-4082-BB6F-AEF5E4518C39}" dt="2022-02-17T13:10:50.934" v="211" actId="478"/>
          <ac:spMkLst>
            <pc:docMk/>
            <pc:sldMk cId="2215415879" sldId="271"/>
            <ac:spMk id="2" creationId="{C52D3171-B8C8-4155-BA8A-01E25E75C8EF}"/>
          </ac:spMkLst>
        </pc:spChg>
        <pc:spChg chg="del">
          <ac:chgData name="Tomáš Kalina" userId="45bbb01e-5cd3-4f7f-8e55-4626a61d755e" providerId="ADAL" clId="{998D2F44-45DD-4082-BB6F-AEF5E4518C39}" dt="2022-02-17T08:20:24.698" v="148"/>
          <ac:spMkLst>
            <pc:docMk/>
            <pc:sldMk cId="2215415879" sldId="271"/>
            <ac:spMk id="4" creationId="{9CD4AD7A-DFCF-4B90-85AC-8EDB977EE6F6}"/>
          </ac:spMkLst>
        </pc:spChg>
        <pc:picChg chg="add mod">
          <ac:chgData name="Tomáš Kalina" userId="45bbb01e-5cd3-4f7f-8e55-4626a61d755e" providerId="ADAL" clId="{998D2F44-45DD-4082-BB6F-AEF5E4518C39}" dt="2022-02-17T08:20:33.054" v="149" actId="14100"/>
          <ac:picMkLst>
            <pc:docMk/>
            <pc:sldMk cId="2215415879" sldId="271"/>
            <ac:picMk id="5" creationId="{E2650E53-CFA2-4C12-8175-DFACF8F2DDCD}"/>
          </ac:picMkLst>
        </pc:picChg>
      </pc:sldChg>
      <pc:sldChg chg="addSp delSp modSp new mod modClrScheme chgLayout">
        <pc:chgData name="Tomáš Kalina" userId="45bbb01e-5cd3-4f7f-8e55-4626a61d755e" providerId="ADAL" clId="{998D2F44-45DD-4082-BB6F-AEF5E4518C39}" dt="2022-02-17T13:10:18.294" v="206" actId="478"/>
        <pc:sldMkLst>
          <pc:docMk/>
          <pc:sldMk cId="3647051503" sldId="272"/>
        </pc:sldMkLst>
        <pc:spChg chg="del mod ord">
          <ac:chgData name="Tomáš Kalina" userId="45bbb01e-5cd3-4f7f-8e55-4626a61d755e" providerId="ADAL" clId="{998D2F44-45DD-4082-BB6F-AEF5E4518C39}" dt="2022-02-17T13:10:18.294" v="206" actId="478"/>
          <ac:spMkLst>
            <pc:docMk/>
            <pc:sldMk cId="3647051503" sldId="272"/>
            <ac:spMk id="2" creationId="{31F607AA-B01E-4AC1-BDB4-E3983E08B0B9}"/>
          </ac:spMkLst>
        </pc:spChg>
        <pc:spChg chg="mod ord">
          <ac:chgData name="Tomáš Kalina" userId="45bbb01e-5cd3-4f7f-8e55-4626a61d755e" providerId="ADAL" clId="{998D2F44-45DD-4082-BB6F-AEF5E4518C39}" dt="2022-02-17T13:07:00.737" v="167" actId="26606"/>
          <ac:spMkLst>
            <pc:docMk/>
            <pc:sldMk cId="3647051503" sldId="272"/>
            <ac:spMk id="3" creationId="{E5D520C2-84D4-4F2A-B83A-242825520AD8}"/>
          </ac:spMkLst>
        </pc:spChg>
        <pc:spChg chg="del">
          <ac:chgData name="Tomáš Kalina" userId="45bbb01e-5cd3-4f7f-8e55-4626a61d755e" providerId="ADAL" clId="{998D2F44-45DD-4082-BB6F-AEF5E4518C39}" dt="2022-02-17T13:06:57.090" v="165" actId="700"/>
          <ac:spMkLst>
            <pc:docMk/>
            <pc:sldMk cId="3647051503" sldId="272"/>
            <ac:spMk id="4" creationId="{6062E794-D95E-49A3-A2C3-2636D33E8CAE}"/>
          </ac:spMkLst>
        </pc:spChg>
        <pc:spChg chg="del">
          <ac:chgData name="Tomáš Kalina" userId="45bbb01e-5cd3-4f7f-8e55-4626a61d755e" providerId="ADAL" clId="{998D2F44-45DD-4082-BB6F-AEF5E4518C39}" dt="2022-02-17T13:06:57.090" v="165" actId="700"/>
          <ac:spMkLst>
            <pc:docMk/>
            <pc:sldMk cId="3647051503" sldId="272"/>
            <ac:spMk id="5" creationId="{AAAED88E-DB83-4ABA-ACB0-B5BC8FA8A664}"/>
          </ac:spMkLst>
        </pc:spChg>
        <pc:spChg chg="del">
          <ac:chgData name="Tomáš Kalina" userId="45bbb01e-5cd3-4f7f-8e55-4626a61d755e" providerId="ADAL" clId="{998D2F44-45DD-4082-BB6F-AEF5E4518C39}" dt="2022-02-17T13:06:57.090" v="165" actId="700"/>
          <ac:spMkLst>
            <pc:docMk/>
            <pc:sldMk cId="3647051503" sldId="272"/>
            <ac:spMk id="6" creationId="{058CF465-0F35-4D5A-A998-074865DE6415}"/>
          </ac:spMkLst>
        </pc:spChg>
        <pc:spChg chg="del mod ord">
          <ac:chgData name="Tomáš Kalina" userId="45bbb01e-5cd3-4f7f-8e55-4626a61d755e" providerId="ADAL" clId="{998D2F44-45DD-4082-BB6F-AEF5E4518C39}" dt="2022-02-17T13:06:57.090" v="165" actId="700"/>
          <ac:spMkLst>
            <pc:docMk/>
            <pc:sldMk cId="3647051503" sldId="272"/>
            <ac:spMk id="7" creationId="{CF4E742A-B2BD-4617-94D2-C076686FC4CC}"/>
          </ac:spMkLst>
        </pc:spChg>
        <pc:spChg chg="del">
          <ac:chgData name="Tomáš Kalina" userId="45bbb01e-5cd3-4f7f-8e55-4626a61d755e" providerId="ADAL" clId="{998D2F44-45DD-4082-BB6F-AEF5E4518C39}" dt="2022-02-17T13:06:57.090" v="165" actId="700"/>
          <ac:spMkLst>
            <pc:docMk/>
            <pc:sldMk cId="3647051503" sldId="272"/>
            <ac:spMk id="8" creationId="{3221CB34-09B8-4469-8C36-61FEA0B50920}"/>
          </ac:spMkLst>
        </pc:spChg>
        <pc:spChg chg="add del mod ord">
          <ac:chgData name="Tomáš Kalina" userId="45bbb01e-5cd3-4f7f-8e55-4626a61d755e" providerId="ADAL" clId="{998D2F44-45DD-4082-BB6F-AEF5E4518C39}" dt="2022-02-17T13:06:58.401" v="166"/>
          <ac:spMkLst>
            <pc:docMk/>
            <pc:sldMk cId="3647051503" sldId="272"/>
            <ac:spMk id="9" creationId="{0BFF694D-96A1-48CA-97C8-129843A4F1D5}"/>
          </ac:spMkLst>
        </pc:spChg>
        <pc:picChg chg="add mod">
          <ac:chgData name="Tomáš Kalina" userId="45bbb01e-5cd3-4f7f-8e55-4626a61d755e" providerId="ADAL" clId="{998D2F44-45DD-4082-BB6F-AEF5E4518C39}" dt="2022-02-17T13:07:00.737" v="167" actId="26606"/>
          <ac:picMkLst>
            <pc:docMk/>
            <pc:sldMk cId="3647051503" sldId="272"/>
            <ac:picMk id="10" creationId="{87834817-BA2A-49DF-A7B7-E4B9B19378C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0" y="414000"/>
            <a:ext cx="2026800" cy="106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6A09EE1D-83AA-0845-937E-1AE67E6C42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DCB35D92-D29B-3146-9611-5C6D08A960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F739C49A-2754-B34F-887F-DB0B6C7FE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0" y="414000"/>
            <a:ext cx="2026800" cy="106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8AD3602B-143C-9941-B297-40F5CE0AE1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0" y="414000"/>
            <a:ext cx="2026799" cy="106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F3500E4-D17A-554A-8F33-305045D9D7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00" y="414000"/>
            <a:ext cx="2026799" cy="106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400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77400" y="2012012"/>
            <a:ext cx="5389200" cy="28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DAA1A8A-524E-644B-B0AF-51411DA79C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B4D4E801-FF72-8844-8AD5-63FB20258D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F883A8A2-A2CB-1C44-9EE7-C8EC2B49A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id="{74D748FC-9EE4-7249-93AA-8B20FF894E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97DE4E81-77F5-2840-B51A-ABFA42B1D2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3B83724A-CCE0-7C4E-A0DB-C689F6D00D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576A8657-DBEB-4A49-B538-3607859965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1DA44D0-A644-7041-8A44-D0B2BE45C4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9600" y="6051600"/>
            <a:ext cx="1130399" cy="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e.reactivetrainingsystems.com/products/rts-manual" TargetMode="External"/><Relationship Id="rId2" Type="http://schemas.openxmlformats.org/officeDocument/2006/relationships/hyperlink" Target="https://doi.org/10.1519/SSC.000000000000021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5604/20831862.1099047" TargetMode="External"/><Relationship Id="rId4" Type="http://schemas.openxmlformats.org/officeDocument/2006/relationships/hyperlink" Target="https://doi.org/10.1519/JSC.000000000000104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RPE/RIR v silovém tréninku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Specifické formy tréninku</a:t>
            </a:r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DC6B5B-B9B9-41E5-8572-7EB400D47A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471B95-3102-4C71-B8F6-3208918A5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Explozivní síla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427C88-D91A-49B1-B736-6BB0FC87F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RIR pro silový trénink s nízkou intenzitou a vysokou rychlostí není pravděpodobně možné, protože nelze stanovit RIR daleko od selhání. Možné </a:t>
            </a:r>
            <a:r>
              <a:rPr lang="cs-CZ" dirty="0" err="1"/>
              <a:t>použítí</a:t>
            </a:r>
            <a:r>
              <a:rPr lang="cs-CZ" dirty="0"/>
              <a:t> "horní hranici intenzity" RPE 4, aby se zajistilo, že rychlost pohybu zůstane přiměřeně vysoká.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cs-CZ" dirty="0"/>
              <a:t> pokud </a:t>
            </a:r>
            <a:r>
              <a:rPr lang="cs-CZ" dirty="0" err="1"/>
              <a:t>lifter</a:t>
            </a:r>
            <a:r>
              <a:rPr lang="cs-CZ" dirty="0"/>
              <a:t> dokáže přesně odhadnout RIR, je zátěž pro tento typ tréninku pravděpodobně nepřiměřeně těžká a měla by být snížena, aby byla zachována rychlost.</a:t>
            </a:r>
          </a:p>
          <a:p>
            <a:r>
              <a:rPr lang="cs-CZ" dirty="0"/>
              <a:t>Pro silový trénink, jehož cílem je rozvoj vysokého silového konce silového spektra, může být vhodné skóre RPE určené podle RIR. Silový trénink s dominancí síly využívající relativně těžké intenzity (&gt; 80 % 1RM) by měl být prováděn s maximálním záměrem zrychlit zátěž a zároveň zvládnout únavu prováděním nízkých opakování (1-5), která se zastaví dostatečně blízko selhání (RIR 2-3). Stejně jako u maximálního silového tréninku by měl být interval odpočinku mezi sériemi přiměřený, aby umožnil úplné zotavení, a měl by se většinou pohybovat v rozmezí 3-5 minut.</a:t>
            </a:r>
          </a:p>
        </p:txBody>
      </p:sp>
    </p:spTree>
    <p:extLst>
      <p:ext uri="{BB962C8B-B14F-4D97-AF65-F5344CB8AC3E}">
        <p14:creationId xmlns:p14="http://schemas.microsoft.com/office/powerpoint/2010/main" val="3155201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F3F45D-614A-4C08-A7E5-D831D3BD11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E14C8D-3E9F-4B2C-B099-E9478BE33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1E650F-8F49-413A-B847-B11ABDE3E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 anchor="t">
            <a:normAutofit/>
          </a:bodyPr>
          <a:lstStyle/>
          <a:p>
            <a:r>
              <a:rPr lang="cs-CZ" dirty="0"/>
              <a:t>Vztah REP založeného na RIR a </a:t>
            </a:r>
            <a:r>
              <a:rPr lang="cs-CZ" dirty="0" err="1"/>
              <a:t>tr</a:t>
            </a:r>
            <a:r>
              <a:rPr lang="cs-CZ" dirty="0"/>
              <a:t>. cílech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3564AA68-F791-425D-AEDE-CA7272B006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000" y="2038129"/>
            <a:ext cx="8064900" cy="3447744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635556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FADC55-5999-4894-B1FA-F32156D3D9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C0DFD-42C0-482F-BFFE-BA6425F2D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Preskribce</a:t>
            </a:r>
            <a:r>
              <a:rPr lang="cs-CZ" dirty="0"/>
              <a:t> silového tréninku pomocí subjektivního indikátorů úrovně námahy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2011B6-135B-4A85-A9EC-F736B4FB3D33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Subjektivní</a:t>
            </a:r>
            <a:r>
              <a:rPr lang="cs-CZ" dirty="0"/>
              <a:t> indikátor bezprostřední blízkosti selhání:</a:t>
            </a:r>
          </a:p>
          <a:p>
            <a:pPr lvl="1"/>
            <a:r>
              <a:rPr lang="cs-CZ" dirty="0"/>
              <a:t>RPE = </a:t>
            </a:r>
            <a:r>
              <a:rPr lang="cs-CZ" b="1" dirty="0" err="1"/>
              <a:t>r</a:t>
            </a:r>
            <a:r>
              <a:rPr lang="cs-CZ" dirty="0" err="1"/>
              <a:t>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p</a:t>
            </a:r>
            <a:r>
              <a:rPr lang="cs-CZ" dirty="0" err="1"/>
              <a:t>ercieved</a:t>
            </a:r>
            <a:r>
              <a:rPr lang="cs-CZ" dirty="0"/>
              <a:t> </a:t>
            </a:r>
            <a:r>
              <a:rPr lang="cs-CZ" b="1" dirty="0" err="1"/>
              <a:t>e</a:t>
            </a:r>
            <a:r>
              <a:rPr lang="cs-CZ" dirty="0" err="1"/>
              <a:t>xertion</a:t>
            </a:r>
            <a:r>
              <a:rPr lang="cs-CZ" dirty="0"/>
              <a:t> / </a:t>
            </a:r>
            <a:r>
              <a:rPr lang="cs-CZ" b="1" dirty="0" err="1"/>
              <a:t>e</a:t>
            </a:r>
            <a:r>
              <a:rPr lang="cs-CZ" dirty="0" err="1"/>
              <a:t>xhaustion</a:t>
            </a:r>
            <a:endParaRPr lang="cs-CZ" dirty="0"/>
          </a:p>
          <a:p>
            <a:pPr lvl="1"/>
            <a:r>
              <a:rPr lang="cs-CZ" dirty="0"/>
              <a:t>RIR = </a:t>
            </a:r>
            <a:r>
              <a:rPr lang="cs-CZ" b="1" dirty="0" err="1"/>
              <a:t>r</a:t>
            </a:r>
            <a:r>
              <a:rPr lang="cs-CZ" dirty="0" err="1"/>
              <a:t>eps</a:t>
            </a:r>
            <a:r>
              <a:rPr lang="cs-CZ" dirty="0"/>
              <a:t> </a:t>
            </a:r>
            <a:r>
              <a:rPr lang="cs-CZ" b="1" dirty="0"/>
              <a:t>i</a:t>
            </a:r>
            <a:r>
              <a:rPr lang="cs-CZ" dirty="0"/>
              <a:t>n </a:t>
            </a:r>
            <a:r>
              <a:rPr lang="cs-CZ" b="1" dirty="0" err="1"/>
              <a:t>r</a:t>
            </a:r>
            <a:r>
              <a:rPr lang="cs-CZ" dirty="0" err="1"/>
              <a:t>eserve</a:t>
            </a:r>
            <a:endParaRPr lang="cs-CZ" dirty="0"/>
          </a:p>
          <a:p>
            <a:r>
              <a:rPr lang="cs-CZ" dirty="0"/>
              <a:t>RIR je asi lépe uchopitelné pro sportovce, resp. jednodušeji vysvětlitelné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674EE82-D9CA-4B4C-B389-634954545A61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3 série po 5 opakováních s 2 neprovedenými opakováními od (technického?) selhání</a:t>
            </a:r>
          </a:p>
          <a:p>
            <a:r>
              <a:rPr lang="cs-CZ" dirty="0"/>
              <a:t>3x5 w/2RIR</a:t>
            </a:r>
          </a:p>
          <a:p>
            <a:r>
              <a:rPr lang="cs-CZ" dirty="0"/>
              <a:t>3x5@7RM</a:t>
            </a:r>
          </a:p>
          <a:p>
            <a:r>
              <a:rPr lang="cs-CZ" dirty="0"/>
              <a:t>Ukázka tréninkové programu</a:t>
            </a:r>
          </a:p>
          <a:p>
            <a:pPr lvl="1"/>
            <a:r>
              <a:rPr lang="cs-CZ" dirty="0"/>
              <a:t>Trénink #1: 3x8 w/3RIR</a:t>
            </a:r>
          </a:p>
          <a:p>
            <a:pPr lvl="1"/>
            <a:r>
              <a:rPr lang="cs-CZ" dirty="0"/>
              <a:t>Trénink #2: 3x6 w/2RIR</a:t>
            </a:r>
          </a:p>
          <a:p>
            <a:pPr lvl="1"/>
            <a:r>
              <a:rPr lang="cs-CZ" dirty="0"/>
              <a:t>Trénink #3: 3x4 w/1RIR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019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00C3FB-0504-4F1F-A400-9383C9096C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23BAE08-2FBC-4B65-B664-BD7B82C55AE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540000" y="207828"/>
            <a:ext cx="8064900" cy="5139850"/>
          </a:xfrm>
        </p:spPr>
        <p:txBody>
          <a:bodyPr/>
          <a:lstStyle/>
          <a:p>
            <a:pPr marL="396900" indent="-342900">
              <a:buFont typeface="Arial" panose="020B0604020202020204" pitchFamily="34" charset="0"/>
              <a:buChar char="•"/>
            </a:pPr>
            <a:r>
              <a:rPr lang="cs-CZ" dirty="0"/>
              <a:t>Zabudovaná autoregulace</a:t>
            </a:r>
          </a:p>
          <a:p>
            <a:pPr lvl="1"/>
            <a:r>
              <a:rPr lang="cs-CZ" dirty="0"/>
              <a:t>Plus: umožňuje regulovat zátěž v závislosti na denní připravenosti (</a:t>
            </a:r>
            <a:r>
              <a:rPr lang="cs-CZ" dirty="0" err="1"/>
              <a:t>readiness</a:t>
            </a:r>
            <a:r>
              <a:rPr lang="cs-CZ" dirty="0"/>
              <a:t>) a rychlosti </a:t>
            </a:r>
            <a:r>
              <a:rPr lang="cs-CZ" dirty="0" err="1"/>
              <a:t>adpatace</a:t>
            </a:r>
            <a:endParaRPr lang="cs-CZ" dirty="0"/>
          </a:p>
          <a:p>
            <a:pPr lvl="1"/>
            <a:r>
              <a:rPr lang="cs-CZ" dirty="0"/>
              <a:t>Zápor: vyžaduje zkušenost a upřímnost sportovce (pozor u sportovních her!)</a:t>
            </a:r>
          </a:p>
          <a:p>
            <a:pPr marL="396900" indent="-342900">
              <a:buFont typeface="Arial" panose="020B0604020202020204" pitchFamily="34" charset="0"/>
              <a:buChar char="•"/>
            </a:pPr>
            <a:r>
              <a:rPr lang="cs-CZ" dirty="0"/>
              <a:t>Je to jedna z metodik „otevřených“ sérií, protože respektujeme RPE/RIR a primárně se sportovec nesoustředí za honbou za čísly (překonávání předchozích TJ)</a:t>
            </a:r>
          </a:p>
          <a:p>
            <a:pPr marL="396900" indent="-342900">
              <a:buFont typeface="Arial" panose="020B0604020202020204" pitchFamily="34" charset="0"/>
              <a:buChar char="•"/>
            </a:pPr>
            <a:r>
              <a:rPr lang="cs-CZ" dirty="0"/>
              <a:t>Za pomocí tabulky zatížení-námahy jsme schopni odhadnout % 1RM (za předpokladu </a:t>
            </a:r>
            <a:r>
              <a:rPr lang="cs-CZ" dirty="0" err="1"/>
              <a:t>predikovatelnosti</a:t>
            </a:r>
            <a:r>
              <a:rPr lang="cs-CZ" dirty="0"/>
              <a:t> a stability) </a:t>
            </a:r>
            <a:r>
              <a:rPr lang="cs-CZ" dirty="0">
                <a:sym typeface="Wingdings" panose="05000000000000000000" pitchFamily="2" charset="2"/>
              </a:rPr>
              <a:t> pravděpodobně budeme doplňovat preskripci o % 1RM nebo kg</a:t>
            </a:r>
            <a:endParaRPr lang="cs-CZ" dirty="0"/>
          </a:p>
          <a:p>
            <a:pPr marL="396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E7AD230-72E4-445F-8CB0-B6F0CF068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0500" y="3346882"/>
            <a:ext cx="8733246" cy="3511118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928326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6462A1-4332-4AEF-A2C8-FE1998205A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2650E53-CFA2-4C12-8175-DFACF8F2DDCD}"/>
              </a:ext>
            </a:extLst>
          </p:cNvPr>
          <p:cNvPicPr>
            <a:picLocks noGrp="1" noChangeAspect="1" noChangeArrowheads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904" y="1447061"/>
            <a:ext cx="9030192" cy="3630504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215415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2A9A11-BE48-4651-B9EE-2F24BCA7AB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1A8D-0704-4E48-B660-5173F0295D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D2B4E4-073F-4353-A111-BDC1C94E36A0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Modifikace:</a:t>
            </a:r>
          </a:p>
          <a:p>
            <a:pPr marL="396900" indent="-342900">
              <a:buFont typeface="Arial" panose="020B0604020202020204" pitchFamily="34" charset="0"/>
              <a:buChar char="•"/>
            </a:pPr>
            <a:r>
              <a:rPr lang="cs-CZ" dirty="0"/>
              <a:t>3x5 w/3RIR</a:t>
            </a:r>
          </a:p>
          <a:p>
            <a:pPr marL="720900" lvl="1" indent="-342900">
              <a:buFont typeface="Arial" panose="020B0604020202020204" pitchFamily="34" charset="0"/>
              <a:buChar char="•"/>
            </a:pPr>
            <a:r>
              <a:rPr lang="cs-CZ" dirty="0"/>
              <a:t>Opakování jsou předepsána, sportovec hledá zátěž</a:t>
            </a:r>
          </a:p>
          <a:p>
            <a:pPr marL="396900" indent="-342900">
              <a:buFont typeface="Arial" panose="020B0604020202020204" pitchFamily="34" charset="0"/>
              <a:buChar char="•"/>
            </a:pPr>
            <a:r>
              <a:rPr lang="cs-CZ" dirty="0"/>
              <a:t>3 série @70% w/3RIR</a:t>
            </a:r>
          </a:p>
          <a:p>
            <a:pPr marL="720900" lvl="1" indent="-342900">
              <a:buFont typeface="Arial" panose="020B0604020202020204" pitchFamily="34" charset="0"/>
              <a:buChar char="•"/>
            </a:pPr>
            <a:r>
              <a:rPr lang="cs-CZ" dirty="0"/>
              <a:t>Odpor/zátěž je stanovena, sportovec hledá počet opakování</a:t>
            </a:r>
          </a:p>
          <a:p>
            <a:pPr marL="396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96900" indent="-342900">
              <a:buFont typeface="Arial" panose="020B0604020202020204" pitchFamily="34" charset="0"/>
              <a:buChar char="•"/>
            </a:pPr>
            <a:r>
              <a:rPr lang="cs-CZ" dirty="0"/>
              <a:t>Případně můžeme nastavit vodítka</a:t>
            </a:r>
          </a:p>
          <a:p>
            <a:pPr marL="720900" lvl="1" indent="-342900">
              <a:buFont typeface="Arial" panose="020B0604020202020204" pitchFamily="34" charset="0"/>
              <a:buChar char="•"/>
            </a:pPr>
            <a:r>
              <a:rPr lang="cs-CZ" dirty="0"/>
              <a:t>3x5 @65-75% w/3RIR (opakování jsou předepsána, sportovec hledá zátěž)</a:t>
            </a:r>
          </a:p>
          <a:p>
            <a:pPr marL="720900" lvl="1" indent="-342900">
              <a:buFont typeface="Arial" panose="020B0604020202020204" pitchFamily="34" charset="0"/>
              <a:buChar char="•"/>
            </a:pPr>
            <a:r>
              <a:rPr lang="cs-CZ" dirty="0"/>
              <a:t>3x4-6 @70% w/3RIR (odpor/zátěž je stanovena, sportovec hledá počet opakování)</a:t>
            </a:r>
          </a:p>
          <a:p>
            <a:pPr marL="720900" lvl="1" indent="-342900">
              <a:buFont typeface="Arial" panose="020B0604020202020204" pitchFamily="34" charset="0"/>
              <a:buChar char="•"/>
            </a:pPr>
            <a:r>
              <a:rPr lang="cs-CZ" dirty="0"/>
              <a:t>3x4-6 @65-75% w/3RIR (sportovec hledá kombinaci počtu opakování a odporu pro zisk 3 RIR)</a:t>
            </a:r>
          </a:p>
          <a:p>
            <a:pPr marL="720900" lvl="1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96900" indent="-342900">
              <a:buFont typeface="Arial" panose="020B0604020202020204" pitchFamily="34" charset="0"/>
              <a:buChar char="•"/>
            </a:pPr>
            <a:r>
              <a:rPr lang="cs-CZ" dirty="0"/>
              <a:t>Nastavení pravidel pro regulaci objemu (např. počtu sérií)</a:t>
            </a:r>
          </a:p>
          <a:p>
            <a:pPr marL="720900" lvl="1" indent="-342900">
              <a:buFont typeface="Arial" panose="020B0604020202020204" pitchFamily="34" charset="0"/>
              <a:buChar char="•"/>
            </a:pPr>
            <a:r>
              <a:rPr lang="cs-CZ" dirty="0"/>
              <a:t>5x5 @75%, ale ukončit série pokud RIR klesne pod 2</a:t>
            </a:r>
          </a:p>
          <a:p>
            <a:pPr marL="720900" lvl="1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96900" indent="-342900">
              <a:buFont typeface="Arial" panose="020B0604020202020204" pitchFamily="34" charset="0"/>
              <a:buChar char="•"/>
            </a:pPr>
            <a:r>
              <a:rPr lang="cs-CZ" dirty="0"/>
              <a:t>Znovu opakuji (především týmové sporty)</a:t>
            </a:r>
          </a:p>
          <a:p>
            <a:pPr marL="720900" lvl="1" indent="-342900">
              <a:buFont typeface="Arial" panose="020B0604020202020204" pitchFamily="34" charset="0"/>
              <a:buChar char="•"/>
            </a:pPr>
            <a:r>
              <a:rPr lang="cs-CZ" dirty="0"/>
              <a:t>Vysoká flexibilita, respektování individuálních diferencí</a:t>
            </a:r>
          </a:p>
          <a:p>
            <a:pPr marL="720900" lvl="1" indent="-342900">
              <a:buFont typeface="Arial" panose="020B0604020202020204" pitchFamily="34" charset="0"/>
              <a:buChar char="•"/>
            </a:pPr>
            <a:r>
              <a:rPr lang="cs-CZ" dirty="0"/>
              <a:t>Hráč vlastně nepochopí, co se po něm chce (relativně volná definice) resp. lhaní do kapsy („moc se nepředřít, ať jsem odpočatý na hřiště“)</a:t>
            </a:r>
          </a:p>
        </p:txBody>
      </p:sp>
    </p:spTree>
    <p:extLst>
      <p:ext uri="{BB962C8B-B14F-4D97-AF65-F5344CB8AC3E}">
        <p14:creationId xmlns:p14="http://schemas.microsoft.com/office/powerpoint/2010/main" val="1490716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D915A2-D025-4A20-AD4B-350C627AE1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9544E979-1D98-4A25-80F6-F9FD2B79F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6B5AE65-A6A2-430D-B8DB-09F018839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71576"/>
            <a:ext cx="8064900" cy="466042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en-US" sz="1400" b="0" i="0" dirty="0">
                <a:solidFill>
                  <a:srgbClr val="30303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Helms, E. R., Cronin, J., </a:t>
            </a:r>
            <a:r>
              <a:rPr lang="en-US" sz="1400" b="0" i="0" dirty="0" err="1">
                <a:solidFill>
                  <a:srgbClr val="30303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Storey</a:t>
            </a:r>
            <a:r>
              <a:rPr lang="en-US" sz="1400" b="0" i="0" dirty="0">
                <a:solidFill>
                  <a:srgbClr val="30303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, A., &amp; </a:t>
            </a:r>
            <a:r>
              <a:rPr lang="en-US" sz="1400" b="0" i="0" dirty="0" err="1">
                <a:solidFill>
                  <a:srgbClr val="30303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Zourdos</a:t>
            </a:r>
            <a:r>
              <a:rPr lang="en-US" sz="1400" b="0" i="0" dirty="0">
                <a:solidFill>
                  <a:srgbClr val="30303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, M. C. (2016). Application of the Repetitions in Reserve-Based Rating of Perceived Exertion Scale for Resistance Training. </a:t>
            </a:r>
            <a:r>
              <a:rPr lang="en-US" sz="1400" b="0" i="1" dirty="0">
                <a:solidFill>
                  <a:srgbClr val="30303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Strength and conditioning journal</a:t>
            </a:r>
            <a:r>
              <a:rPr lang="en-US" sz="1400" b="0" i="0" dirty="0">
                <a:solidFill>
                  <a:srgbClr val="30303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, </a:t>
            </a:r>
            <a:r>
              <a:rPr lang="en-US" sz="1400" b="0" i="1" dirty="0">
                <a:solidFill>
                  <a:srgbClr val="30303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38</a:t>
            </a:r>
            <a:r>
              <a:rPr lang="en-US" sz="1400" b="0" i="0" dirty="0">
                <a:solidFill>
                  <a:srgbClr val="30303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(4), 42–49. </a:t>
            </a:r>
            <a:r>
              <a:rPr lang="en-US" sz="1400" b="0" i="0" dirty="0">
                <a:solidFill>
                  <a:srgbClr val="30303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hlinkClick r:id="rId2"/>
              </a:rPr>
              <a:t>https://doi.org/10.1519/SSC.0000000000000218</a:t>
            </a:r>
            <a:endParaRPr lang="cs-CZ" sz="1400" b="0" i="0" dirty="0">
              <a:solidFill>
                <a:srgbClr val="303030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Faulkner, J., &amp; </a:t>
            </a:r>
            <a:r>
              <a:rPr lang="en-US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Eston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R. G. (2008). 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Perceived exertion research in the 21st century: developments, reflections and questions for the future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(Doctoral dissertation, Elsevier).</a:t>
            </a:r>
            <a:endParaRPr lang="cs-CZ" sz="1400" dirty="0">
              <a:solidFill>
                <a:srgbClr val="303030"/>
              </a:solidFill>
              <a:latin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Tuchscherer, M. (2008). The Reactive Training Manual: Developing your own custom training program for powerlifting. 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Reactive Training Systems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15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cs-CZ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400" dirty="0">
                <a:hlinkClick r:id="rId3"/>
              </a:rPr>
              <a:t>https://store.reactivetrainingsystems.com/products/rts-manual</a:t>
            </a:r>
            <a:endParaRPr lang="cs-CZ" sz="1400" dirty="0"/>
          </a:p>
          <a:p>
            <a:pPr algn="l">
              <a:lnSpc>
                <a:spcPct val="170000"/>
              </a:lnSpc>
            </a:pP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Zourdos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, M. C., </a:t>
            </a: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Klemp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, A., Dolan, C., </a:t>
            </a: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Quiles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, J. M., </a:t>
            </a: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Schau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, K. A., Jo, E., </a:t>
            </a: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Helms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, E., </a:t>
            </a: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Esgro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, B., </a:t>
            </a: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Duncan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, S., </a:t>
            </a: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Garcia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 Merino, S., &amp; Blanco, R. (2016). Novel </a:t>
            </a: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Resistance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Training-Specific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 Rating </a:t>
            </a: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of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Perceived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Exertion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Scale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Measuring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Repetitions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 in </a:t>
            </a:r>
            <a:r>
              <a:rPr lang="cs-CZ" sz="1400" b="0" i="0" dirty="0" err="1">
                <a:solidFill>
                  <a:srgbClr val="212121"/>
                </a:solidFill>
                <a:effectLst/>
                <a:latin typeface="BlinkMacSystemFont"/>
              </a:rPr>
              <a:t>Reserve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. </a:t>
            </a:r>
            <a:r>
              <a:rPr lang="cs-CZ" sz="1400" b="0" i="1" dirty="0" err="1">
                <a:solidFill>
                  <a:srgbClr val="212121"/>
                </a:solidFill>
                <a:effectLst/>
                <a:latin typeface="BlinkMacSystemFont"/>
              </a:rPr>
              <a:t>Journal</a:t>
            </a:r>
            <a:r>
              <a:rPr lang="cs-CZ" sz="1400" b="0" i="1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cs-CZ" sz="1400" b="0" i="1" dirty="0" err="1">
                <a:solidFill>
                  <a:srgbClr val="212121"/>
                </a:solidFill>
                <a:effectLst/>
                <a:latin typeface="BlinkMacSystemFont"/>
              </a:rPr>
              <a:t>of</a:t>
            </a:r>
            <a:r>
              <a:rPr lang="cs-CZ" sz="1400" b="0" i="1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cs-CZ" sz="1400" b="0" i="1" dirty="0" err="1">
                <a:solidFill>
                  <a:srgbClr val="212121"/>
                </a:solidFill>
                <a:effectLst/>
                <a:latin typeface="BlinkMacSystemFont"/>
              </a:rPr>
              <a:t>strength</a:t>
            </a:r>
            <a:r>
              <a:rPr lang="cs-CZ" sz="1400" b="0" i="1" dirty="0">
                <a:solidFill>
                  <a:srgbClr val="212121"/>
                </a:solidFill>
                <a:effectLst/>
                <a:latin typeface="BlinkMacSystemFont"/>
              </a:rPr>
              <a:t> and </a:t>
            </a:r>
            <a:r>
              <a:rPr lang="cs-CZ" sz="1400" b="0" i="1" dirty="0" err="1">
                <a:solidFill>
                  <a:srgbClr val="212121"/>
                </a:solidFill>
                <a:effectLst/>
                <a:latin typeface="BlinkMacSystemFont"/>
              </a:rPr>
              <a:t>conditioning</a:t>
            </a:r>
            <a:r>
              <a:rPr lang="cs-CZ" sz="1400" b="0" i="1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cs-CZ" sz="1400" b="0" i="1" dirty="0" err="1">
                <a:solidFill>
                  <a:srgbClr val="212121"/>
                </a:solidFill>
                <a:effectLst/>
                <a:latin typeface="BlinkMacSystemFont"/>
              </a:rPr>
              <a:t>research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, </a:t>
            </a:r>
            <a:r>
              <a:rPr lang="cs-CZ" sz="1400" b="0" i="1" dirty="0">
                <a:solidFill>
                  <a:srgbClr val="212121"/>
                </a:solidFill>
                <a:effectLst/>
                <a:latin typeface="BlinkMacSystemFont"/>
              </a:rPr>
              <a:t>30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(1), 267–275. 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  <a:hlinkClick r:id="rId4"/>
              </a:rPr>
              <a:t>https://doi.org/10.1519/JSC.0000000000001049</a:t>
            </a:r>
            <a:r>
              <a:rPr lang="cs-CZ" sz="1400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</a:p>
          <a:p>
            <a:pPr algn="l">
              <a:lnSpc>
                <a:spcPct val="170000"/>
              </a:lnSpc>
            </a:pPr>
            <a:r>
              <a:rPr lang="en-US" sz="14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Richens, B., &amp; </a:t>
            </a:r>
            <a:r>
              <a:rPr lang="en-US" sz="1400" b="0" i="0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Cleather</a:t>
            </a:r>
            <a:r>
              <a:rPr lang="en-US" sz="14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, D. J. (2014). The relationship between the number of repetitions performed at given intensities is different in endurance and strength trained athletes. </a:t>
            </a:r>
            <a:r>
              <a:rPr lang="en-US" sz="1400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Biology of sport</a:t>
            </a:r>
            <a:r>
              <a:rPr lang="en-US" sz="14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400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31</a:t>
            </a:r>
            <a:r>
              <a:rPr lang="en-US" sz="14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(2), 157–161. </a:t>
            </a:r>
            <a:r>
              <a:rPr lang="en-US" sz="14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  <a:hlinkClick r:id="rId5"/>
              </a:rPr>
              <a:t>https://doi.org/10.5604/20831862.1099047</a:t>
            </a:r>
            <a:r>
              <a:rPr lang="cs-CZ" sz="1400" b="0" i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 </a:t>
            </a:r>
            <a:endParaRPr lang="cs-CZ" sz="1400" b="0" i="0" dirty="0">
              <a:solidFill>
                <a:srgbClr val="212121"/>
              </a:solidFill>
              <a:effectLst/>
              <a:latin typeface="BlinkMacSystemFont"/>
            </a:endParaRPr>
          </a:p>
          <a:p>
            <a:pPr algn="l">
              <a:lnSpc>
                <a:spcPct val="170000"/>
              </a:lnSpc>
            </a:pPr>
            <a:r>
              <a:rPr lang="cs-CZ" sz="1400" dirty="0">
                <a:solidFill>
                  <a:srgbClr val="212121"/>
                </a:solidFill>
                <a:latin typeface="BlinkMacSystemFont"/>
              </a:rPr>
              <a:t>M. </a:t>
            </a:r>
            <a:r>
              <a:rPr lang="cs-CZ" sz="1400" dirty="0" err="1">
                <a:solidFill>
                  <a:srgbClr val="212121"/>
                </a:solidFill>
                <a:latin typeface="BlinkMacSystemFont"/>
              </a:rPr>
              <a:t>Jovanovič</a:t>
            </a:r>
            <a:r>
              <a:rPr lang="cs-CZ" sz="1400" dirty="0">
                <a:solidFill>
                  <a:srgbClr val="212121"/>
                </a:solidFill>
                <a:latin typeface="BlinkMacSystemFont"/>
              </a:rPr>
              <a:t> - S</a:t>
            </a:r>
            <a:r>
              <a:rPr lang="en-US" sz="1400" dirty="0" err="1">
                <a:solidFill>
                  <a:srgbClr val="212121"/>
                </a:solidFill>
                <a:latin typeface="BlinkMacSystemFont"/>
              </a:rPr>
              <a:t>trength</a:t>
            </a:r>
            <a:r>
              <a:rPr lang="en-US" sz="1400" dirty="0">
                <a:solidFill>
                  <a:srgbClr val="212121"/>
                </a:solidFill>
                <a:latin typeface="BlinkMacSystemFont"/>
              </a:rPr>
              <a:t> Training Manual: The Agile Periodization Approach</a:t>
            </a:r>
            <a:endParaRPr lang="cs-CZ" sz="1400" b="0" i="0" dirty="0">
              <a:solidFill>
                <a:srgbClr val="212121"/>
              </a:solidFill>
              <a:effectLst/>
              <a:latin typeface="BlinkMacSystemFont"/>
            </a:endParaRPr>
          </a:p>
          <a:p>
            <a:pPr>
              <a:lnSpc>
                <a:spcPct val="170000"/>
              </a:lnSpc>
            </a:pPr>
            <a:endParaRPr lang="cs-CZ" sz="1400" dirty="0">
              <a:solidFill>
                <a:srgbClr val="303030"/>
              </a:solidFill>
              <a:latin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7606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92FAE9-C139-4388-9D65-FEF2A56DA0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18CF6C-81B8-4947-BD96-E3AE64A13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Škály hodnocení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C34E8E-F829-4371-B2B9-D82E4741B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Hodnocení vnímané námahy (resp. škála), RPE vychází z </a:t>
            </a:r>
            <a:r>
              <a:rPr lang="cs-CZ" dirty="0" err="1"/>
              <a:t>Borga</a:t>
            </a:r>
            <a:r>
              <a:rPr lang="cs-CZ" dirty="0"/>
              <a:t> (1970), ale bylo to zaměřeno na aerobní aktivity (6-20, krát 10) </a:t>
            </a:r>
            <a:r>
              <a:rPr lang="cs-CZ" dirty="0">
                <a:sym typeface="Wingdings" panose="05000000000000000000" pitchFamily="2" charset="2"/>
              </a:rPr>
              <a:t> OMNI škála (1-10)</a:t>
            </a:r>
          </a:p>
          <a:p>
            <a:r>
              <a:rPr lang="cs-CZ" dirty="0">
                <a:sym typeface="Wingdings" panose="05000000000000000000" pitchFamily="2" charset="2"/>
              </a:rPr>
              <a:t>Kdy? Po cviku, </a:t>
            </a:r>
            <a:r>
              <a:rPr lang="cs-CZ" u="sng" dirty="0">
                <a:sym typeface="Wingdings" panose="05000000000000000000" pitchFamily="2" charset="2"/>
              </a:rPr>
              <a:t>sérii</a:t>
            </a:r>
            <a:r>
              <a:rPr lang="cs-CZ" dirty="0">
                <a:sym typeface="Wingdings" panose="05000000000000000000" pitchFamily="2" charset="2"/>
              </a:rPr>
              <a:t> či alternativně 30 minut po ukončení TJ</a:t>
            </a:r>
          </a:p>
          <a:p>
            <a:r>
              <a:rPr lang="cs-CZ" dirty="0"/>
              <a:t>Pravděpodobně nejdůležitějším omezením je, že se často uvádí nižší než maximální skóre RPE, i když je při dané zátěži proveden maximální počet opakování.</a:t>
            </a:r>
          </a:p>
          <a:p>
            <a:r>
              <a:rPr lang="cs-CZ" dirty="0" err="1"/>
              <a:t>Hackett</a:t>
            </a:r>
            <a:r>
              <a:rPr lang="cs-CZ" dirty="0"/>
              <a:t> et al. (2012) 5x10+@70%1RM – RPE ohlášené po 10. opakování poměrně přesně odpovídalo na extra opakování nad předepsaných 10 (r = 0,95 pro BP a 0,93 </a:t>
            </a:r>
            <a:r>
              <a:rPr lang="cs-CZ" dirty="0" err="1"/>
              <a:t>BSq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5355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7461568-D1FA-4469-BC69-E79941F422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Zourdos</a:t>
            </a:r>
            <a:r>
              <a:rPr lang="cs-CZ" dirty="0"/>
              <a:t> et al 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Tuchscherer, M. (2008)</a:t>
            </a:r>
            <a:r>
              <a:rPr lang="cs-CZ" dirty="0">
                <a:sym typeface="Wingdings" panose="05000000000000000000" pitchFamily="2" charset="2"/>
              </a:rPr>
              <a:t> 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E3ED0F-C911-4195-B36E-5759FF3BF2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09FA06A4-0A27-4E6C-884D-BD71FA477CC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Kolik bys byl schopen provést ještě opakování?</a:t>
            </a:r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5C18105A-C311-467E-B53D-6752BFD84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RPE založené na RIR vs. RPE (OMNI-10)</a:t>
            </a:r>
          </a:p>
        </p:txBody>
      </p:sp>
      <p:sp>
        <p:nvSpPr>
          <p:cNvPr id="12" name="Zástupný text 11">
            <a:extLst>
              <a:ext uri="{FF2B5EF4-FFF2-40B4-BE49-F238E27FC236}">
                <a16:creationId xmlns:a16="http://schemas.microsoft.com/office/drawing/2014/main" id="{62FFB94F-01EA-4056-BC8B-6AECA5B6843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Jak moc těžké to bylo?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B5D7C76C-52A2-4C85-8D06-3B2330CAF790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/>
          <a:stretch>
            <a:fillRect/>
          </a:stretch>
        </p:blipFill>
        <p:spPr>
          <a:xfrm>
            <a:off x="539750" y="1808678"/>
            <a:ext cx="3914775" cy="220397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5A7DFA0-6D5F-4656-A8E6-D97E22BD590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482" t="16236" r="24416" b="17206"/>
          <a:stretch/>
        </p:blipFill>
        <p:spPr>
          <a:xfrm>
            <a:off x="2659395" y="4316482"/>
            <a:ext cx="1912605" cy="249103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E33254A-9E80-4147-B6D1-59A8F24442CC}"/>
              </a:ext>
            </a:extLst>
          </p:cNvPr>
          <p:cNvPicPr>
            <a:picLocks noGrp="1" noChangeAspect="1" noChangeArrowheads="1"/>
          </p:cNvPicPr>
          <p:nvPr>
            <p:ph idx="3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459" y="1988739"/>
            <a:ext cx="3916362" cy="199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11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E5C3A6-991A-4D41-A2B9-01384FF995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373B4465-19C6-47BC-89A7-F4272405F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800" y="230902"/>
            <a:ext cx="8064900" cy="451576"/>
          </a:xfrm>
        </p:spPr>
        <p:txBody>
          <a:bodyPr/>
          <a:lstStyle/>
          <a:p>
            <a:r>
              <a:rPr lang="cs-CZ" dirty="0"/>
              <a:t>Benefity použití RIR pro předpis silového </a:t>
            </a:r>
            <a:r>
              <a:rPr lang="cs-CZ" dirty="0" err="1"/>
              <a:t>tr</a:t>
            </a:r>
            <a:r>
              <a:rPr lang="cs-CZ" dirty="0"/>
              <a:t>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046F607-5AB6-4411-8F61-2941F2054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800" y="682478"/>
            <a:ext cx="8105400" cy="4660424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cs-CZ" sz="1400" dirty="0"/>
              <a:t>Metody určování intenzity, jako je procento 1RM a RM, jsou založeny na předchozím výkonu, který nemusí být reprezentativní pro aktuální stav sportovce.</a:t>
            </a:r>
          </a:p>
          <a:p>
            <a:r>
              <a:rPr lang="cs-CZ" sz="1400" dirty="0"/>
              <a:t>navzdory běžnému používání tabulek uvádějících "povolená opakování" při různých procentech 1RM v odborných textech existují interindividuální rozdíly v tom, kolik opakování lze provést při stejném procentu 1RM (</a:t>
            </a:r>
            <a:r>
              <a:rPr lang="cs-CZ" sz="1400" dirty="0" err="1"/>
              <a:t>Richens</a:t>
            </a:r>
            <a:r>
              <a:rPr lang="cs-CZ" sz="1400" dirty="0"/>
              <a:t> et al, 2014) – vytrvalci vs siloví sportovci</a:t>
            </a:r>
          </a:p>
          <a:p>
            <a:r>
              <a:rPr lang="cs-CZ" sz="1400" dirty="0"/>
              <a:t>RIR staví všechny jedince na "stejnou úroveň + je validnější než tradiční RPE</a:t>
            </a:r>
          </a:p>
          <a:p>
            <a:r>
              <a:rPr lang="cs-CZ" sz="1400" dirty="0"/>
              <a:t>Schopnost přesně měřit tradiční RPE je vyšší u osob zkušených s odporovým tréninkem ve srovnání se začátečníky + platí i u RIR</a:t>
            </a:r>
          </a:p>
          <a:p>
            <a:r>
              <a:rPr lang="cs-CZ" sz="1400" dirty="0"/>
              <a:t>vztah mezi RIR a rychlostí je důležitý; podle vztahu mezi zátěží a rychlostí platí, že se zvyšující se intenzitou klesá rychlost pohybu</a:t>
            </a:r>
          </a:p>
          <a:p>
            <a:r>
              <a:rPr lang="cs-CZ" sz="1400" dirty="0"/>
              <a:t>schopnost dokončit maximální zdvihy při velmi pomalých rychlostech považovat za známku neuromuskulární efektivity s ohledem na maximální sílu a za ukazatel zkušeného vzpěrače (více ve VBT)</a:t>
            </a:r>
          </a:p>
          <a:p>
            <a:r>
              <a:rPr lang="cs-CZ" sz="1400" dirty="0"/>
              <a:t>Začínající vzpěrači by proto měli trénovat zaznamenávání RIR, ale pravděpodobně by neměli zakládat intenzitu tréninku nebo progresi pouze na stupnici založené na RIR, dokud nedosáhnou větší přesnosti.</a:t>
            </a:r>
          </a:p>
          <a:p>
            <a:r>
              <a:rPr lang="cs-CZ" sz="1400" dirty="0"/>
              <a:t>Použití stupnice založené na RIR by se proto mělo primárně omezit na tréninkové cíle, jako je síla, hypertrofie, svalová vytrvalost nebo těžký silový trénink.</a:t>
            </a:r>
          </a:p>
        </p:txBody>
      </p:sp>
    </p:spTree>
    <p:extLst>
      <p:ext uri="{BB962C8B-B14F-4D97-AF65-F5344CB8AC3E}">
        <p14:creationId xmlns:p14="http://schemas.microsoft.com/office/powerpoint/2010/main" val="1760884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D1271C-0658-49DC-9A5B-9BF9446BE8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E4C5AB7D-EB82-4AB3-89FC-A5A9FB82377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sz="2400" b="1" dirty="0"/>
              <a:t>Vztah RIR/RPE a % 1RM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2A83BBB-2A1F-42BF-970A-F1FD4B6B758B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642062" y="308344"/>
            <a:ext cx="3914999" cy="4927102"/>
          </a:xfrm>
        </p:spPr>
        <p:txBody>
          <a:bodyPr/>
          <a:lstStyle/>
          <a:p>
            <a:r>
              <a:rPr lang="cs-CZ" b="1" dirty="0"/>
              <a:t>Omezení:</a:t>
            </a:r>
          </a:p>
          <a:p>
            <a:r>
              <a:rPr lang="cs-CZ" dirty="0"/>
              <a:t>vychází pouze z průměrných skóre specifických pro trénované vzpěrače ze studie.</a:t>
            </a:r>
          </a:p>
          <a:p>
            <a:r>
              <a:rPr lang="cs-CZ" dirty="0"/>
              <a:t> Hodnoty pro procentuální kombinace opakování 1RM kromě jednotlivých opakování při 90 a 100 % 1RM a 8 opakování při 70 % 1RM jsou odhady.</a:t>
            </a:r>
          </a:p>
          <a:p>
            <a:r>
              <a:rPr lang="cs-CZ" dirty="0"/>
              <a:t>existují značné rozdíly v tom, kolik opakování mohou různí jedinci provést při stejném procentu 1RM</a:t>
            </a:r>
          </a:p>
          <a:p>
            <a:r>
              <a:rPr lang="cs-CZ" dirty="0"/>
              <a:t>tabulka založena na dřepu s činkou na zádech a tento vztah se může měnit u strojových, </a:t>
            </a:r>
            <a:r>
              <a:rPr lang="cs-CZ" dirty="0" err="1"/>
              <a:t>jednokloubových</a:t>
            </a:r>
            <a:r>
              <a:rPr lang="cs-CZ" dirty="0"/>
              <a:t> nebo horních cviků.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15952549-F3BF-44F8-9283-35936FA40D1B}"/>
              </a:ext>
            </a:extLst>
          </p:cNvPr>
          <p:cNvPicPr>
            <a:picLocks noGrp="1" noChangeAspect="1" noChangeArrowheads="1"/>
          </p:cNvPicPr>
          <p:nvPr>
            <p:ph idx="3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940" y="1948588"/>
            <a:ext cx="4557060" cy="294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735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520C2-84D4-4F2A-B83A-242825520A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6</a:t>
            </a:fld>
            <a:endParaRPr lang="cs-CZ" altLang="cs-CZ"/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87834817-BA2A-49DF-A7B7-E4B9B19378C5}"/>
              </a:ext>
            </a:extLst>
          </p:cNvPr>
          <p:cNvPicPr>
            <a:picLocks noGrp="1" noChangeAspect="1" noChangeArrowheads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8070" y="692150"/>
            <a:ext cx="7968759" cy="513985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051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3C3C75-7FB8-4A70-BF31-7724C9E13E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DB8853A3-ADE8-486F-A767-CADAB9728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Svalová hypertrofie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9ACAEBCD-C8B5-4FF5-A8EC-C3716EEE9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Výzkumy determinantů svalové hypertrofie odhalily, že pro stimulaci svalového růstu je důležitý především celkový objem tréninku, nikoliv konkrétní rozsah opakování. Ačkoli nízká intenzita (∼20RM nebo vyšší) může vyvolat znatelnou hypertrofii, pokud je intenzita příliš nízká, nemusí zcela optimalizovat svalový růst.</a:t>
            </a:r>
          </a:p>
          <a:p>
            <a:r>
              <a:rPr lang="cs-CZ" dirty="0"/>
              <a:t>doporučujeme používat především (ale ne výhradně) opakování v rozmezí 6-12 s RPE na základě RIR 8-10 (RIR 0-2) v závislosti na fázi tréninku. Trénink s RIR 0 (do selhání) by měl být prováděn tak, aby nedošlo k potenciálnímu snížení objemu v následujících sériích v důsledku únavy, a proto by měl být omezen na poslední sérii prováděnou pro danou část těla a primárně odsunut na cviky s nízkou biomechanickou složitostí a rizikem zranění (tj. izolované asistenční pohyby) </a:t>
            </a:r>
          </a:p>
          <a:p>
            <a:r>
              <a:rPr lang="cs-CZ" dirty="0"/>
              <a:t>U komplexních cviků může být tedy vhodnou strategií především provádění sérií v rozmezí RPE 6-8 (tj. 2-4 RIR), aby se předešlo nadměrnému poškození svalů, a v dalších sériích lze podle potřeby provádět snižování intenzity.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532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6CB45F-3374-492E-8869-0BA8EF8794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1EF143-85D4-4062-BB07-30A37BF71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Svalová vytrvalost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53EE22-E5D1-48D6-9C8C-382415467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Trénink svalové vytrvalosti se provádí podobným způsobem jako trénink hypertrofie, jen se zaměřením na rozvoj únavové odolnosti, nikoli na trénink maximálního objemu při mírné intenzitě. V tomto případě a na rozdíl od tréninku hypertrofického typu lze v případě potřeby záměrně omezit doby odpočinku, aby se podpořila adaptace na rychlejší regeneraci mezi jednotlivými tréninky.</a:t>
            </a:r>
          </a:p>
          <a:p>
            <a:r>
              <a:rPr lang="cs-CZ" dirty="0"/>
              <a:t>většinu tréninku zaměřeného na svalovou vytrvalost měly tvořit série o 12 a více opakováních (3) prováděné s kratšími intervaly odpočinku (&lt;2 minuty) při RPE 9-10 na základě RIR (RIR 0-1), s dobou odpočinku a rozsahem opakování specifickým pro potřeby sportovce</a:t>
            </a:r>
          </a:p>
        </p:txBody>
      </p:sp>
    </p:spTree>
    <p:extLst>
      <p:ext uri="{BB962C8B-B14F-4D97-AF65-F5344CB8AC3E}">
        <p14:creationId xmlns:p14="http://schemas.microsoft.com/office/powerpoint/2010/main" val="4150174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6E1003-14B4-4E3C-81C3-D578FEE02F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D10A28-2E10-4DA6-96C5-864926384E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BF8DD1-D0AD-483D-A820-BB93A4A35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Maximální síla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51B1FB-D988-4247-90BD-353677D9E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cs-CZ" dirty="0"/>
              <a:t>Pro rozvoj síly se zdá, že tréninková intenzita 80-100 % 1RM poskytuje největší průměrný efekt pro osoby se zkušenostmi s odporovým tréninkem. Z tohoto důvodu se při tréninku sportovců doporučuje používat intenzity v rozmezí 1-6RM pro tréninky s cílem maximalizovat svalovou sílu.</a:t>
            </a:r>
          </a:p>
          <a:p>
            <a:pPr>
              <a:lnSpc>
                <a:spcPct val="170000"/>
              </a:lnSpc>
            </a:pPr>
            <a:r>
              <a:rPr lang="cs-CZ" dirty="0"/>
              <a:t>Při použití hodnocení na základě RIR by se to mohlo projevit ve velkém počtu kombinací RPE a opakování. 83 % 1RM se zhruba rovná 6RM, proto by 6 opakování s 0 RIR, 5 opakování s 1 RIR, 4 opakování s 2 RIR nebo 3 opakování s 3 RIR byly všechny zhruba ekvivalentní zátěží a reprezentovaly by spodní hranici prahu intenzity pro maximální rozvoj síly. Je však třeba zopakovat omezení tabulky č. 2 (trénovaní, dřep, průměrné hodnoty a odhad).</a:t>
            </a:r>
          </a:p>
          <a:p>
            <a:pPr>
              <a:lnSpc>
                <a:spcPct val="170000"/>
              </a:lnSpc>
            </a:pPr>
            <a:r>
              <a:rPr lang="cs-CZ" dirty="0"/>
              <a:t>maximální síla =  maximální silový výkon sportovce. Dle zásady specifičnosti mělo dojít k určitému tréninku při RPE 10 (RIR 0), zejména pokud je tréninkový cyklus zakončen testováním RM. Časté RIR 0 může způsobit změny klidových koncentrací hormonů odpovídající nadměrnému výkonu při absenci vynikajícího zvýšení síly oproti </a:t>
            </a:r>
            <a:r>
              <a:rPr lang="cs-CZ" dirty="0" err="1"/>
              <a:t>submaximálnímu</a:t>
            </a:r>
            <a:r>
              <a:rPr lang="cs-CZ" dirty="0"/>
              <a:t> tréninku (tj. 2 nebo 1 RIR). Kromě toho, pokud je velká část tréninkového objemu sportovce prováděna téměř maximální intenzitou (tj. &gt;90 % 1RM), může být zvýšení síly ohroženo ve srovnání s prováděním pouze mírného objemu v tomto rozsahu. Trénink na vyšším konci spektra intenzit by tedy měl být pečlivě naplánován a cyklicky zařazen do periodizovaného programu.</a:t>
            </a:r>
          </a:p>
        </p:txBody>
      </p:sp>
    </p:spTree>
    <p:extLst>
      <p:ext uri="{BB962C8B-B14F-4D97-AF65-F5344CB8AC3E}">
        <p14:creationId xmlns:p14="http://schemas.microsoft.com/office/powerpoint/2010/main" val="4536263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4-3-cz.potx" id="{2FE43D46-9011-47C6-BACF-5AE1EA2CBB67}" vid="{6C537F4C-B7CC-462F-BA9F-E07FBFC679C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2627AC-F365-40B0-879B-584CDEEF33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CBF78D-47DD-4732-AAED-3B8A6A9B74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5B6B76-9760-4DE3-BBE7-998BC0A40BC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1811</Words>
  <Application>Microsoft Office PowerPoint</Application>
  <PresentationFormat>Předvádění na obrazovce (4:3)</PresentationFormat>
  <Paragraphs>100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Arial</vt:lpstr>
      <vt:lpstr>BlinkMacSystemFont</vt:lpstr>
      <vt:lpstr>Tahoma</vt:lpstr>
      <vt:lpstr>Wingdings</vt:lpstr>
      <vt:lpstr>Prezentace_MU_CZ</vt:lpstr>
      <vt:lpstr>RPE/RIR v silovém tréninku</vt:lpstr>
      <vt:lpstr>Škály hodnocení</vt:lpstr>
      <vt:lpstr>RPE založené na RIR vs. RPE (OMNI-10)</vt:lpstr>
      <vt:lpstr>Benefity použití RIR pro předpis silového tr.</vt:lpstr>
      <vt:lpstr>Prezentace aplikace PowerPoint</vt:lpstr>
      <vt:lpstr>Prezentace aplikace PowerPoint</vt:lpstr>
      <vt:lpstr>Svalová hypertrofie</vt:lpstr>
      <vt:lpstr>Svalová vytrvalost</vt:lpstr>
      <vt:lpstr>Maximální síla</vt:lpstr>
      <vt:lpstr>Explozivní síla</vt:lpstr>
      <vt:lpstr>Vztah REP založeného na RIR a tr. cílech</vt:lpstr>
      <vt:lpstr>Preskribce silového tréninku pomocí subjektivního indikátorů úrovně námahy</vt:lpstr>
      <vt:lpstr>Prezentace aplikace PowerPoint</vt:lpstr>
      <vt:lpstr>Prezentace aplikace PowerPoint</vt:lpstr>
      <vt:lpstr>Prezentace aplikace PowerPoint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RPE/RIR v silovém tréninku</dc:title>
  <dc:creator>Tomáš Kalina</dc:creator>
  <cp:lastModifiedBy>Tomáš Kalina</cp:lastModifiedBy>
  <cp:revision>1</cp:revision>
  <dcterms:created xsi:type="dcterms:W3CDTF">2022-02-17T13:07:00Z</dcterms:created>
  <dcterms:modified xsi:type="dcterms:W3CDTF">2022-02-17T13:11:29Z</dcterms:modified>
</cp:coreProperties>
</file>