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5" r:id="rId8"/>
    <p:sldId id="264" r:id="rId9"/>
    <p:sldId id="266" r:id="rId10"/>
    <p:sldId id="263" r:id="rId11"/>
    <p:sldId id="257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>
        <p:scale>
          <a:sx n="99" d="100"/>
          <a:sy n="99" d="100"/>
        </p:scale>
        <p:origin x="72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áš Kalina" userId="45bbb01e-5cd3-4f7f-8e55-4626a61d755e" providerId="ADAL" clId="{14210A7A-DCF0-4D7A-8095-5491B1251E71}"/>
    <pc:docChg chg="modSld">
      <pc:chgData name="Tomáš Kalina" userId="45bbb01e-5cd3-4f7f-8e55-4626a61d755e" providerId="ADAL" clId="{14210A7A-DCF0-4D7A-8095-5491B1251E71}" dt="2022-03-30T20:16:12.622" v="22" actId="20577"/>
      <pc:docMkLst>
        <pc:docMk/>
      </pc:docMkLst>
      <pc:sldChg chg="modSp mod">
        <pc:chgData name="Tomáš Kalina" userId="45bbb01e-5cd3-4f7f-8e55-4626a61d755e" providerId="ADAL" clId="{14210A7A-DCF0-4D7A-8095-5491B1251E71}" dt="2022-03-30T20:16:12.622" v="22" actId="20577"/>
        <pc:sldMkLst>
          <pc:docMk/>
          <pc:sldMk cId="1421334610" sldId="261"/>
        </pc:sldMkLst>
        <pc:spChg chg="mod">
          <ac:chgData name="Tomáš Kalina" userId="45bbb01e-5cd3-4f7f-8e55-4626a61d755e" providerId="ADAL" clId="{14210A7A-DCF0-4D7A-8095-5491B1251E71}" dt="2022-03-30T20:16:12.622" v="22" actId="20577"/>
          <ac:spMkLst>
            <pc:docMk/>
            <pc:sldMk cId="1421334610" sldId="261"/>
            <ac:spMk id="13" creationId="{541D6144-0D1D-4734-8860-9D96C4DFB9C4}"/>
          </ac:spMkLst>
        </pc:spChg>
      </pc:sldChg>
      <pc:sldChg chg="modSp mod">
        <pc:chgData name="Tomáš Kalina" userId="45bbb01e-5cd3-4f7f-8e55-4626a61d755e" providerId="ADAL" clId="{14210A7A-DCF0-4D7A-8095-5491B1251E71}" dt="2022-03-30T19:54:35.791" v="21" actId="20577"/>
        <pc:sldMkLst>
          <pc:docMk/>
          <pc:sldMk cId="818600332" sldId="266"/>
        </pc:sldMkLst>
        <pc:spChg chg="mod">
          <ac:chgData name="Tomáš Kalina" userId="45bbb01e-5cd3-4f7f-8e55-4626a61d755e" providerId="ADAL" clId="{14210A7A-DCF0-4D7A-8095-5491B1251E71}" dt="2022-03-30T19:54:35.791" v="21" actId="20577"/>
          <ac:spMkLst>
            <pc:docMk/>
            <pc:sldMk cId="818600332" sldId="266"/>
            <ac:spMk id="4" creationId="{9B9854CB-271D-4566-A2E9-93635F2D36D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th/br3rd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Virtuální realita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Specifické formy tréninku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BE095C3-32F1-4E9A-97DE-0386DD4179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9B1AE3-0A59-4F0E-ABF0-EFFE6699DC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16B3726-9DB6-484F-804F-4493F5E85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motorického učení (Dovalil, 2008)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4D3998F2-A581-4CFF-88CB-EA03D5C524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9294" y="1724025"/>
            <a:ext cx="5715000" cy="4076700"/>
          </a:xfrm>
        </p:spPr>
      </p:pic>
    </p:spTree>
    <p:extLst>
      <p:ext uri="{BB962C8B-B14F-4D97-AF65-F5344CB8AC3E}">
        <p14:creationId xmlns:p14="http://schemas.microsoft.com/office/powerpoint/2010/main" val="2304903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C7A63FC-1E82-47DF-A34E-1ED7200F1D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1214613-F60D-4A75-9C15-ED4A0FEFC9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F4436DF-39D7-448B-99F1-0B8FD203F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395EA12-A33B-4378-8A59-A9D16CCA8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Neumann, D. L., Moffitt, R. L., Thomas, P. R., Loveday, K., Watling, D. P., Lombard, C. L., ... &amp; </a:t>
            </a:r>
            <a:r>
              <a:rPr lang="en-US" dirty="0" err="1"/>
              <a:t>Tremeer</a:t>
            </a:r>
            <a:r>
              <a:rPr lang="en-US" dirty="0"/>
              <a:t>, M. A. (2018). A systematic review of the application of interactive virtual reality to sport. Virtual Reality, 22(3), 183-198.</a:t>
            </a:r>
            <a:endParaRPr lang="cs-CZ" dirty="0"/>
          </a:p>
          <a:p>
            <a:r>
              <a:rPr lang="cs-CZ" dirty="0"/>
              <a:t>KUPKA, Martin. Využití virtuální reality ve sportovní přípravě. [online]. Brno, 2020 [cit. 2022-03-30]. Dostupné z: </a:t>
            </a:r>
            <a:r>
              <a:rPr lang="cs-CZ" dirty="0">
                <a:hlinkClick r:id="rId2"/>
              </a:rPr>
              <a:t>https://is.muni.cz/</a:t>
            </a:r>
            <a:r>
              <a:rPr lang="cs-CZ" dirty="0" err="1">
                <a:hlinkClick r:id="rId2"/>
              </a:rPr>
              <a:t>th</a:t>
            </a:r>
            <a:r>
              <a:rPr lang="cs-CZ" dirty="0">
                <a:hlinkClick r:id="rId2"/>
              </a:rPr>
              <a:t>/br3rd/</a:t>
            </a:r>
            <a:r>
              <a:rPr lang="cs-CZ" dirty="0"/>
              <a:t>. Diplomová práce. Masarykova univerzita, Fakulta sportovních studií. Vedoucí práce Jan CACEK.</a:t>
            </a:r>
          </a:p>
        </p:txBody>
      </p:sp>
    </p:spTree>
    <p:extLst>
      <p:ext uri="{BB962C8B-B14F-4D97-AF65-F5344CB8AC3E}">
        <p14:creationId xmlns:p14="http://schemas.microsoft.com/office/powerpoint/2010/main" val="1545154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E38AF3-8DE3-4D3D-B48C-3DF7EB76B1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2DF1DB-735F-49E4-B072-21F3641CAD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1E10E0-281A-463B-96A6-F6F91FC1C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Definice pojmů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80FDEF-D201-4ED0-9650-C95BC60DC261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5"/>
            <a:ext cx="5219998" cy="4139998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sz="2200" dirty="0"/>
              <a:t>simulace prostředí ať už skutečného či fiktivního počítačem a zahrnuje zrakový a někdy též sluchový vjem pro uživatele s prvky interaktivnosti</a:t>
            </a:r>
          </a:p>
          <a:p>
            <a:pPr>
              <a:spcAft>
                <a:spcPts val="600"/>
              </a:spcAft>
            </a:pPr>
            <a:r>
              <a:rPr lang="cs-CZ" sz="2200" dirty="0"/>
              <a:t>(Skrze tyto podněty tak zařízení virtuální reality </a:t>
            </a:r>
            <a:r>
              <a:rPr lang="cs-CZ" sz="2200" u="sng" dirty="0"/>
              <a:t>umocňuje pocit přítomnosti</a:t>
            </a:r>
            <a:r>
              <a:rPr lang="cs-CZ" sz="2200" dirty="0"/>
              <a:t> ve virtuálním světě v jejím uživateli)</a:t>
            </a:r>
          </a:p>
          <a:p>
            <a:pPr>
              <a:spcAft>
                <a:spcPts val="600"/>
              </a:spcAft>
            </a:pPr>
            <a:r>
              <a:rPr lang="cs-CZ" sz="2200" dirty="0"/>
              <a:t>Typické zařízení </a:t>
            </a:r>
            <a:r>
              <a:rPr lang="cs-CZ" sz="2200" dirty="0" err="1"/>
              <a:t>head</a:t>
            </a:r>
            <a:r>
              <a:rPr lang="cs-CZ" sz="2200" dirty="0"/>
              <a:t> </a:t>
            </a:r>
            <a:r>
              <a:rPr lang="cs-CZ" sz="2200" dirty="0" err="1"/>
              <a:t>mounted</a:t>
            </a:r>
            <a:r>
              <a:rPr lang="cs-CZ" sz="2200" dirty="0"/>
              <a:t> display, případně projekce na zdi/displeje</a:t>
            </a:r>
          </a:p>
          <a:p>
            <a:pPr>
              <a:spcAft>
                <a:spcPts val="600"/>
              </a:spcAft>
            </a:pPr>
            <a:endParaRPr lang="cs-CZ" sz="2200" dirty="0"/>
          </a:p>
        </p:txBody>
      </p:sp>
      <p:pic>
        <p:nvPicPr>
          <p:cNvPr id="1026" name="Picture 2" descr="Head Mounted Display Market 2021 by Global Key Players, Types,">
            <a:extLst>
              <a:ext uri="{FF2B5EF4-FFF2-40B4-BE49-F238E27FC236}">
                <a16:creationId xmlns:a16="http://schemas.microsoft.com/office/drawing/2014/main" id="{06903E67-D014-43CC-A3D9-E1B25C004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91280" y="1701505"/>
            <a:ext cx="4139998" cy="4139998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256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5157421-3CFD-4CA5-B479-0FDAC3777F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4DDCB9-B1AB-427D-B1BC-A983E332D6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8EB757-7BD5-42EF-9B6A-B06A9A5A4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C3E91CE-33BD-4C58-A664-6F9D10D9B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nepohlcující virtuální realita (non-immersive virtual reality)</a:t>
            </a:r>
            <a:endParaRPr lang="cs-CZ" dirty="0"/>
          </a:p>
          <a:p>
            <a:pPr lvl="1"/>
            <a:r>
              <a:rPr lang="cs-CZ" dirty="0"/>
              <a:t>Externí ovladač </a:t>
            </a:r>
            <a:r>
              <a:rPr lang="cs-CZ" dirty="0">
                <a:sym typeface="Wingdings" panose="05000000000000000000" pitchFamily="2" charset="2"/>
              </a:rPr>
              <a:t> projekce pohybů na obrazovku</a:t>
            </a:r>
          </a:p>
          <a:p>
            <a:r>
              <a:rPr lang="cs-CZ" dirty="0"/>
              <a:t>pohlcující virtuální reality (</a:t>
            </a:r>
            <a:r>
              <a:rPr lang="cs-CZ" dirty="0" err="1"/>
              <a:t>immersive</a:t>
            </a:r>
            <a:r>
              <a:rPr lang="cs-CZ" dirty="0"/>
              <a:t> </a:t>
            </a:r>
            <a:r>
              <a:rPr lang="cs-CZ" dirty="0" err="1"/>
              <a:t>virtual</a:t>
            </a:r>
            <a:r>
              <a:rPr lang="cs-CZ" dirty="0"/>
              <a:t> reality)</a:t>
            </a:r>
          </a:p>
          <a:p>
            <a:pPr lvl="1"/>
            <a:r>
              <a:rPr lang="cs-CZ" dirty="0" err="1"/>
              <a:t>head</a:t>
            </a:r>
            <a:r>
              <a:rPr lang="cs-CZ" dirty="0"/>
              <a:t> </a:t>
            </a:r>
            <a:r>
              <a:rPr lang="cs-CZ" dirty="0" err="1"/>
              <a:t>mounted</a:t>
            </a:r>
            <a:r>
              <a:rPr lang="cs-CZ" dirty="0"/>
              <a:t> display + sensory</a:t>
            </a:r>
          </a:p>
          <a:p>
            <a:pPr lvl="1"/>
            <a:r>
              <a:rPr lang="cs-CZ" dirty="0"/>
              <a:t>navádí k možnému využití této technologie v procesu řízení pohybu a motorického učení</a:t>
            </a:r>
          </a:p>
          <a:p>
            <a:pPr lvl="1"/>
            <a:r>
              <a:rPr lang="cs-CZ" dirty="0"/>
              <a:t>technologie je schopna ihned poskytnout zpětnou vazbu a tím možnost korekce daného pohybu</a:t>
            </a:r>
            <a:endParaRPr lang="cs-CZ" dirty="0">
              <a:sym typeface="Wingdings" panose="05000000000000000000" pitchFamily="2" charset="2"/>
            </a:endParaRP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2900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D8AD757-0D07-4730-8C52-50C08DB789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6AA72A-AC64-4204-925B-FD110293A1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00C5F11-BE83-41CE-B8A9-5150A0E08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pic>
        <p:nvPicPr>
          <p:cNvPr id="2050" name="Picture 2" descr="Sensorama simulator device, [15]. | Download Scientific Diagram">
            <a:extLst>
              <a:ext uri="{FF2B5EF4-FFF2-40B4-BE49-F238E27FC236}">
                <a16:creationId xmlns:a16="http://schemas.microsoft.com/office/drawing/2014/main" id="{FB2B1979-7F86-4F59-87F9-04DCC3607299}"/>
              </a:ext>
            </a:extLst>
          </p:cNvPr>
          <p:cNvPicPr>
            <a:picLocks noGrp="1" noChangeAspect="1" noChangeArrowheads="1"/>
          </p:cNvPicPr>
          <p:nvPr>
            <p:ph idx="29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00" y="1171576"/>
            <a:ext cx="2674808" cy="3943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EA7DE60A-B4DC-49B2-BA07-A61BAF43CB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730" y="5047548"/>
            <a:ext cx="6438900" cy="1743075"/>
          </a:xfrm>
          <a:prstGeom prst="rect">
            <a:avLst/>
          </a:prstGeom>
        </p:spPr>
      </p:pic>
      <p:sp>
        <p:nvSpPr>
          <p:cNvPr id="11" name="AutoShape 8" descr="Hands-in with the gloves that virtual reality needs | Engadget">
            <a:extLst>
              <a:ext uri="{FF2B5EF4-FFF2-40B4-BE49-F238E27FC236}">
                <a16:creationId xmlns:a16="http://schemas.microsoft.com/office/drawing/2014/main" id="{E6A44F0D-4195-4C3D-BC5C-83E2548E947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2" name="AutoShape 10" descr="Hands-in with the gloves that virtual reality needs">
            <a:extLst>
              <a:ext uri="{FF2B5EF4-FFF2-40B4-BE49-F238E27FC236}">
                <a16:creationId xmlns:a16="http://schemas.microsoft.com/office/drawing/2014/main" id="{3EE469B4-6D7D-41B4-B782-693DDE4248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65E08552-F56C-48AD-91DF-D9418C7509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4878" y="1171576"/>
            <a:ext cx="4705400" cy="3136933"/>
          </a:xfrm>
          <a:prstGeom prst="rect">
            <a:avLst/>
          </a:prstGeom>
        </p:spPr>
      </p:pic>
      <p:pic>
        <p:nvPicPr>
          <p:cNvPr id="2052" name="Picture 4" descr="Cave automatic virtual environment - Wikipedia">
            <a:extLst>
              <a:ext uri="{FF2B5EF4-FFF2-40B4-BE49-F238E27FC236}">
                <a16:creationId xmlns:a16="http://schemas.microsoft.com/office/drawing/2014/main" id="{37CF05F7-00E9-4A9C-8DAE-E0062B56EBDC}"/>
              </a:ext>
            </a:extLst>
          </p:cNvPr>
          <p:cNvPicPr>
            <a:picLocks noGrp="1" noChangeAspect="1" noChangeArrowheads="1"/>
          </p:cNvPicPr>
          <p:nvPr>
            <p:ph idx="30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493" y="945788"/>
            <a:ext cx="5219700" cy="391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314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1AD164-C25B-474D-9B7F-467A8C6B33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64E38EB-0F0B-4FF6-BA3A-296814150C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5A95F2-AF49-4FC6-90F0-D409F1798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cs-CZ" sz="2200"/>
              <a:t>Možnosti využití</a:t>
            </a:r>
          </a:p>
        </p:txBody>
      </p:sp>
      <p:pic>
        <p:nvPicPr>
          <p:cNvPr id="9" name="Zástupný obsah 8">
            <a:extLst>
              <a:ext uri="{FF2B5EF4-FFF2-40B4-BE49-F238E27FC236}">
                <a16:creationId xmlns:a16="http://schemas.microsoft.com/office/drawing/2014/main" id="{3ECFA82B-1518-405F-879A-68347FB0F115}"/>
              </a:ext>
            </a:extLst>
          </p:cNvPr>
          <p:cNvPicPr>
            <a:picLocks noGrp="1" noChangeAspect="1"/>
          </p:cNvPicPr>
          <p:nvPr>
            <p:ph idx="29"/>
          </p:nvPr>
        </p:nvPicPr>
        <p:blipFill>
          <a:blip r:embed="rId2"/>
          <a:stretch>
            <a:fillRect/>
          </a:stretch>
        </p:blipFill>
        <p:spPr>
          <a:xfrm>
            <a:off x="720725" y="2929181"/>
            <a:ext cx="5219700" cy="1685438"/>
          </a:xfrm>
          <a:noFill/>
        </p:spPr>
      </p:pic>
      <p:sp>
        <p:nvSpPr>
          <p:cNvPr id="13" name="Zástupný obsah 12">
            <a:extLst>
              <a:ext uri="{FF2B5EF4-FFF2-40B4-BE49-F238E27FC236}">
                <a16:creationId xmlns:a16="http://schemas.microsoft.com/office/drawing/2014/main" id="{541D6144-0D1D-4734-8860-9D96C4DFB9C4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dirty="0"/>
              <a:t>V rehabilitaci zatím není evidence, že by VR byla nadřazena, ale potenciál tkví především ve okamžité zpětné vazbě</a:t>
            </a:r>
          </a:p>
          <a:p>
            <a:r>
              <a:rPr lang="cs-CZ" dirty="0"/>
              <a:t>V medicíně jako tréninkový nástroj </a:t>
            </a:r>
            <a:r>
              <a:rPr lang="cs-CZ"/>
              <a:t>pro chirurgy</a:t>
            </a:r>
            <a:r>
              <a:rPr lang="cs-CZ" dirty="0"/>
              <a:t>, „virtuální operace“</a:t>
            </a:r>
          </a:p>
        </p:txBody>
      </p:sp>
    </p:spTree>
    <p:extLst>
      <p:ext uri="{BB962C8B-B14F-4D97-AF65-F5344CB8AC3E}">
        <p14:creationId xmlns:p14="http://schemas.microsoft.com/office/powerpoint/2010/main" val="1421334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A29DD91-19D0-4F8F-9924-61E26C314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093D697-F7D2-4FEA-B3D7-9E0A5FF87F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5F05B4B-7CDF-4A94-B7EF-2859E467F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ve sportu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B0AC900F-43F6-4697-ABBD-4D43171C3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VR ve sportu se osvědčilo u aktivit nižší až střední intenzity. </a:t>
            </a:r>
            <a:r>
              <a:rPr lang="cs-CZ" dirty="0" err="1"/>
              <a:t>Využítí</a:t>
            </a:r>
            <a:r>
              <a:rPr lang="cs-CZ" dirty="0"/>
              <a:t> u aktivit pro starší populaci (zabezpečeném místě, ale zároveň získat vjemový prožitek z virtuálního světa, který dává pohybové aktivitě další přidanou hodnotu).</a:t>
            </a:r>
          </a:p>
          <a:p>
            <a:r>
              <a:rPr lang="cs-CZ" dirty="0"/>
              <a:t>Právě nezměrná variabilita možností je hlavní výhodou virtuální reality. Zařízení virtuální reality nám dokáže nasimulovat téměř jakoukoliv situaci, což může být ve sportovní přípravě neocenitelný prvek.</a:t>
            </a:r>
          </a:p>
          <a:p>
            <a:r>
              <a:rPr lang="cs-CZ" dirty="0"/>
              <a:t>výhodou tréninku ve virtuálním světě je rovněž možnost libovolného opakování žádaných situací</a:t>
            </a:r>
          </a:p>
          <a:p>
            <a:r>
              <a:rPr lang="cs-CZ" dirty="0"/>
              <a:t>VR jako sekundární metoda prevence zranění (zlepšení reakcí na podněty a efektivnějšímu řešení situací)</a:t>
            </a:r>
          </a:p>
          <a:p>
            <a:r>
              <a:rPr lang="cs-CZ" dirty="0"/>
              <a:t>VR v období zranění sportovce</a:t>
            </a:r>
          </a:p>
        </p:txBody>
      </p:sp>
    </p:spTree>
    <p:extLst>
      <p:ext uri="{BB962C8B-B14F-4D97-AF65-F5344CB8AC3E}">
        <p14:creationId xmlns:p14="http://schemas.microsoft.com/office/powerpoint/2010/main" val="3081403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753A00-5494-44B2-A56B-1D1B37AB77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BF0E765-3C08-45F5-9441-0E229A9AA8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AF6346-CA77-429B-843E-97A5F6ADF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VR jako nástroj pro hodnocení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51FA55F-8B87-40BA-811D-2A1BDCF50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Odpalování v baseballu (</a:t>
            </a:r>
            <a:r>
              <a:rPr lang="cs-CZ" dirty="0" err="1"/>
              <a:t>Ranganathan</a:t>
            </a:r>
            <a:r>
              <a:rPr lang="cs-CZ" dirty="0"/>
              <a:t> et </a:t>
            </a:r>
            <a:r>
              <a:rPr lang="cs-CZ" dirty="0" err="1"/>
              <a:t>Carlton</a:t>
            </a:r>
            <a:r>
              <a:rPr lang="cs-CZ" dirty="0"/>
              <a:t>, 2007)</a:t>
            </a:r>
          </a:p>
          <a:p>
            <a:r>
              <a:rPr lang="cs-CZ" dirty="0"/>
              <a:t>Brankářů házené (</a:t>
            </a:r>
            <a:r>
              <a:rPr lang="cs-CZ" dirty="0" err="1"/>
              <a:t>Viganis</a:t>
            </a:r>
            <a:r>
              <a:rPr lang="cs-CZ" dirty="0"/>
              <a:t> et al, 2015)</a:t>
            </a:r>
          </a:p>
          <a:p>
            <a:r>
              <a:rPr lang="cs-CZ" dirty="0"/>
              <a:t>Fotbalových brankářů (</a:t>
            </a:r>
            <a:r>
              <a:rPr lang="cs-CZ" dirty="0" err="1"/>
              <a:t>Stinson</a:t>
            </a:r>
            <a:r>
              <a:rPr lang="cs-CZ" dirty="0"/>
              <a:t> et al, 2014)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7804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0DD63E-6476-4AAD-9AA8-44B23486C7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467F44-A30D-42AB-B21F-464308A888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226871C-14FE-4AEE-9463-A19AA9C31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Limitace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E76F9A4-AAC9-4105-B793-C59B4F07E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HMD – například běh na běhátku, pocení se</a:t>
            </a:r>
          </a:p>
          <a:p>
            <a:r>
              <a:rPr lang="cs-CZ" dirty="0"/>
              <a:t>CAVE – </a:t>
            </a:r>
            <a:r>
              <a:rPr lang="cs-CZ" dirty="0" err="1"/>
              <a:t>bezpečnejší</a:t>
            </a:r>
            <a:r>
              <a:rPr lang="cs-CZ" dirty="0"/>
              <a:t>, ale nižší míra „zanoření“</a:t>
            </a:r>
          </a:p>
          <a:p>
            <a:endParaRPr lang="cs-CZ" dirty="0"/>
          </a:p>
          <a:p>
            <a:r>
              <a:rPr lang="cs-CZ" dirty="0"/>
              <a:t>Sport (</a:t>
            </a:r>
            <a:r>
              <a:rPr lang="cs-CZ" dirty="0" err="1"/>
              <a:t>exercises</a:t>
            </a:r>
            <a:r>
              <a:rPr lang="cs-CZ" dirty="0"/>
              <a:t>) X </a:t>
            </a:r>
            <a:r>
              <a:rPr lang="cs-CZ" dirty="0" err="1"/>
              <a:t>erergames</a:t>
            </a:r>
            <a:r>
              <a:rPr lang="cs-CZ" dirty="0"/>
              <a:t> (typicky herní konzole s fyzickým pohybem, který je překračuje definici sedavé činnosti)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3214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CF5606-9272-4EB2-8005-233417D5FF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F5CBC3-56AE-47E2-86A9-7341133DE4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B9854CB-271D-4566-A2E9-93635F2D3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 interaktivity VR ve sportu (Neumann et al, 2017)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DDD39E88-DE89-450B-9418-277A6A6B82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98717" y="1692275"/>
            <a:ext cx="6196153" cy="4140200"/>
          </a:xfrm>
        </p:spPr>
      </p:pic>
    </p:spTree>
    <p:extLst>
      <p:ext uri="{BB962C8B-B14F-4D97-AF65-F5344CB8AC3E}">
        <p14:creationId xmlns:p14="http://schemas.microsoft.com/office/powerpoint/2010/main" val="81860033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497</Words>
  <Application>Microsoft Office PowerPoint</Application>
  <PresentationFormat>Širokoúhlá obrazovka</PresentationFormat>
  <Paragraphs>59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Prezentace_MU_CZ</vt:lpstr>
      <vt:lpstr>Virtuální realita</vt:lpstr>
      <vt:lpstr>Definice pojmů</vt:lpstr>
      <vt:lpstr>Možnosti</vt:lpstr>
      <vt:lpstr>Historie</vt:lpstr>
      <vt:lpstr>Možnosti využití</vt:lpstr>
      <vt:lpstr>Využití ve sportu</vt:lpstr>
      <vt:lpstr>VR jako nástroj pro hodnocení</vt:lpstr>
      <vt:lpstr>Limitace</vt:lpstr>
      <vt:lpstr>Model interaktivity VR ve sportu (Neumann et al, 2017)</vt:lpstr>
      <vt:lpstr>Fáze motorického učení (Dovalil, 2008)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Virtuální realita</dc:title>
  <dc:creator>Tomáš Kalina</dc:creator>
  <cp:lastModifiedBy>Tomáš Kalina</cp:lastModifiedBy>
  <cp:revision>1</cp:revision>
  <dcterms:created xsi:type="dcterms:W3CDTF">2022-03-30T19:17:41Z</dcterms:created>
  <dcterms:modified xsi:type="dcterms:W3CDTF">2022-03-30T20:16:21Z</dcterms:modified>
</cp:coreProperties>
</file>