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87" r:id="rId30"/>
    <p:sldId id="302" r:id="rId31"/>
    <p:sldId id="303" r:id="rId32"/>
    <p:sldId id="304" r:id="rId33"/>
    <p:sldId id="305" r:id="rId34"/>
    <p:sldId id="306" r:id="rId35"/>
    <p:sldId id="307" r:id="rId36"/>
    <p:sldId id="288" r:id="rId37"/>
    <p:sldId id="308" r:id="rId38"/>
    <p:sldId id="309" r:id="rId39"/>
    <p:sldId id="310" r:id="rId40"/>
    <p:sldId id="311" r:id="rId41"/>
    <p:sldId id="285" r:id="rId42"/>
    <p:sldId id="286" r:id="rId43"/>
    <p:sldId id="312" r:id="rId44"/>
    <p:sldId id="313" r:id="rId45"/>
    <p:sldId id="314" r:id="rId46"/>
    <p:sldId id="315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008C78"/>
    <a:srgbClr val="4BC8FF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65" d="100"/>
          <a:sy n="165" d="100"/>
        </p:scale>
        <p:origin x="23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5DC671-29B6-435A-8E2C-26F718525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2028018" cy="10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13" y="6052211"/>
            <a:ext cx="1126668" cy="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SPORT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3" y="2019299"/>
            <a:ext cx="5372593" cy="282566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E624BD34-9725-4325-BAF5-942D5CFA9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B8C47A82-9D99-4C65-B2FF-C4FAB458A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2015124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s.wikipedia.org/wiki/Soubor:PDB_1m4f_EB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en.wikipedia.org/wiki/File:PDB_1lm8_EBI.jpg" TargetMode="Externa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3E6AD7-B20A-47F9-B2D5-5F8EB7829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24432B-0B9C-44FA-8657-581179F7A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71B505-C2BF-476F-B6B5-38F5ABAC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Hypoxický trénink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DAE871A-67C4-46D9-B3D8-1E8C5FF14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Cacek</a:t>
            </a:r>
          </a:p>
        </p:txBody>
      </p:sp>
    </p:spTree>
    <p:extLst>
      <p:ext uri="{BB962C8B-B14F-4D97-AF65-F5344CB8AC3E}">
        <p14:creationId xmlns:p14="http://schemas.microsoft.com/office/powerpoint/2010/main" val="54917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24E365-C150-403D-AC72-F21B7B967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Adaptace u obyvatel velehor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30A818C-D55D-486A-9405-A17D3C037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12875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cs-CZ" altLang="cs-CZ" sz="2400"/>
              <a:t>horolezecké výpravy, obyvatelé And (Kečuové, Aymarové) a Himalájí (Šerpové, Tibeťané)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2400"/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2400"/>
              <a:t>dlouhodobé vystavení organismu extrémní nadmořské výšce má </a:t>
            </a:r>
            <a:r>
              <a:rPr lang="cs-CZ" altLang="cs-CZ" sz="2400" b="1"/>
              <a:t>negativní vliv na: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oxidativní 	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anaerobní kapacitu svalstva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lvl="2" eaLnBrk="1" hangingPunct="1">
              <a:lnSpc>
                <a:spcPct val="80000"/>
              </a:lnSpc>
            </a:pPr>
            <a:r>
              <a:rPr lang="cs-CZ" altLang="cs-CZ" sz="1600"/>
              <a:t>množství oxidativních enzymů účastných v Krebsově cyklu (citrát-syntáza, CS) i v oxidaci tuků (3-hydroxyacyl-CoA dehydrogenáza, HAD) </a:t>
            </a:r>
            <a:r>
              <a:rPr lang="cs-CZ" altLang="cs-CZ" sz="1600">
                <a:solidFill>
                  <a:srgbClr val="FF0000"/>
                </a:solidFill>
              </a:rPr>
              <a:t>- REDUKCE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lvl="2" eaLnBrk="1" hangingPunct="1">
              <a:lnSpc>
                <a:spcPct val="80000"/>
              </a:lnSpc>
            </a:pPr>
            <a:r>
              <a:rPr lang="cs-CZ" altLang="cs-CZ" sz="1600"/>
              <a:t>snížení počtu mitochondrií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3E646A36-C8E4-4E22-9C16-063B282F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76250"/>
            <a:ext cx="8229600" cy="5619750"/>
          </a:xfrm>
        </p:spPr>
        <p:txBody>
          <a:bodyPr/>
          <a:lstStyle/>
          <a:p>
            <a:pPr eaLnBrk="1" hangingPunct="1">
              <a:defRPr/>
            </a:pPr>
            <a:endParaRPr lang="cs-CZ" altLang="cs-CZ" sz="2400" b="1" dirty="0">
              <a:solidFill>
                <a:srgbClr val="FFFFCC"/>
              </a:solidFill>
            </a:endParaRPr>
          </a:p>
          <a:p>
            <a:pPr marL="0" indent="0">
              <a:buNone/>
              <a:defRPr/>
            </a:pPr>
            <a:r>
              <a:rPr lang="cs-CZ" altLang="cs-CZ" b="1" dirty="0"/>
              <a:t>Pozitivní vliv: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eaLnBrk="1" hangingPunct="1">
              <a:defRPr/>
            </a:pPr>
            <a:r>
              <a:rPr lang="cs-CZ" altLang="cs-CZ" sz="2400" dirty="0"/>
              <a:t>zvětšení objemu plic</a:t>
            </a:r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zvýšení množství červených krvinek a krevního objemu </a:t>
            </a:r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Zmenšení svalového průřezu, a to při zachování množství vlásečnic obklopujících svalová vlákna</a:t>
            </a:r>
            <a:endParaRPr lang="cs-CZ" altLang="cs-CZ" sz="3600" dirty="0"/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62EA893-1460-487F-8ECC-FF793885D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404814"/>
            <a:ext cx="8964613" cy="64531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Popsané reakce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= výsledkem snahy organismu o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úspornou činnost</a:t>
            </a:r>
            <a:r>
              <a:rPr lang="cs-CZ" altLang="cs-CZ" dirty="0"/>
              <a:t> při snížené dodávce kyslíku</a:t>
            </a:r>
          </a:p>
          <a:p>
            <a:pPr eaLnBrk="1" hangingPunct="1">
              <a:defRPr/>
            </a:pPr>
            <a:r>
              <a:rPr lang="cs-CZ" altLang="cs-CZ" dirty="0"/>
              <a:t>zmenšení svalových vláken má za následek zmenšení jejich povrchu, zlepšuje se zásobení redukovaných mitochondrií kyslíkem z vlásečnic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nedávným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objevem </a:t>
            </a:r>
            <a:r>
              <a:rPr lang="cs-CZ" altLang="cs-CZ" dirty="0"/>
              <a:t>je fakt, že horalé z And a zejména z Tibetu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syntetizují v těle ve zvýšené míře oxid dusnatý</a:t>
            </a:r>
            <a:r>
              <a:rPr lang="cs-CZ" altLang="cs-CZ" dirty="0"/>
              <a:t> (NO) NO = plyn, který rozšiřuje cévy ve tkáních</a:t>
            </a:r>
          </a:p>
          <a:p>
            <a:pPr eaLnBrk="1" hangingPunct="1">
              <a:defRPr/>
            </a:pPr>
            <a:r>
              <a:rPr lang="cs-CZ" altLang="cs-CZ" dirty="0"/>
              <a:t>obyvatelé velehor ve zvýšené míře </a:t>
            </a:r>
            <a:r>
              <a:rPr lang="cs-CZ" altLang="cs-CZ" b="1" dirty="0"/>
              <a:t>spoléhají na aerobní tvorbu energie ze sacharidů</a:t>
            </a:r>
            <a:r>
              <a:rPr lang="cs-CZ" altLang="cs-CZ" dirty="0"/>
              <a:t>, </a:t>
            </a:r>
          </a:p>
          <a:p>
            <a:pPr eaLnBrk="1" hangingPunct="1">
              <a:defRPr/>
            </a:pPr>
            <a:r>
              <a:rPr lang="cs-CZ" altLang="cs-CZ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81E8DE96-D209-498B-AFBD-442749B1E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333376"/>
            <a:ext cx="8229600" cy="5704751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zásoby tuků</a:t>
            </a:r>
            <a:r>
              <a:rPr lang="cs-CZ" altLang="cs-CZ" sz="1800" dirty="0"/>
              <a:t> ve svalech se u nich ani intenzivním vytrvaleckým tréninkem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nezvětšují</a:t>
            </a:r>
            <a:r>
              <a:rPr lang="cs-CZ" altLang="cs-CZ" sz="1800" dirty="0"/>
              <a:t> jak u obyvatel nízko položených oblastí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produkce energie oxidací glukózy</a:t>
            </a:r>
            <a:r>
              <a:rPr lang="cs-CZ" altLang="cs-CZ" sz="1800" dirty="0"/>
              <a:t> je v hypoxii </a:t>
            </a:r>
            <a:r>
              <a:rPr lang="cs-CZ" altLang="cs-CZ" sz="1800" b="1" dirty="0"/>
              <a:t>ekonomičtější</a:t>
            </a:r>
            <a:r>
              <a:rPr lang="cs-CZ" altLang="cs-CZ" sz="1800" dirty="0"/>
              <a:t>, protože nevyžaduje velké množství kyslíku jako je tomu u rozkladu tuků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Anaerobní glykolýza</a:t>
            </a:r>
            <a:endParaRPr lang="cs-CZ" altLang="cs-CZ" sz="1800" u="sng" dirty="0"/>
          </a:p>
          <a:p>
            <a:pPr eaLnBrk="1" hangingPunct="1">
              <a:defRPr/>
            </a:pPr>
            <a:r>
              <a:rPr lang="cs-CZ" altLang="cs-CZ" sz="1800" dirty="0"/>
              <a:t>silně redukována, </a:t>
            </a:r>
          </a:p>
          <a:p>
            <a:pPr eaLnBrk="1" hangingPunct="1">
              <a:defRPr/>
            </a:pPr>
            <a:r>
              <a:rPr lang="cs-CZ" altLang="cs-CZ" sz="1800" dirty="0"/>
              <a:t>vede k tzv. 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laktátovému paradoxu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cs-CZ" altLang="cs-CZ" sz="1800" dirty="0" err="1"/>
              <a:t>povýkonová</a:t>
            </a:r>
            <a:r>
              <a:rPr lang="cs-CZ" altLang="cs-CZ" sz="1800" dirty="0"/>
              <a:t> koncentrace laktátu u horalů s rostoucí hypoxií nestoupá nebo dokonce klesá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E0574C-F056-4346-A1C5-DB3794E2C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Závěr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EFC9001-B05D-40BB-A4D0-9A921D3DB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268413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Adaptace dědičné</a:t>
            </a:r>
            <a:r>
              <a:rPr lang="cs-CZ" altLang="cs-CZ" dirty="0"/>
              <a:t> (přetrvávají i u generací vyrůstajících v nízké výšce)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umožňují maximálně </a:t>
            </a:r>
            <a:r>
              <a:rPr lang="cs-CZ" altLang="cs-CZ" b="1" dirty="0"/>
              <a:t>úsporné využití kyslíku</a:t>
            </a:r>
            <a:r>
              <a:rPr lang="cs-CZ" altLang="cs-CZ" dirty="0"/>
              <a:t> při produkci ATP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jsou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výhodné v hypoxickém prostředí</a:t>
            </a:r>
            <a:r>
              <a:rPr lang="cs-CZ" altLang="cs-CZ" dirty="0"/>
              <a:t>, které nedovoluje vysoké pracovní zatížení;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snižují rychlost produkce ATP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limitují maximální pracovní kapacitu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nejsou přínosem pro intenzivní sportovní výkon</a:t>
            </a:r>
            <a:r>
              <a:rPr lang="cs-CZ" altLang="cs-CZ" dirty="0"/>
              <a:t> v nízké nadmořské výšce.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284F11B-AD8C-41F7-9373-760C12FB6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Reakce na krátkodobé vystavení hypoxii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C955498-6313-4E72-8E5F-166E8751A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VnV</a:t>
            </a:r>
            <a:r>
              <a:rPr lang="cs-CZ" altLang="cs-CZ" dirty="0"/>
              <a:t> </a:t>
            </a:r>
          </a:p>
          <a:p>
            <a:pPr lvl="1" eaLnBrk="1" hangingPunct="1">
              <a:defRPr/>
            </a:pPr>
            <a:r>
              <a:rPr lang="cs-CZ" altLang="cs-CZ" sz="2400" b="1" dirty="0"/>
              <a:t>klesá barometrický tlak </a:t>
            </a:r>
          </a:p>
          <a:p>
            <a:pPr lvl="1" eaLnBrk="1" hangingPunct="1">
              <a:defRPr/>
            </a:pPr>
            <a:r>
              <a:rPr lang="cs-CZ" altLang="cs-CZ" sz="2400" dirty="0"/>
              <a:t>v souvislosti s tím </a:t>
            </a:r>
            <a:r>
              <a:rPr lang="cs-CZ" altLang="cs-CZ" sz="2400" b="1" dirty="0"/>
              <a:t>klesá i koncentrace vzduchu i kyslíku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snížené nasycení krve kyslíkem =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hypoxemie</a:t>
            </a:r>
            <a:r>
              <a:rPr lang="cs-CZ" altLang="cs-CZ" dirty="0"/>
              <a:t> (pokles množství kyslíku v krvi)  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v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2500 m</a:t>
            </a:r>
            <a:r>
              <a:rPr lang="cs-CZ" altLang="cs-CZ" dirty="0"/>
              <a:t> klesá nasycenost krve kyslíkem z původních 96% na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91%</a:t>
            </a:r>
            <a:r>
              <a:rPr lang="cs-CZ" altLang="cs-CZ" dirty="0"/>
              <a:t> </a:t>
            </a:r>
          </a:p>
          <a:p>
            <a:pPr eaLnBrk="1" hangingPunct="1"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5500 m</a:t>
            </a:r>
            <a:r>
              <a:rPr lang="cs-CZ" altLang="cs-CZ" dirty="0"/>
              <a:t> až na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73%.</a:t>
            </a:r>
            <a:r>
              <a:rPr lang="cs-CZ" altLang="cs-CZ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38A497E6-6FA4-4985-8780-66C494BD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C70EA61A-CEAD-4AF7-BBA0-86EEEA37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9" y="2924176"/>
            <a:ext cx="1800225" cy="1876425"/>
          </a:xfrm>
        </p:spPr>
        <p:txBody>
          <a:bodyPr/>
          <a:lstStyle/>
          <a:p>
            <a:pPr eaLnBrk="1" hangingPunct="1"/>
            <a:r>
              <a:rPr lang="cs-CZ" altLang="cs-CZ" sz="1200"/>
              <a:t>http://www.sportcenter.sk/stranka/adaptace-a-problematika-treninku-v-hypoxickem-prostredi</a:t>
            </a:r>
          </a:p>
        </p:txBody>
      </p:sp>
      <p:pic>
        <p:nvPicPr>
          <p:cNvPr id="10244" name="Obrázek 3">
            <a:extLst>
              <a:ext uri="{FF2B5EF4-FFF2-40B4-BE49-F238E27FC236}">
                <a16:creationId xmlns:a16="http://schemas.microsoft.com/office/drawing/2014/main" id="{BA00A6A9-D13D-4768-9BDA-212357028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844675"/>
            <a:ext cx="6296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D0FCC1B-E124-4CBC-BBEB-09F80F7A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333375"/>
            <a:ext cx="9144000" cy="61912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dirty="0"/>
              <a:t> 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VO2 </a:t>
            </a:r>
            <a:r>
              <a:rPr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klesá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dirty="0"/>
              <a:t>poklesem množství přijímaného kyslíku)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jev se začíná projevovat nad 1000 m,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u vysoce trénovaných osob nastupuje dříve než u netrénovaných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 err="1"/>
              <a:t>Terrados</a:t>
            </a:r>
            <a:r>
              <a:rPr lang="cs-CZ" altLang="cs-CZ" sz="1600" dirty="0"/>
              <a:t> 1992 udává u elitních atletů pokles už při 900 m n. m.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Průměrný pokles</a:t>
            </a:r>
            <a:r>
              <a:rPr lang="cs-CZ" altLang="cs-CZ" dirty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1% VO2 max</a:t>
            </a:r>
            <a:r>
              <a:rPr lang="cs-CZ" altLang="cs-CZ" sz="2000" dirty="0"/>
              <a:t>. na každých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100 metrů</a:t>
            </a:r>
            <a:r>
              <a:rPr lang="cs-CZ" altLang="cs-CZ" sz="2000" dirty="0"/>
              <a:t> od výšky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1500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/>
              <a:t>2000 m n. m. </a:t>
            </a:r>
            <a:r>
              <a:rPr lang="cs-CZ" altLang="cs-CZ" dirty="0"/>
              <a:t>průměrný deficit u netrénovaného </a:t>
            </a:r>
            <a:r>
              <a:rPr lang="cs-CZ" altLang="cs-CZ" b="1" dirty="0"/>
              <a:t>5%</a:t>
            </a:r>
            <a:r>
              <a:rPr lang="cs-CZ" altLang="cs-CZ" dirty="0"/>
              <a:t>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ale např. při studiu 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keňských běžců</a:t>
            </a:r>
            <a:r>
              <a:rPr lang="cs-CZ" altLang="cs-CZ" sz="2400" dirty="0"/>
              <a:t> byl na stejné výšce dokumentován úbytek o 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12%.</a:t>
            </a:r>
            <a:r>
              <a:rPr lang="cs-CZ" altLang="cs-CZ" sz="24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4A91365-BFB1-4F03-8D31-2E73A0148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6208" y="473073"/>
            <a:ext cx="12099403" cy="451576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Klesá výkonnost (s poklesem VO2 </a:t>
            </a:r>
            <a:r>
              <a:rPr lang="cs-CZ" altLang="cs-CZ" sz="2800" dirty="0" err="1"/>
              <a:t>max</a:t>
            </a:r>
            <a:r>
              <a:rPr lang="cs-CZ" altLang="cs-CZ" sz="2800" dirty="0"/>
              <a:t>)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2E0FA97-4EDD-43D5-AC78-E7A540882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194367"/>
            <a:ext cx="9144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individuální rozdíly determinovány pěti faktory: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původní výše VO2 max. na nízké nadmořské výšce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2. výše anaerobního prahu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3. pohlaví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4. množství aktivní tělesné hmoty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5. změny v nasycení krve kyslíkem (tj. schopnost krve transportovat kyslík).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>
            <a:extLst>
              <a:ext uri="{FF2B5EF4-FFF2-40B4-BE49-F238E27FC236}">
                <a16:creationId xmlns:a16="http://schemas.microsoft.com/office/drawing/2014/main" id="{977E63AD-1423-48C3-BAFC-EFBFC114C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284538"/>
            <a:ext cx="1728788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Schopnost krve </a:t>
            </a:r>
          </a:p>
          <a:p>
            <a:pPr algn="ctr" eaLnBrk="1" hangingPunct="1">
              <a:defRPr/>
            </a:pPr>
            <a:r>
              <a:rPr lang="cs-CZ" altLang="cs-CZ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transportovat O2</a:t>
            </a: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F086A2D6-66E6-40CE-A98F-708AA3A7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4292600"/>
            <a:ext cx="1728788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Množství ATH</a:t>
            </a:r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31CCF879-EFBD-4085-87FB-19270D60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213100"/>
            <a:ext cx="1728788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Pohlaví</a:t>
            </a:r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712B25B8-3E88-4CBE-B189-B829B7F6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1989138"/>
            <a:ext cx="1728787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Výše ANP</a:t>
            </a:r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09EEFECD-1449-40DE-B386-97B1BD1EE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1989138"/>
            <a:ext cx="1728788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Původní výše </a:t>
            </a:r>
          </a:p>
          <a:p>
            <a:pPr algn="ctr" eaLnBrk="1" hangingPunct="1">
              <a:defRPr/>
            </a:pPr>
            <a:r>
              <a:rPr lang="cs-CZ" altLang="cs-CZ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VO2 max v nížině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D0B34834-B73A-4257-9B02-EE09C005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3429000"/>
            <a:ext cx="13484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VO2 max</a:t>
            </a:r>
          </a:p>
        </p:txBody>
      </p:sp>
      <p:sp>
        <p:nvSpPr>
          <p:cNvPr id="13320" name="AutoShape 10">
            <a:extLst>
              <a:ext uri="{FF2B5EF4-FFF2-40B4-BE49-F238E27FC236}">
                <a16:creationId xmlns:a16="http://schemas.microsoft.com/office/drawing/2014/main" id="{4D4C20A6-C311-424D-AD6B-F2ED9DCF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3500438"/>
            <a:ext cx="287337" cy="215900"/>
          </a:xfrm>
          <a:prstGeom prst="chevron">
            <a:avLst>
              <a:gd name="adj" fmla="val 3327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1" name="AutoShape 11">
            <a:extLst>
              <a:ext uri="{FF2B5EF4-FFF2-40B4-BE49-F238E27FC236}">
                <a16:creationId xmlns:a16="http://schemas.microsoft.com/office/drawing/2014/main" id="{C2BDED9A-E41D-4862-AF32-6FF85024AE3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04744" y="2959894"/>
            <a:ext cx="287338" cy="215900"/>
          </a:xfrm>
          <a:prstGeom prst="chevron">
            <a:avLst>
              <a:gd name="adj" fmla="val 3327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2" name="AutoShape 12">
            <a:extLst>
              <a:ext uri="{FF2B5EF4-FFF2-40B4-BE49-F238E27FC236}">
                <a16:creationId xmlns:a16="http://schemas.microsoft.com/office/drawing/2014/main" id="{6AE622C7-24BF-4019-B095-13D652FECD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72945" y="4040982"/>
            <a:ext cx="287337" cy="215900"/>
          </a:xfrm>
          <a:prstGeom prst="chevron">
            <a:avLst>
              <a:gd name="adj" fmla="val 3327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3" name="AutoShape 13">
            <a:extLst>
              <a:ext uri="{FF2B5EF4-FFF2-40B4-BE49-F238E27FC236}">
                <a16:creationId xmlns:a16="http://schemas.microsoft.com/office/drawing/2014/main" id="{3F386B24-0123-4759-83E7-3FA1D8AF80A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2039" y="3500438"/>
            <a:ext cx="287337" cy="215900"/>
          </a:xfrm>
          <a:prstGeom prst="chevron">
            <a:avLst>
              <a:gd name="adj" fmla="val 3327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4" name="AutoShape 15">
            <a:extLst>
              <a:ext uri="{FF2B5EF4-FFF2-40B4-BE49-F238E27FC236}">
                <a16:creationId xmlns:a16="http://schemas.microsoft.com/office/drawing/2014/main" id="{C0359D33-A721-4784-B2F3-5773F2CB13C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9556" y="2959894"/>
            <a:ext cx="287338" cy="215900"/>
          </a:xfrm>
          <a:prstGeom prst="chevron">
            <a:avLst>
              <a:gd name="adj" fmla="val 3327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2" name="Oval 16">
            <a:extLst>
              <a:ext uri="{FF2B5EF4-FFF2-40B4-BE49-F238E27FC236}">
                <a16:creationId xmlns:a16="http://schemas.microsoft.com/office/drawing/2014/main" id="{BDD1B6D6-E3B9-482B-985F-0F97427C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213101"/>
            <a:ext cx="1512888" cy="79216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Pokles VO2max</a:t>
            </a:r>
          </a:p>
          <a:p>
            <a:pPr algn="ctr" eaLnBrk="1" hangingPunct="1">
              <a:defRPr/>
            </a:pPr>
            <a:r>
              <a:rPr lang="cs-CZ" altLang="cs-CZ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horách</a:t>
            </a:r>
          </a:p>
        </p:txBody>
      </p:sp>
      <p:sp>
        <p:nvSpPr>
          <p:cNvPr id="19479" name="AutoShape 23">
            <a:extLst>
              <a:ext uri="{FF2B5EF4-FFF2-40B4-BE49-F238E27FC236}">
                <a16:creationId xmlns:a16="http://schemas.microsoft.com/office/drawing/2014/main" id="{6CAE98FF-C9B9-43C1-BC00-F21DAE7D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06863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Vysoká </a:t>
            </a:r>
          </a:p>
          <a:p>
            <a:pPr algn="ctr" eaLnBrk="1" hangingPunct="1">
              <a:defRPr/>
            </a:pPr>
            <a:r>
              <a:rPr lang="cs-CZ" altLang="cs-CZ" sz="1400"/>
              <a:t>schopnost </a:t>
            </a:r>
            <a:r>
              <a:rPr lang="en-US" altLang="cs-CZ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cs-CZ" altLang="cs-CZ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80" name="AutoShape 24">
            <a:extLst>
              <a:ext uri="{FF2B5EF4-FFF2-40B4-BE49-F238E27FC236}">
                <a16:creationId xmlns:a16="http://schemas.microsoft.com/office/drawing/2014/main" id="{306CBAF5-2897-4A04-B0AC-59D49F5C1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53736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Nízké hodnoty </a:t>
            </a:r>
          </a:p>
          <a:p>
            <a:pPr algn="ctr" eaLnBrk="1" hangingPunct="1">
              <a:defRPr/>
            </a:pPr>
            <a:r>
              <a:rPr lang="cs-CZ" altLang="cs-CZ" sz="1400"/>
              <a:t>ATH </a:t>
            </a:r>
            <a:r>
              <a:rPr lang="en-US" altLang="cs-CZ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cs-CZ" altLang="cs-CZ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81" name="AutoShape 25">
            <a:extLst>
              <a:ext uri="{FF2B5EF4-FFF2-40B4-BE49-F238E27FC236}">
                <a16:creationId xmlns:a16="http://schemas.microsoft.com/office/drawing/2014/main" id="{BEAD89A6-3C85-4C30-952B-BC664D7A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53736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Vysoké hodnoty</a:t>
            </a:r>
          </a:p>
          <a:p>
            <a:pPr algn="ctr" eaLnBrk="1" hangingPunct="1">
              <a:defRPr/>
            </a:pPr>
            <a:r>
              <a:rPr lang="cs-CZ" altLang="cs-CZ" sz="1400"/>
              <a:t> ATH </a:t>
            </a:r>
            <a:r>
              <a:rPr lang="en-US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cs-CZ" altLang="cs-CZ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82" name="AutoShape 26">
            <a:extLst>
              <a:ext uri="{FF2B5EF4-FFF2-40B4-BE49-F238E27FC236}">
                <a16:creationId xmlns:a16="http://schemas.microsoft.com/office/drawing/2014/main" id="{67D4EF12-D8A6-415A-A3BB-306DF25EB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371633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Muži</a:t>
            </a:r>
            <a:r>
              <a:rPr lang="cs-CZ" altLang="cs-CZ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-</a:t>
            </a:r>
          </a:p>
        </p:txBody>
      </p:sp>
      <p:sp>
        <p:nvSpPr>
          <p:cNvPr id="19483" name="AutoShape 27">
            <a:extLst>
              <a:ext uri="{FF2B5EF4-FFF2-40B4-BE49-F238E27FC236}">
                <a16:creationId xmlns:a16="http://schemas.microsoft.com/office/drawing/2014/main" id="{E80943C5-85BB-4A0B-9879-8BEB9AFD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2997201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Ženy </a:t>
            </a:r>
            <a:r>
              <a:rPr lang="en-US" altLang="cs-CZ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+</a:t>
            </a: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A746FEC6-AD82-4DD4-BBE1-9F1DE9B16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1196976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Nízký ANP </a:t>
            </a:r>
          </a:p>
          <a:p>
            <a:pPr algn="ctr" eaLnBrk="1" hangingPunct="1">
              <a:defRPr/>
            </a:pPr>
            <a:r>
              <a:rPr lang="en-US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cs-CZ" altLang="cs-CZ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85" name="AutoShape 29">
            <a:extLst>
              <a:ext uri="{FF2B5EF4-FFF2-40B4-BE49-F238E27FC236}">
                <a16:creationId xmlns:a16="http://schemas.microsoft.com/office/drawing/2014/main" id="{6904B0F1-344E-48CE-B405-84E8C8ABB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1196976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Vysoký ANP</a:t>
            </a:r>
          </a:p>
          <a:p>
            <a:pPr algn="ctr" eaLnBrk="1" hangingPunct="1">
              <a:defRPr/>
            </a:pPr>
            <a:r>
              <a:rPr lang="cs-CZ" altLang="cs-CZ" sz="1400"/>
              <a:t> </a:t>
            </a:r>
            <a:r>
              <a:rPr lang="en-US" altLang="cs-CZ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cs-CZ" altLang="cs-CZ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86" name="AutoShape 30">
            <a:extLst>
              <a:ext uri="{FF2B5EF4-FFF2-40B4-BE49-F238E27FC236}">
                <a16:creationId xmlns:a16="http://schemas.microsoft.com/office/drawing/2014/main" id="{3E076AD8-30C8-4701-8890-FEFD38618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1196976"/>
            <a:ext cx="1295400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Nízké VO2max </a:t>
            </a:r>
          </a:p>
          <a:p>
            <a:pPr algn="ctr" eaLnBrk="1" hangingPunct="1">
              <a:defRPr/>
            </a:pPr>
            <a:r>
              <a:rPr lang="en-US" altLang="cs-CZ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cs-CZ" altLang="cs-CZ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87" name="AutoShape 31">
            <a:extLst>
              <a:ext uri="{FF2B5EF4-FFF2-40B4-BE49-F238E27FC236}">
                <a16:creationId xmlns:a16="http://schemas.microsoft.com/office/drawing/2014/main" id="{655C341D-0251-4538-8055-4977C596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1196976"/>
            <a:ext cx="1366837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 Vysoké VO2max </a:t>
            </a:r>
          </a:p>
          <a:p>
            <a:pPr algn="ctr" eaLnBrk="1" hangingPunct="1">
              <a:defRPr/>
            </a:pPr>
            <a:r>
              <a:rPr lang="en-US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cs-CZ" altLang="cs-CZ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88" name="AutoShape 32">
            <a:extLst>
              <a:ext uri="{FF2B5EF4-FFF2-40B4-BE49-F238E27FC236}">
                <a16:creationId xmlns:a16="http://schemas.microsoft.com/office/drawing/2014/main" id="{7571220F-EB76-4677-90FF-C919E57A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789363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1400"/>
              <a:t>Nízká schopnost</a:t>
            </a:r>
          </a:p>
          <a:p>
            <a:pPr algn="ctr" eaLnBrk="1" hangingPunct="1">
              <a:defRPr/>
            </a:pPr>
            <a:r>
              <a:rPr lang="cs-CZ" altLang="cs-CZ" sz="1400"/>
              <a:t> </a:t>
            </a:r>
            <a:r>
              <a:rPr lang="en-US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altLang="cs-CZ" sz="1400"/>
              <a:t> </a:t>
            </a:r>
          </a:p>
        </p:txBody>
      </p:sp>
      <p:sp>
        <p:nvSpPr>
          <p:cNvPr id="13336" name="AutoShape 41">
            <a:extLst>
              <a:ext uri="{FF2B5EF4-FFF2-40B4-BE49-F238E27FC236}">
                <a16:creationId xmlns:a16="http://schemas.microsoft.com/office/drawing/2014/main" id="{CB7AB91C-0CDE-415B-A7FF-17732A760F97}"/>
              </a:ext>
            </a:extLst>
          </p:cNvPr>
          <p:cNvSpPr>
            <a:spLocks noChangeArrowheads="1"/>
          </p:cNvSpPr>
          <p:nvPr/>
        </p:nvSpPr>
        <p:spPr bwMode="auto">
          <a:xfrm rot="7343635">
            <a:off x="4874420" y="5155407"/>
            <a:ext cx="211137" cy="215900"/>
          </a:xfrm>
          <a:custGeom>
            <a:avLst/>
            <a:gdLst>
              <a:gd name="T0" fmla="*/ 158353 w 21600"/>
              <a:gd name="T1" fmla="*/ 0 h 21600"/>
              <a:gd name="T2" fmla="*/ 0 w 21600"/>
              <a:gd name="T3" fmla="*/ 107950 h 21600"/>
              <a:gd name="T4" fmla="*/ 158353 w 21600"/>
              <a:gd name="T5" fmla="*/ 215900 h 21600"/>
              <a:gd name="T6" fmla="*/ 211137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7" name="AutoShape 43">
            <a:extLst>
              <a:ext uri="{FF2B5EF4-FFF2-40B4-BE49-F238E27FC236}">
                <a16:creationId xmlns:a16="http://schemas.microsoft.com/office/drawing/2014/main" id="{8270CC85-0649-4F55-82E7-61161BABD8C7}"/>
              </a:ext>
            </a:extLst>
          </p:cNvPr>
          <p:cNvSpPr>
            <a:spLocks noChangeArrowheads="1"/>
          </p:cNvSpPr>
          <p:nvPr/>
        </p:nvSpPr>
        <p:spPr bwMode="auto">
          <a:xfrm rot="3390479">
            <a:off x="6674645" y="5155407"/>
            <a:ext cx="211137" cy="215900"/>
          </a:xfrm>
          <a:custGeom>
            <a:avLst/>
            <a:gdLst>
              <a:gd name="T0" fmla="*/ 158353 w 21600"/>
              <a:gd name="T1" fmla="*/ 0 h 21600"/>
              <a:gd name="T2" fmla="*/ 0 w 21600"/>
              <a:gd name="T3" fmla="*/ 107950 h 21600"/>
              <a:gd name="T4" fmla="*/ 158353 w 21600"/>
              <a:gd name="T5" fmla="*/ 215900 h 21600"/>
              <a:gd name="T6" fmla="*/ 211137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8" name="AutoShape 44">
            <a:extLst>
              <a:ext uri="{FF2B5EF4-FFF2-40B4-BE49-F238E27FC236}">
                <a16:creationId xmlns:a16="http://schemas.microsoft.com/office/drawing/2014/main" id="{61D94FBF-3F8D-4CD8-8B7A-530571D82F18}"/>
              </a:ext>
            </a:extLst>
          </p:cNvPr>
          <p:cNvSpPr>
            <a:spLocks noChangeArrowheads="1"/>
          </p:cNvSpPr>
          <p:nvPr/>
        </p:nvSpPr>
        <p:spPr bwMode="auto">
          <a:xfrm rot="9039846">
            <a:off x="3000375" y="4149725"/>
            <a:ext cx="211138" cy="215900"/>
          </a:xfrm>
          <a:custGeom>
            <a:avLst/>
            <a:gdLst>
              <a:gd name="T0" fmla="*/ 158354 w 21600"/>
              <a:gd name="T1" fmla="*/ 0 h 21600"/>
              <a:gd name="T2" fmla="*/ 0 w 21600"/>
              <a:gd name="T3" fmla="*/ 107950 h 21600"/>
              <a:gd name="T4" fmla="*/ 158354 w 21600"/>
              <a:gd name="T5" fmla="*/ 215900 h 21600"/>
              <a:gd name="T6" fmla="*/ 211138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9" name="AutoShape 45">
            <a:extLst>
              <a:ext uri="{FF2B5EF4-FFF2-40B4-BE49-F238E27FC236}">
                <a16:creationId xmlns:a16="http://schemas.microsoft.com/office/drawing/2014/main" id="{89804257-389B-4A6D-AAEB-58AFAABBC135}"/>
              </a:ext>
            </a:extLst>
          </p:cNvPr>
          <p:cNvSpPr>
            <a:spLocks noChangeArrowheads="1"/>
          </p:cNvSpPr>
          <p:nvPr/>
        </p:nvSpPr>
        <p:spPr bwMode="auto">
          <a:xfrm rot="13003781">
            <a:off x="3000375" y="3141663"/>
            <a:ext cx="211138" cy="215900"/>
          </a:xfrm>
          <a:custGeom>
            <a:avLst/>
            <a:gdLst>
              <a:gd name="T0" fmla="*/ 158354 w 21600"/>
              <a:gd name="T1" fmla="*/ 0 h 21600"/>
              <a:gd name="T2" fmla="*/ 0 w 21600"/>
              <a:gd name="T3" fmla="*/ 107950 h 21600"/>
              <a:gd name="T4" fmla="*/ 158354 w 21600"/>
              <a:gd name="T5" fmla="*/ 215900 h 21600"/>
              <a:gd name="T6" fmla="*/ 211138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0" name="AutoShape 46">
            <a:extLst>
              <a:ext uri="{FF2B5EF4-FFF2-40B4-BE49-F238E27FC236}">
                <a16:creationId xmlns:a16="http://schemas.microsoft.com/office/drawing/2014/main" id="{A3522629-77C1-4809-8F25-1A7339ACAD28}"/>
              </a:ext>
            </a:extLst>
          </p:cNvPr>
          <p:cNvSpPr>
            <a:spLocks noChangeArrowheads="1"/>
          </p:cNvSpPr>
          <p:nvPr/>
        </p:nvSpPr>
        <p:spPr bwMode="auto">
          <a:xfrm rot="1550065">
            <a:off x="8616950" y="4076700"/>
            <a:ext cx="211138" cy="215900"/>
          </a:xfrm>
          <a:custGeom>
            <a:avLst/>
            <a:gdLst>
              <a:gd name="T0" fmla="*/ 158354 w 21600"/>
              <a:gd name="T1" fmla="*/ 0 h 21600"/>
              <a:gd name="T2" fmla="*/ 0 w 21600"/>
              <a:gd name="T3" fmla="*/ 107950 h 21600"/>
              <a:gd name="T4" fmla="*/ 158354 w 21600"/>
              <a:gd name="T5" fmla="*/ 215900 h 21600"/>
              <a:gd name="T6" fmla="*/ 211138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1" name="AutoShape 47">
            <a:extLst>
              <a:ext uri="{FF2B5EF4-FFF2-40B4-BE49-F238E27FC236}">
                <a16:creationId xmlns:a16="http://schemas.microsoft.com/office/drawing/2014/main" id="{D285A6AB-7784-4740-89B4-6C863E9DFCFF}"/>
              </a:ext>
            </a:extLst>
          </p:cNvPr>
          <p:cNvSpPr>
            <a:spLocks noChangeArrowheads="1"/>
          </p:cNvSpPr>
          <p:nvPr/>
        </p:nvSpPr>
        <p:spPr bwMode="auto">
          <a:xfrm rot="19799338">
            <a:off x="8616950" y="3068638"/>
            <a:ext cx="211138" cy="215900"/>
          </a:xfrm>
          <a:custGeom>
            <a:avLst/>
            <a:gdLst>
              <a:gd name="T0" fmla="*/ 158354 w 21600"/>
              <a:gd name="T1" fmla="*/ 0 h 21600"/>
              <a:gd name="T2" fmla="*/ 0 w 21600"/>
              <a:gd name="T3" fmla="*/ 107950 h 21600"/>
              <a:gd name="T4" fmla="*/ 158354 w 21600"/>
              <a:gd name="T5" fmla="*/ 215900 h 21600"/>
              <a:gd name="T6" fmla="*/ 211138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2" name="AutoShape 48">
            <a:extLst>
              <a:ext uri="{FF2B5EF4-FFF2-40B4-BE49-F238E27FC236}">
                <a16:creationId xmlns:a16="http://schemas.microsoft.com/office/drawing/2014/main" id="{0A9D81E3-31CE-4489-AAE3-092293B73C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58745" y="1770857"/>
            <a:ext cx="211137" cy="215900"/>
          </a:xfrm>
          <a:custGeom>
            <a:avLst/>
            <a:gdLst>
              <a:gd name="T0" fmla="*/ 158353 w 21600"/>
              <a:gd name="T1" fmla="*/ 0 h 21600"/>
              <a:gd name="T2" fmla="*/ 0 w 21600"/>
              <a:gd name="T3" fmla="*/ 107950 h 21600"/>
              <a:gd name="T4" fmla="*/ 158353 w 21600"/>
              <a:gd name="T5" fmla="*/ 215900 h 21600"/>
              <a:gd name="T6" fmla="*/ 211137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3" name="AutoShape 50">
            <a:extLst>
              <a:ext uri="{FF2B5EF4-FFF2-40B4-BE49-F238E27FC236}">
                <a16:creationId xmlns:a16="http://schemas.microsoft.com/office/drawing/2014/main" id="{08914961-8A9D-47C7-9AC3-0844479BA37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66807" y="1770857"/>
            <a:ext cx="211137" cy="215900"/>
          </a:xfrm>
          <a:custGeom>
            <a:avLst/>
            <a:gdLst>
              <a:gd name="T0" fmla="*/ 158353 w 21600"/>
              <a:gd name="T1" fmla="*/ 0 h 21600"/>
              <a:gd name="T2" fmla="*/ 0 w 21600"/>
              <a:gd name="T3" fmla="*/ 107950 h 21600"/>
              <a:gd name="T4" fmla="*/ 158353 w 21600"/>
              <a:gd name="T5" fmla="*/ 215900 h 21600"/>
              <a:gd name="T6" fmla="*/ 211137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4" name="AutoShape 51">
            <a:extLst>
              <a:ext uri="{FF2B5EF4-FFF2-40B4-BE49-F238E27FC236}">
                <a16:creationId xmlns:a16="http://schemas.microsoft.com/office/drawing/2014/main" id="{4901721F-DC60-4EF9-A894-B2BC30E967C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6720" y="1770857"/>
            <a:ext cx="211137" cy="215900"/>
          </a:xfrm>
          <a:custGeom>
            <a:avLst/>
            <a:gdLst>
              <a:gd name="T0" fmla="*/ 158353 w 21600"/>
              <a:gd name="T1" fmla="*/ 0 h 21600"/>
              <a:gd name="T2" fmla="*/ 0 w 21600"/>
              <a:gd name="T3" fmla="*/ 107950 h 21600"/>
              <a:gd name="T4" fmla="*/ 158353 w 21600"/>
              <a:gd name="T5" fmla="*/ 215900 h 21600"/>
              <a:gd name="T6" fmla="*/ 211137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5" name="AutoShape 52">
            <a:extLst>
              <a:ext uri="{FF2B5EF4-FFF2-40B4-BE49-F238E27FC236}">
                <a16:creationId xmlns:a16="http://schemas.microsoft.com/office/drawing/2014/main" id="{B02BC0B4-D468-4287-B848-1CA6942A0B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06220" y="1770857"/>
            <a:ext cx="211137" cy="215900"/>
          </a:xfrm>
          <a:custGeom>
            <a:avLst/>
            <a:gdLst>
              <a:gd name="T0" fmla="*/ 158353 w 21600"/>
              <a:gd name="T1" fmla="*/ 0 h 21600"/>
              <a:gd name="T2" fmla="*/ 0 w 21600"/>
              <a:gd name="T3" fmla="*/ 107950 h 21600"/>
              <a:gd name="T4" fmla="*/ 158353 w 21600"/>
              <a:gd name="T5" fmla="*/ 215900 h 21600"/>
              <a:gd name="T6" fmla="*/ 211137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523" name="Text Box 67">
            <a:extLst>
              <a:ext uri="{FF2B5EF4-FFF2-40B4-BE49-F238E27FC236}">
                <a16:creationId xmlns:a16="http://schemas.microsoft.com/office/drawing/2014/main" id="{3B026E01-D369-4C5B-A763-4BF37FA6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60351"/>
            <a:ext cx="6306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Výrazný pokles VO2max v závislosti na rostoucí nadmořské výšce</a:t>
            </a:r>
          </a:p>
          <a:p>
            <a:pPr eaLnBrk="1" hangingPunct="1">
              <a:defRPr/>
            </a:pPr>
            <a:r>
              <a:rPr lang="en-US" altLang="cs-CZ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cs-CZ" altLang="cs-CZ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Relativně malý pokles VO2max v závislosti na rostoucí výšce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78000"/>
            <a:ext cx="11706447" cy="451576"/>
          </a:xfrm>
        </p:spPr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64411"/>
            <a:ext cx="10753200" cy="3509159"/>
          </a:xfrm>
        </p:spPr>
        <p:txBody>
          <a:bodyPr/>
          <a:lstStyle/>
          <a:p>
            <a:r>
              <a:rPr lang="cs-CZ" b="1" dirty="0"/>
              <a:t> </a:t>
            </a:r>
            <a:r>
              <a:rPr lang="cs-CZ" sz="1400" dirty="0"/>
              <a:t>již okolo roku 400 př. n. l. - spíše zaměřeno na chladné podmínky v těchto oblastech </a:t>
            </a:r>
          </a:p>
          <a:p>
            <a:r>
              <a:rPr lang="cs-CZ" sz="1400" dirty="0" err="1"/>
              <a:t>Toricelli</a:t>
            </a:r>
            <a:r>
              <a:rPr lang="cs-CZ" sz="1400" dirty="0"/>
              <a:t>, 1644 vynalezl rtuťový barometr, kterým se dal přesně zaměřit atmosférický tlak </a:t>
            </a:r>
          </a:p>
          <a:p>
            <a:r>
              <a:rPr lang="cs-CZ" sz="1400" dirty="0"/>
              <a:t>Pascal 1648 dokázal snížení barometrického tlaku ve vyšší nadmořské výšce </a:t>
            </a:r>
          </a:p>
          <a:p>
            <a:r>
              <a:rPr lang="cs-CZ" sz="1400" dirty="0" err="1"/>
              <a:t>Lavoiser</a:t>
            </a:r>
            <a:r>
              <a:rPr lang="cs-CZ" sz="1400" dirty="0"/>
              <a:t> 1777 popsal kyslík a jiné plyny, které jsou součástí atmosférického tlaku </a:t>
            </a:r>
          </a:p>
          <a:p>
            <a:r>
              <a:rPr lang="cs-CZ" sz="1400" dirty="0"/>
              <a:t>John </a:t>
            </a:r>
            <a:r>
              <a:rPr lang="cs-CZ" sz="1400" dirty="0" err="1"/>
              <a:t>Sutton</a:t>
            </a:r>
            <a:r>
              <a:rPr lang="cs-CZ" sz="1400" dirty="0"/>
              <a:t> - laboratorní testy s vojáky v hypobarické komoře (Suchý, 2012)</a:t>
            </a:r>
          </a:p>
          <a:p>
            <a:r>
              <a:rPr lang="cs-CZ" sz="1400" dirty="0"/>
              <a:t>Vysoký zájem o trénink ve vyšší nadmořské výšce nastal před Olympijskými hrami v Mexiku, které se konaly ve vysoké nadmořské výšce 2 300 metrů </a:t>
            </a:r>
          </a:p>
          <a:p>
            <a:r>
              <a:rPr lang="cs-CZ" sz="1400" dirty="0"/>
              <a:t>OH Mexiko - zaznamenána vysoká úspěšnost sprinterů a skokanů ale také běžců z Keni či Etiopie tedy tzv. „</a:t>
            </a:r>
            <a:r>
              <a:rPr lang="cs-CZ" sz="1400" dirty="0" err="1"/>
              <a:t>altitude</a:t>
            </a:r>
            <a:r>
              <a:rPr lang="cs-CZ" sz="1400" dirty="0"/>
              <a:t>-base country“ -úspěšní na středních a dlouhých tratích a například Keňané získali 39 % medailí z vytrvalostních disciplín</a:t>
            </a:r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52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116BBA5-C50A-4E57-AB8D-9CC9884B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Sprinteři a VH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FE90FEE-9AD2-42E8-8F14-6093D781B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při anaerobním výkonu nepotřebují tolik kyslíku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profitují z řidšího prostředí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klade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menší odpor tělu</a:t>
            </a:r>
            <a:r>
              <a:rPr lang="cs-CZ" altLang="cs-CZ" dirty="0"/>
              <a:t> (ale i vrhačskému náčiní!)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Př. světový rekord Boba </a:t>
            </a:r>
            <a:r>
              <a:rPr lang="cs-CZ" altLang="cs-CZ" dirty="0" err="1"/>
              <a:t>Beamona</a:t>
            </a:r>
            <a:r>
              <a:rPr lang="cs-CZ" altLang="cs-CZ" dirty="0"/>
              <a:t> z Mexika 1968 (nadmořská výška 2265 m n. m.), který vydržel 23 let.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704C595-624D-4AF4-91FA-7B1F9638A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u="sng"/>
              <a:t>Adaptace při sportovním tréninku v hypoxii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8CAA3C-846B-49D1-A919-14DAC5BDC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Akutní adaptace = 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zvýšení maximální tepové frekvence a zesílená hyperventilace</a:t>
            </a:r>
            <a:r>
              <a:rPr lang="cs-CZ" altLang="cs-CZ" sz="2400" dirty="0"/>
              <a:t> (zrychlené dýchání)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Hyperventilace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- ve zvýšené míře vydýcháván oxid uhličitý (CO2) z krve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- vede k tzv. 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respirační alkalóze</a:t>
            </a:r>
            <a:r>
              <a:rPr lang="cs-CZ" altLang="cs-CZ" sz="2400" dirty="0"/>
              <a:t> (zvýšení krevního pH) a kompenzačnímu vylučování HCO3 ledvinami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- pokles HCO3 </a:t>
            </a:r>
            <a:r>
              <a:rPr lang="cs-CZ" altLang="cs-CZ" sz="2400" b="1" dirty="0"/>
              <a:t>zhoršuje </a:t>
            </a:r>
            <a:r>
              <a:rPr lang="cs-CZ" altLang="cs-CZ" sz="2400" b="1" dirty="0" err="1"/>
              <a:t>pufrovací</a:t>
            </a:r>
            <a:r>
              <a:rPr lang="cs-CZ" altLang="cs-CZ" sz="2400" b="1" dirty="0"/>
              <a:t> kapacitu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- zvyšuje koncentrace laktátu po výkonu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Delší pobyt v hypoxii</a:t>
            </a:r>
            <a:r>
              <a:rPr lang="cs-CZ" altLang="cs-CZ" sz="2400" dirty="0"/>
              <a:t> - chemismus krve se 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normalizuje</a:t>
            </a:r>
            <a:r>
              <a:rPr lang="cs-CZ" altLang="cs-CZ" sz="2400" dirty="0"/>
              <a:t>, (</a:t>
            </a:r>
            <a:r>
              <a:rPr lang="cs-CZ" altLang="cs-CZ" sz="2400" b="1" dirty="0" err="1"/>
              <a:t>pufrovací</a:t>
            </a:r>
            <a:r>
              <a:rPr lang="cs-CZ" altLang="cs-CZ" sz="2400" b="1" dirty="0"/>
              <a:t> kapacita</a:t>
            </a:r>
            <a:r>
              <a:rPr lang="cs-CZ" altLang="cs-CZ" sz="2400" dirty="0"/>
              <a:t> se zlepšuje a množství laktátu klesá)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po aklimatizaci a zlepšení transportní kapacity krve dojde i k 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poklesu klidové tepové frekvence.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A59C5A9-30B6-4823-8D6E-727459FD4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Hormonální reakce na VnV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E113AD6-CEAC-491E-84EF-79C16EB6C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vyšší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stimulace hormonu </a:t>
            </a:r>
            <a:r>
              <a:rPr lang="cs-CZ" altLang="cs-CZ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erythropoietin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(EPO)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je zodpovědný za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tvorbu červených krvinek</a:t>
            </a:r>
            <a:r>
              <a:rPr lang="cs-CZ" altLang="cs-CZ" sz="2000" dirty="0"/>
              <a:t> a tím i zvýšení množství hemoglobinu, na který se váže kyslík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množství hormonu se zvyšuje již po několika hodinách pobytu v hypoxii,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zvýšení množství červených krvinek se projeví nejdříve po cca 5 dnech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vrchol po 3-4 týdnech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Běžný jedinec má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koncentraci hemoglobinu</a:t>
            </a:r>
            <a:r>
              <a:rPr lang="cs-CZ" altLang="cs-CZ" sz="2000" dirty="0"/>
              <a:t> v krvi </a:t>
            </a:r>
            <a:r>
              <a:rPr lang="cs-CZ" altLang="cs-CZ" sz="2000" dirty="0">
                <a:solidFill>
                  <a:srgbClr val="FF0000"/>
                </a:solidFill>
              </a:rPr>
              <a:t>15,0-15,5 g/dl krve (ženy 13,5-14,0 g/dl)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při tréninku v hypoxii zvýšení až na </a:t>
            </a:r>
            <a:r>
              <a:rPr lang="cs-CZ" altLang="cs-CZ" sz="2000" b="1" dirty="0">
                <a:solidFill>
                  <a:srgbClr val="FF0000"/>
                </a:solidFill>
              </a:rPr>
              <a:t>18 g/dl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zpočátku může domnělé zvýšení množství krvinek vyplývat i ze zahušťování krve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účel zvýšit množství kyslíku při průtoku krve tkáněmi - není přínosná na nízké nadmořské výšce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zvyšuje se i  množství </a:t>
            </a:r>
            <a:r>
              <a:rPr lang="cs-CZ" altLang="cs-CZ" sz="2000" b="1" dirty="0"/>
              <a:t>2,3-difosfoglycerátu (2,3-DPG)</a:t>
            </a:r>
            <a:r>
              <a:rPr lang="cs-CZ" altLang="cs-CZ" sz="2000" dirty="0"/>
              <a:t>, látky, která pomáhá uvolňovat kyslík z červených krvinek a tak umožňuje pohotovější zásobování tkání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5" descr="kidney.gif">
            <a:extLst>
              <a:ext uri="{FF2B5EF4-FFF2-40B4-BE49-F238E27FC236}">
                <a16:creationId xmlns:a16="http://schemas.microsoft.com/office/drawing/2014/main" id="{CB33DBC0-AD59-472D-A642-BB588DB1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644901"/>
            <a:ext cx="1174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Obrázek 6" descr="red-blood-cell.gif">
            <a:extLst>
              <a:ext uri="{FF2B5EF4-FFF2-40B4-BE49-F238E27FC236}">
                <a16:creationId xmlns:a16="http://schemas.microsoft.com/office/drawing/2014/main" id="{E96E297F-307C-4736-8A64-EB01B09FB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4724400"/>
            <a:ext cx="7207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id="{58EDB10B-E5CC-455A-A85C-8D1364CB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5373688"/>
            <a:ext cx="2600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3" descr="4_Athletics_pictogram.jpg">
            <a:extLst>
              <a:ext uri="{FF2B5EF4-FFF2-40B4-BE49-F238E27FC236}">
                <a16:creationId xmlns:a16="http://schemas.microsoft.com/office/drawing/2014/main" id="{CCB480BE-54DE-40D8-ACD0-AB0F5EBE4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268414"/>
            <a:ext cx="14239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>
            <a:extLst>
              <a:ext uri="{FF2B5EF4-FFF2-40B4-BE49-F238E27FC236}">
                <a16:creationId xmlns:a16="http://schemas.microsoft.com/office/drawing/2014/main" id="{06EC839F-9847-4153-9980-BF1C48F7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628775"/>
            <a:ext cx="24545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VH trénink</a:t>
            </a:r>
          </a:p>
          <a:p>
            <a:pPr eaLnBrk="1" hangingPunct="1"/>
            <a:r>
              <a:rPr lang="cs-CZ" altLang="cs-CZ" sz="1600"/>
              <a:t>hypoxie – nedostatek O2</a:t>
            </a:r>
          </a:p>
        </p:txBody>
      </p:sp>
      <p:sp>
        <p:nvSpPr>
          <p:cNvPr id="17415" name="AutoShape 13">
            <a:extLst>
              <a:ext uri="{FF2B5EF4-FFF2-40B4-BE49-F238E27FC236}">
                <a16:creationId xmlns:a16="http://schemas.microsoft.com/office/drawing/2014/main" id="{02C62555-C6C6-4AD4-AF3E-2D447B6722F3}"/>
              </a:ext>
            </a:extLst>
          </p:cNvPr>
          <p:cNvSpPr>
            <a:spLocks noChangeArrowheads="1"/>
          </p:cNvSpPr>
          <p:nvPr/>
        </p:nvSpPr>
        <p:spPr bwMode="auto">
          <a:xfrm rot="3787267">
            <a:off x="6303963" y="2789238"/>
            <a:ext cx="1511300" cy="342900"/>
          </a:xfrm>
          <a:prstGeom prst="rightArrow">
            <a:avLst>
              <a:gd name="adj1" fmla="val 50000"/>
              <a:gd name="adj2" fmla="val 110185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6" name="Text Box 15">
            <a:extLst>
              <a:ext uri="{FF2B5EF4-FFF2-40B4-BE49-F238E27FC236}">
                <a16:creationId xmlns:a16="http://schemas.microsoft.com/office/drawing/2014/main" id="{02B65954-818F-4BD3-803C-C1FF3618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2708276"/>
            <a:ext cx="208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    tkáňového pO2</a:t>
            </a:r>
          </a:p>
        </p:txBody>
      </p:sp>
      <p:sp>
        <p:nvSpPr>
          <p:cNvPr id="17417" name="AutoShape 16">
            <a:extLst>
              <a:ext uri="{FF2B5EF4-FFF2-40B4-BE49-F238E27FC236}">
                <a16:creationId xmlns:a16="http://schemas.microsoft.com/office/drawing/2014/main" id="{894C3400-0F6F-4753-8E0B-07E9DA46C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781301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8" name="AutoShape 17">
            <a:extLst>
              <a:ext uri="{FF2B5EF4-FFF2-40B4-BE49-F238E27FC236}">
                <a16:creationId xmlns:a16="http://schemas.microsoft.com/office/drawing/2014/main" id="{8E064C5E-118D-4E87-AB0D-FB417A5BB226}"/>
              </a:ext>
            </a:extLst>
          </p:cNvPr>
          <p:cNvSpPr>
            <a:spLocks noChangeArrowheads="1"/>
          </p:cNvSpPr>
          <p:nvPr/>
        </p:nvSpPr>
        <p:spPr bwMode="auto">
          <a:xfrm rot="8771635">
            <a:off x="5951538" y="5084763"/>
            <a:ext cx="1079500" cy="342900"/>
          </a:xfrm>
          <a:prstGeom prst="rightArrow">
            <a:avLst>
              <a:gd name="adj1" fmla="val 50000"/>
              <a:gd name="adj2" fmla="val 7870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9" name="AutoShape 18">
            <a:extLst>
              <a:ext uri="{FF2B5EF4-FFF2-40B4-BE49-F238E27FC236}">
                <a16:creationId xmlns:a16="http://schemas.microsoft.com/office/drawing/2014/main" id="{B94B8F5E-34CE-46EF-834C-13C37A707EE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43250" y="5805489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20" name="AutoShape 19">
            <a:extLst>
              <a:ext uri="{FF2B5EF4-FFF2-40B4-BE49-F238E27FC236}">
                <a16:creationId xmlns:a16="http://schemas.microsoft.com/office/drawing/2014/main" id="{4E4535C0-B97E-4243-841F-F475C179F5C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25" y="3716339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21" name="Text Box 20">
            <a:extLst>
              <a:ext uri="{FF2B5EF4-FFF2-40B4-BE49-F238E27FC236}">
                <a16:creationId xmlns:a16="http://schemas.microsoft.com/office/drawing/2014/main" id="{E364FB95-4D27-45F2-A146-A0854BC4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3716338"/>
            <a:ext cx="1873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     uvolňování        EPO z ledvin</a:t>
            </a:r>
          </a:p>
        </p:txBody>
      </p:sp>
      <p:sp>
        <p:nvSpPr>
          <p:cNvPr id="17422" name="Text Box 21">
            <a:extLst>
              <a:ext uri="{FF2B5EF4-FFF2-40B4-BE49-F238E27FC236}">
                <a16:creationId xmlns:a16="http://schemas.microsoft.com/office/drawing/2014/main" id="{10CF1E81-70A4-42FC-A1ED-037887D3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5373689"/>
            <a:ext cx="2087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EPO = stimulace</a:t>
            </a:r>
          </a:p>
        </p:txBody>
      </p:sp>
      <p:sp>
        <p:nvSpPr>
          <p:cNvPr id="17423" name="Text Box 22">
            <a:extLst>
              <a:ext uri="{FF2B5EF4-FFF2-40B4-BE49-F238E27FC236}">
                <a16:creationId xmlns:a16="http://schemas.microsoft.com/office/drawing/2014/main" id="{FE838E8C-15D4-493C-ACD1-EDF77538B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5805489"/>
            <a:ext cx="3095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produkce „ČK“ v kostní dřeni </a:t>
            </a:r>
          </a:p>
        </p:txBody>
      </p:sp>
      <p:sp>
        <p:nvSpPr>
          <p:cNvPr id="17424" name="AutoShape 23">
            <a:extLst>
              <a:ext uri="{FF2B5EF4-FFF2-40B4-BE49-F238E27FC236}">
                <a16:creationId xmlns:a16="http://schemas.microsoft.com/office/drawing/2014/main" id="{00F369F9-2CE8-42B9-A755-3FB6A5E9EB22}"/>
              </a:ext>
            </a:extLst>
          </p:cNvPr>
          <p:cNvSpPr>
            <a:spLocks noChangeArrowheads="1"/>
          </p:cNvSpPr>
          <p:nvPr/>
        </p:nvSpPr>
        <p:spPr bwMode="auto">
          <a:xfrm rot="13094662">
            <a:off x="2424113" y="4941888"/>
            <a:ext cx="1079500" cy="342900"/>
          </a:xfrm>
          <a:prstGeom prst="rightArrow">
            <a:avLst>
              <a:gd name="adj1" fmla="val 50000"/>
              <a:gd name="adj2" fmla="val 7870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7425" name="Group 33">
            <a:extLst>
              <a:ext uri="{FF2B5EF4-FFF2-40B4-BE49-F238E27FC236}">
                <a16:creationId xmlns:a16="http://schemas.microsoft.com/office/drawing/2014/main" id="{986C5AF2-7FE1-499D-B74B-9731910ADB24}"/>
              </a:ext>
            </a:extLst>
          </p:cNvPr>
          <p:cNvGrpSpPr>
            <a:grpSpLocks/>
          </p:cNvGrpSpPr>
          <p:nvPr/>
        </p:nvGrpSpPr>
        <p:grpSpPr bwMode="auto">
          <a:xfrm rot="19298804">
            <a:off x="1200150" y="3789364"/>
            <a:ext cx="2305050" cy="623887"/>
            <a:chOff x="3024" y="3308"/>
            <a:chExt cx="1756" cy="484"/>
          </a:xfrm>
        </p:grpSpPr>
        <p:grpSp>
          <p:nvGrpSpPr>
            <p:cNvPr id="17434" name="Group 34">
              <a:extLst>
                <a:ext uri="{FF2B5EF4-FFF2-40B4-BE49-F238E27FC236}">
                  <a16:creationId xmlns:a16="http://schemas.microsoft.com/office/drawing/2014/main" id="{CD16D2AF-145A-4CC5-9D26-2964B8AB5230}"/>
                </a:ext>
              </a:extLst>
            </p:cNvPr>
            <p:cNvGrpSpPr>
              <a:grpSpLocks/>
            </p:cNvGrpSpPr>
            <p:nvPr/>
          </p:nvGrpSpPr>
          <p:grpSpPr bwMode="auto">
            <a:xfrm rot="-870602">
              <a:off x="3024" y="3308"/>
              <a:ext cx="1756" cy="484"/>
              <a:chOff x="470" y="1176"/>
              <a:chExt cx="5105" cy="1436"/>
            </a:xfrm>
          </p:grpSpPr>
          <p:sp>
            <p:nvSpPr>
              <p:cNvPr id="17436" name="Freeform 35">
                <a:extLst>
                  <a:ext uri="{FF2B5EF4-FFF2-40B4-BE49-F238E27FC236}">
                    <a16:creationId xmlns:a16="http://schemas.microsoft.com/office/drawing/2014/main" id="{5BEEACC1-4DE2-4E85-B92F-6C9974ACA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5" y="1301"/>
                <a:ext cx="250" cy="92"/>
              </a:xfrm>
              <a:custGeom>
                <a:avLst/>
                <a:gdLst>
                  <a:gd name="T0" fmla="*/ 91 w 250"/>
                  <a:gd name="T1" fmla="*/ 59 h 92"/>
                  <a:gd name="T2" fmla="*/ 235 w 250"/>
                  <a:gd name="T3" fmla="*/ 1 h 92"/>
                  <a:gd name="T4" fmla="*/ 183 w 250"/>
                  <a:gd name="T5" fmla="*/ 55 h 92"/>
                  <a:gd name="T6" fmla="*/ 15 w 250"/>
                  <a:gd name="T7" fmla="*/ 91 h 92"/>
                  <a:gd name="T8" fmla="*/ 91 w 250"/>
                  <a:gd name="T9" fmla="*/ 5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0" h="92">
                    <a:moveTo>
                      <a:pt x="91" y="59"/>
                    </a:moveTo>
                    <a:cubicBezTo>
                      <a:pt x="131" y="35"/>
                      <a:pt x="220" y="2"/>
                      <a:pt x="235" y="1"/>
                    </a:cubicBezTo>
                    <a:cubicBezTo>
                      <a:pt x="250" y="0"/>
                      <a:pt x="220" y="40"/>
                      <a:pt x="183" y="55"/>
                    </a:cubicBezTo>
                    <a:cubicBezTo>
                      <a:pt x="146" y="70"/>
                      <a:pt x="30" y="90"/>
                      <a:pt x="15" y="91"/>
                    </a:cubicBezTo>
                    <a:cubicBezTo>
                      <a:pt x="0" y="92"/>
                      <a:pt x="75" y="66"/>
                      <a:pt x="91" y="59"/>
                    </a:cubicBezTo>
                    <a:close/>
                  </a:path>
                </a:pathLst>
              </a:custGeom>
              <a:solidFill>
                <a:srgbClr val="F2685A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37" name="Freeform 36">
                <a:extLst>
                  <a:ext uri="{FF2B5EF4-FFF2-40B4-BE49-F238E27FC236}">
                    <a16:creationId xmlns:a16="http://schemas.microsoft.com/office/drawing/2014/main" id="{C37C74D2-C6F2-43B2-B63F-20577C1FB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" y="1176"/>
                <a:ext cx="5067" cy="1436"/>
              </a:xfrm>
              <a:custGeom>
                <a:avLst/>
                <a:gdLst>
                  <a:gd name="T0" fmla="*/ 38 w 5067"/>
                  <a:gd name="T1" fmla="*/ 948 h 1436"/>
                  <a:gd name="T2" fmla="*/ 554 w 5067"/>
                  <a:gd name="T3" fmla="*/ 900 h 1436"/>
                  <a:gd name="T4" fmla="*/ 1550 w 5067"/>
                  <a:gd name="T5" fmla="*/ 276 h 1436"/>
                  <a:gd name="T6" fmla="*/ 2726 w 5067"/>
                  <a:gd name="T7" fmla="*/ 36 h 1436"/>
                  <a:gd name="T8" fmla="*/ 3602 w 5067"/>
                  <a:gd name="T9" fmla="*/ 60 h 1436"/>
                  <a:gd name="T10" fmla="*/ 4774 w 5067"/>
                  <a:gd name="T11" fmla="*/ 176 h 1436"/>
                  <a:gd name="T12" fmla="*/ 5058 w 5067"/>
                  <a:gd name="T13" fmla="*/ 148 h 1436"/>
                  <a:gd name="T14" fmla="*/ 4826 w 5067"/>
                  <a:gd name="T15" fmla="*/ 252 h 1436"/>
                  <a:gd name="T16" fmla="*/ 4442 w 5067"/>
                  <a:gd name="T17" fmla="*/ 648 h 1436"/>
                  <a:gd name="T18" fmla="*/ 3962 w 5067"/>
                  <a:gd name="T19" fmla="*/ 1080 h 1436"/>
                  <a:gd name="T20" fmla="*/ 2990 w 5067"/>
                  <a:gd name="T21" fmla="*/ 1368 h 1436"/>
                  <a:gd name="T22" fmla="*/ 1682 w 5067"/>
                  <a:gd name="T23" fmla="*/ 1404 h 1436"/>
                  <a:gd name="T24" fmla="*/ 782 w 5067"/>
                  <a:gd name="T25" fmla="*/ 1176 h 1436"/>
                  <a:gd name="T26" fmla="*/ 326 w 5067"/>
                  <a:gd name="T27" fmla="*/ 996 h 1436"/>
                  <a:gd name="T28" fmla="*/ 38 w 5067"/>
                  <a:gd name="T29" fmla="*/ 948 h 14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67" h="1436">
                    <a:moveTo>
                      <a:pt x="38" y="948"/>
                    </a:moveTo>
                    <a:cubicBezTo>
                      <a:pt x="76" y="932"/>
                      <a:pt x="302" y="1012"/>
                      <a:pt x="554" y="900"/>
                    </a:cubicBezTo>
                    <a:cubicBezTo>
                      <a:pt x="806" y="788"/>
                      <a:pt x="1188" y="420"/>
                      <a:pt x="1550" y="276"/>
                    </a:cubicBezTo>
                    <a:cubicBezTo>
                      <a:pt x="1912" y="132"/>
                      <a:pt x="2384" y="72"/>
                      <a:pt x="2726" y="36"/>
                    </a:cubicBezTo>
                    <a:cubicBezTo>
                      <a:pt x="3068" y="0"/>
                      <a:pt x="3261" y="37"/>
                      <a:pt x="3602" y="60"/>
                    </a:cubicBezTo>
                    <a:cubicBezTo>
                      <a:pt x="3943" y="83"/>
                      <a:pt x="4531" y="161"/>
                      <a:pt x="4774" y="176"/>
                    </a:cubicBezTo>
                    <a:cubicBezTo>
                      <a:pt x="5017" y="191"/>
                      <a:pt x="5049" y="135"/>
                      <a:pt x="5058" y="148"/>
                    </a:cubicBezTo>
                    <a:cubicBezTo>
                      <a:pt x="5067" y="161"/>
                      <a:pt x="4928" y="169"/>
                      <a:pt x="4826" y="252"/>
                    </a:cubicBezTo>
                    <a:cubicBezTo>
                      <a:pt x="4724" y="335"/>
                      <a:pt x="4586" y="510"/>
                      <a:pt x="4442" y="648"/>
                    </a:cubicBezTo>
                    <a:cubicBezTo>
                      <a:pt x="4298" y="786"/>
                      <a:pt x="4204" y="960"/>
                      <a:pt x="3962" y="1080"/>
                    </a:cubicBezTo>
                    <a:cubicBezTo>
                      <a:pt x="3720" y="1200"/>
                      <a:pt x="3370" y="1314"/>
                      <a:pt x="2990" y="1368"/>
                    </a:cubicBezTo>
                    <a:cubicBezTo>
                      <a:pt x="2610" y="1422"/>
                      <a:pt x="2050" y="1436"/>
                      <a:pt x="1682" y="1404"/>
                    </a:cubicBezTo>
                    <a:cubicBezTo>
                      <a:pt x="1314" y="1372"/>
                      <a:pt x="1008" y="1244"/>
                      <a:pt x="782" y="1176"/>
                    </a:cubicBezTo>
                    <a:cubicBezTo>
                      <a:pt x="556" y="1108"/>
                      <a:pt x="460" y="1030"/>
                      <a:pt x="326" y="996"/>
                    </a:cubicBezTo>
                    <a:cubicBezTo>
                      <a:pt x="192" y="962"/>
                      <a:pt x="0" y="964"/>
                      <a:pt x="38" y="948"/>
                    </a:cubicBezTo>
                    <a:close/>
                  </a:path>
                </a:pathLst>
              </a:custGeom>
              <a:solidFill>
                <a:srgbClr val="F2685A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38" name="Freeform 37">
                <a:extLst>
                  <a:ext uri="{FF2B5EF4-FFF2-40B4-BE49-F238E27FC236}">
                    <a16:creationId xmlns:a16="http://schemas.microsoft.com/office/drawing/2014/main" id="{9A2791A0-A551-495A-94C3-775F70DA8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" y="1349"/>
                <a:ext cx="5042" cy="973"/>
              </a:xfrm>
              <a:custGeom>
                <a:avLst/>
                <a:gdLst>
                  <a:gd name="T0" fmla="*/ 54 w 5042"/>
                  <a:gd name="T1" fmla="*/ 779 h 973"/>
                  <a:gd name="T2" fmla="*/ 692 w 5042"/>
                  <a:gd name="T3" fmla="*/ 779 h 973"/>
                  <a:gd name="T4" fmla="*/ 1549 w 5042"/>
                  <a:gd name="T5" fmla="*/ 313 h 973"/>
                  <a:gd name="T6" fmla="*/ 2709 w 5042"/>
                  <a:gd name="T7" fmla="*/ 92 h 973"/>
                  <a:gd name="T8" fmla="*/ 3584 w 5042"/>
                  <a:gd name="T9" fmla="*/ 46 h 973"/>
                  <a:gd name="T10" fmla="*/ 4690 w 5042"/>
                  <a:gd name="T11" fmla="*/ 67 h 973"/>
                  <a:gd name="T12" fmla="*/ 5018 w 5042"/>
                  <a:gd name="T13" fmla="*/ 3 h 973"/>
                  <a:gd name="T14" fmla="*/ 4834 w 5042"/>
                  <a:gd name="T15" fmla="*/ 83 h 973"/>
                  <a:gd name="T16" fmla="*/ 4453 w 5042"/>
                  <a:gd name="T17" fmla="*/ 334 h 973"/>
                  <a:gd name="T18" fmla="*/ 3997 w 5042"/>
                  <a:gd name="T19" fmla="*/ 620 h 973"/>
                  <a:gd name="T20" fmla="*/ 3043 w 5042"/>
                  <a:gd name="T21" fmla="*/ 856 h 973"/>
                  <a:gd name="T22" fmla="*/ 1741 w 5042"/>
                  <a:gd name="T23" fmla="*/ 966 h 973"/>
                  <a:gd name="T24" fmla="*/ 831 w 5042"/>
                  <a:gd name="T25" fmla="*/ 894 h 973"/>
                  <a:gd name="T26" fmla="*/ 367 w 5042"/>
                  <a:gd name="T27" fmla="*/ 819 h 973"/>
                  <a:gd name="T28" fmla="*/ 54 w 5042"/>
                  <a:gd name="T29" fmla="*/ 779 h 9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42" h="973">
                    <a:moveTo>
                      <a:pt x="54" y="779"/>
                    </a:moveTo>
                    <a:cubicBezTo>
                      <a:pt x="108" y="772"/>
                      <a:pt x="443" y="857"/>
                      <a:pt x="692" y="779"/>
                    </a:cubicBezTo>
                    <a:cubicBezTo>
                      <a:pt x="941" y="701"/>
                      <a:pt x="1212" y="427"/>
                      <a:pt x="1549" y="313"/>
                    </a:cubicBezTo>
                    <a:cubicBezTo>
                      <a:pt x="1885" y="198"/>
                      <a:pt x="2370" y="136"/>
                      <a:pt x="2709" y="92"/>
                    </a:cubicBezTo>
                    <a:cubicBezTo>
                      <a:pt x="3048" y="47"/>
                      <a:pt x="3254" y="50"/>
                      <a:pt x="3584" y="46"/>
                    </a:cubicBezTo>
                    <a:cubicBezTo>
                      <a:pt x="3914" y="42"/>
                      <a:pt x="4451" y="74"/>
                      <a:pt x="4690" y="67"/>
                    </a:cubicBezTo>
                    <a:cubicBezTo>
                      <a:pt x="4929" y="60"/>
                      <a:pt x="4994" y="0"/>
                      <a:pt x="5018" y="3"/>
                    </a:cubicBezTo>
                    <a:cubicBezTo>
                      <a:pt x="5042" y="6"/>
                      <a:pt x="4928" y="28"/>
                      <a:pt x="4834" y="83"/>
                    </a:cubicBezTo>
                    <a:cubicBezTo>
                      <a:pt x="4740" y="138"/>
                      <a:pt x="4592" y="245"/>
                      <a:pt x="4453" y="334"/>
                    </a:cubicBezTo>
                    <a:cubicBezTo>
                      <a:pt x="4314" y="423"/>
                      <a:pt x="4232" y="534"/>
                      <a:pt x="3997" y="620"/>
                    </a:cubicBezTo>
                    <a:cubicBezTo>
                      <a:pt x="3763" y="708"/>
                      <a:pt x="3419" y="798"/>
                      <a:pt x="3043" y="856"/>
                    </a:cubicBezTo>
                    <a:cubicBezTo>
                      <a:pt x="2667" y="914"/>
                      <a:pt x="2110" y="961"/>
                      <a:pt x="1741" y="966"/>
                    </a:cubicBezTo>
                    <a:cubicBezTo>
                      <a:pt x="1372" y="973"/>
                      <a:pt x="1060" y="919"/>
                      <a:pt x="831" y="894"/>
                    </a:cubicBezTo>
                    <a:cubicBezTo>
                      <a:pt x="602" y="870"/>
                      <a:pt x="496" y="838"/>
                      <a:pt x="367" y="819"/>
                    </a:cubicBezTo>
                    <a:cubicBezTo>
                      <a:pt x="238" y="800"/>
                      <a:pt x="0" y="786"/>
                      <a:pt x="54" y="779"/>
                    </a:cubicBezTo>
                    <a:close/>
                  </a:path>
                </a:pathLst>
              </a:custGeom>
              <a:solidFill>
                <a:srgbClr val="F2685A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39" name="Freeform 38">
                <a:extLst>
                  <a:ext uri="{FF2B5EF4-FFF2-40B4-BE49-F238E27FC236}">
                    <a16:creationId xmlns:a16="http://schemas.microsoft.com/office/drawing/2014/main" id="{262F8390-23B5-4DF3-8D3A-DAEE79A36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" y="1250"/>
                <a:ext cx="5023" cy="1188"/>
              </a:xfrm>
              <a:custGeom>
                <a:avLst/>
                <a:gdLst>
                  <a:gd name="T0" fmla="*/ 38 w 5023"/>
                  <a:gd name="T1" fmla="*/ 877 h 1188"/>
                  <a:gd name="T2" fmla="*/ 654 w 5023"/>
                  <a:gd name="T3" fmla="*/ 867 h 1188"/>
                  <a:gd name="T4" fmla="*/ 1527 w 5023"/>
                  <a:gd name="T5" fmla="*/ 281 h 1188"/>
                  <a:gd name="T6" fmla="*/ 2695 w 5023"/>
                  <a:gd name="T7" fmla="*/ 43 h 1188"/>
                  <a:gd name="T8" fmla="*/ 3572 w 5023"/>
                  <a:gd name="T9" fmla="*/ 27 h 1188"/>
                  <a:gd name="T10" fmla="*/ 4684 w 5023"/>
                  <a:gd name="T11" fmla="*/ 147 h 1188"/>
                  <a:gd name="T12" fmla="*/ 5008 w 5023"/>
                  <a:gd name="T13" fmla="*/ 98 h 1188"/>
                  <a:gd name="T14" fmla="*/ 4774 w 5023"/>
                  <a:gd name="T15" fmla="*/ 194 h 1188"/>
                  <a:gd name="T16" fmla="*/ 4429 w 5023"/>
                  <a:gd name="T17" fmla="*/ 463 h 1188"/>
                  <a:gd name="T18" fmla="*/ 3963 w 5023"/>
                  <a:gd name="T19" fmla="*/ 827 h 1188"/>
                  <a:gd name="T20" fmla="*/ 3001 w 5023"/>
                  <a:gd name="T21" fmla="*/ 1096 h 1188"/>
                  <a:gd name="T22" fmla="*/ 1695 w 5023"/>
                  <a:gd name="T23" fmla="*/ 1176 h 1188"/>
                  <a:gd name="T24" fmla="*/ 789 w 5023"/>
                  <a:gd name="T25" fmla="*/ 1030 h 1188"/>
                  <a:gd name="T26" fmla="*/ 327 w 5023"/>
                  <a:gd name="T27" fmla="*/ 904 h 1188"/>
                  <a:gd name="T28" fmla="*/ 38 w 5023"/>
                  <a:gd name="T29" fmla="*/ 877 h 11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23" h="1188">
                    <a:moveTo>
                      <a:pt x="38" y="877"/>
                    </a:moveTo>
                    <a:cubicBezTo>
                      <a:pt x="92" y="871"/>
                      <a:pt x="407" y="967"/>
                      <a:pt x="654" y="867"/>
                    </a:cubicBezTo>
                    <a:cubicBezTo>
                      <a:pt x="902" y="768"/>
                      <a:pt x="1187" y="418"/>
                      <a:pt x="1527" y="281"/>
                    </a:cubicBezTo>
                    <a:cubicBezTo>
                      <a:pt x="1868" y="144"/>
                      <a:pt x="2355" y="85"/>
                      <a:pt x="2695" y="43"/>
                    </a:cubicBezTo>
                    <a:cubicBezTo>
                      <a:pt x="3036" y="0"/>
                      <a:pt x="3241" y="10"/>
                      <a:pt x="3572" y="27"/>
                    </a:cubicBezTo>
                    <a:cubicBezTo>
                      <a:pt x="3903" y="44"/>
                      <a:pt x="4445" y="135"/>
                      <a:pt x="4684" y="147"/>
                    </a:cubicBezTo>
                    <a:cubicBezTo>
                      <a:pt x="4923" y="158"/>
                      <a:pt x="4993" y="90"/>
                      <a:pt x="5008" y="98"/>
                    </a:cubicBezTo>
                    <a:cubicBezTo>
                      <a:pt x="5023" y="106"/>
                      <a:pt x="4870" y="133"/>
                      <a:pt x="4774" y="194"/>
                    </a:cubicBezTo>
                    <a:cubicBezTo>
                      <a:pt x="4678" y="255"/>
                      <a:pt x="4564" y="358"/>
                      <a:pt x="4429" y="463"/>
                    </a:cubicBezTo>
                    <a:cubicBezTo>
                      <a:pt x="4294" y="568"/>
                      <a:pt x="4201" y="721"/>
                      <a:pt x="3963" y="827"/>
                    </a:cubicBezTo>
                    <a:cubicBezTo>
                      <a:pt x="3726" y="933"/>
                      <a:pt x="3379" y="1038"/>
                      <a:pt x="3001" y="1096"/>
                    </a:cubicBezTo>
                    <a:cubicBezTo>
                      <a:pt x="2623" y="1154"/>
                      <a:pt x="2064" y="1188"/>
                      <a:pt x="1695" y="1176"/>
                    </a:cubicBezTo>
                    <a:cubicBezTo>
                      <a:pt x="1326" y="1165"/>
                      <a:pt x="1017" y="1076"/>
                      <a:pt x="789" y="1030"/>
                    </a:cubicBezTo>
                    <a:cubicBezTo>
                      <a:pt x="561" y="985"/>
                      <a:pt x="463" y="926"/>
                      <a:pt x="327" y="904"/>
                    </a:cubicBezTo>
                    <a:cubicBezTo>
                      <a:pt x="192" y="883"/>
                      <a:pt x="0" y="892"/>
                      <a:pt x="38" y="877"/>
                    </a:cubicBezTo>
                    <a:close/>
                  </a:path>
                </a:pathLst>
              </a:custGeom>
              <a:solidFill>
                <a:srgbClr val="F2685A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40" name="Freeform 39">
                <a:extLst>
                  <a:ext uri="{FF2B5EF4-FFF2-40B4-BE49-F238E27FC236}">
                    <a16:creationId xmlns:a16="http://schemas.microsoft.com/office/drawing/2014/main" id="{72DF5E2F-6B72-4A26-BAAC-DDC149EEC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1370"/>
                <a:ext cx="4912" cy="851"/>
              </a:xfrm>
              <a:custGeom>
                <a:avLst/>
                <a:gdLst>
                  <a:gd name="T0" fmla="*/ 0 w 4912"/>
                  <a:gd name="T1" fmla="*/ 754 h 851"/>
                  <a:gd name="T2" fmla="*/ 684 w 4912"/>
                  <a:gd name="T3" fmla="*/ 790 h 851"/>
                  <a:gd name="T4" fmla="*/ 1656 w 4912"/>
                  <a:gd name="T5" fmla="*/ 418 h 851"/>
                  <a:gd name="T6" fmla="*/ 2616 w 4912"/>
                  <a:gd name="T7" fmla="*/ 274 h 851"/>
                  <a:gd name="T8" fmla="*/ 3470 w 4912"/>
                  <a:gd name="T9" fmla="*/ 169 h 851"/>
                  <a:gd name="T10" fmla="*/ 4579 w 4912"/>
                  <a:gd name="T11" fmla="*/ 65 h 851"/>
                  <a:gd name="T12" fmla="*/ 4897 w 4912"/>
                  <a:gd name="T13" fmla="*/ 2 h 851"/>
                  <a:gd name="T14" fmla="*/ 4665 w 4912"/>
                  <a:gd name="T15" fmla="*/ 79 h 851"/>
                  <a:gd name="T16" fmla="*/ 4343 w 4912"/>
                  <a:gd name="T17" fmla="*/ 227 h 851"/>
                  <a:gd name="T18" fmla="*/ 3900 w 4912"/>
                  <a:gd name="T19" fmla="*/ 437 h 851"/>
                  <a:gd name="T20" fmla="*/ 2961 w 4912"/>
                  <a:gd name="T21" fmla="*/ 674 h 851"/>
                  <a:gd name="T22" fmla="*/ 1656 w 4912"/>
                  <a:gd name="T23" fmla="*/ 826 h 851"/>
                  <a:gd name="T24" fmla="*/ 912 w 4912"/>
                  <a:gd name="T25" fmla="*/ 826 h 851"/>
                  <a:gd name="T26" fmla="*/ 312 w 4912"/>
                  <a:gd name="T27" fmla="*/ 814 h 851"/>
                  <a:gd name="T28" fmla="*/ 0 w 4912"/>
                  <a:gd name="T29" fmla="*/ 754 h 8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912" h="851">
                    <a:moveTo>
                      <a:pt x="0" y="754"/>
                    </a:moveTo>
                    <a:cubicBezTo>
                      <a:pt x="62" y="750"/>
                      <a:pt x="408" y="846"/>
                      <a:pt x="684" y="790"/>
                    </a:cubicBezTo>
                    <a:cubicBezTo>
                      <a:pt x="960" y="734"/>
                      <a:pt x="1334" y="504"/>
                      <a:pt x="1656" y="418"/>
                    </a:cubicBezTo>
                    <a:cubicBezTo>
                      <a:pt x="1978" y="332"/>
                      <a:pt x="2314" y="315"/>
                      <a:pt x="2616" y="274"/>
                    </a:cubicBezTo>
                    <a:cubicBezTo>
                      <a:pt x="2918" y="233"/>
                      <a:pt x="3143" y="204"/>
                      <a:pt x="3470" y="169"/>
                    </a:cubicBezTo>
                    <a:cubicBezTo>
                      <a:pt x="3797" y="134"/>
                      <a:pt x="4341" y="94"/>
                      <a:pt x="4579" y="65"/>
                    </a:cubicBezTo>
                    <a:cubicBezTo>
                      <a:pt x="4816" y="38"/>
                      <a:pt x="4883" y="0"/>
                      <a:pt x="4897" y="2"/>
                    </a:cubicBezTo>
                    <a:cubicBezTo>
                      <a:pt x="4912" y="4"/>
                      <a:pt x="4758" y="41"/>
                      <a:pt x="4665" y="79"/>
                    </a:cubicBezTo>
                    <a:cubicBezTo>
                      <a:pt x="4573" y="116"/>
                      <a:pt x="4470" y="168"/>
                      <a:pt x="4343" y="227"/>
                    </a:cubicBezTo>
                    <a:cubicBezTo>
                      <a:pt x="4216" y="287"/>
                      <a:pt x="4130" y="361"/>
                      <a:pt x="3900" y="437"/>
                    </a:cubicBezTo>
                    <a:cubicBezTo>
                      <a:pt x="3670" y="511"/>
                      <a:pt x="3335" y="609"/>
                      <a:pt x="2961" y="674"/>
                    </a:cubicBezTo>
                    <a:cubicBezTo>
                      <a:pt x="2587" y="739"/>
                      <a:pt x="1997" y="801"/>
                      <a:pt x="1656" y="826"/>
                    </a:cubicBezTo>
                    <a:cubicBezTo>
                      <a:pt x="1315" y="851"/>
                      <a:pt x="1136" y="828"/>
                      <a:pt x="912" y="826"/>
                    </a:cubicBezTo>
                    <a:cubicBezTo>
                      <a:pt x="688" y="824"/>
                      <a:pt x="464" y="826"/>
                      <a:pt x="312" y="814"/>
                    </a:cubicBezTo>
                    <a:cubicBezTo>
                      <a:pt x="160" y="802"/>
                      <a:pt x="65" y="766"/>
                      <a:pt x="0" y="754"/>
                    </a:cubicBezTo>
                    <a:close/>
                  </a:path>
                </a:pathLst>
              </a:custGeom>
              <a:solidFill>
                <a:srgbClr val="F2685A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41" name="Freeform 40">
                <a:extLst>
                  <a:ext uri="{FF2B5EF4-FFF2-40B4-BE49-F238E27FC236}">
                    <a16:creationId xmlns:a16="http://schemas.microsoft.com/office/drawing/2014/main" id="{555B6A68-3FBA-454B-8FC9-F84C20FA0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1392"/>
                <a:ext cx="4164" cy="768"/>
              </a:xfrm>
              <a:custGeom>
                <a:avLst/>
                <a:gdLst>
                  <a:gd name="T0" fmla="*/ 0 w 4164"/>
                  <a:gd name="T1" fmla="*/ 768 h 768"/>
                  <a:gd name="T2" fmla="*/ 1284 w 4164"/>
                  <a:gd name="T3" fmla="*/ 552 h 768"/>
                  <a:gd name="T4" fmla="*/ 3180 w 4164"/>
                  <a:gd name="T5" fmla="*/ 240 h 768"/>
                  <a:gd name="T6" fmla="*/ 4164 w 4164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64" h="768">
                    <a:moveTo>
                      <a:pt x="0" y="768"/>
                    </a:moveTo>
                    <a:cubicBezTo>
                      <a:pt x="377" y="704"/>
                      <a:pt x="754" y="640"/>
                      <a:pt x="1284" y="552"/>
                    </a:cubicBezTo>
                    <a:cubicBezTo>
                      <a:pt x="1814" y="464"/>
                      <a:pt x="2700" y="332"/>
                      <a:pt x="3180" y="240"/>
                    </a:cubicBezTo>
                    <a:cubicBezTo>
                      <a:pt x="3660" y="148"/>
                      <a:pt x="3912" y="74"/>
                      <a:pt x="4164" y="0"/>
                    </a:cubicBezTo>
                  </a:path>
                </a:pathLst>
              </a:custGeom>
              <a:solidFill>
                <a:srgbClr val="F2685A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7435" name="Text Box 41">
              <a:extLst>
                <a:ext uri="{FF2B5EF4-FFF2-40B4-BE49-F238E27FC236}">
                  <a16:creationId xmlns:a16="http://schemas.microsoft.com/office/drawing/2014/main" id="{C960D7DF-D1E6-47BF-8AAF-8D66B6D94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3405"/>
              <a:ext cx="418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131D33"/>
                      </a:gs>
                      <a:gs pos="50000">
                        <a:srgbClr val="618FFD"/>
                      </a:gs>
                      <a:gs pos="100000">
                        <a:srgbClr val="131D33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cs-CZ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26" name="AutoShape 42">
            <a:extLst>
              <a:ext uri="{FF2B5EF4-FFF2-40B4-BE49-F238E27FC236}">
                <a16:creationId xmlns:a16="http://schemas.microsoft.com/office/drawing/2014/main" id="{64C41123-5D75-4AD0-9FD0-419FA90645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27350" y="3500439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27" name="Text Box 43">
            <a:extLst>
              <a:ext uri="{FF2B5EF4-FFF2-40B4-BE49-F238E27FC236}">
                <a16:creationId xmlns:a16="http://schemas.microsoft.com/office/drawing/2014/main" id="{25C17C1D-A15C-43DF-8C8A-006E1ECE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3500439"/>
            <a:ext cx="1655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 zásobení svalů O2</a:t>
            </a:r>
          </a:p>
        </p:txBody>
      </p:sp>
      <p:pic>
        <p:nvPicPr>
          <p:cNvPr id="17428" name="Obrázek 3" descr="4_Athletics_pictogram.jpg">
            <a:extLst>
              <a:ext uri="{FF2B5EF4-FFF2-40B4-BE49-F238E27FC236}">
                <a16:creationId xmlns:a16="http://schemas.microsoft.com/office/drawing/2014/main" id="{5CB6D89F-5533-46E8-85F7-4523ACB75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96975"/>
            <a:ext cx="14239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48">
            <a:extLst>
              <a:ext uri="{FF2B5EF4-FFF2-40B4-BE49-F238E27FC236}">
                <a16:creationId xmlns:a16="http://schemas.microsoft.com/office/drawing/2014/main" id="{9A6CE3B2-6861-4C82-8536-AA3736EB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268414"/>
            <a:ext cx="14255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30" name="AutoShape 49">
            <a:extLst>
              <a:ext uri="{FF2B5EF4-FFF2-40B4-BE49-F238E27FC236}">
                <a16:creationId xmlns:a16="http://schemas.microsoft.com/office/drawing/2014/main" id="{15E22E13-44E4-45E9-BAD7-F865DB494FAC}"/>
              </a:ext>
            </a:extLst>
          </p:cNvPr>
          <p:cNvSpPr>
            <a:spLocks noChangeArrowheads="1"/>
          </p:cNvSpPr>
          <p:nvPr/>
        </p:nvSpPr>
        <p:spPr bwMode="auto">
          <a:xfrm rot="17932405">
            <a:off x="1854200" y="2622550"/>
            <a:ext cx="1295400" cy="342900"/>
          </a:xfrm>
          <a:prstGeom prst="rightArrow">
            <a:avLst>
              <a:gd name="adj1" fmla="val 50000"/>
              <a:gd name="adj2" fmla="val 9444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31" name="AutoShape 50">
            <a:extLst>
              <a:ext uri="{FF2B5EF4-FFF2-40B4-BE49-F238E27FC236}">
                <a16:creationId xmlns:a16="http://schemas.microsoft.com/office/drawing/2014/main" id="{051A4558-C59D-44EE-8CE7-122E73F2E7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19513" y="1557339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32" name="Text Box 51">
            <a:extLst>
              <a:ext uri="{FF2B5EF4-FFF2-40B4-BE49-F238E27FC236}">
                <a16:creationId xmlns:a16="http://schemas.microsoft.com/office/drawing/2014/main" id="{3ECAC64B-4F3F-4E68-A75B-1C54AFEA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557339"/>
            <a:ext cx="2303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aerobní výkonnost</a:t>
            </a:r>
            <a:endParaRPr lang="cs-CZ" altLang="cs-CZ" sz="1600"/>
          </a:p>
        </p:txBody>
      </p:sp>
      <p:sp>
        <p:nvSpPr>
          <p:cNvPr id="17433" name="Text Box 54">
            <a:extLst>
              <a:ext uri="{FF2B5EF4-FFF2-40B4-BE49-F238E27FC236}">
                <a16:creationId xmlns:a16="http://schemas.microsoft.com/office/drawing/2014/main" id="{110F184D-4A0F-41A9-AB66-18572861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404813"/>
            <a:ext cx="5688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Předpokládaný efekt vysokohorského tréninku</a:t>
            </a:r>
          </a:p>
          <a:p>
            <a:pPr eaLnBrk="1" hangingPunct="1"/>
            <a:endParaRPr lang="cs-CZ" altLang="cs-CZ"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CE9A0F9-EC17-40ED-8364-539E62CC8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Zlepšení oxidativní kapacity svalstva vlivem HAT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433FB60-5ACB-4E58-898A-4C394FB93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565400"/>
            <a:ext cx="8686800" cy="4895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lepší prokrvení svalů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nárůstu</a:t>
            </a:r>
            <a:r>
              <a:rPr lang="cs-CZ" altLang="cs-CZ" dirty="0"/>
              <a:t> </a:t>
            </a:r>
            <a:r>
              <a:rPr lang="cs-CZ" altLang="cs-CZ" b="1" dirty="0"/>
              <a:t>počtu i velikosti mitochondrií ve svalech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zvýšení aktivity</a:t>
            </a:r>
            <a:r>
              <a:rPr lang="cs-CZ" altLang="cs-CZ" dirty="0"/>
              <a:t> </a:t>
            </a:r>
            <a:r>
              <a:rPr lang="cs-CZ" altLang="cs-CZ" b="1" dirty="0"/>
              <a:t>oxidativních enzymů</a:t>
            </a:r>
            <a:r>
              <a:rPr lang="cs-CZ" altLang="cs-CZ" dirty="0"/>
              <a:t> (citrát-</a:t>
            </a:r>
            <a:r>
              <a:rPr lang="cs-CZ" altLang="cs-CZ" dirty="0" err="1"/>
              <a:t>syntáza</a:t>
            </a:r>
            <a:r>
              <a:rPr lang="cs-CZ" altLang="cs-CZ" dirty="0"/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AAEB07C-A8C7-494E-9D7F-53828B7C9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Stálost výše uvedených adaptací po návratu do nížiny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3AF443A-FAE2-4156-A41F-455BAA30D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3694" y="2028463"/>
            <a:ext cx="896461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velmi rozdílná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snížení</a:t>
            </a:r>
            <a:r>
              <a:rPr lang="cs-CZ" altLang="cs-CZ" sz="2000" dirty="0"/>
              <a:t> </a:t>
            </a:r>
            <a:r>
              <a:rPr lang="cs-CZ" altLang="cs-CZ" sz="2000" b="1" dirty="0"/>
              <a:t>množství laktátu</a:t>
            </a:r>
            <a:r>
              <a:rPr lang="cs-CZ" altLang="cs-CZ" sz="2000" dirty="0"/>
              <a:t> po výkonu je pouze dočasné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po cca 14 dnech dojde k návratu na původní hodnoty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způsobeno opětovným zhoršením </a:t>
            </a:r>
            <a:r>
              <a:rPr lang="cs-CZ" altLang="cs-CZ" sz="1600" dirty="0" err="1"/>
              <a:t>pufrovací</a:t>
            </a:r>
            <a:r>
              <a:rPr lang="cs-CZ" altLang="cs-CZ" sz="1600" dirty="0"/>
              <a:t> schopností krve,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Při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výrazném navýšení koncentrace hemoglobinu</a:t>
            </a:r>
            <a:r>
              <a:rPr lang="cs-CZ" altLang="cs-CZ" sz="2000" dirty="0"/>
              <a:t> je možné udržet </a:t>
            </a:r>
            <a:r>
              <a:rPr lang="cs-CZ" altLang="cs-CZ" sz="2000" dirty="0" err="1"/>
              <a:t>pufrovací</a:t>
            </a:r>
            <a:r>
              <a:rPr lang="cs-CZ" altLang="cs-CZ" sz="2000" dirty="0"/>
              <a:t> kapacitu déle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zvýšené množství červených krvinek totiž zmizí až po cca 110-120 dnech, (průměrná životnost krvinky)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tím klesne i VO2 max</a:t>
            </a:r>
            <a:r>
              <a:rPr lang="cs-CZ" altLang="cs-CZ" sz="2000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nejdéle lze udržet hustotu mitochondrií, množství myoglobinu a prokrvení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výkonnost vrcholí po cca 3 týdnech od návratu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(21 – 25 den)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není prozkoumáno, zda opakované tréninky v hypoxii vedou k trvalejším adaptacím,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 každém případě se snižují aklimatizační problémy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72408C-1FBE-4343-8FD4-326D9ACF1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Trénink ve VnV</a:t>
            </a:r>
            <a:r>
              <a:rPr lang="cs-CZ" altLang="cs-CZ"/>
              <a:t>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11D1621-CE2E-4E7A-A37D-713EB308D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cs-CZ" altLang="cs-CZ" b="1" dirty="0"/>
              <a:t>nutno zvážit zdravotní stav </a:t>
            </a:r>
          </a:p>
          <a:p>
            <a:pPr eaLnBrk="1" hangingPunct="1"/>
            <a:r>
              <a:rPr lang="cs-CZ" altLang="cs-CZ" b="1" dirty="0"/>
              <a:t>zajistit dobrou výživu, </a:t>
            </a:r>
          </a:p>
          <a:p>
            <a:pPr eaLnBrk="1" hangingPunct="1"/>
            <a:r>
              <a:rPr lang="cs-CZ" altLang="cs-CZ" b="1" dirty="0"/>
              <a:t>dostatek tekutin (v horách vládne nízká vlhkost vzduchu!) </a:t>
            </a:r>
          </a:p>
          <a:p>
            <a:pPr eaLnBrk="1" hangingPunct="1"/>
            <a:r>
              <a:rPr lang="cs-CZ" altLang="cs-CZ" b="1" dirty="0"/>
              <a:t>kvalitní regeneraci</a:t>
            </a:r>
          </a:p>
          <a:p>
            <a:pPr eaLnBrk="1" hangingPunct="1"/>
            <a:r>
              <a:rPr lang="cs-CZ" altLang="cs-CZ" b="1" dirty="0"/>
              <a:t>důležitá je dodávka železa, nízký příjem limituje vytváření hemoglobinu</a:t>
            </a:r>
          </a:p>
          <a:p>
            <a:pPr eaLnBrk="1" hangingPunct="1"/>
            <a:r>
              <a:rPr lang="cs-CZ" altLang="cs-CZ" b="1" dirty="0"/>
              <a:t> za optimální se považuje úroveň 2000-2500 m.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D49433CC-2954-4E70-9930-41D74D094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333376"/>
            <a:ext cx="91440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Délka pobytu -  min 2 týdny, ideál 3-6 týdnů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první 2-3 týdny dochází k postupné aklimatizaci,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výkonnostní a emoční výkyvy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Zahájení tréninku:</a:t>
            </a:r>
            <a:r>
              <a:rPr lang="cs-CZ" altLang="cs-CZ" dirty="0"/>
              <a:t> 2.-3. den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intenzita</a:t>
            </a:r>
            <a:r>
              <a:rPr lang="cs-CZ" altLang="cs-CZ" dirty="0"/>
              <a:t> by měla vzrůstat postupně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kontrolována za pomoci tepové frekvence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dlouhé běhy nad úrovní anaerobního prahu by měly být dávkovány opatrně, aby nedošlo k přetrénování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V extrémních nadmořských výškách je lépe preferovat intervalový trénink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poslední dny HAT intenzitu tréninku snižujeme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po přechodu do nízkých výšek opět pomalu zvyšovat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délník 3">
            <a:extLst>
              <a:ext uri="{FF2B5EF4-FFF2-40B4-BE49-F238E27FC236}">
                <a16:creationId xmlns:a16="http://schemas.microsoft.com/office/drawing/2014/main" id="{FE57A2F2-532F-4EC1-A1D1-DCC6072F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60350"/>
            <a:ext cx="77041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1600" b="1" dirty="0">
                <a:solidFill>
                  <a:srgbClr val="222222"/>
                </a:solidFill>
              </a:rPr>
              <a:t>Fáze akomodace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příjezdová reakce, krátkodobá euforie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trvá přibližně</a:t>
            </a:r>
            <a:r>
              <a:rPr lang="cs-CZ" altLang="cs-CZ" sz="1600" b="1" dirty="0">
                <a:solidFill>
                  <a:srgbClr val="222222"/>
                </a:solidFill>
                <a:latin typeface="inherit"/>
              </a:rPr>
              <a:t> 3 až 8 </a:t>
            </a: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dnů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je vlastně krátkodobou, bezprostřední reakcí organizmu na hypoxickou zátěž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projevuje se výraznějším poklesem výkonnosti organismu</a:t>
            </a:r>
          </a:p>
          <a:p>
            <a:pPr algn="just" eaLnBrk="1" hangingPunct="1"/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1. a 2. den v reakcích organismu převažují </a:t>
            </a:r>
            <a:r>
              <a:rPr lang="cs-CZ" altLang="cs-CZ" sz="1600" dirty="0" err="1">
                <a:solidFill>
                  <a:srgbClr val="222222"/>
                </a:solidFill>
                <a:latin typeface="inherit"/>
              </a:rPr>
              <a:t>vagotonní</a:t>
            </a: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 tendence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později již začíná vlastní aklimatizační proces</a:t>
            </a:r>
          </a:p>
          <a:p>
            <a:pPr algn="just" eaLnBrk="1" hangingPunct="1"/>
            <a:endParaRPr lang="cs-CZ" altLang="cs-CZ" sz="1600" dirty="0">
              <a:solidFill>
                <a:srgbClr val="222222"/>
              </a:solidFill>
            </a:endParaRPr>
          </a:p>
          <a:p>
            <a:pPr algn="just" eaLnBrk="1" hangingPunct="1"/>
            <a:r>
              <a:rPr lang="cs-CZ" altLang="cs-CZ" sz="1600" b="1" dirty="0">
                <a:solidFill>
                  <a:srgbClr val="222222"/>
                </a:solidFill>
              </a:rPr>
              <a:t>Fáze adaptace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trvá cca </a:t>
            </a:r>
            <a:r>
              <a:rPr lang="cs-CZ" altLang="cs-CZ" sz="1600" b="1" dirty="0">
                <a:solidFill>
                  <a:srgbClr val="222222"/>
                </a:solidFill>
                <a:latin typeface="inherit"/>
              </a:rPr>
              <a:t>8</a:t>
            </a: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 dní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charakterizována změnami v organizmu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dochází již ke specifickým metabolickým, převážně humorálním reakcím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výkonnost se zvyšuje, dostává se skoro na úroveň normální nadmořské výšky</a:t>
            </a:r>
          </a:p>
          <a:p>
            <a:pPr algn="just" eaLnBrk="1" hangingPunct="1"/>
            <a:endParaRPr lang="cs-CZ" altLang="cs-CZ" sz="1600" dirty="0">
              <a:solidFill>
                <a:srgbClr val="222222"/>
              </a:solidFill>
            </a:endParaRPr>
          </a:p>
          <a:p>
            <a:pPr algn="just" eaLnBrk="1" hangingPunct="1"/>
            <a:r>
              <a:rPr lang="cs-CZ" altLang="cs-CZ" sz="1600" b="1" dirty="0">
                <a:solidFill>
                  <a:srgbClr val="222222"/>
                </a:solidFill>
              </a:rPr>
              <a:t>Fáze aklimatizace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222222"/>
                </a:solidFill>
                <a:latin typeface="inherit"/>
              </a:rPr>
              <a:t>začíná </a:t>
            </a: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přibližně kolem</a:t>
            </a:r>
            <a:r>
              <a:rPr lang="cs-CZ" altLang="cs-CZ" sz="1600" b="1" dirty="0">
                <a:solidFill>
                  <a:srgbClr val="222222"/>
                </a:solidFill>
                <a:latin typeface="inherit"/>
              </a:rPr>
              <a:t> 16 </a:t>
            </a: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až </a:t>
            </a:r>
            <a:r>
              <a:rPr lang="cs-CZ" altLang="cs-CZ" sz="1600" b="1" dirty="0">
                <a:solidFill>
                  <a:srgbClr val="222222"/>
                </a:solidFill>
                <a:latin typeface="inherit"/>
              </a:rPr>
              <a:t>17 dne</a:t>
            </a:r>
            <a:endParaRPr lang="cs-CZ" altLang="cs-CZ" sz="1600" dirty="0">
              <a:solidFill>
                <a:srgbClr val="222222"/>
              </a:solidFill>
              <a:latin typeface="inherit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charakter komplexního přizpůsobení organizmu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zahrnuje funkční i organické změny  pobytu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222222"/>
                </a:solidFill>
                <a:latin typeface="inherit"/>
              </a:rPr>
              <a:t>v tyto dny může ještě dojít v důsledku možné krize k přechodnému krátkodobému poklesu výkonnosti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FF0000"/>
                </a:solidFill>
                <a:latin typeface="inherit"/>
              </a:rPr>
              <a:t>http://www.sportcenter.sk/stranka/adaptace-a-problematika-treninku-v-hypoxickem-prostredi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5620DEA5-BF73-479B-A8D0-81610C6E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274E1E6C-CC91-4E37-A440-8F78D634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231901"/>
            <a:ext cx="2386013" cy="2917825"/>
          </a:xfrm>
        </p:spPr>
        <p:txBody>
          <a:bodyPr/>
          <a:lstStyle/>
          <a:p>
            <a:pPr eaLnBrk="1" hangingPunct="1"/>
            <a:r>
              <a:rPr lang="cs-CZ" altLang="cs-CZ" sz="1200"/>
              <a:t>http://www.sportcenter.sk/stranka/adaptace-a-problematika-treninku-v-hypoxickem-prostredi</a:t>
            </a:r>
          </a:p>
        </p:txBody>
      </p:sp>
      <p:pic>
        <p:nvPicPr>
          <p:cNvPr id="23556" name="Obrázek 3">
            <a:extLst>
              <a:ext uri="{FF2B5EF4-FFF2-40B4-BE49-F238E27FC236}">
                <a16:creationId xmlns:a16="http://schemas.microsoft.com/office/drawing/2014/main" id="{87DFA017-2607-40C6-A90E-2E0ECF7C9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704976"/>
            <a:ext cx="6316662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76" y="119499"/>
            <a:ext cx="11706447" cy="451576"/>
          </a:xfrm>
        </p:spPr>
        <p:txBody>
          <a:bodyPr/>
          <a:lstStyle/>
          <a:p>
            <a:r>
              <a:rPr lang="cs-CZ" dirty="0"/>
              <a:t>Hypoxie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754182"/>
            <a:ext cx="11310754" cy="3509159"/>
          </a:xfrm>
        </p:spPr>
        <p:txBody>
          <a:bodyPr/>
          <a:lstStyle/>
          <a:p>
            <a:r>
              <a:rPr lang="cs-CZ" sz="1400" dirty="0"/>
              <a:t>souhrnný název pro </a:t>
            </a:r>
            <a:r>
              <a:rPr lang="cs-CZ" sz="1400" b="1" dirty="0"/>
              <a:t>nedostatek kyslíku v těle </a:t>
            </a:r>
          </a:p>
          <a:p>
            <a:r>
              <a:rPr lang="cs-CZ" sz="1400" dirty="0"/>
              <a:t>stav organismu, kdy jsou tělesné tkáně nedostatečně okysličovány vlivem špatné funkčnosti některého článku dopravy kyslíku k buňkám </a:t>
            </a:r>
          </a:p>
          <a:p>
            <a:r>
              <a:rPr lang="cs-CZ" sz="1400" dirty="0"/>
              <a:t>různé příčiny a v klinické praxi je </a:t>
            </a:r>
            <a:r>
              <a:rPr lang="cs-CZ" sz="1400" b="1" dirty="0"/>
              <a:t>rozdělujeme podle místa, kde dochází k poruše kyslíku</a:t>
            </a:r>
          </a:p>
          <a:p>
            <a:r>
              <a:rPr lang="cs-CZ" sz="1400" dirty="0"/>
              <a:t>dělení hypoxie do čtyř typů podle </a:t>
            </a:r>
            <a:r>
              <a:rPr lang="cs-CZ" sz="1400" dirty="0" err="1"/>
              <a:t>Barcroftova</a:t>
            </a:r>
            <a:r>
              <a:rPr lang="cs-CZ" sz="1400" dirty="0"/>
              <a:t> schématu (</a:t>
            </a:r>
            <a:r>
              <a:rPr lang="cs-CZ" sz="1400" dirty="0" err="1"/>
              <a:t>Silbernagla</a:t>
            </a:r>
            <a:r>
              <a:rPr lang="cs-CZ" sz="1400" dirty="0"/>
              <a:t> a </a:t>
            </a:r>
            <a:r>
              <a:rPr lang="cs-CZ" sz="1400" dirty="0" err="1"/>
              <a:t>Despopoulosa</a:t>
            </a:r>
            <a:r>
              <a:rPr lang="cs-CZ" sz="1400" dirty="0"/>
              <a:t>, 2004). </a:t>
            </a:r>
          </a:p>
          <a:p>
            <a:endParaRPr lang="cs-CZ" sz="1400" dirty="0"/>
          </a:p>
          <a:p>
            <a:pPr lvl="0"/>
            <a:r>
              <a:rPr lang="cs-CZ" sz="1400" b="1" dirty="0" err="1"/>
              <a:t>Hypoxemická</a:t>
            </a:r>
            <a:r>
              <a:rPr lang="cs-CZ" sz="1400" b="1" dirty="0"/>
              <a:t> (anoxická) hypoxie (též hypoxická hypoxie)</a:t>
            </a:r>
            <a:r>
              <a:rPr lang="cs-CZ" sz="1400" dirty="0"/>
              <a:t> – je způsobena </a:t>
            </a:r>
            <a:r>
              <a:rPr lang="cs-CZ" sz="1400" i="1" dirty="0">
                <a:solidFill>
                  <a:srgbClr val="FF0000"/>
                </a:solidFill>
              </a:rPr>
              <a:t>snížením obsahu kyslíku v arteriální krvi</a:t>
            </a:r>
            <a:r>
              <a:rPr lang="cs-CZ" sz="1400" dirty="0"/>
              <a:t>, například při pobytu ve vyšších nadmořských výškách, ale také </a:t>
            </a:r>
            <a:r>
              <a:rPr lang="cs-CZ" sz="1400" i="1" dirty="0">
                <a:solidFill>
                  <a:srgbClr val="FF0000"/>
                </a:solidFill>
              </a:rPr>
              <a:t>při poruchách výměny plynů v alveolách a při dalších chorobách jako jsou astma, cystická fibróza, pneumotorax nebo plicní emfyzém</a:t>
            </a:r>
            <a:r>
              <a:rPr lang="cs-CZ" sz="1400" dirty="0"/>
              <a:t>. </a:t>
            </a:r>
          </a:p>
          <a:p>
            <a:pPr lvl="0"/>
            <a:r>
              <a:rPr lang="cs-CZ" sz="1400" b="1" dirty="0"/>
              <a:t>Anemická hypoxie</a:t>
            </a:r>
            <a:r>
              <a:rPr lang="cs-CZ" sz="1400" dirty="0"/>
              <a:t> – charakterizuje se normálním arteriálním parciálním tlakem kyslíku. Zapříčiňuje ji </a:t>
            </a:r>
            <a:r>
              <a:rPr lang="cs-CZ" sz="1400" i="1" dirty="0">
                <a:solidFill>
                  <a:srgbClr val="FF0000"/>
                </a:solidFill>
              </a:rPr>
              <a:t>nedostatečný počet funkčních erytrocytů či hemoglobinu a schopnost vázat a přenášet kyslík</a:t>
            </a:r>
            <a:r>
              <a:rPr lang="cs-CZ" sz="1400" dirty="0"/>
              <a:t>. Typická při anémii, která se vyjadřuje nedostatkem železa, při velké krevní ztrátě, u otravy oxidem uhelnatým. </a:t>
            </a:r>
          </a:p>
          <a:p>
            <a:pPr lvl="0"/>
            <a:r>
              <a:rPr lang="cs-CZ" sz="1400" b="1" dirty="0"/>
              <a:t>Cirkulační (ischemická nebo stagnační) hypoxie</a:t>
            </a:r>
            <a:r>
              <a:rPr lang="cs-CZ" sz="1400" dirty="0"/>
              <a:t> – </a:t>
            </a:r>
            <a:r>
              <a:rPr lang="cs-CZ" sz="1400" i="1" dirty="0">
                <a:solidFill>
                  <a:srgbClr val="FF0000"/>
                </a:solidFill>
              </a:rPr>
              <a:t>nastává při nedostatečném prokrvení tkání </a:t>
            </a:r>
            <a:r>
              <a:rPr lang="cs-CZ" sz="1400" dirty="0"/>
              <a:t>(celková nebo místní porucha oběhového systému). Příčiny mohou být ischemie, šok, embolie, cirkulační šok či totální srdeční selhání. </a:t>
            </a:r>
          </a:p>
          <a:p>
            <a:pPr lvl="0"/>
            <a:r>
              <a:rPr lang="cs-CZ" sz="1400" b="1" dirty="0"/>
              <a:t>Cytotoxická (</a:t>
            </a:r>
            <a:r>
              <a:rPr lang="cs-CZ" sz="1400" b="1" dirty="0" err="1"/>
              <a:t>histotoxická</a:t>
            </a:r>
            <a:r>
              <a:rPr lang="cs-CZ" sz="1400" b="1" dirty="0"/>
              <a:t>) hypoxie</a:t>
            </a:r>
            <a:r>
              <a:rPr lang="cs-CZ" sz="1400" dirty="0"/>
              <a:t> - při této hypoxii je </a:t>
            </a:r>
            <a:r>
              <a:rPr lang="cs-CZ" sz="1400" i="1" dirty="0">
                <a:solidFill>
                  <a:srgbClr val="FF0000"/>
                </a:solidFill>
              </a:rPr>
              <a:t>ke tkáním dopravován dostatek kyslíku, ale cílové buňky nejsou schopné kyslík správně zužitkovat a využít z důvodu otravy různými toxiny</a:t>
            </a:r>
            <a:r>
              <a:rPr lang="cs-CZ" sz="1400" dirty="0"/>
              <a:t>. Nastává například při otravě alkoholem, drogami (</a:t>
            </a:r>
            <a:r>
              <a:rPr lang="cs-CZ" sz="1400" dirty="0" err="1"/>
              <a:t>Silbernagl</a:t>
            </a:r>
            <a:r>
              <a:rPr lang="cs-CZ" sz="1400" dirty="0"/>
              <a:t> a </a:t>
            </a:r>
            <a:r>
              <a:rPr lang="cs-CZ" sz="1400" dirty="0" err="1"/>
              <a:t>Despopoulosa</a:t>
            </a:r>
            <a:r>
              <a:rPr lang="cs-CZ" sz="1400" dirty="0"/>
              <a:t>, 2004). </a:t>
            </a:r>
          </a:p>
          <a:p>
            <a:r>
              <a:rPr lang="cs-CZ" b="1" dirty="0"/>
              <a:t> 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607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B46A3B7-AF69-4560-AD70-73D1B21D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VH trénink - různé záměry: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0CC9B9C9-B33B-4CA3-B2BC-997608D7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kondiční trénink</a:t>
            </a:r>
            <a:endParaRPr lang="cs-CZ" altLang="cs-CZ"/>
          </a:p>
          <a:p>
            <a:pPr eaLnBrk="1" hangingPunct="1"/>
            <a:r>
              <a:rPr lang="cs-CZ" altLang="cs-CZ" b="1"/>
              <a:t>speciální příprava</a:t>
            </a:r>
            <a:endParaRPr lang="cs-CZ" altLang="cs-CZ"/>
          </a:p>
          <a:p>
            <a:pPr eaLnBrk="1" hangingPunct="1"/>
            <a:r>
              <a:rPr lang="cs-CZ" altLang="cs-CZ"/>
              <a:t>zdravotně-profylaktické funkce</a:t>
            </a:r>
          </a:p>
          <a:p>
            <a:pPr lvl="1" eaLnBrk="1" hangingPunct="1"/>
            <a:r>
              <a:rPr lang="cs-CZ" altLang="cs-CZ"/>
              <a:t>podmínkou dosažení potřebného stavu je plánovat ho a realizovat s určitou </a:t>
            </a:r>
            <a:r>
              <a:rPr lang="cs-CZ" altLang="cs-CZ" b="1"/>
              <a:t>vstupní úrovní trénovanosti</a:t>
            </a:r>
            <a:r>
              <a:rPr lang="cs-CZ" altLang="cs-CZ"/>
              <a:t>(přípravný trénink v nížině)</a:t>
            </a:r>
          </a:p>
          <a:p>
            <a:pPr lvl="1" eaLnBrk="1" hangingPunct="1"/>
            <a:r>
              <a:rPr lang="cs-CZ" altLang="cs-CZ"/>
              <a:t>Před vlastním příjezdem do vyšších poloh se doporučují alespoň dva dny volna</a:t>
            </a:r>
          </a:p>
          <a:p>
            <a:pPr lvl="1" eaLnBrk="1" hangingPunct="1"/>
            <a:r>
              <a:rPr lang="cs-CZ" altLang="cs-CZ"/>
              <a:t>opakované pobyty mají pro výkon větší význam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88A08A3D-58D6-46F3-8023-69BD7BF2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Stavba tréninku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7C357BDB-9505-489F-AE5E-5EB8BD5F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/>
              <a:t>Stavba tréninku -</a:t>
            </a:r>
            <a:r>
              <a:rPr lang="cs-CZ" altLang="cs-CZ" sz="1600" b="1" dirty="0"/>
              <a:t> I. fáze 1. - (4.) 6. den</a:t>
            </a:r>
            <a:endParaRPr lang="cs-CZ" altLang="cs-CZ" sz="1600" dirty="0"/>
          </a:p>
          <a:p>
            <a:pPr eaLnBrk="1" hangingPunct="1"/>
            <a:r>
              <a:rPr lang="cs-CZ" altLang="cs-CZ" sz="1600" dirty="0"/>
              <a:t>trénink musí plně zohlednit možné obtíže prvních dnů</a:t>
            </a:r>
          </a:p>
          <a:p>
            <a:pPr eaLnBrk="1" hangingPunct="1"/>
            <a:r>
              <a:rPr lang="cs-CZ" altLang="cs-CZ" sz="1600" dirty="0"/>
              <a:t>nikdy by nemělo dojít k vynechání této fáze</a:t>
            </a:r>
          </a:p>
          <a:p>
            <a:pPr eaLnBrk="1" hangingPunct="1"/>
            <a:r>
              <a:rPr lang="cs-CZ" altLang="cs-CZ" sz="1600" dirty="0"/>
              <a:t>při opakovaných pobytech však může být i zkrácena</a:t>
            </a:r>
          </a:p>
          <a:p>
            <a:pPr eaLnBrk="1" hangingPunct="1"/>
            <a:r>
              <a:rPr lang="cs-CZ" altLang="cs-CZ" sz="1600" dirty="0"/>
              <a:t>charakteristickým znakem </a:t>
            </a:r>
            <a:r>
              <a:rPr lang="cs-CZ" altLang="cs-CZ" sz="1600" dirty="0">
                <a:solidFill>
                  <a:srgbClr val="FF0000"/>
                </a:solidFill>
              </a:rPr>
              <a:t>snížená intenzita zatížení (pod 75% VO</a:t>
            </a:r>
            <a:r>
              <a:rPr lang="cs-CZ" altLang="cs-CZ" sz="1600" baseline="-25000" dirty="0">
                <a:solidFill>
                  <a:srgbClr val="FF0000"/>
                </a:solidFill>
              </a:rPr>
              <a:t>2max</a:t>
            </a:r>
            <a:r>
              <a:rPr lang="cs-CZ" altLang="cs-CZ" sz="1600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cs-CZ" altLang="cs-CZ" sz="1600" dirty="0"/>
              <a:t>energetické krytí převážně aerobní</a:t>
            </a:r>
          </a:p>
          <a:p>
            <a:pPr eaLnBrk="1" hangingPunct="1"/>
            <a:r>
              <a:rPr lang="cs-CZ" altLang="cs-CZ" sz="1600" dirty="0"/>
              <a:t>vstupní </a:t>
            </a:r>
            <a:r>
              <a:rPr lang="cs-CZ" altLang="cs-CZ" sz="1600" dirty="0">
                <a:solidFill>
                  <a:srgbClr val="FF0000"/>
                </a:solidFill>
              </a:rPr>
              <a:t>hodnoty objemu mohou být kolem 60 % zatížení z nížin</a:t>
            </a:r>
            <a:r>
              <a:rPr lang="cs-CZ" altLang="cs-CZ" sz="1600" dirty="0"/>
              <a:t>,  podle fyziologické reakce i vyšší (</a:t>
            </a:r>
            <a:r>
              <a:rPr lang="cs-CZ" altLang="cs-CZ" sz="1600" b="1" dirty="0"/>
              <a:t>až tři fáze denně po 40-60 min</a:t>
            </a:r>
            <a:r>
              <a:rPr lang="cs-CZ" altLang="cs-CZ" sz="1600" dirty="0"/>
              <a:t>.)</a:t>
            </a:r>
          </a:p>
          <a:p>
            <a:pPr eaLnBrk="1" hangingPunct="1"/>
            <a:r>
              <a:rPr lang="cs-CZ" altLang="cs-CZ" sz="1600" dirty="0"/>
              <a:t>zvláštní </a:t>
            </a:r>
            <a:r>
              <a:rPr lang="cs-CZ" altLang="cs-CZ" sz="1600" dirty="0">
                <a:solidFill>
                  <a:srgbClr val="FF0000"/>
                </a:solidFill>
              </a:rPr>
              <a:t>opatrnost je na místě třetí den</a:t>
            </a:r>
            <a:r>
              <a:rPr lang="cs-CZ" altLang="cs-CZ" sz="1600" dirty="0"/>
              <a:t>, počáteční únava bývá vystřídána subjektivním pocitem euforie - v tomto stavu je lepší trénink mírnit</a:t>
            </a:r>
          </a:p>
          <a:p>
            <a:pPr eaLnBrk="1" hangingPunct="1"/>
            <a:r>
              <a:rPr lang="cs-CZ" altLang="cs-CZ" sz="1600" dirty="0"/>
              <a:t>vysoce intenzivní trénink v prvních dnech může průběh aklimatizace a účinek tréninku spíše narušit a vést až k případnému přepětí</a:t>
            </a: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Suchý a Dovalil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>
            <a:extLst>
              <a:ext uri="{FF2B5EF4-FFF2-40B4-BE49-F238E27FC236}">
                <a16:creationId xmlns:a16="http://schemas.microsoft.com/office/drawing/2014/main" id="{81FB0CB5-22CF-4C3D-9A7A-46278E26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1588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1400" dirty="0"/>
              <a:t>Stavba tréninku</a:t>
            </a:r>
            <a:r>
              <a:rPr lang="cs-CZ" altLang="cs-CZ" sz="1400" b="1" dirty="0"/>
              <a:t> - II. fáze (4.) 6. den – (8.) 12. den</a:t>
            </a:r>
            <a:endParaRPr lang="cs-CZ" altLang="cs-CZ" sz="1400" dirty="0"/>
          </a:p>
          <a:p>
            <a:pPr eaLnBrk="1" hangingPunct="1"/>
            <a:r>
              <a:rPr lang="cs-CZ" altLang="cs-CZ" sz="1400" dirty="0">
                <a:solidFill>
                  <a:srgbClr val="FF0000"/>
                </a:solidFill>
              </a:rPr>
              <a:t>zvyšující se zatížení</a:t>
            </a:r>
          </a:p>
          <a:p>
            <a:pPr eaLnBrk="1" hangingPunct="1"/>
            <a:r>
              <a:rPr lang="cs-CZ" altLang="cs-CZ" sz="1400" dirty="0"/>
              <a:t>dvoufázový a třífázový denní trénink v </a:t>
            </a:r>
            <a:r>
              <a:rPr lang="cs-CZ" altLang="cs-CZ" sz="1400" dirty="0">
                <a:solidFill>
                  <a:srgbClr val="FF0000"/>
                </a:solidFill>
              </a:rPr>
              <a:t>náročnějším aerobním režimu</a:t>
            </a:r>
          </a:p>
          <a:p>
            <a:pPr eaLnBrk="1" hangingPunct="1"/>
            <a:r>
              <a:rPr lang="cs-CZ" altLang="cs-CZ" sz="1400" dirty="0"/>
              <a:t>pečlivě kontrolovat </a:t>
            </a:r>
            <a:r>
              <a:rPr lang="cs-CZ" altLang="cs-CZ" sz="1400" dirty="0">
                <a:solidFill>
                  <a:srgbClr val="FF0000"/>
                </a:solidFill>
              </a:rPr>
              <a:t>postupně rostoucí intenzitu</a:t>
            </a:r>
          </a:p>
          <a:p>
            <a:pPr eaLnBrk="1" hangingPunct="1"/>
            <a:r>
              <a:rPr lang="cs-CZ" altLang="cs-CZ" sz="1400" dirty="0"/>
              <a:t>stanovení základní intenzity pro trénink</a:t>
            </a:r>
          </a:p>
          <a:p>
            <a:pPr eaLnBrk="1" hangingPunct="1"/>
            <a:r>
              <a:rPr lang="cs-CZ" altLang="cs-CZ" sz="1400" dirty="0"/>
              <a:t>intenzita zatížení na </a:t>
            </a:r>
            <a:r>
              <a:rPr lang="cs-CZ" altLang="cs-CZ" sz="1400" dirty="0">
                <a:solidFill>
                  <a:srgbClr val="FF0000"/>
                </a:solidFill>
              </a:rPr>
              <a:t>ANP</a:t>
            </a:r>
            <a:r>
              <a:rPr lang="cs-CZ" altLang="cs-CZ" sz="1400" dirty="0"/>
              <a:t> a z ní odvozené další tréninkové intenzity </a:t>
            </a:r>
            <a:r>
              <a:rPr lang="cs-CZ" altLang="cs-CZ" sz="1400" dirty="0">
                <a:solidFill>
                  <a:srgbClr val="FF0000"/>
                </a:solidFill>
              </a:rPr>
              <a:t>nejdříve od 5. dne </a:t>
            </a:r>
            <a:r>
              <a:rPr lang="cs-CZ" altLang="cs-CZ" sz="1400" dirty="0"/>
              <a:t>pobytu ve vysokohorském prostředí</a:t>
            </a:r>
          </a:p>
          <a:p>
            <a:pPr eaLnBrk="1" hangingPunct="1"/>
            <a:r>
              <a:rPr lang="cs-CZ" altLang="cs-CZ" sz="1400" dirty="0"/>
              <a:t>ověření správnosti stanovení těchto intenzit zatížení má podstatně větší roli než v nížině</a:t>
            </a:r>
          </a:p>
          <a:p>
            <a:pPr eaLnBrk="1" hangingPunct="1"/>
            <a:r>
              <a:rPr lang="cs-CZ" altLang="cs-CZ" sz="1400" b="1" dirty="0"/>
              <a:t>pro udržení rychlostních schopností pravidelně zařazovat v nevelkém objemu ATP-CP zatížení.</a:t>
            </a:r>
          </a:p>
          <a:p>
            <a:pPr eaLnBrk="1" hangingPunct="1"/>
            <a:r>
              <a:rPr lang="cs-CZ" altLang="cs-CZ" sz="1400" dirty="0"/>
              <a:t>k zachování pohybového rytmu, frekvence a rychlosti pohybu by neměly vymizet </a:t>
            </a:r>
            <a:r>
              <a:rPr lang="cs-CZ" altLang="cs-CZ" sz="1400" b="1" dirty="0"/>
              <a:t>podněty neuromuskulární povahy</a:t>
            </a:r>
          </a:p>
          <a:p>
            <a:pPr eaLnBrk="1" hangingPunct="1"/>
            <a:r>
              <a:rPr lang="cs-CZ" altLang="cs-CZ" sz="1400" dirty="0"/>
              <a:t>ke </a:t>
            </a:r>
            <a:r>
              <a:rPr lang="cs-CZ" altLang="cs-CZ" sz="1400" dirty="0">
                <a:solidFill>
                  <a:srgbClr val="FF0000"/>
                </a:solidFill>
              </a:rPr>
              <a:t>konci je možný i méně náročný LA trénink</a:t>
            </a:r>
          </a:p>
          <a:p>
            <a:pPr eaLnBrk="1" hangingPunct="1"/>
            <a:r>
              <a:rPr lang="cs-CZ" altLang="cs-CZ" sz="1400" b="1" dirty="0"/>
              <a:t>intervaly odpočinku se oproti nížině při všech typech zátěží zpočátku více a postupně méně prodlužují</a:t>
            </a:r>
          </a:p>
          <a:p>
            <a:pPr eaLnBrk="1" hangingPunct="1"/>
            <a:r>
              <a:rPr lang="cs-CZ" altLang="cs-CZ" sz="1400" dirty="0"/>
              <a:t>při volbě metod se od počátečního spíše souvislého zatížení (</a:t>
            </a:r>
            <a:r>
              <a:rPr lang="cs-CZ" altLang="cs-CZ" sz="1400" dirty="0" err="1"/>
              <a:t>fartleková</a:t>
            </a:r>
            <a:r>
              <a:rPr lang="cs-CZ" altLang="cs-CZ" sz="1400" dirty="0"/>
              <a:t> a střídavá metoda) </a:t>
            </a:r>
            <a:r>
              <a:rPr lang="cs-CZ" altLang="cs-CZ" sz="1400" b="1" dirty="0">
                <a:solidFill>
                  <a:srgbClr val="FF0000"/>
                </a:solidFill>
              </a:rPr>
              <a:t>přechází k intervalovému tréninku</a:t>
            </a:r>
          </a:p>
          <a:p>
            <a:pPr eaLnBrk="1" hangingPunct="1"/>
            <a:r>
              <a:rPr lang="cs-CZ" altLang="cs-CZ" sz="1400" dirty="0"/>
              <a:t>z hlediska cvičení se uplatňují </a:t>
            </a:r>
            <a:r>
              <a:rPr lang="cs-CZ" altLang="cs-CZ" sz="1400" b="1" dirty="0">
                <a:solidFill>
                  <a:srgbClr val="FF0000"/>
                </a:solidFill>
              </a:rPr>
              <a:t>prostředky specifické</a:t>
            </a:r>
          </a:p>
          <a:p>
            <a:pPr eaLnBrk="1" hangingPunct="1"/>
            <a:r>
              <a:rPr lang="cs-CZ" altLang="cs-CZ" sz="1400" dirty="0">
                <a:solidFill>
                  <a:srgbClr val="FF0000"/>
                </a:solidFill>
              </a:rPr>
              <a:t>Suchý a Dovalil</a:t>
            </a:r>
          </a:p>
          <a:p>
            <a:pPr eaLnBrk="1" hangingPunct="1"/>
            <a:endParaRPr lang="cs-CZ" altLang="cs-CZ" sz="1400" b="1" dirty="0">
              <a:solidFill>
                <a:srgbClr val="FF0000"/>
              </a:solidFill>
            </a:endParaRP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739DCDE3-0111-4BCA-9091-A659D1BC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Stavba tréninku - III. fáze 12. až 21. den</a:t>
            </a:r>
            <a:br>
              <a:rPr lang="cs-CZ" altLang="cs-CZ" sz="2400"/>
            </a:br>
            <a:endParaRPr lang="cs-CZ" altLang="cs-CZ" sz="2400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86AE0ADA-58E2-4802-8DCE-DA0DF9BB8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/>
              <a:t>v průběhu třetího týdne vysokohorského pobytu lze </a:t>
            </a:r>
            <a:r>
              <a:rPr lang="cs-CZ" altLang="cs-CZ" sz="1600" b="1" dirty="0">
                <a:solidFill>
                  <a:srgbClr val="FF0000"/>
                </a:solidFill>
              </a:rPr>
              <a:t>postupně přecházet k tréninku obvyklému v nížině</a:t>
            </a:r>
            <a:r>
              <a:rPr lang="cs-CZ" altLang="cs-CZ" sz="1600" dirty="0"/>
              <a:t>, včetně </a:t>
            </a:r>
            <a:r>
              <a:rPr lang="cs-CZ" altLang="cs-CZ" sz="1600" dirty="0">
                <a:solidFill>
                  <a:srgbClr val="FF0000"/>
                </a:solidFill>
              </a:rPr>
              <a:t>úseků v závodním tempu</a:t>
            </a:r>
          </a:p>
          <a:p>
            <a:pPr eaLnBrk="1" hangingPunct="1"/>
            <a:r>
              <a:rPr lang="cs-CZ" altLang="cs-CZ" sz="1600" dirty="0"/>
              <a:t>osvědčuje se zakončit tuto fázi tréninkovou jednotkou ve </a:t>
            </a:r>
            <a:r>
              <a:rPr lang="cs-CZ" altLang="cs-CZ" sz="1600" b="1" dirty="0"/>
              <a:t>formě testu</a:t>
            </a:r>
          </a:p>
          <a:p>
            <a:pPr eaLnBrk="1" hangingPunct="1"/>
            <a:r>
              <a:rPr lang="cs-CZ" altLang="cs-CZ" sz="1600" dirty="0"/>
              <a:t>např.: dvě zátěže kratší než vlastní závodní disciplína předpokládanou závodní intenzitou s dostatečným vloženým odpočinkem</a:t>
            </a:r>
          </a:p>
          <a:p>
            <a:pPr eaLnBrk="1" hangingPunct="1"/>
            <a:r>
              <a:rPr lang="cs-CZ" altLang="cs-CZ" sz="1600" b="1" dirty="0"/>
              <a:t>Doporučení k závěru vysokohorského pobytu</a:t>
            </a:r>
            <a:endParaRPr lang="cs-CZ" altLang="cs-CZ" sz="1600" dirty="0"/>
          </a:p>
          <a:p>
            <a:pPr eaLnBrk="1" hangingPunct="1"/>
            <a:r>
              <a:rPr lang="cs-CZ" altLang="cs-CZ" sz="1600" b="1" dirty="0"/>
              <a:t>plán návratu do nížiny </a:t>
            </a:r>
            <a:r>
              <a:rPr lang="cs-CZ" altLang="cs-CZ" sz="1600" dirty="0"/>
              <a:t>by měl kvůli optimální </a:t>
            </a:r>
            <a:r>
              <a:rPr lang="cs-CZ" altLang="cs-CZ" sz="1600" dirty="0" err="1"/>
              <a:t>reaklimatizaci</a:t>
            </a:r>
            <a:r>
              <a:rPr lang="cs-CZ" altLang="cs-CZ" sz="1600" dirty="0"/>
              <a:t> během </a:t>
            </a:r>
            <a:r>
              <a:rPr lang="cs-CZ" altLang="cs-CZ" sz="1600" b="1" dirty="0">
                <a:solidFill>
                  <a:srgbClr val="FF0000"/>
                </a:solidFill>
              </a:rPr>
              <a:t>posledních 2 – 3 dnů zahrnovat opětovné snížení intenzity</a:t>
            </a:r>
          </a:p>
          <a:p>
            <a:pPr eaLnBrk="1" hangingPunct="1"/>
            <a:r>
              <a:rPr lang="cs-CZ" altLang="cs-CZ" sz="1600" dirty="0"/>
              <a:t>aerobním zatížením sledujeme především uvolnění a regeneraci, v malém objemu lze připustit rychlostní stimuly</a:t>
            </a:r>
          </a:p>
          <a:p>
            <a:pPr eaLnBrk="1" hangingPunct="1"/>
            <a:r>
              <a:rPr lang="cs-CZ" altLang="cs-CZ" sz="1600" dirty="0"/>
              <a:t>plánuje-li se následný </a:t>
            </a:r>
            <a:r>
              <a:rPr lang="cs-CZ" altLang="cs-CZ" sz="1600" b="1" dirty="0"/>
              <a:t>závod ve vyšších polohách</a:t>
            </a:r>
            <a:r>
              <a:rPr lang="cs-CZ" altLang="cs-CZ" sz="1600" dirty="0"/>
              <a:t>, doporučuje se zařadit obvyklý </a:t>
            </a:r>
            <a:r>
              <a:rPr lang="cs-CZ" altLang="cs-CZ" sz="1600" dirty="0" err="1"/>
              <a:t>vylaďovací</a:t>
            </a:r>
            <a:r>
              <a:rPr lang="cs-CZ" altLang="cs-CZ" sz="1600" dirty="0"/>
              <a:t> mikrocyklus</a:t>
            </a: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Suchý a Dovalil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59655F11-A3D1-4E9A-B994-F365782C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Reaklimatizace</a:t>
            </a:r>
            <a:br>
              <a:rPr lang="cs-CZ" altLang="cs-CZ" sz="2400"/>
            </a:br>
            <a:endParaRPr lang="cs-CZ" altLang="cs-CZ" sz="240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1CE96F4C-5375-412B-A305-8F5AD634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Pozitivní efekty předchozího tréninku v hypoxickém prostředí </a:t>
            </a:r>
            <a:r>
              <a:rPr lang="cs-CZ" altLang="cs-CZ" sz="2000" b="1"/>
              <a:t>pozvolna mizí po 5 </a:t>
            </a:r>
            <a:r>
              <a:rPr lang="cs-CZ" altLang="cs-CZ" sz="2000"/>
              <a:t>až </a:t>
            </a:r>
            <a:r>
              <a:rPr lang="cs-CZ" altLang="cs-CZ" sz="2000" b="1"/>
              <a:t>6 </a:t>
            </a:r>
            <a:r>
              <a:rPr lang="cs-CZ" altLang="cs-CZ" sz="2000"/>
              <a:t>týdnech pobytu v nížině. </a:t>
            </a:r>
          </a:p>
          <a:p>
            <a:pPr eaLnBrk="1" hangingPunct="1"/>
            <a:r>
              <a:rPr lang="cs-CZ" altLang="cs-CZ" sz="2000"/>
              <a:t>Křivka výkonnosti má obvykle vlnovitý průběh a výkonnost není stabilní (Fuchs a Reiss 1990).</a:t>
            </a:r>
          </a:p>
          <a:p>
            <a:pPr eaLnBrk="1" hangingPunct="1"/>
            <a:r>
              <a:rPr lang="cs-CZ" altLang="cs-CZ" sz="2000"/>
              <a:t>Základní tréninková doporučení k </a:t>
            </a:r>
            <a:r>
              <a:rPr lang="cs-CZ" altLang="cs-CZ" sz="2000" b="1"/>
              <a:t>reaklimatizaci:</a:t>
            </a:r>
            <a:endParaRPr lang="cs-CZ" altLang="cs-CZ" sz="2000"/>
          </a:p>
          <a:p>
            <a:pPr lvl="1" eaLnBrk="1" hangingPunct="1"/>
            <a:r>
              <a:rPr lang="cs-CZ" altLang="cs-CZ" sz="1600"/>
              <a:t>Bezprostředně po návratu</a:t>
            </a:r>
            <a:r>
              <a:rPr lang="cs-CZ" altLang="cs-CZ" sz="1600" b="1"/>
              <a:t>(2.</a:t>
            </a:r>
            <a:r>
              <a:rPr lang="cs-CZ" altLang="cs-CZ" sz="1600"/>
              <a:t> –</a:t>
            </a:r>
            <a:r>
              <a:rPr lang="cs-CZ" altLang="cs-CZ" sz="1600" b="1"/>
              <a:t> 4. den) </a:t>
            </a:r>
            <a:r>
              <a:rPr lang="cs-CZ" altLang="cs-CZ" sz="1600"/>
              <a:t>se doporučuje orientovat na lehčí zatížení s důrazem na regeneraci</a:t>
            </a:r>
          </a:p>
          <a:p>
            <a:pPr lvl="1" eaLnBrk="1" hangingPunct="1"/>
            <a:r>
              <a:rPr lang="cs-CZ" altLang="cs-CZ" sz="1600"/>
              <a:t> Startovat (s rizikem) bývá doporučováno jen v méně důležitých – přípravných závodech</a:t>
            </a:r>
          </a:p>
          <a:p>
            <a:pPr lvl="1" eaLnBrk="1" hangingPunct="1"/>
            <a:r>
              <a:rPr lang="cs-CZ" altLang="cs-CZ" sz="1600"/>
              <a:t> </a:t>
            </a:r>
            <a:r>
              <a:rPr lang="cs-CZ" altLang="cs-CZ" sz="1600" b="1"/>
              <a:t>4. </a:t>
            </a:r>
            <a:r>
              <a:rPr lang="cs-CZ" altLang="cs-CZ" sz="1600"/>
              <a:t>až </a:t>
            </a:r>
            <a:r>
              <a:rPr lang="cs-CZ" altLang="cs-CZ" sz="1600" b="1"/>
              <a:t>10. den </a:t>
            </a:r>
            <a:r>
              <a:rPr lang="cs-CZ" altLang="cs-CZ" sz="1600"/>
              <a:t>je považován (v důsledku reaklimatizačních procesů) za fázi výkonnostní deprese</a:t>
            </a:r>
          </a:p>
          <a:p>
            <a:pPr lvl="1" eaLnBrk="1" hangingPunct="1"/>
            <a:r>
              <a:rPr lang="cs-CZ" altLang="cs-CZ" sz="1600"/>
              <a:t>od </a:t>
            </a:r>
            <a:r>
              <a:rPr lang="cs-CZ" altLang="cs-CZ" sz="1600" b="1"/>
              <a:t>10. dne</a:t>
            </a:r>
            <a:r>
              <a:rPr lang="cs-CZ" altLang="cs-CZ" sz="1600"/>
              <a:t> výkonnost většinou stoupá.</a:t>
            </a:r>
          </a:p>
          <a:p>
            <a:pPr eaLnBrk="1" hangingPunct="1"/>
            <a:r>
              <a:rPr lang="cs-CZ" altLang="cs-CZ" sz="2000" b="1">
                <a:solidFill>
                  <a:srgbClr val="FF0000"/>
                </a:solidFill>
              </a:rPr>
              <a:t>Optimum výkonnosti se dá očekávat v rozmezí tří až čtyř dnů okolo 21. dne</a:t>
            </a:r>
          </a:p>
          <a:p>
            <a:pPr eaLnBrk="1" hangingPunct="1"/>
            <a:r>
              <a:rPr lang="cs-CZ" altLang="cs-CZ" sz="1200">
                <a:solidFill>
                  <a:srgbClr val="FF0000"/>
                </a:solidFill>
              </a:rPr>
              <a:t>Suchý a Dovalil</a:t>
            </a:r>
          </a:p>
          <a:p>
            <a:pPr eaLnBrk="1" hangingPunct="1"/>
            <a:endParaRPr lang="cs-CZ" altLang="cs-CZ" sz="2000">
              <a:solidFill>
                <a:srgbClr val="FF0000"/>
              </a:solidFill>
            </a:endParaRP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77ED141D-76D2-4E14-BF09-A5A5FA04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63479248-ECE4-419C-B7B7-5139782D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092826"/>
            <a:ext cx="8147050" cy="320675"/>
          </a:xfrm>
        </p:spPr>
        <p:txBody>
          <a:bodyPr/>
          <a:lstStyle/>
          <a:p>
            <a:pPr eaLnBrk="1" hangingPunct="1"/>
            <a:r>
              <a:rPr lang="cs-CZ" altLang="cs-CZ" sz="1400">
                <a:solidFill>
                  <a:srgbClr val="FF0000"/>
                </a:solidFill>
              </a:rPr>
              <a:t>Fuchs a Weiss In Suchý a Dovalil</a:t>
            </a:r>
          </a:p>
        </p:txBody>
      </p:sp>
      <p:pic>
        <p:nvPicPr>
          <p:cNvPr id="29700" name="Obrázek 4">
            <a:extLst>
              <a:ext uri="{FF2B5EF4-FFF2-40B4-BE49-F238E27FC236}">
                <a16:creationId xmlns:a16="http://schemas.microsoft.com/office/drawing/2014/main" id="{223660EB-6BFF-4DA0-9854-033447CA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274638"/>
            <a:ext cx="77819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68FCF78-B546-4909-A679-91D73DBC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 co nezapomenout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2A2297B1-4A23-4E03-AEB9-A16214159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Hydratace</a:t>
            </a:r>
          </a:p>
          <a:p>
            <a:pPr eaLnBrk="1" hangingPunct="1"/>
            <a:r>
              <a:rPr lang="cs-CZ" altLang="cs-CZ"/>
              <a:t>Železo (viz. Vodičková)</a:t>
            </a:r>
          </a:p>
          <a:p>
            <a:pPr eaLnBrk="1" hangingPunct="1"/>
            <a:r>
              <a:rPr lang="cs-CZ" altLang="cs-CZ"/>
              <a:t>Ověřit efekt</a:t>
            </a:r>
          </a:p>
          <a:p>
            <a:pPr eaLnBrk="1" hangingPunct="1"/>
            <a:r>
              <a:rPr lang="cs-CZ" altLang="cs-CZ"/>
              <a:t>Monitoring zotavení</a:t>
            </a:r>
          </a:p>
          <a:p>
            <a:pPr eaLnBrk="1" hangingPunct="1"/>
            <a:r>
              <a:rPr lang="cs-CZ" altLang="cs-CZ"/>
              <a:t>Mechanická specifičnost cvičení vs fyziologické adaptace!!!!!</a:t>
            </a:r>
          </a:p>
          <a:p>
            <a:pPr eaLnBrk="1" hangingPunct="1"/>
            <a:r>
              <a:rPr lang="cs-CZ" altLang="cs-CZ"/>
              <a:t>Individualizace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559620C-0199-4D22-96F3-A74737C1E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Rizika HAT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833F716-250F-465E-A968-7E17D06C7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1"/>
            <a:ext cx="8785225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 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individuální adaptační schopnosti organismu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podle toho volit druh zatížení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 ne pro toho kdo nereaguje a trpí propadem výkonnosti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nepříjemné pocity při tréninku v extrémní nadmořské výšce snižují </a:t>
            </a:r>
            <a:r>
              <a:rPr lang="cs-CZ" altLang="cs-CZ" b="1" dirty="0"/>
              <a:t>vůli trénovat</a:t>
            </a:r>
            <a:r>
              <a:rPr lang="cs-CZ" altLang="cs-CZ" dirty="0"/>
              <a:t> při vysoké intenzitě,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vede k nedostatečnému zatížení („</a:t>
            </a:r>
            <a:r>
              <a:rPr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podtrénování</a:t>
            </a:r>
            <a:r>
              <a:rPr lang="cs-CZ" altLang="cs-CZ" dirty="0"/>
              <a:t>“)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výsledky z nadmořských výšek 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nad 3000 m často kontraproduktivní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vážná zdravotní rizika (plicní otok)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897198DC-FD8C-42EC-A8C3-601CA5E73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04814"/>
            <a:ext cx="8229600" cy="56911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 pro zachování vysoké intenzity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 </a:t>
            </a:r>
          </a:p>
          <a:p>
            <a:pPr eaLnBrk="1" hangingPunct="1">
              <a:defRPr/>
            </a:pPr>
            <a:r>
              <a:rPr lang="cs-CZ" altLang="cs-CZ" dirty="0"/>
              <a:t>rozkouskováním tréninku </a:t>
            </a:r>
            <a:r>
              <a:rPr lang="cs-CZ" altLang="cs-CZ" b="1" dirty="0"/>
              <a:t>do intervalů</a:t>
            </a:r>
          </a:p>
          <a:p>
            <a:pPr eaLnBrk="1" hangingPunct="1">
              <a:defRPr/>
            </a:pPr>
            <a:r>
              <a:rPr lang="cs-CZ" altLang="cs-CZ" dirty="0"/>
              <a:t>umožňují běh při relativně vysokém tempu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Některé studie doporučují:</a:t>
            </a:r>
          </a:p>
          <a:p>
            <a:pPr lvl="1" eaLnBrk="1" hangingPunct="1">
              <a:defRPr/>
            </a:pPr>
            <a:r>
              <a:rPr lang="cs-CZ" altLang="cs-CZ" dirty="0"/>
              <a:t>zahájit trénink s vysokou intenzitou a postupně klesat na nižší úroveň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33A1905-B3CA-4835-B4AB-941C8C54E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Možnosti HAT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D2ACCD1-76B5-45BC-8BCC-0983AE74E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1. „ </a:t>
            </a:r>
            <a:r>
              <a:rPr lang="cs-CZ" altLang="cs-CZ" b="1" i="1"/>
              <a:t>living high-training high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2. </a:t>
            </a:r>
            <a:r>
              <a:rPr lang="cs-CZ" altLang="cs-CZ" b="1" i="1"/>
              <a:t>„living high-training low“ (intenzita)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3. </a:t>
            </a:r>
            <a:r>
              <a:rPr lang="cs-CZ" altLang="cs-CZ" b="1" i="1"/>
              <a:t>„living low-training high“ (regenerace)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78000"/>
            <a:ext cx="11706447" cy="451576"/>
          </a:xfrm>
        </p:spPr>
        <p:txBody>
          <a:bodyPr/>
          <a:lstStyle/>
          <a:p>
            <a:r>
              <a:rPr lang="cs-CZ" sz="3200" dirty="0"/>
              <a:t>Fyzikální aspekty tréninku ve vyšší nadmořské výšce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89" y="1001109"/>
            <a:ext cx="10753200" cy="5260795"/>
          </a:xfrm>
        </p:spPr>
        <p:txBody>
          <a:bodyPr/>
          <a:lstStyle/>
          <a:p>
            <a:r>
              <a:rPr lang="cs-CZ" sz="1400" dirty="0" err="1"/>
              <a:t>Millet</a:t>
            </a:r>
            <a:r>
              <a:rPr lang="cs-CZ" sz="1400" dirty="0"/>
              <a:t> a kol. (2012) </a:t>
            </a:r>
            <a:r>
              <a:rPr lang="cs-CZ" sz="1400" b="1" dirty="0">
                <a:solidFill>
                  <a:srgbClr val="FF0000"/>
                </a:solidFill>
              </a:rPr>
              <a:t>hypoxie může být navozena dvěma způsoby</a:t>
            </a:r>
            <a:r>
              <a:rPr lang="cs-CZ" sz="1400" dirty="0"/>
              <a:t>: </a:t>
            </a:r>
          </a:p>
          <a:p>
            <a:endParaRPr lang="cs-CZ" sz="1400" b="1" dirty="0"/>
          </a:p>
          <a:p>
            <a:r>
              <a:rPr lang="cs-CZ" sz="1400" b="1" dirty="0"/>
              <a:t>hypobarická hypoxie - </a:t>
            </a:r>
            <a:r>
              <a:rPr lang="cs-CZ" sz="1400" dirty="0"/>
              <a:t>snížení barometrického tlaku znamená i snížení parciálního tlaku jednotlivých plynů = naturální prostředí vyšších nadmořských výšek. </a:t>
            </a:r>
          </a:p>
          <a:p>
            <a:endParaRPr lang="cs-CZ" sz="1400" dirty="0"/>
          </a:p>
          <a:p>
            <a:r>
              <a:rPr lang="cs-CZ" sz="1400" b="1" dirty="0"/>
              <a:t>hypoxie vyvolaná v nížinách -</a:t>
            </a:r>
            <a:r>
              <a:rPr lang="cs-CZ" sz="1400" dirty="0"/>
              <a:t> může být jak </a:t>
            </a:r>
            <a:r>
              <a:rPr lang="cs-CZ" sz="1400" dirty="0" err="1"/>
              <a:t>normobarická</a:t>
            </a:r>
            <a:r>
              <a:rPr lang="cs-CZ" sz="1400" dirty="0"/>
              <a:t>, tak hypobarická (podíl kyslíku na složení vzduchu klesá pod 20 %, ale barometrický tlak zůstává na své normální hodnotě (760 mm </a:t>
            </a:r>
            <a:r>
              <a:rPr lang="cs-CZ" sz="1400" dirty="0" err="1"/>
              <a:t>Hg</a:t>
            </a:r>
            <a:r>
              <a:rPr lang="cs-CZ" sz="1400" dirty="0"/>
              <a:t>). </a:t>
            </a:r>
          </a:p>
          <a:p>
            <a:endParaRPr lang="cs-CZ" sz="1400" dirty="0"/>
          </a:p>
          <a:p>
            <a:r>
              <a:rPr lang="cs-CZ" sz="1200" dirty="0"/>
              <a:t>VHP (vysokohorské prostředí)  </a:t>
            </a:r>
          </a:p>
          <a:p>
            <a:pPr lvl="1"/>
            <a:r>
              <a:rPr lang="cs-CZ" sz="1200" dirty="0"/>
              <a:t>pokles barometrického tlaku vzduchu (je v souladu s nadmořskou výškou) a taktéž ovlivňuje možnost využívat atmosférický kyslík. </a:t>
            </a:r>
          </a:p>
          <a:p>
            <a:pPr lvl="1"/>
            <a:r>
              <a:rPr lang="cs-CZ" sz="1200" dirty="0"/>
              <a:t>O2 je organismem transportován ve vazbě na hemoglobin obsažený v červených krvinkách (na úrovni hladiny moře, je veškerý hemoglobin saturován kyslíkem na oxyhemoglobin). </a:t>
            </a:r>
          </a:p>
          <a:p>
            <a:pPr lvl="1"/>
            <a:r>
              <a:rPr lang="cs-CZ" sz="1200" dirty="0"/>
              <a:t>S rostoucí n. výškou dochází k poklesu nasycení hemoglobinu kyslíkem, a tím klesá přísun kyslíku do tkání (Suchý a kol, 2009). </a:t>
            </a:r>
          </a:p>
          <a:p>
            <a:pPr lvl="1"/>
            <a:r>
              <a:rPr lang="cs-CZ" sz="1200" dirty="0"/>
              <a:t>Barometrický tlak vzduchu můžeme vyjádřit jako sílu (vytvářenou hmotností vzduchu), která působí kolmo na libovolně orientovanou plochu. Dá se naměřit ve dvou veličinách, a to sice v hektopascalech (hPa = 100 Pa; 1 Pa = síla 1N působící na plochu 1 metru čtverečního) nebo v torrech, a to při použití rtuťových barometrů </a:t>
            </a:r>
          </a:p>
          <a:p>
            <a:pPr lvl="1"/>
            <a:r>
              <a:rPr lang="cs-CZ" sz="1200" dirty="0"/>
              <a:t>Pokud budeme stoupat nadmořskou výškou, tak o každých 1000 výškových metrů se barometrický tlak sníží o 12 %. S výškou nedochází jen ke snížení tlaku, ale také teploty, a to cca o 1°C na 150 metrech výšky. Dále dochází ke snížení vzdušné vlhkosti, čímž znásobujeme výdej vody ze sliznic průdušek při dýchání a schopnosti atmosféry absorbovat sluneční záření (ultrafialové záření se každých 1000 výškových metrů zvyšuje o 25-30 %). </a:t>
            </a:r>
          </a:p>
          <a:p>
            <a:pPr lvl="1"/>
            <a:r>
              <a:rPr lang="cs-CZ" sz="1200" dirty="0"/>
              <a:t>Tyto působící vlivy vyvolají akutní reakce lidského organismu, ale také trvalejší adaptační změny (k těm dochází po určité době). Jediné, co se s rostoucí výškou nemění je podíl tří hlavních plynů, které jsou v atmosféře (kyslík (O</a:t>
            </a:r>
            <a:r>
              <a:rPr lang="cs-CZ" sz="1200" baseline="-25000" dirty="0"/>
              <a:t>2) </a:t>
            </a:r>
            <a:r>
              <a:rPr lang="cs-CZ" sz="1200" dirty="0"/>
              <a:t>= 20, 948 %, dusík (N</a:t>
            </a:r>
            <a:r>
              <a:rPr lang="cs-CZ" sz="1200" baseline="-25000" dirty="0"/>
              <a:t>2</a:t>
            </a:r>
            <a:r>
              <a:rPr lang="cs-CZ" sz="1200" dirty="0"/>
              <a:t>) = 78, 084 %, oxid uhličitý (CO</a:t>
            </a:r>
            <a:r>
              <a:rPr lang="cs-CZ" sz="1200" baseline="-25000" dirty="0"/>
              <a:t>2</a:t>
            </a:r>
            <a:r>
              <a:rPr lang="cs-CZ" sz="1200" dirty="0"/>
              <a:t>) = 0, 031 % (www. </a:t>
            </a:r>
            <a:r>
              <a:rPr lang="cs-CZ" sz="1200" dirty="0" err="1"/>
              <a:t>meteocentrum</a:t>
            </a:r>
            <a:r>
              <a:rPr lang="cs-CZ" sz="1200" dirty="0"/>
              <a:t>. </a:t>
            </a:r>
            <a:r>
              <a:rPr lang="cs-CZ" sz="1200" dirty="0" err="1"/>
              <a:t>cz</a:t>
            </a:r>
            <a:r>
              <a:rPr lang="cs-CZ" sz="1200" dirty="0"/>
              <a:t>). </a:t>
            </a:r>
          </a:p>
          <a:p>
            <a:endParaRPr lang="cs-CZ" sz="1400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084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F3104DE6-F95A-4B9F-9D34-ECF9CBB5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cs-CZ"/>
              <a:t>Alternativa hypoxického tréninku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8926591C-5C86-4643-81D9-27CFEB68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916113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Spát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hypoxických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stanech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přirozených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podmínkách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Spát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hypoxických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stanech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Spát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přirozených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podmínkách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hypoxických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domech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stanech</a:t>
            </a:r>
            <a:endParaRPr lang="sk-S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Intermitentní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hypoxický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</a:t>
            </a:r>
            <a:endParaRPr lang="sk-S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41E64-3258-43C8-86A2-1101EBD6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dirty="0" err="1"/>
              <a:t>Hypoxický</a:t>
            </a:r>
            <a:r>
              <a:rPr lang="sk-SK" dirty="0"/>
              <a:t> stan</a:t>
            </a:r>
            <a:br>
              <a:rPr lang="sk-SK" dirty="0"/>
            </a:br>
            <a:endParaRPr lang="sk-SK" dirty="0"/>
          </a:p>
        </p:txBody>
      </p:sp>
      <p:sp>
        <p:nvSpPr>
          <p:cNvPr id="35843" name="Zástupný symbol obsahu 2">
            <a:extLst>
              <a:ext uri="{FF2B5EF4-FFF2-40B4-BE49-F238E27FC236}">
                <a16:creationId xmlns:a16="http://schemas.microsoft.com/office/drawing/2014/main" id="{FFE7F432-91A9-4578-85E4-AA43F367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cs-CZ"/>
              <a:t>Simulovaná nadmořská výška                        2000 – 2200 m.n.m.                     3000 m.n.m. </a:t>
            </a:r>
          </a:p>
        </p:txBody>
      </p:sp>
      <p:sp>
        <p:nvSpPr>
          <p:cNvPr id="4" name="Šípka doprava 3">
            <a:extLst>
              <a:ext uri="{FF2B5EF4-FFF2-40B4-BE49-F238E27FC236}">
                <a16:creationId xmlns:a16="http://schemas.microsoft.com/office/drawing/2014/main" id="{1D7B26A5-46D2-4D76-AC27-15D36735117C}"/>
              </a:ext>
            </a:extLst>
          </p:cNvPr>
          <p:cNvSpPr/>
          <p:nvPr/>
        </p:nvSpPr>
        <p:spPr>
          <a:xfrm>
            <a:off x="6311900" y="2205038"/>
            <a:ext cx="863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pic>
        <p:nvPicPr>
          <p:cNvPr id="35845" name="Picture 2" descr="http://www.hypoxickaterapie.cz/fotky1125/fotos/_vyr_5Deluxe-tent.jpg">
            <a:extLst>
              <a:ext uri="{FF2B5EF4-FFF2-40B4-BE49-F238E27FC236}">
                <a16:creationId xmlns:a16="http://schemas.microsoft.com/office/drawing/2014/main" id="{9C09453E-9E2E-4EDD-9624-7CE2016A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3573464"/>
            <a:ext cx="25622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ACDA201A-0F75-4C9F-AA0B-60D0DF28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1" y="2565401"/>
            <a:ext cx="8634413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2">
            <a:extLst>
              <a:ext uri="{FF2B5EF4-FFF2-40B4-BE49-F238E27FC236}">
                <a16:creationId xmlns:a16="http://schemas.microsoft.com/office/drawing/2014/main" id="{71E4A48F-3FBE-4C7E-8390-5E21E3AF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25426"/>
            <a:ext cx="68199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>
            <a:extLst>
              <a:ext uri="{FF2B5EF4-FFF2-40B4-BE49-F238E27FC236}">
                <a16:creationId xmlns:a16="http://schemas.microsoft.com/office/drawing/2014/main" id="{7DD6A579-B6B9-427E-8F64-37A30614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12876"/>
            <a:ext cx="68389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ovéPole 1">
            <a:extLst>
              <a:ext uri="{FF2B5EF4-FFF2-40B4-BE49-F238E27FC236}">
                <a16:creationId xmlns:a16="http://schemas.microsoft.com/office/drawing/2014/main" id="{446FA3BB-A009-4D0C-AF2A-4F668569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1042989"/>
            <a:ext cx="1811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Pupiš, 2012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010DBCF-4540-4936-A9A3-432A2CB9F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Možné zlepšení fyziol. parametrů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5CDEE34-936C-4D46-9BC9-0C2D2A52F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čtyřtýdenní pobyt v nadmořské výšce 2500 m spojený s intenzivním tréninkem ve výšce 1250 m zvýšil u elitních běžců množství: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 hemoglobinu v průměru o více než </a:t>
            </a:r>
            <a:r>
              <a:rPr lang="cs-CZ" altLang="cs-CZ" sz="2400" b="1"/>
              <a:t>10%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VO2 max</a:t>
            </a:r>
            <a:r>
              <a:rPr lang="cs-CZ" altLang="cs-CZ" sz="2400" b="1"/>
              <a:t>. o 3%,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postačuje k výraznému zvýšení výkonnosti až o </a:t>
            </a:r>
            <a:r>
              <a:rPr lang="cs-CZ" altLang="cs-CZ" sz="2400" b="1"/>
              <a:t>2% na trati 3 km</a:t>
            </a:r>
            <a:r>
              <a:rPr lang="cs-CZ" altLang="cs-CZ" sz="2400" i="1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Jiné údaje dokonce hovoří o zlepšení výkonu v běhu na 3 míle (4,8 km) až o 35 sekund (7%)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Další pozorování zjistila u netrénovaných mužů při šestitýdenním cvičení na ergometru (30 min. denně po 5 dní v týdnu) ve výšce 3850 m zvýšení VO2 max. až o 11%, zvětšení objemu stehenní svaloviny o 5% a zvýšení počtu mitochondrií o 59%.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C2B03E64-54E9-4305-BF7C-66B2F8B9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cs-CZ"/>
              <a:t>Hypoxie vs. doping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6067CA67-BA98-455D-8398-4BB68305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sk-SK" dirty="0" err="1"/>
              <a:t>Lippi</a:t>
            </a:r>
            <a:r>
              <a:rPr lang="sk-SK" dirty="0"/>
              <a:t> </a:t>
            </a:r>
            <a:r>
              <a:rPr lang="sk-SK" dirty="0" err="1"/>
              <a:t>et</a:t>
            </a:r>
            <a:r>
              <a:rPr lang="sk-SK" dirty="0"/>
              <a:t>. al. (2006) označil </a:t>
            </a:r>
            <a:r>
              <a:rPr lang="sk-SK" dirty="0" err="1"/>
              <a:t>hypoxii</a:t>
            </a:r>
            <a:r>
              <a:rPr lang="sk-SK" dirty="0"/>
              <a:t> za dopingovou </a:t>
            </a:r>
            <a:r>
              <a:rPr lang="sk-SK" dirty="0" err="1"/>
              <a:t>metodu</a:t>
            </a:r>
            <a:endParaRPr lang="sk-SK" dirty="0"/>
          </a:p>
          <a:p>
            <a:pPr algn="just" eaLnBrk="1" hangingPunct="1">
              <a:defRPr/>
            </a:pPr>
            <a:r>
              <a:rPr lang="sk-SK" dirty="0"/>
              <a:t>Techniky </a:t>
            </a:r>
            <a:r>
              <a:rPr lang="sk-SK" dirty="0" err="1"/>
              <a:t>krevního</a:t>
            </a:r>
            <a:r>
              <a:rPr lang="sk-SK" dirty="0"/>
              <a:t> dopingu </a:t>
            </a:r>
            <a:r>
              <a:rPr lang="sk-SK" dirty="0" err="1"/>
              <a:t>rozdělil</a:t>
            </a:r>
            <a:r>
              <a:rPr lang="sk-SK" dirty="0"/>
              <a:t> </a:t>
            </a:r>
            <a:r>
              <a:rPr lang="sk-SK" dirty="0" err="1"/>
              <a:t>následovně</a:t>
            </a:r>
            <a:r>
              <a:rPr lang="sk-SK" dirty="0"/>
              <a:t>:</a:t>
            </a:r>
          </a:p>
          <a:p>
            <a:pPr lvl="1" eaLnBrk="1" hangingPunct="1">
              <a:defRPr/>
            </a:pPr>
            <a:r>
              <a:rPr lang="sk-SK" dirty="0" err="1"/>
              <a:t>Krevní</a:t>
            </a:r>
            <a:r>
              <a:rPr lang="sk-SK" dirty="0"/>
              <a:t> </a:t>
            </a:r>
            <a:r>
              <a:rPr lang="sk-SK" dirty="0" err="1"/>
              <a:t>transfůze</a:t>
            </a:r>
            <a:r>
              <a:rPr lang="sk-SK" dirty="0"/>
              <a:t>.</a:t>
            </a:r>
          </a:p>
          <a:p>
            <a:pPr lvl="1" eaLnBrk="1" hangingPunct="1">
              <a:defRPr/>
            </a:pPr>
            <a:r>
              <a:rPr lang="sk-SK" dirty="0" err="1"/>
              <a:t>Substance</a:t>
            </a:r>
            <a:r>
              <a:rPr lang="sk-SK" dirty="0"/>
              <a:t> </a:t>
            </a:r>
            <a:r>
              <a:rPr lang="sk-SK" dirty="0" err="1"/>
              <a:t>stimulující</a:t>
            </a:r>
            <a:r>
              <a:rPr lang="sk-SK" dirty="0"/>
              <a:t> </a:t>
            </a:r>
            <a:r>
              <a:rPr lang="sk-SK" dirty="0" err="1"/>
              <a:t>erytropoézu</a:t>
            </a:r>
            <a:r>
              <a:rPr lang="sk-SK" dirty="0"/>
              <a:t>.</a:t>
            </a:r>
          </a:p>
          <a:p>
            <a:pPr lvl="1" eaLnBrk="1" hangingPunct="1">
              <a:defRPr/>
            </a:pPr>
            <a:r>
              <a:rPr lang="sk-SK" b="1" u="sng" dirty="0" err="1"/>
              <a:t>Hypoxický</a:t>
            </a:r>
            <a:r>
              <a:rPr lang="sk-SK" b="1" u="sng" dirty="0"/>
              <a:t> </a:t>
            </a:r>
            <a:r>
              <a:rPr lang="sk-SK" b="1" u="sng" dirty="0" err="1"/>
              <a:t>trénink</a:t>
            </a:r>
            <a:r>
              <a:rPr lang="sk-SK" b="1" u="sng" dirty="0"/>
              <a:t>. </a:t>
            </a:r>
          </a:p>
          <a:p>
            <a:pPr lvl="1" eaLnBrk="1" hangingPunct="1">
              <a:defRPr/>
            </a:pPr>
            <a:r>
              <a:rPr lang="sk-SK" dirty="0" err="1"/>
              <a:t>Krevní</a:t>
            </a:r>
            <a:r>
              <a:rPr lang="sk-SK" dirty="0"/>
              <a:t> </a:t>
            </a:r>
            <a:r>
              <a:rPr lang="sk-SK" dirty="0" err="1"/>
              <a:t>substance</a:t>
            </a:r>
            <a:r>
              <a:rPr lang="sk-SK" dirty="0"/>
              <a:t>.</a:t>
            </a:r>
          </a:p>
          <a:p>
            <a:pPr lvl="1" eaLnBrk="1" hangingPunct="1">
              <a:defRPr/>
            </a:pPr>
            <a:r>
              <a:rPr lang="sk-SK" dirty="0" err="1"/>
              <a:t>Suplementy</a:t>
            </a:r>
            <a:r>
              <a:rPr lang="sk-SK" dirty="0"/>
              <a:t>.</a:t>
            </a:r>
          </a:p>
          <a:p>
            <a:pPr lvl="1" eaLnBrk="1" hangingPunct="1">
              <a:defRPr/>
            </a:pPr>
            <a:r>
              <a:rPr lang="sk-SK" dirty="0"/>
              <a:t>Genetický doping.</a:t>
            </a:r>
          </a:p>
          <a:p>
            <a:pPr eaLnBrk="1" hangingPunct="1"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0A84874B-202C-44A4-939F-DA3890F24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9275"/>
            <a:ext cx="8229600" cy="55768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sk-SK" i="1" dirty="0"/>
          </a:p>
          <a:p>
            <a:pPr eaLnBrk="1" hangingPunct="1">
              <a:defRPr/>
            </a:pPr>
            <a:r>
              <a:rPr lang="sk-SK" i="1" dirty="0"/>
              <a:t>EPO</a:t>
            </a:r>
          </a:p>
          <a:p>
            <a:pPr eaLnBrk="1" hangingPunct="1">
              <a:defRPr/>
            </a:pPr>
            <a:endParaRPr lang="sk-SK" b="1" i="1" dirty="0"/>
          </a:p>
          <a:p>
            <a:pPr eaLnBrk="1" hangingPunct="1">
              <a:defRPr/>
            </a:pPr>
            <a:endParaRPr lang="sk-SK" b="1" i="1" dirty="0"/>
          </a:p>
          <a:p>
            <a:pPr eaLnBrk="1" hangingPunct="1">
              <a:defRPr/>
            </a:pPr>
            <a:endParaRPr lang="sk-SK" b="1" i="1" dirty="0"/>
          </a:p>
          <a:p>
            <a:pPr eaLnBrk="1" hangingPunct="1">
              <a:defRPr/>
            </a:pPr>
            <a:r>
              <a:rPr lang="sk-SK" i="1" dirty="0"/>
              <a:t>HIF</a:t>
            </a:r>
            <a:r>
              <a:rPr lang="sk-SK" dirty="0"/>
              <a:t>-1α - </a:t>
            </a:r>
            <a:r>
              <a:rPr lang="cs-CZ" dirty="0"/>
              <a:t>hypoxií indukovaný faktor 1</a:t>
            </a:r>
            <a:r>
              <a:rPr lang="el-GR" baseline="30000" dirty="0"/>
              <a:t>α</a:t>
            </a:r>
            <a:r>
              <a:rPr lang="cs-CZ" baseline="30000" dirty="0"/>
              <a:t> </a:t>
            </a:r>
            <a:endParaRPr lang="sk-SK" dirty="0"/>
          </a:p>
          <a:p>
            <a:pPr lvl="1" eaLnBrk="1" hangingPunct="1">
              <a:defRPr/>
            </a:pPr>
            <a:r>
              <a:rPr lang="sk-SK" i="1" dirty="0"/>
              <a:t>Reguluje syntézu EPO</a:t>
            </a:r>
          </a:p>
          <a:p>
            <a:pPr eaLnBrk="1" hangingPunct="1">
              <a:defRPr/>
            </a:pPr>
            <a:endParaRPr lang="sk-SK" i="1" dirty="0"/>
          </a:p>
          <a:p>
            <a:pPr eaLnBrk="1" hangingPunct="1">
              <a:defRPr/>
            </a:pPr>
            <a:r>
              <a:rPr lang="sk-SK" i="1" dirty="0" err="1"/>
              <a:t>Hepcidin</a:t>
            </a:r>
            <a:r>
              <a:rPr lang="sk-SK" dirty="0"/>
              <a:t> </a:t>
            </a:r>
          </a:p>
          <a:p>
            <a:pPr lvl="1" eaLnBrk="1" hangingPunct="1">
              <a:defRPr/>
            </a:pPr>
            <a:r>
              <a:rPr lang="cs-CZ" dirty="0"/>
              <a:t>regulátor metabolismu železa</a:t>
            </a: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endParaRPr lang="sk-SK" dirty="0"/>
          </a:p>
        </p:txBody>
      </p:sp>
      <p:pic>
        <p:nvPicPr>
          <p:cNvPr id="39939" name="Picture 2" descr="http://upload.wikimedia.org/wikipedia/commons/thumb/e/ed/PDB_1m4f_EBI.jpg/300px-PDB_1m4f_EBI.jpg">
            <a:hlinkClick r:id="rId2"/>
            <a:extLst>
              <a:ext uri="{FF2B5EF4-FFF2-40B4-BE49-F238E27FC236}">
                <a16:creationId xmlns:a16="http://schemas.microsoft.com/office/drawing/2014/main" id="{06D36C6A-19A8-4146-8FD5-E609AB48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076701"/>
            <a:ext cx="2376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us.123rf.com/400wm/400/400/molekuul/molekuul1206/molekuul120600070/14179550-chemical-structure-of-human-erythropoietin-epo--this-hormone-controls-the-production-of-red-blood-ce.jpg">
            <a:extLst>
              <a:ext uri="{FF2B5EF4-FFF2-40B4-BE49-F238E27FC236}">
                <a16:creationId xmlns:a16="http://schemas.microsoft.com/office/drawing/2014/main" id="{F3E29D5C-CED4-4B66-BEC9-68DAC882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889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PDB 1lm8 EBI.jpg">
            <a:hlinkClick r:id="rId5"/>
            <a:extLst>
              <a:ext uri="{FF2B5EF4-FFF2-40B4-BE49-F238E27FC236}">
                <a16:creationId xmlns:a16="http://schemas.microsoft.com/office/drawing/2014/main" id="{37671ED9-F82E-4988-8DC5-38D4937F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9" y="1049339"/>
            <a:ext cx="304958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BB549549-337F-482C-91CC-6FCD0231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Snášenlivost tréninku ve vyšší nadmořské výšce u dětí a mládeže podle Pahuda (1986) In Suchý a Dovalil:</a:t>
            </a:r>
            <a:br>
              <a:rPr lang="cs-CZ" altLang="cs-CZ" sz="2800"/>
            </a:br>
            <a:endParaRPr lang="cs-CZ" altLang="cs-CZ" sz="2800"/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C2737E3B-17A5-4C4B-9836-5E0B3D98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názory na vhodnost přípravy se liší (pokud trvale bydlí do 1000 m.n.m.)</a:t>
            </a:r>
          </a:p>
          <a:p>
            <a:pPr eaLnBrk="1" hangingPunct="1"/>
            <a:r>
              <a:rPr lang="cs-CZ" altLang="cs-CZ"/>
              <a:t>pro věk 10 let – 2000 m.n.m., pro 14 let – 2500 m.n.m., pro 16 let – 3000 m.n.m.</a:t>
            </a:r>
          </a:p>
          <a:p>
            <a:pPr eaLnBrk="1" hangingPunct="1"/>
            <a:r>
              <a:rPr lang="cs-CZ" altLang="cs-CZ"/>
              <a:t>pro 18 let a více – bez omezení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78000"/>
            <a:ext cx="11706447" cy="451576"/>
          </a:xfrm>
        </p:spPr>
        <p:txBody>
          <a:bodyPr/>
          <a:lstStyle/>
          <a:p>
            <a:r>
              <a:rPr lang="cs-CZ" dirty="0"/>
              <a:t>Vliv hypoxie na vazbu a transport kyslíku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564411"/>
            <a:ext cx="10934121" cy="4347291"/>
          </a:xfrm>
        </p:spPr>
        <p:txBody>
          <a:bodyPr/>
          <a:lstStyle/>
          <a:p>
            <a:r>
              <a:rPr lang="cs-CZ" sz="1400" b="1" dirty="0"/>
              <a:t>Míra využití kyslíku při produkci energie </a:t>
            </a:r>
            <a:r>
              <a:rPr lang="cs-CZ" sz="1400" dirty="0"/>
              <a:t>= z nejzásadnějších faktorů, které podmiňují úspěch u silově vytrvalostních a vytrvalostních sportů. </a:t>
            </a:r>
          </a:p>
          <a:p>
            <a:r>
              <a:rPr lang="cs-CZ" sz="1400" dirty="0"/>
              <a:t>faktor znám jako VO</a:t>
            </a:r>
            <a:r>
              <a:rPr lang="cs-CZ" sz="1400" baseline="-25000" dirty="0"/>
              <a:t>2</a:t>
            </a:r>
            <a:r>
              <a:rPr lang="cs-CZ" sz="1400" dirty="0"/>
              <a:t>, - jak moc je účinný oběhový a dýchací systém</a:t>
            </a:r>
          </a:p>
          <a:p>
            <a:r>
              <a:rPr lang="cs-CZ" sz="1400" dirty="0"/>
              <a:t> Mnozí autoři považují hypoxický trénink za akcelerátor VO</a:t>
            </a:r>
            <a:r>
              <a:rPr lang="cs-CZ" sz="1400" baseline="-25000" dirty="0"/>
              <a:t>2</a:t>
            </a:r>
            <a:r>
              <a:rPr lang="cs-CZ" sz="1400" dirty="0"/>
              <a:t>max (maximální spotřeby kyslíku), který je způsobený nárůstem počtu červených krvinek </a:t>
            </a:r>
          </a:p>
          <a:p>
            <a:r>
              <a:rPr lang="cs-CZ" sz="1400" dirty="0" err="1"/>
              <a:t>Robergs</a:t>
            </a:r>
            <a:r>
              <a:rPr lang="cs-CZ" sz="1400" dirty="0"/>
              <a:t> a kol. (1998) akutně sníží VO</a:t>
            </a:r>
            <a:r>
              <a:rPr lang="cs-CZ" sz="1400" baseline="-25000" dirty="0"/>
              <a:t>2</a:t>
            </a:r>
            <a:r>
              <a:rPr lang="cs-CZ" sz="1400" dirty="0"/>
              <a:t>max při vystavení organismu hypoxickému tréninku </a:t>
            </a:r>
          </a:p>
          <a:p>
            <a:r>
              <a:rPr lang="cs-CZ" sz="1400" dirty="0"/>
              <a:t>Při 1200 m. n. m. dojde ke snížení asi o 5 – 10 % a od nadmořské výšky 1600 metrů dochází při každých 1000 metrech výšky pokles o 9 - 11 </a:t>
            </a:r>
          </a:p>
          <a:p>
            <a:r>
              <a:rPr lang="cs-CZ" sz="1400" b="1" dirty="0"/>
              <a:t>Transportní systém kyslíku v lidském těle </a:t>
            </a:r>
            <a:r>
              <a:rPr lang="cs-CZ" sz="1400" dirty="0"/>
              <a:t>(neboli spotřeba kyslíku organismem) lze rozdělit na periferní a centrální fyziologické faktory</a:t>
            </a:r>
          </a:p>
          <a:p>
            <a:pPr lvl="1"/>
            <a:r>
              <a:rPr lang="cs-CZ" sz="1400" dirty="0"/>
              <a:t> Periferní faktory kontrolují rychlost vyplavení kyslíku z krve do pracujících svalů. </a:t>
            </a:r>
          </a:p>
          <a:p>
            <a:pPr lvl="1"/>
            <a:r>
              <a:rPr lang="cs-CZ" sz="1400" dirty="0"/>
              <a:t>Centrální faktory skrze krev ovlivňují rychlost dodávky kyslíku ze srdce do pracujících svalů (</a:t>
            </a:r>
            <a:r>
              <a:rPr lang="cs-CZ" sz="1400" dirty="0" err="1"/>
              <a:t>Wilber</a:t>
            </a:r>
            <a:r>
              <a:rPr lang="cs-CZ" sz="1400" dirty="0"/>
              <a:t>, 2001). </a:t>
            </a:r>
          </a:p>
          <a:p>
            <a:r>
              <a:rPr lang="cs-CZ" sz="1400" b="1" dirty="0"/>
              <a:t> 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79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78000"/>
            <a:ext cx="11706447" cy="451576"/>
          </a:xfrm>
        </p:spPr>
        <p:txBody>
          <a:bodyPr/>
          <a:lstStyle/>
          <a:p>
            <a:r>
              <a:rPr lang="cs-CZ" dirty="0"/>
              <a:t>Vliv hypoxie na oběhový a dýchací systém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19862"/>
            <a:ext cx="10753200" cy="3509159"/>
          </a:xfrm>
        </p:spPr>
        <p:txBody>
          <a:bodyPr/>
          <a:lstStyle/>
          <a:p>
            <a:r>
              <a:rPr lang="cs-CZ" sz="1400" dirty="0"/>
              <a:t>Oběhový systém slouží k tomu, aby rozváděl krev po organismu. </a:t>
            </a:r>
          </a:p>
          <a:p>
            <a:r>
              <a:rPr lang="cs-CZ" sz="1400" dirty="0"/>
              <a:t>v hypoxickém prostředí, oběhový systém snaží snížení parciální tlak kyslíku kompenzovat dopravou zvýšeného objemu krve, a to za pomoci zvýšeného systolického srdečního objemu, minutového srdečního objemu a tepové frekvence (</a:t>
            </a:r>
            <a:r>
              <a:rPr lang="cs-CZ" sz="1400" dirty="0" err="1"/>
              <a:t>Wilmore</a:t>
            </a:r>
            <a:r>
              <a:rPr lang="cs-CZ" sz="1400" dirty="0"/>
              <a:t> a kol., 2008). </a:t>
            </a:r>
          </a:p>
          <a:p>
            <a:r>
              <a:rPr lang="cs-CZ" b="1" dirty="0"/>
              <a:t> </a:t>
            </a:r>
            <a:r>
              <a:rPr lang="cs-CZ" sz="1400" dirty="0"/>
              <a:t>Dýchání podléhá regulaci = zajišťuje vhodnou koncentraci kyslíku, oxidu uhličitého a vodíkových iontů, a to jak v krvi, tak ve tkáních.</a:t>
            </a:r>
          </a:p>
          <a:p>
            <a:r>
              <a:rPr lang="cs-CZ" sz="1400" dirty="0"/>
              <a:t>Nervové buňky mozkového kmene jsou citlivé na vzestup koncentrace oxidu uhličitého a vodíkových iontů, </a:t>
            </a:r>
          </a:p>
          <a:p>
            <a:r>
              <a:rPr lang="cs-CZ" sz="1400" dirty="0"/>
              <a:t>akutní hypoxie, která znamená pokles parciálního tlaku kyslíku, stimuluje dýchání přes periferní chemoreceptory, a to zejména přes karotická tělíska (to je tkáň, která je umístěna v krkavici tedy v tepně, směřující od hlavy). </a:t>
            </a:r>
          </a:p>
          <a:p>
            <a:r>
              <a:rPr lang="cs-CZ" sz="1400" b="1" dirty="0"/>
              <a:t>Zvýšená plicní ventilace je jednou z prvních fyziologických odpovědí organismu na akutní hypoxii</a:t>
            </a:r>
            <a:r>
              <a:rPr lang="cs-CZ" sz="1400" dirty="0"/>
              <a:t>. </a:t>
            </a:r>
          </a:p>
          <a:p>
            <a:r>
              <a:rPr lang="cs-CZ" sz="1400" dirty="0"/>
              <a:t>již po několika minutách může nastat hyperventilace </a:t>
            </a:r>
          </a:p>
          <a:p>
            <a:r>
              <a:rPr lang="cs-CZ" sz="1400" dirty="0"/>
              <a:t>V klidu se ventilace zvyšuje až při poklesu parciálního tlaku kyslíku ve vdechovaném vzduchu pod 50 – 60 </a:t>
            </a:r>
            <a:r>
              <a:rPr lang="cs-CZ" sz="1400" dirty="0" err="1"/>
              <a:t>mmHg</a:t>
            </a:r>
            <a:r>
              <a:rPr lang="cs-CZ" sz="1400" dirty="0"/>
              <a:t> - v hypoxickém prostředí odpovídá výšce 3000 m. n. m. (do 3000 m. n. m. je hyperventilace dočasná, zatímco nad 3000 m. n. m. je stálá). </a:t>
            </a:r>
          </a:p>
          <a:p>
            <a:r>
              <a:rPr lang="cs-CZ" sz="1400" dirty="0"/>
              <a:t>Při fyzické zátěži k hyperventilaci dochází již při hypoxii odpovídající podstatně nižší výšce. </a:t>
            </a:r>
          </a:p>
          <a:p>
            <a:r>
              <a:rPr lang="cs-CZ" sz="1400" dirty="0"/>
              <a:t>Po několika dnech strávených v hypoxickém prostředí dochází k</a:t>
            </a:r>
            <a:r>
              <a:rPr lang="cs-CZ" sz="1400" b="1" dirty="0"/>
              <a:t> tzv. </a:t>
            </a:r>
            <a:r>
              <a:rPr lang="cs-CZ" sz="1400" b="1" dirty="0" err="1"/>
              <a:t>plateau</a:t>
            </a:r>
            <a:r>
              <a:rPr lang="cs-CZ" sz="1400" b="1" dirty="0"/>
              <a:t> hyperventilaci</a:t>
            </a:r>
            <a:r>
              <a:rPr lang="cs-CZ" sz="1400" dirty="0"/>
              <a:t>, po které se dýcháním vrací k hodnotám v </a:t>
            </a:r>
            <a:r>
              <a:rPr lang="cs-CZ" sz="1400" dirty="0" err="1"/>
              <a:t>normoxii</a:t>
            </a:r>
            <a:r>
              <a:rPr lang="cs-CZ" sz="1400" dirty="0"/>
              <a:t>. </a:t>
            </a:r>
            <a:r>
              <a:rPr lang="cs-CZ" sz="1400" dirty="0" err="1"/>
              <a:t>Wilmore</a:t>
            </a:r>
            <a:r>
              <a:rPr lang="cs-CZ" sz="1400" dirty="0"/>
              <a:t> a kol. (2008)</a:t>
            </a:r>
          </a:p>
          <a:p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58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78000"/>
            <a:ext cx="11706447" cy="451576"/>
          </a:xfrm>
        </p:spPr>
        <p:txBody>
          <a:bodyPr/>
          <a:lstStyle/>
          <a:p>
            <a:r>
              <a:rPr lang="cs-CZ" dirty="0"/>
              <a:t> Vliv hypoxie na krevní obraz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64411"/>
            <a:ext cx="10753200" cy="3509159"/>
          </a:xfrm>
        </p:spPr>
        <p:txBody>
          <a:bodyPr/>
          <a:lstStyle/>
          <a:p>
            <a:r>
              <a:rPr lang="cs-CZ" sz="1400" dirty="0"/>
              <a:t>na prvním stupni všech reakcí, které upravují přenos kyslíku krví mezi pracujícím svalstvem a plícemi, je hormon </a:t>
            </a:r>
            <a:r>
              <a:rPr lang="cs-CZ" sz="1400" b="1" dirty="0"/>
              <a:t>erytropoetin</a:t>
            </a:r>
            <a:r>
              <a:rPr lang="cs-CZ" sz="1400" dirty="0"/>
              <a:t> jinak známý jako EPO (má glykoproteinovou povahu a tvoří se z 10 % v játrech a v 90 % v </a:t>
            </a:r>
            <a:r>
              <a:rPr lang="cs-CZ" sz="1400" dirty="0" err="1"/>
              <a:t>v</a:t>
            </a:r>
            <a:r>
              <a:rPr lang="cs-CZ" sz="1400" dirty="0"/>
              <a:t> ledvinách). </a:t>
            </a:r>
          </a:p>
          <a:p>
            <a:r>
              <a:rPr lang="cs-CZ" sz="1400" dirty="0"/>
              <a:t>Tvorba erytropoetinu je </a:t>
            </a:r>
            <a:r>
              <a:rPr lang="cs-CZ" sz="1400" b="1" dirty="0"/>
              <a:t>závislá na receptorech v ledvinách</a:t>
            </a:r>
            <a:r>
              <a:rPr lang="cs-CZ" sz="1400" dirty="0"/>
              <a:t>. </a:t>
            </a:r>
          </a:p>
          <a:p>
            <a:r>
              <a:rPr lang="cs-CZ" sz="1400" dirty="0"/>
              <a:t>receptory v ledvinách zaznamenají hypoxickou situaci, začnou stimulovat tvorbu erytropoetinu, což tělu dává </a:t>
            </a:r>
            <a:r>
              <a:rPr lang="cs-CZ" sz="1400" b="1" dirty="0"/>
              <a:t>signál pro nárůst tvorby erytrocytů </a:t>
            </a:r>
            <a:r>
              <a:rPr lang="cs-CZ" sz="1400" dirty="0"/>
              <a:t>(červených krvinek) </a:t>
            </a:r>
            <a:r>
              <a:rPr lang="cs-CZ" sz="1400" b="1" dirty="0"/>
              <a:t>v kostní dřeni</a:t>
            </a:r>
            <a:r>
              <a:rPr lang="cs-CZ" sz="1400" dirty="0"/>
              <a:t>, </a:t>
            </a:r>
          </a:p>
          <a:p>
            <a:r>
              <a:rPr lang="cs-CZ" sz="1400" b="1" dirty="0"/>
              <a:t>narůstá vazebná kapacita krve pro kyslík </a:t>
            </a:r>
            <a:r>
              <a:rPr lang="cs-CZ" sz="1400" dirty="0"/>
              <a:t>a jeho dodávání k různým tělesným tkáním, a to včetně svalstva. </a:t>
            </a:r>
          </a:p>
          <a:p>
            <a:r>
              <a:rPr lang="cs-CZ" sz="1400" dirty="0"/>
              <a:t>Již po jedné hodině vystavení organismu hypoxii </a:t>
            </a:r>
            <a:r>
              <a:rPr lang="cs-CZ" sz="1400" b="1" dirty="0"/>
              <a:t>začíná nárůst tvorby erytropoetinu</a:t>
            </a:r>
            <a:r>
              <a:rPr lang="cs-CZ" sz="1400" dirty="0"/>
              <a:t>. </a:t>
            </a:r>
          </a:p>
          <a:p>
            <a:r>
              <a:rPr lang="cs-CZ" sz="1400" dirty="0"/>
              <a:t>Vzestup erytropoetinu lze změřit již po třech hodinách v hypoxickém prostředí a podle Bolka (2008a) </a:t>
            </a:r>
          </a:p>
          <a:p>
            <a:r>
              <a:rPr lang="cs-CZ" sz="1400" dirty="0"/>
              <a:t>maximální produkce erytropoetinu mezi </a:t>
            </a:r>
            <a:r>
              <a:rPr lang="cs-CZ" sz="1400" b="1" dirty="0"/>
              <a:t>10. až 30. hodinou od přesunu do hypoxického prostředí</a:t>
            </a:r>
            <a:r>
              <a:rPr lang="cs-CZ" sz="1400" dirty="0"/>
              <a:t>.  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X </a:t>
            </a:r>
            <a:r>
              <a:rPr lang="cs-CZ" sz="1400" dirty="0"/>
              <a:t>Podle výzkumu </a:t>
            </a:r>
            <a:r>
              <a:rPr lang="cs-CZ" sz="1400" dirty="0" err="1"/>
              <a:t>Cedara</a:t>
            </a:r>
            <a:r>
              <a:rPr lang="cs-CZ" sz="1400" dirty="0"/>
              <a:t> (1999) nastává maximální produkce až za </a:t>
            </a:r>
            <a:r>
              <a:rPr lang="cs-CZ" sz="1400" b="1" dirty="0"/>
              <a:t>72 hodin</a:t>
            </a:r>
            <a:r>
              <a:rPr lang="cs-CZ" sz="1400" dirty="0"/>
              <a:t>, přičemž větší nárůst tvorby erytropoetinu nastává při vyšší míře hypoxie. </a:t>
            </a:r>
            <a:endParaRPr lang="cs-CZ" sz="1400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51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A6F08-6A0C-475F-B258-8EEEA535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12A28-1FC4-40E9-8136-74F1E7679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6201-ADA0-4D06-AC8F-B10A2A28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78000"/>
            <a:ext cx="11706447" cy="45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FB9371-5FD6-46B1-A908-27C04B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64411"/>
            <a:ext cx="10753200" cy="3509159"/>
          </a:xfrm>
        </p:spPr>
        <p:txBody>
          <a:bodyPr/>
          <a:lstStyle/>
          <a:p>
            <a:r>
              <a:rPr lang="cs-CZ" sz="1400" dirty="0"/>
              <a:t>Tvorba erytropoetinu je citlivá na pokles parciálního tlaku kyslíku pO</a:t>
            </a:r>
            <a:r>
              <a:rPr lang="cs-CZ" sz="1400" baseline="-25000" dirty="0"/>
              <a:t>2</a:t>
            </a:r>
            <a:r>
              <a:rPr lang="cs-CZ" sz="1400" dirty="0"/>
              <a:t> ve vzduchu a v arteriální krvi = hypoxické prostředí je jedním z největších podnětů na zvýšení počtu erytrocytů. </a:t>
            </a:r>
          </a:p>
          <a:p>
            <a:r>
              <a:rPr lang="cs-CZ" sz="1400" dirty="0"/>
              <a:t>Bolek (2008) - maximální </a:t>
            </a:r>
            <a:r>
              <a:rPr lang="cs-CZ" sz="1400" dirty="0" err="1"/>
              <a:t>retikulocytóza</a:t>
            </a:r>
            <a:r>
              <a:rPr lang="cs-CZ" sz="1400" dirty="0"/>
              <a:t> probíhá po 8 – 10 dnech od vystavení organismu hypoxickému prostředí a zvyšování </a:t>
            </a:r>
            <a:br>
              <a:rPr lang="cs-CZ" sz="1400" dirty="0"/>
            </a:br>
            <a:r>
              <a:rPr lang="cs-CZ" sz="1400" dirty="0"/>
              <a:t>se počtu červených krvinek pokračuje až 6 týdnů. </a:t>
            </a:r>
          </a:p>
          <a:p>
            <a:r>
              <a:rPr lang="cs-CZ" sz="1400" dirty="0"/>
              <a:t>tvorbu a životnost červených krvinek ovlivňuje, a to velmi významně </a:t>
            </a:r>
            <a:r>
              <a:rPr lang="cs-CZ" sz="1400" b="1" dirty="0"/>
              <a:t>disponibilita substrátů nezbytných pro syntézu hemoglobinu</a:t>
            </a:r>
            <a:r>
              <a:rPr lang="cs-CZ" sz="1400" dirty="0"/>
              <a:t>, a to zejména:</a:t>
            </a:r>
          </a:p>
          <a:p>
            <a:endParaRPr lang="cs-CZ" sz="1400" dirty="0"/>
          </a:p>
          <a:p>
            <a:pPr lvl="1"/>
            <a:r>
              <a:rPr lang="cs-CZ" sz="1400" dirty="0"/>
              <a:t> aminokyseliny, železo </a:t>
            </a:r>
          </a:p>
          <a:p>
            <a:pPr lvl="1"/>
            <a:r>
              <a:rPr lang="cs-CZ" sz="1400" dirty="0"/>
              <a:t>B2 – nezbytný pro normální fungování a životnost erytrocytů, </a:t>
            </a:r>
          </a:p>
          <a:p>
            <a:pPr lvl="1"/>
            <a:r>
              <a:rPr lang="cs-CZ" sz="1400" dirty="0"/>
              <a:t>B6 – syntéza hemu (nebílkovinná složka hemoglobinu, která obsahuje atom železa a krevní </a:t>
            </a:r>
            <a:r>
              <a:rPr lang="cs-CZ" sz="1400" dirty="0" err="1"/>
              <a:t>tetrapyrrolové</a:t>
            </a:r>
            <a:r>
              <a:rPr lang="cs-CZ" sz="1400" dirty="0"/>
              <a:t> barvivo), </a:t>
            </a:r>
          </a:p>
          <a:p>
            <a:pPr lvl="1"/>
            <a:r>
              <a:rPr lang="cs-CZ" sz="1400" dirty="0"/>
              <a:t>B12 – důležitý pro zrání červených krvinek, společně s kyselinou listovou je důležitý při buněčném dělení a diferenciaci, </a:t>
            </a:r>
          </a:p>
          <a:p>
            <a:pPr lvl="1"/>
            <a:r>
              <a:rPr lang="cs-CZ" sz="1400" dirty="0"/>
              <a:t>C – důležitý pro metabolismus železa a k udržování hladiny sérového feritinu. </a:t>
            </a:r>
            <a:r>
              <a:rPr lang="cs-CZ" sz="1400" b="1" dirty="0"/>
              <a:t> 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45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D5D55D-E0BE-4C31-A470-46595D5B0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Cíl HAT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3BC320B-C7AF-4078-B880-000B355C8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zvýšit výkonnost tréninkem ve vysoké nadmořské výšce</a:t>
            </a:r>
          </a:p>
          <a:p>
            <a:pPr eaLnBrk="1" hangingPunct="1"/>
            <a:endParaRPr lang="cs-CZ" altLang="cs-CZ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využití nízké koncentrace kyslíku v ovzduší (hypoxie) </a:t>
            </a:r>
          </a:p>
          <a:p>
            <a:pPr eaLnBrk="1" hangingPunct="1"/>
            <a:endParaRPr lang="cs-CZ" altLang="cs-CZ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výzkumy reakcí lidského těla na VH zátěž patří k těm nejvíce rozporným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PORT-CZ.potx" id="{EB88D0DB-7743-4528-9EE8-DD95BA8206E6}" vid="{F99CF5B8-3D60-4D07-AB66-45385955F63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prezentace-sport-cz</Template>
  <TotalTime>95</TotalTime>
  <Words>4018</Words>
  <Application>Microsoft Office PowerPoint</Application>
  <PresentationFormat>Širokoúhlá obrazovka</PresentationFormat>
  <Paragraphs>425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inherit</vt:lpstr>
      <vt:lpstr>Tahoma</vt:lpstr>
      <vt:lpstr>Times New Roman</vt:lpstr>
      <vt:lpstr>Wingdings</vt:lpstr>
      <vt:lpstr>Prezentace_MU_CZ</vt:lpstr>
      <vt:lpstr>Hypoxický trénink</vt:lpstr>
      <vt:lpstr>Historie</vt:lpstr>
      <vt:lpstr>Hypoxie</vt:lpstr>
      <vt:lpstr>Fyzikální aspekty tréninku ve vyšší nadmořské výšce </vt:lpstr>
      <vt:lpstr>Vliv hypoxie na vazbu a transport kyslíku  </vt:lpstr>
      <vt:lpstr>Vliv hypoxie na oběhový a dýchací systém </vt:lpstr>
      <vt:lpstr> Vliv hypoxie na krevní obraz </vt:lpstr>
      <vt:lpstr>Prezentace aplikace PowerPoint</vt:lpstr>
      <vt:lpstr>Cíl HAT</vt:lpstr>
      <vt:lpstr>Adaptace u obyvatel velehor</vt:lpstr>
      <vt:lpstr>Prezentace aplikace PowerPoint</vt:lpstr>
      <vt:lpstr>Prezentace aplikace PowerPoint</vt:lpstr>
      <vt:lpstr>Prezentace aplikace PowerPoint</vt:lpstr>
      <vt:lpstr>Závěr</vt:lpstr>
      <vt:lpstr>Reakce na krátkodobé vystavení hypoxii </vt:lpstr>
      <vt:lpstr>Prezentace aplikace PowerPoint</vt:lpstr>
      <vt:lpstr>Prezentace aplikace PowerPoint</vt:lpstr>
      <vt:lpstr>Klesá výkonnost (s poklesem VO2 max) </vt:lpstr>
      <vt:lpstr>Prezentace aplikace PowerPoint</vt:lpstr>
      <vt:lpstr>Sprinteři a VH</vt:lpstr>
      <vt:lpstr>Adaptace při sportovním tréninku v hypoxii</vt:lpstr>
      <vt:lpstr>Hormonální reakce na VnV</vt:lpstr>
      <vt:lpstr>Prezentace aplikace PowerPoint</vt:lpstr>
      <vt:lpstr>Zlepšení oxidativní kapacity svalstva vlivem HAT</vt:lpstr>
      <vt:lpstr>Stálost výše uvedených adaptací po návratu do nížiny</vt:lpstr>
      <vt:lpstr>Trénink ve VnV </vt:lpstr>
      <vt:lpstr>Prezentace aplikace PowerPoint</vt:lpstr>
      <vt:lpstr>Prezentace aplikace PowerPoint</vt:lpstr>
      <vt:lpstr>Prezentace aplikace PowerPoint</vt:lpstr>
      <vt:lpstr>VH trénink - různé záměry: </vt:lpstr>
      <vt:lpstr>Stavba tréninku</vt:lpstr>
      <vt:lpstr>Prezentace aplikace PowerPoint</vt:lpstr>
      <vt:lpstr>Stavba tréninku - III. fáze 12. až 21. den </vt:lpstr>
      <vt:lpstr>Reaklimatizace </vt:lpstr>
      <vt:lpstr>Prezentace aplikace PowerPoint</vt:lpstr>
      <vt:lpstr>Na co nezapomenout</vt:lpstr>
      <vt:lpstr>Rizika HAT</vt:lpstr>
      <vt:lpstr>Prezentace aplikace PowerPoint</vt:lpstr>
      <vt:lpstr>Možnosti HAT</vt:lpstr>
      <vt:lpstr>Alternativa hypoxického tréninku</vt:lpstr>
      <vt:lpstr>Hypoxický stan </vt:lpstr>
      <vt:lpstr>Prezentace aplikace PowerPoint</vt:lpstr>
      <vt:lpstr>Možné zlepšení fyziol. parametrů </vt:lpstr>
      <vt:lpstr>Hypoxie vs. doping</vt:lpstr>
      <vt:lpstr>Prezentace aplikace PowerPoint</vt:lpstr>
      <vt:lpstr>Snášenlivost tréninku ve vyšší nadmořské výšce u dětí a mládeže podle Pahuda (1986) In Suchý a Dovalil: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Cacek</dc:creator>
  <cp:lastModifiedBy>Jan Cacek</cp:lastModifiedBy>
  <cp:revision>22</cp:revision>
  <cp:lastPrinted>1601-01-01T00:00:00Z</cp:lastPrinted>
  <dcterms:created xsi:type="dcterms:W3CDTF">2019-11-08T16:15:01Z</dcterms:created>
  <dcterms:modified xsi:type="dcterms:W3CDTF">2021-03-04T12:07:11Z</dcterms:modified>
</cp:coreProperties>
</file>