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4"/>
  </p:notesMasterIdLst>
  <p:handoutMasterIdLst>
    <p:handoutMasterId r:id="rId2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AC8AF"/>
    <a:srgbClr val="0000DC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cs-CZ" dirty="0"/>
              <a:t>Historie volného času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922FC1D-DA6A-449C-971C-7C497BC2589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88BA3E-FC33-4865-B0C5-19772B6857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VČ v antickém Římě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FC992E7-29B7-401D-9DC3-A352B41411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9797"/>
            <a:ext cx="7712800" cy="48874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1. přetrvávání řeckých hodnot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stoicismus </a:t>
            </a:r>
            <a:r>
              <a:rPr lang="cs-CZ" altLang="cs-CZ" sz="3200" dirty="0"/>
              <a:t>– důraz </a:t>
            </a:r>
            <a:br>
              <a:rPr lang="cs-CZ" altLang="cs-CZ" sz="3200" dirty="0"/>
            </a:br>
            <a:r>
              <a:rPr lang="cs-CZ" altLang="cs-CZ" sz="3200" dirty="0"/>
              <a:t>na mravnost, blaženost = </a:t>
            </a:r>
            <a:br>
              <a:rPr lang="cs-CZ" altLang="cs-CZ" sz="3200" dirty="0"/>
            </a:br>
            <a:r>
              <a:rPr lang="cs-CZ" altLang="cs-CZ" sz="3200" dirty="0"/>
              <a:t>žít v souladu s přírodou</a:t>
            </a:r>
            <a:endParaRPr lang="cs-CZ" altLang="cs-CZ" sz="3200" b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Marcus Aurelius (121–180)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2. X </a:t>
            </a:r>
            <a:r>
              <a:rPr lang="cs-CZ" altLang="cs-CZ" sz="3200" b="1" i="1" dirty="0">
                <a:solidFill>
                  <a:srgbClr val="FF0000"/>
                </a:solidFill>
              </a:rPr>
              <a:t>panem et </a:t>
            </a:r>
            <a:r>
              <a:rPr lang="cs-CZ" altLang="cs-CZ" sz="3200" b="1" i="1" dirty="0" err="1">
                <a:solidFill>
                  <a:srgbClr val="FF0000"/>
                </a:solidFill>
              </a:rPr>
              <a:t>circenses</a:t>
            </a:r>
            <a:r>
              <a:rPr lang="cs-CZ" altLang="cs-CZ" sz="3200" b="1" i="1" dirty="0">
                <a:solidFill>
                  <a:srgbClr val="FF0000"/>
                </a:solidFill>
              </a:rPr>
              <a:t> </a:t>
            </a:r>
            <a:r>
              <a:rPr lang="cs-CZ" altLang="cs-CZ" sz="3200" b="1" dirty="0">
                <a:solidFill>
                  <a:srgbClr val="FF0000"/>
                </a:solidFill>
              </a:rPr>
              <a:t>– chléb a hry 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uspokojit lid + získat pro své cíle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význam zábavy v životě lidu</a:t>
            </a:r>
            <a:br>
              <a:rPr lang="cs-CZ" altLang="cs-CZ" sz="3200" dirty="0"/>
            </a:br>
            <a:r>
              <a:rPr lang="cs-CZ" altLang="cs-CZ" sz="3200" dirty="0"/>
              <a:t>(gladiátoři, jezdectví, …)</a:t>
            </a:r>
          </a:p>
        </p:txBody>
      </p:sp>
      <p:pic>
        <p:nvPicPr>
          <p:cNvPr id="6" name="Picture 5" descr="marcus_aurelius">
            <a:extLst>
              <a:ext uri="{FF2B5EF4-FFF2-40B4-BE49-F238E27FC236}">
                <a16:creationId xmlns:a16="http://schemas.microsoft.com/office/drawing/2014/main" id="{4562364F-1308-4659-A839-84F728FBD1F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358" y="1469797"/>
            <a:ext cx="2863899" cy="3827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11083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C361D15-20DE-4FA0-9B7D-C2DADB4A3B0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972166E-0512-4C94-8852-4295FF79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VČ a středověk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71A1A0D-F6EF-42BC-A4E3-49377761CE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30514"/>
            <a:ext cx="8042571" cy="5449485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Křesťanství</a:t>
            </a:r>
            <a:r>
              <a:rPr lang="cs-CZ" altLang="cs-CZ" sz="3200" dirty="0"/>
              <a:t> = asketický vztah k životu 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zbožné nicnedělání = modlitba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VČ </a:t>
            </a:r>
            <a:r>
              <a:rPr lang="cs-CZ" altLang="cs-CZ" sz="3200" dirty="0"/>
              <a:t>= oddech po práci + zbožné rozjímání</a:t>
            </a:r>
            <a:endParaRPr lang="cs-CZ" altLang="cs-CZ" sz="3200" b="1" dirty="0"/>
          </a:p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Tomáš Akvinský</a:t>
            </a:r>
            <a:r>
              <a:rPr lang="cs-CZ" altLang="cs-CZ" sz="3200" dirty="0"/>
              <a:t> (1225–1274)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život pozemský = zbožné rozjímání = </a:t>
            </a:r>
            <a:br>
              <a:rPr lang="cs-CZ" altLang="cs-CZ" sz="3200" dirty="0"/>
            </a:br>
            <a:r>
              <a:rPr lang="cs-CZ" altLang="cs-CZ" sz="3200" dirty="0"/>
              <a:t>příprava na posmrtný život (viz i JAK)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kontemplace – hluboká </a:t>
            </a:r>
            <a:r>
              <a:rPr lang="cs-CZ" altLang="cs-CZ" sz="3200" dirty="0" err="1"/>
              <a:t>motlitba</a:t>
            </a:r>
            <a:r>
              <a:rPr lang="cs-CZ" altLang="cs-CZ" sz="3200" dirty="0"/>
              <a:t>, …</a:t>
            </a:r>
          </a:p>
          <a:p>
            <a:pPr>
              <a:lnSpc>
                <a:spcPct val="100000"/>
              </a:lnSpc>
            </a:pPr>
            <a:r>
              <a:rPr lang="cs-CZ" altLang="cs-CZ" sz="3200" i="1" dirty="0" err="1"/>
              <a:t>ora</a:t>
            </a:r>
            <a:r>
              <a:rPr lang="cs-CZ" altLang="cs-CZ" sz="3200" i="1" dirty="0"/>
              <a:t> et </a:t>
            </a:r>
            <a:r>
              <a:rPr lang="cs-CZ" altLang="cs-CZ" sz="3200" i="1" dirty="0" err="1"/>
              <a:t>labora</a:t>
            </a:r>
            <a:r>
              <a:rPr lang="cs-CZ" altLang="cs-CZ" sz="3200" i="1" dirty="0"/>
              <a:t> </a:t>
            </a:r>
            <a:r>
              <a:rPr lang="cs-CZ" altLang="cs-CZ" sz="3200" dirty="0"/>
              <a:t>(modli se a pracuj)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Protestantství </a:t>
            </a:r>
            <a:r>
              <a:rPr lang="cs-CZ" altLang="cs-CZ" sz="3200" dirty="0"/>
              <a:t>(od 16. století)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význam práce → </a:t>
            </a:r>
            <a:r>
              <a:rPr lang="cs-CZ" altLang="cs-CZ" sz="3200" b="1" dirty="0">
                <a:solidFill>
                  <a:srgbClr val="FF0000"/>
                </a:solidFill>
              </a:rPr>
              <a:t>opovržení zahálkou</a:t>
            </a:r>
            <a:r>
              <a:rPr lang="cs-CZ" altLang="cs-CZ" sz="3200" dirty="0"/>
              <a:t>,</a:t>
            </a:r>
            <a:br>
              <a:rPr lang="cs-CZ" altLang="cs-CZ" sz="3200" dirty="0"/>
            </a:br>
            <a:r>
              <a:rPr lang="cs-CZ" altLang="cs-CZ" sz="3200" dirty="0"/>
              <a:t>včetně zbožného nicnedělání </a:t>
            </a:r>
          </a:p>
          <a:p>
            <a:endParaRPr lang="cs-CZ" dirty="0"/>
          </a:p>
        </p:txBody>
      </p:sp>
      <p:pic>
        <p:nvPicPr>
          <p:cNvPr id="6" name="Picture 5" descr="01-28--TomasAkvinsky-2801-Santiebeati22550">
            <a:extLst>
              <a:ext uri="{FF2B5EF4-FFF2-40B4-BE49-F238E27FC236}">
                <a16:creationId xmlns:a16="http://schemas.microsoft.com/office/drawing/2014/main" id="{7509440B-3AB1-45C6-9E5C-D094C4605A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4047" y="1152751"/>
            <a:ext cx="3099860" cy="39998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089602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BA604B-3895-42C6-8BAE-DF43C3B867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5A7CC6B-BBB0-430A-A163-F9A864B862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74424"/>
            <a:ext cx="10753200" cy="451576"/>
          </a:xfrm>
        </p:spPr>
        <p:txBody>
          <a:bodyPr/>
          <a:lstStyle/>
          <a:p>
            <a:r>
              <a:rPr lang="cs-CZ" altLang="cs-CZ" dirty="0"/>
              <a:t>VČ a renesance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9319BD1-5672-4809-A79C-EB9451ED05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9287" y="1359000"/>
            <a:ext cx="8275400" cy="472248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práce </a:t>
            </a:r>
            <a:r>
              <a:rPr lang="cs-CZ" altLang="cs-CZ" sz="3200" dirty="0"/>
              <a:t>= životní dominanta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nicnedělání = zavrženíhodné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hlavní ctnosti = píle, pracovitost, skromnost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odpočinek </a:t>
            </a:r>
            <a:r>
              <a:rPr lang="cs-CZ" altLang="cs-CZ" sz="3200" dirty="0"/>
              <a:t>(VČ) = regenerace sil pro práci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křesťanský humanismus →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dokonalý, aktivní člověk </a:t>
            </a:r>
            <a:r>
              <a:rPr lang="cs-CZ" altLang="cs-CZ" sz="3200" b="1" dirty="0"/>
              <a:t>→ rozvoj → 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hlavní hodnota = 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poznávat, studovat, tvořit, ...</a:t>
            </a:r>
          </a:p>
        </p:txBody>
      </p:sp>
      <p:pic>
        <p:nvPicPr>
          <p:cNvPr id="6" name="Picture 5" descr="Florencie-radnice1">
            <a:extLst>
              <a:ext uri="{FF2B5EF4-FFF2-40B4-BE49-F238E27FC236}">
                <a16:creationId xmlns:a16="http://schemas.microsoft.com/office/drawing/2014/main" id="{1EDB55DB-8375-424A-9D70-2FC13F5F7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4687" y="1026000"/>
            <a:ext cx="3203801" cy="4806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3878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7A4FBC6-15C5-4835-8520-762DAA36D2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FAC808E-16B2-4EF7-A2D0-A343969CE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Renesanční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52E8A31-A89E-4967-A11F-488D44FD02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7553143" cy="413999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Thomas More </a:t>
            </a:r>
            <a:r>
              <a:rPr lang="cs-CZ" altLang="cs-CZ" sz="3200" dirty="0"/>
              <a:t>(1478–1535)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právník, politik, spisovatel, lord kancléř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VČ na ostrově </a:t>
            </a:r>
            <a:r>
              <a:rPr lang="cs-CZ" altLang="cs-CZ" sz="3200" b="1" i="1" dirty="0">
                <a:solidFill>
                  <a:srgbClr val="FF0000"/>
                </a:solidFill>
              </a:rPr>
              <a:t>Utopia</a:t>
            </a:r>
            <a:r>
              <a:rPr lang="cs-CZ" altLang="cs-CZ" sz="3200" b="1" i="1" dirty="0"/>
              <a:t>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práce = 6 hodin denně (!)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VČ = disponibilita – svoboda – studium, ...</a:t>
            </a:r>
          </a:p>
        </p:txBody>
      </p:sp>
      <p:pic>
        <p:nvPicPr>
          <p:cNvPr id="6" name="Picture 5" descr="ANd9GcTf8BAV58KTWEmr1fNInU0nWArIC5OMivTPCCOXtbLQgIwbKhfh9Q">
            <a:extLst>
              <a:ext uri="{FF2B5EF4-FFF2-40B4-BE49-F238E27FC236}">
                <a16:creationId xmlns:a16="http://schemas.microsoft.com/office/drawing/2014/main" id="{4BFDDD70-6700-4C39-83C4-D2E6E71221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5477" y="1692002"/>
            <a:ext cx="2696524" cy="350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858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235F66-8723-4015-8DA5-52C0751C32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30C8302-0494-417E-9BE6-D551205A5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Renesanční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C9C141C-9339-4815-9047-4193BA40B4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7886"/>
            <a:ext cx="8467543" cy="473011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 err="1"/>
              <a:t>François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Rabelais</a:t>
            </a:r>
            <a:r>
              <a:rPr lang="cs-CZ" altLang="cs-CZ" sz="3200" b="1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(cca 1483–1553)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spisovatel, právník, lékař, vědec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 err="1"/>
              <a:t>Gargantua</a:t>
            </a:r>
            <a:r>
              <a:rPr lang="cs-CZ" altLang="cs-CZ" sz="3200" b="1" i="1" dirty="0"/>
              <a:t> a </a:t>
            </a:r>
            <a:r>
              <a:rPr lang="cs-CZ" altLang="cs-CZ" sz="3200" b="1" i="1" dirty="0" err="1"/>
              <a:t>Pantagruel</a:t>
            </a:r>
            <a:endParaRPr lang="cs-CZ" altLang="cs-CZ" sz="3200" b="1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vzdělanost a kulturnost = životní cíl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nová výchova </a:t>
            </a:r>
            <a:r>
              <a:rPr lang="cs-CZ" altLang="cs-CZ" sz="3200" dirty="0"/>
              <a:t>= studium + práce + hra + </a:t>
            </a:r>
            <a:br>
              <a:rPr lang="cs-CZ" altLang="cs-CZ" sz="3200" dirty="0"/>
            </a:br>
            <a:r>
              <a:rPr lang="cs-CZ" altLang="cs-CZ" sz="3200" dirty="0"/>
              <a:t>zábava – propojení vzdělávání + VČ aktivit + </a:t>
            </a:r>
            <a:br>
              <a:rPr lang="cs-CZ" altLang="cs-CZ" sz="3200" dirty="0"/>
            </a:br>
            <a:r>
              <a:rPr lang="cs-CZ" altLang="cs-CZ" sz="3200" dirty="0"/>
              <a:t>zdravého života (pohyb, sport, ...)</a:t>
            </a:r>
          </a:p>
          <a:p>
            <a:endParaRPr lang="cs-CZ" dirty="0"/>
          </a:p>
        </p:txBody>
      </p:sp>
      <p:pic>
        <p:nvPicPr>
          <p:cNvPr id="6" name="Picture 7" descr="200px-Francois_Rabelais_-_Portrait">
            <a:extLst>
              <a:ext uri="{FF2B5EF4-FFF2-40B4-BE49-F238E27FC236}">
                <a16:creationId xmlns:a16="http://schemas.microsoft.com/office/drawing/2014/main" id="{2A5CEA51-2196-46A4-B955-F06EE09A76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6379" y="1407885"/>
            <a:ext cx="2761827" cy="3410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40883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33E40C-754F-4DD3-812E-ADFA2DC99E6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EDE16F2-9DC5-4B2E-B8B1-9A56CCB21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Renesanční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81EB08-C7B5-4F1D-BF80-3B5E7289BD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6421029" cy="512099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Francis Bacon </a:t>
            </a:r>
            <a:r>
              <a:rPr lang="cs-CZ" altLang="cs-CZ" sz="3200" dirty="0"/>
              <a:t>(1561–1626)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filosof, vědec, historik, </a:t>
            </a:r>
            <a:br>
              <a:rPr lang="cs-CZ" altLang="cs-CZ" sz="3200" dirty="0"/>
            </a:br>
            <a:r>
              <a:rPr lang="cs-CZ" altLang="cs-CZ" sz="3200" dirty="0"/>
              <a:t>politik, lord kancléř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zakladatel empirismu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indukce = moderní věda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i="1" dirty="0"/>
              <a:t>Nová Atlantis</a:t>
            </a:r>
            <a:r>
              <a:rPr lang="cs-CZ" altLang="cs-CZ" sz="3200" i="1" dirty="0"/>
              <a:t> = </a:t>
            </a:r>
            <a:r>
              <a:rPr lang="cs-CZ" altLang="cs-CZ" sz="3200" dirty="0"/>
              <a:t>ideální stát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význam vědy </a:t>
            </a:r>
            <a:r>
              <a:rPr lang="cs-CZ" altLang="cs-CZ" sz="3200" dirty="0"/>
              <a:t>pro společnost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VČ = rozvoj vzdělání</a:t>
            </a:r>
          </a:p>
        </p:txBody>
      </p:sp>
      <p:pic>
        <p:nvPicPr>
          <p:cNvPr id="6" name="Picture 5" descr="220px-Pourbus_Francis_Bacon">
            <a:extLst>
              <a:ext uri="{FF2B5EF4-FFF2-40B4-BE49-F238E27FC236}">
                <a16:creationId xmlns:a16="http://schemas.microsoft.com/office/drawing/2014/main" id="{40E00B47-472A-4901-9EE2-BF0925A95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7376" y="1359001"/>
            <a:ext cx="3775958" cy="454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90741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169837A-9006-4BD6-A13B-052BA230173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D5193CB-A4FA-4BEF-99C2-7FFAE4C2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Renesanční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613CED5-EB2E-4298-AFBC-2B78C8418D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8235314" cy="512099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 err="1"/>
              <a:t>Thomasso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Campanella</a:t>
            </a:r>
            <a:r>
              <a:rPr lang="cs-CZ" altLang="cs-CZ" sz="3200" b="1" dirty="0"/>
              <a:t> </a:t>
            </a:r>
            <a:r>
              <a:rPr lang="cs-CZ" altLang="cs-CZ" sz="3200" dirty="0"/>
              <a:t>(1568–1639)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filosof, teolog, spisovatel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/>
              <a:t>Sluneční stát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práce = 4 hodiny denně (!!!)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studium, diskuse, čtení, </a:t>
            </a:r>
            <a:br>
              <a:rPr lang="cs-CZ" altLang="cs-CZ" sz="3200" dirty="0"/>
            </a:br>
            <a:r>
              <a:rPr lang="cs-CZ" altLang="cs-CZ" sz="3200" dirty="0"/>
              <a:t>vypravování, procházky, (!) sport,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důraz na tělesné zdraví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hradby = encyklopedie znalostí (názornost)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jediná ohavnost = lenost</a:t>
            </a:r>
          </a:p>
        </p:txBody>
      </p:sp>
      <p:pic>
        <p:nvPicPr>
          <p:cNvPr id="6" name="Picture 5" descr="ANd9GcTZt3gdGmzOr3uuSEu2ss3fcNX9FzVS2_IQ5GFSazexwrSTvPyr">
            <a:extLst>
              <a:ext uri="{FF2B5EF4-FFF2-40B4-BE49-F238E27FC236}">
                <a16:creationId xmlns:a16="http://schemas.microsoft.com/office/drawing/2014/main" id="{05798682-4D73-47C6-B707-4D5EF8A3D2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7539" y="1358999"/>
            <a:ext cx="2950894" cy="3706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944827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490A5EF-ACD4-4770-9984-AE4497E5AF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60AD65-AC3F-423E-9FA7-5E6DE17509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Renesanční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38FF88B-58B7-4DE0-9D5D-DE1830563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359000"/>
            <a:ext cx="6983029" cy="4868999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Jan Ámos Komenský  </a:t>
            </a:r>
            <a:r>
              <a:rPr lang="cs-CZ" altLang="cs-CZ" sz="3200" dirty="0"/>
              <a:t>(1592–1670)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 err="1"/>
              <a:t>vševýchova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výuka + přestávky = </a:t>
            </a:r>
            <a:br>
              <a:rPr lang="cs-CZ" altLang="cs-CZ" sz="3200" dirty="0"/>
            </a:br>
            <a:r>
              <a:rPr lang="cs-CZ" altLang="cs-CZ" sz="3200" dirty="0"/>
              <a:t>zábava, hra, hudba, ...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dobrá škola </a:t>
            </a:r>
            <a:r>
              <a:rPr lang="cs-CZ" altLang="cs-CZ" sz="3200" dirty="0"/>
              <a:t>= práce + odpočinek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prázdniny a rekreace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cestování = VČ + studium + ...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i="1" dirty="0"/>
              <a:t>Zahrada utěšené podívané</a:t>
            </a:r>
          </a:p>
        </p:txBody>
      </p:sp>
      <p:pic>
        <p:nvPicPr>
          <p:cNvPr id="6" name="Picture 7" descr="ANd9GcRAvThT0AgNxRoWWHFiXNENbI013FtHOvHR4kfqGKieGkiNYYoOHw">
            <a:extLst>
              <a:ext uri="{FF2B5EF4-FFF2-40B4-BE49-F238E27FC236}">
                <a16:creationId xmlns:a16="http://schemas.microsoft.com/office/drawing/2014/main" id="{DA372951-AD55-40B7-8AA5-622E577DDB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599" y="1359000"/>
            <a:ext cx="3495675" cy="4484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85608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B56FB37-C26C-4285-9D16-2796B7B2D52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11DC2F9-66DD-4408-8615-3A1751163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Obrat k životu (a VČ) – empirismus 17. st. 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8C1374C-9D03-42C8-AA58-DB9A4F8248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9000"/>
            <a:ext cx="8453029" cy="5121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John Locke </a:t>
            </a:r>
            <a:r>
              <a:rPr lang="cs-CZ" altLang="cs-CZ" sz="3200" dirty="0"/>
              <a:t>(1632–1704)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individuální výchova gentlemana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tělesná výchova + otužování, hygiena, strava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mravní výchova – sebeovládání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rozumová + jazyková výchova (utilitarismus)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východisko moderní edukace pro život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význam sportu = úspěch v životě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hra – vždy pozitivní činnosti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význam cestování – jazyk, zkušenost, ...</a:t>
            </a:r>
          </a:p>
        </p:txBody>
      </p:sp>
      <p:pic>
        <p:nvPicPr>
          <p:cNvPr id="6" name="Picture 5" descr="Soubor:John Locke.jpg">
            <a:extLst>
              <a:ext uri="{FF2B5EF4-FFF2-40B4-BE49-F238E27FC236}">
                <a16:creationId xmlns:a16="http://schemas.microsoft.com/office/drawing/2014/main" id="{4528E778-F2F8-4B81-91BF-456D675333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3794" y="1488671"/>
            <a:ext cx="2998206" cy="3880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9183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56C935-735D-4D75-B6C6-8C3C0C89838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E393FC-A879-4DC9-8E06-4B3A9B4ED2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Osvícenské názory na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FA0BA4E4-2872-42EC-972C-7724F15EC1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229" y="1097744"/>
            <a:ext cx="7558942" cy="5130256"/>
          </a:xfrm>
        </p:spPr>
        <p:txBody>
          <a:bodyPr/>
          <a:lstStyle/>
          <a:p>
            <a:pPr marL="533400" indent="-533400"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Jean Jacques Rousseau </a:t>
            </a:r>
            <a:r>
              <a:rPr lang="cs-CZ" altLang="cs-CZ" sz="3200" dirty="0"/>
              <a:t>(1712–1778)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dirty="0"/>
              <a:t>pohnuté životní osudy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dirty="0"/>
              <a:t>myslitel, sociální teoretik, senzualista, </a:t>
            </a:r>
            <a:br>
              <a:rPr lang="cs-CZ" altLang="cs-CZ" sz="3200" dirty="0"/>
            </a:br>
            <a:r>
              <a:rPr lang="cs-CZ" altLang="cs-CZ" sz="3200" dirty="0"/>
              <a:t>pedagog, spisovatel, hudebník, ...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b="1" i="1" dirty="0"/>
              <a:t>Emil čili o výchově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svoboda</a:t>
            </a:r>
            <a:r>
              <a:rPr lang="cs-CZ" altLang="cs-CZ" sz="3200" dirty="0"/>
              <a:t> = cíl i forma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přirozenost</a:t>
            </a:r>
            <a:r>
              <a:rPr lang="cs-CZ" altLang="cs-CZ" sz="3200" dirty="0"/>
              <a:t> = respektování specifik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dirty="0"/>
              <a:t>citovost – láska k dítěti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čas svobody = nejlépe využitý čas</a:t>
            </a:r>
          </a:p>
          <a:p>
            <a:pPr marL="533400" indent="-533400"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svoboda – aplikace na VČ </a:t>
            </a:r>
          </a:p>
        </p:txBody>
      </p:sp>
      <p:pic>
        <p:nvPicPr>
          <p:cNvPr id="6" name="Picture 5" descr="ANd9GcTJQoLUgruHox5vh-Ve7XSzmNzPDSz2QBNJb1_WlIFwgwfSZcYx">
            <a:extLst>
              <a:ext uri="{FF2B5EF4-FFF2-40B4-BE49-F238E27FC236}">
                <a16:creationId xmlns:a16="http://schemas.microsoft.com/office/drawing/2014/main" id="{DD6B8BB0-327A-4226-AE46-5E0F7704FD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4564" y="1199072"/>
            <a:ext cx="3781753" cy="2516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2670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4CFA949-6C19-46D0-BC95-6A23B2BAAD5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B861992-B0B5-4931-9A59-37AFCAD08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 volného času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8A9DD9C-A89E-4716-B4D4-4BEB13929C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5943"/>
            <a:ext cx="10753200" cy="467205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Výzkum </a:t>
            </a:r>
            <a:r>
              <a:rPr lang="cs-CZ" altLang="cs-CZ" sz="3200" dirty="0"/>
              <a:t>(obecně) =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systematický způsob řešení problémů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rozšiřování vědomostí lidstva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...</a:t>
            </a:r>
          </a:p>
          <a:p>
            <a:pPr>
              <a:lnSpc>
                <a:spcPct val="100000"/>
              </a:lnSpc>
              <a:spcBef>
                <a:spcPts val="18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Moderní sociální věda ←</a:t>
            </a:r>
            <a:r>
              <a:rPr lang="cs-CZ" altLang="cs-CZ" sz="3200" dirty="0"/>
              <a:t> </a:t>
            </a:r>
            <a:r>
              <a:rPr lang="cs-CZ" altLang="cs-CZ" sz="3200" b="1" dirty="0">
                <a:solidFill>
                  <a:srgbClr val="FF0000"/>
                </a:solidFill>
              </a:rPr>
              <a:t>empirický</a:t>
            </a:r>
            <a:r>
              <a:rPr lang="cs-CZ" altLang="cs-CZ" sz="3200" dirty="0"/>
              <a:t> výzkum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např. </a:t>
            </a:r>
            <a:r>
              <a:rPr lang="cs-CZ" altLang="cs-CZ" sz="3200" b="1" dirty="0"/>
              <a:t>empirická pedagogika </a:t>
            </a:r>
            <a:r>
              <a:rPr lang="cs-CZ" altLang="cs-CZ" sz="3200" dirty="0"/>
              <a:t>– od počátků 20. st.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– experimentální pedagogika 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dirty="0"/>
              <a:t>– výzkum VČ – po 2. světové válce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26331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3898F40-6376-43CA-B89F-B96E85C7927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E85A6D2-F71F-43ED-B081-51D6511644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Oddělení práce a VČ – 19. století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87B88F7-F4A6-4715-B5E6-0009F3DC05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016001"/>
            <a:ext cx="8865257" cy="5464000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Karl Marx </a:t>
            </a:r>
            <a:r>
              <a:rPr lang="cs-CZ" altLang="cs-CZ" sz="3200" dirty="0"/>
              <a:t>(1818–1883)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průmyslová revoluce </a:t>
            </a:r>
            <a:r>
              <a:rPr lang="cs-CZ" altLang="cs-CZ" sz="3200" dirty="0">
                <a:sym typeface="Symbol" panose="05050102010706020507" pitchFamily="18" charset="2"/>
              </a:rPr>
              <a:t></a:t>
            </a:r>
            <a:r>
              <a:rPr lang="cs-CZ" altLang="cs-CZ" sz="3200" dirty="0"/>
              <a:t> </a:t>
            </a:r>
            <a:br>
              <a:rPr lang="cs-CZ" altLang="cs-CZ" sz="3200" dirty="0"/>
            </a:br>
            <a:r>
              <a:rPr lang="cs-CZ" altLang="cs-CZ" sz="3200" dirty="0"/>
              <a:t>odcizení práce </a:t>
            </a:r>
            <a:r>
              <a:rPr lang="cs-CZ" altLang="cs-CZ" sz="3200" dirty="0">
                <a:sym typeface="Symbol" panose="05050102010706020507" pitchFamily="18" charset="2"/>
              </a:rPr>
              <a:t> </a:t>
            </a:r>
            <a:r>
              <a:rPr lang="cs-CZ" altLang="cs-CZ" sz="3200" dirty="0"/>
              <a:t>práce + VČ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VČ = rozvoj produktivních sil + </a:t>
            </a:r>
            <a:br>
              <a:rPr lang="cs-CZ" altLang="cs-CZ" sz="3200" dirty="0"/>
            </a:br>
            <a:r>
              <a:rPr lang="cs-CZ" altLang="cs-CZ" sz="3200" dirty="0"/>
              <a:t>společenské bohatství 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práce = říše nutnosti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VČ = říše svobody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VČ = podmínka rozvoje člověka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VČ = vzdělávání pro trh práce, </a:t>
            </a:r>
            <a:br>
              <a:rPr lang="cs-CZ" altLang="cs-CZ" sz="3200" b="1" dirty="0"/>
            </a:br>
            <a:r>
              <a:rPr lang="cs-CZ" altLang="cs-CZ" sz="3200" b="1" dirty="0"/>
              <a:t>nabytí pracovní síly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podmíněnost – práce + VČ – bez práce </a:t>
            </a:r>
            <a:r>
              <a:rPr lang="cs-CZ" altLang="cs-CZ" sz="3200" b="1" dirty="0">
                <a:solidFill>
                  <a:srgbClr val="FF0000"/>
                </a:solidFill>
                <a:cs typeface="Arial" panose="020B0604020202020204" pitchFamily="34" charset="0"/>
              </a:rPr>
              <a:t>≠ </a:t>
            </a:r>
            <a:r>
              <a:rPr lang="cs-CZ" altLang="cs-CZ" sz="3200" b="1" dirty="0">
                <a:solidFill>
                  <a:srgbClr val="FF0000"/>
                </a:solidFill>
              </a:rPr>
              <a:t>VČ</a:t>
            </a:r>
          </a:p>
        </p:txBody>
      </p:sp>
      <p:pic>
        <p:nvPicPr>
          <p:cNvPr id="6" name="Picture 5" descr="ANd9GcQ711YImd40VQuVOPFyPP93XAGhkx0gdHYpv5bJx_6N9ejsVRil">
            <a:extLst>
              <a:ext uri="{FF2B5EF4-FFF2-40B4-BE49-F238E27FC236}">
                <a16:creationId xmlns:a16="http://schemas.microsoft.com/office/drawing/2014/main" id="{080B8F87-1855-4EE0-A4ED-2A6196632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166" y="1016001"/>
            <a:ext cx="4279391" cy="3396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710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786003F-B6E1-46E4-A934-4DBF2B2A6B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A17E95D-E539-4B61-A6D7-E7941EC7E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Výchova pro VČ – 19. století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B96C6CC-49D0-462E-9AAB-08A1C35B0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378857"/>
            <a:ext cx="7698287" cy="5101143"/>
          </a:xfrm>
        </p:spPr>
        <p:txBody>
          <a:bodyPr/>
          <a:lstStyle/>
          <a:p>
            <a:pPr>
              <a:lnSpc>
                <a:spcPct val="100000"/>
              </a:lnSpc>
              <a:buFont typeface="Wingdings" panose="05000000000000000000" pitchFamily="2" charset="2"/>
              <a:buNone/>
            </a:pPr>
            <a:r>
              <a:rPr lang="cs-CZ" altLang="cs-CZ" sz="3200" b="1" dirty="0"/>
              <a:t>Herbert </a:t>
            </a:r>
            <a:r>
              <a:rPr lang="cs-CZ" altLang="cs-CZ" sz="3200" b="1" dirty="0" err="1"/>
              <a:t>Spencer</a:t>
            </a:r>
            <a:r>
              <a:rPr lang="cs-CZ" altLang="cs-CZ" sz="3200" b="1" dirty="0"/>
              <a:t> </a:t>
            </a:r>
            <a:r>
              <a:rPr lang="cs-CZ" altLang="cs-CZ" sz="3200" dirty="0"/>
              <a:t>(1820–1903)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britský sociolog, filozof a pedagog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>
                <a:solidFill>
                  <a:srgbClr val="FF0000"/>
                </a:solidFill>
              </a:rPr>
              <a:t>cíl výchovy = příprava k životu (i VČ)</a:t>
            </a:r>
          </a:p>
          <a:p>
            <a:pPr>
              <a:lnSpc>
                <a:spcPct val="100000"/>
              </a:lnSpc>
            </a:pPr>
            <a:r>
              <a:rPr lang="cs-CZ" altLang="cs-CZ" sz="3200" b="1" dirty="0"/>
              <a:t>život </a:t>
            </a:r>
            <a:r>
              <a:rPr lang="cs-CZ" altLang="cs-CZ" sz="3200" dirty="0"/>
              <a:t>= životní funkce (role):</a:t>
            </a:r>
            <a:br>
              <a:rPr lang="cs-CZ" altLang="cs-CZ" sz="3200" dirty="0"/>
            </a:br>
            <a:r>
              <a:rPr lang="cs-CZ" altLang="cs-CZ" sz="3200" dirty="0"/>
              <a:t>- přímá sebezáchova („přežití“)</a:t>
            </a:r>
            <a:br>
              <a:rPr lang="cs-CZ" altLang="cs-CZ" sz="3200" dirty="0"/>
            </a:br>
            <a:r>
              <a:rPr lang="cs-CZ" altLang="cs-CZ" sz="3200" dirty="0"/>
              <a:t>- nepřímá sebezáchova (profese)</a:t>
            </a:r>
            <a:br>
              <a:rPr lang="cs-CZ" altLang="cs-CZ" sz="3200" dirty="0"/>
            </a:br>
            <a:r>
              <a:rPr lang="cs-CZ" altLang="cs-CZ" sz="3200" dirty="0"/>
              <a:t>- rodičovská role</a:t>
            </a:r>
            <a:br>
              <a:rPr lang="cs-CZ" altLang="cs-CZ" sz="3200" dirty="0"/>
            </a:br>
            <a:r>
              <a:rPr lang="cs-CZ" altLang="cs-CZ" sz="3200" dirty="0"/>
              <a:t>- sociální (občanská) role</a:t>
            </a:r>
            <a:br>
              <a:rPr lang="cs-CZ" altLang="cs-CZ" sz="3200" dirty="0"/>
            </a:br>
            <a:r>
              <a:rPr lang="cs-CZ" altLang="cs-CZ" sz="3200" b="1" dirty="0">
                <a:solidFill>
                  <a:srgbClr val="FF0000"/>
                </a:solidFill>
              </a:rPr>
              <a:t>- volný čas (koníčky a záliby – umění)</a:t>
            </a:r>
          </a:p>
          <a:p>
            <a:pPr>
              <a:lnSpc>
                <a:spcPct val="100000"/>
              </a:lnSpc>
            </a:pPr>
            <a:r>
              <a:rPr lang="cs-CZ" altLang="cs-CZ" sz="3200" dirty="0"/>
              <a:t>důraz na TV, životosprávu (Locke)</a:t>
            </a:r>
          </a:p>
          <a:p>
            <a:endParaRPr lang="cs-CZ" dirty="0"/>
          </a:p>
        </p:txBody>
      </p:sp>
      <p:pic>
        <p:nvPicPr>
          <p:cNvPr id="6" name="Picture 5" descr="spencer">
            <a:extLst>
              <a:ext uri="{FF2B5EF4-FFF2-40B4-BE49-F238E27FC236}">
                <a16:creationId xmlns:a16="http://schemas.microsoft.com/office/drawing/2014/main" id="{86CA20F6-4B4C-44AB-BC4A-45222E4B67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0513" y="1378856"/>
            <a:ext cx="3034115" cy="4194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97822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9884BA1-7A97-41D4-8898-075E94C764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9249453-7DC3-49FF-BC4A-3E63BDC57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altLang="cs-CZ" dirty="0"/>
              <a:t>Východiska pojetí dnešního VČ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4C5CB04-DBEA-4E69-A455-86AF936E78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103086"/>
            <a:ext cx="8487886" cy="512491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 err="1"/>
              <a:t>Thorstein</a:t>
            </a:r>
            <a:r>
              <a:rPr lang="cs-CZ" altLang="cs-CZ" sz="3200" b="1" dirty="0"/>
              <a:t> </a:t>
            </a:r>
            <a:r>
              <a:rPr lang="cs-CZ" altLang="cs-CZ" sz="3200" b="1" dirty="0" err="1"/>
              <a:t>Veblen</a:t>
            </a:r>
            <a:r>
              <a:rPr lang="cs-CZ" altLang="cs-CZ" sz="3200" b="1" dirty="0"/>
              <a:t> </a:t>
            </a:r>
            <a:r>
              <a:rPr lang="cs-CZ" altLang="cs-CZ" sz="3200" dirty="0"/>
              <a:t>(1857–1929)</a:t>
            </a:r>
            <a:endParaRPr lang="cs-CZ" altLang="cs-CZ" sz="3200" b="1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i="1" dirty="0"/>
              <a:t>Teorie zahálčivé třídy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vztah – společenské postavení </a:t>
            </a:r>
            <a:br>
              <a:rPr lang="cs-CZ" altLang="cs-CZ" sz="3200" b="1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  <a:sym typeface="Symbol" panose="05050102010706020507" pitchFamily="18" charset="2"/>
              </a:rPr>
              <a:t></a:t>
            </a:r>
            <a:r>
              <a:rPr lang="cs-CZ" altLang="cs-CZ" sz="3200" b="1" dirty="0">
                <a:solidFill>
                  <a:srgbClr val="FF0000"/>
                </a:solidFill>
              </a:rPr>
              <a:t> trávení VČ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majetní – VČ = symbol bohatství a postavení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náplň – zahálka + konzum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ostentativní zahálka </a:t>
            </a:r>
            <a:r>
              <a:rPr lang="cs-CZ" altLang="cs-CZ" sz="3200" dirty="0">
                <a:sym typeface="Symbol" panose="05050102010706020507" pitchFamily="18" charset="2"/>
              </a:rPr>
              <a:t></a:t>
            </a:r>
            <a:r>
              <a:rPr lang="cs-CZ" altLang="cs-CZ" sz="3200" dirty="0"/>
              <a:t> ostentativní spotřeba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demonstrativní spotřeba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konzumní </a:t>
            </a:r>
            <a:r>
              <a:rPr lang="cs-CZ" altLang="cs-CZ" sz="3200"/>
              <a:t>způsob života </a:t>
            </a:r>
            <a:endParaRPr lang="cs-CZ" altLang="cs-CZ" sz="3200" dirty="0"/>
          </a:p>
        </p:txBody>
      </p:sp>
      <p:pic>
        <p:nvPicPr>
          <p:cNvPr id="6" name="Picture 5" descr="Soubor:Veblen3a.jpg">
            <a:extLst>
              <a:ext uri="{FF2B5EF4-FFF2-40B4-BE49-F238E27FC236}">
                <a16:creationId xmlns:a16="http://schemas.microsoft.com/office/drawing/2014/main" id="{52E749A2-1EFE-4A7C-A5BA-82E05EE876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1105" y="1103086"/>
            <a:ext cx="2957632" cy="3875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12849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F45504A-BEF7-4450-8BEA-657F6CE910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A59C58-0B12-44D2-8FC8-62F62967DB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 volného času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962CF0-7563-4BE0-B583-F84401A42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5943"/>
            <a:ext cx="11254286" cy="501405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Zaměření výzkumu v sociálních vědách → výzkum VČ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minulost</a:t>
            </a:r>
            <a:r>
              <a:rPr lang="cs-CZ" altLang="cs-CZ" sz="3200" b="1" dirty="0"/>
              <a:t> a VČ = historický výzkum</a:t>
            </a:r>
            <a:br>
              <a:rPr lang="cs-CZ" altLang="cs-CZ" sz="3200" b="1" dirty="0"/>
            </a:br>
            <a:r>
              <a:rPr lang="cs-CZ" altLang="cs-CZ" sz="3200" dirty="0"/>
              <a:t>(historické proměny VČ, národní a kulturní specifika VČ, nárůst VČ, ... – viz 6 000 let domestikace koně,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současnost</a:t>
            </a:r>
            <a:r>
              <a:rPr lang="cs-CZ" altLang="cs-CZ" sz="3200" b="1" dirty="0"/>
              <a:t> VČ = empirický výzkum – </a:t>
            </a:r>
            <a:r>
              <a:rPr lang="cs-CZ" altLang="cs-CZ" sz="3200" dirty="0" err="1"/>
              <a:t>kvanti</a:t>
            </a:r>
            <a:r>
              <a:rPr lang="cs-CZ" altLang="cs-CZ" sz="3200" dirty="0"/>
              <a:t> – </a:t>
            </a:r>
            <a:r>
              <a:rPr lang="cs-CZ" altLang="cs-CZ" sz="3200" dirty="0" err="1"/>
              <a:t>kvali</a:t>
            </a:r>
            <a:r>
              <a:rPr lang="cs-CZ" altLang="cs-CZ" sz="3200" dirty="0"/>
              <a:t> – mix</a:t>
            </a:r>
            <a:br>
              <a:rPr lang="cs-CZ" altLang="cs-CZ" sz="3200" b="1" dirty="0"/>
            </a:br>
            <a:r>
              <a:rPr lang="cs-CZ" altLang="cs-CZ" sz="3200" dirty="0"/>
              <a:t>(náplň, zhodnocení VČ, ... – viz jezdectví a VČ)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budoucnost</a:t>
            </a:r>
            <a:r>
              <a:rPr lang="cs-CZ" altLang="cs-CZ" sz="3200" b="1" dirty="0"/>
              <a:t> VČ = výzkum trendů → anticipace</a:t>
            </a:r>
            <a:br>
              <a:rPr lang="cs-CZ" altLang="cs-CZ" sz="3200" b="1" dirty="0"/>
            </a:br>
            <a:r>
              <a:rPr lang="cs-CZ" altLang="cs-CZ" sz="3200" dirty="0"/>
              <a:t>(individuální, institucionální, komunitní, státní, globální, ... plány a vize VČ – viz prognózy jezdectví, …) </a:t>
            </a:r>
          </a:p>
        </p:txBody>
      </p:sp>
    </p:spTree>
    <p:extLst>
      <p:ext uri="{BB962C8B-B14F-4D97-AF65-F5344CB8AC3E}">
        <p14:creationId xmlns:p14="http://schemas.microsoft.com/office/powerpoint/2010/main" val="19219358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E76A1A-82B6-4208-BEA5-3EB4912F569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3C05A55-2543-408F-8107-8238A84A6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Historický výzkum volného času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C7E783B-4713-4584-815B-288531B1E5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7886"/>
            <a:ext cx="10753200" cy="4424114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/>
              <a:t>Historický výzkum volného času = </a:t>
            </a:r>
          </a:p>
          <a:p>
            <a:pPr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altLang="cs-CZ" sz="3200" b="1" dirty="0">
                <a:solidFill>
                  <a:srgbClr val="FF0000"/>
                </a:solidFill>
              </a:rPr>
              <a:t>interdisciplinární </a:t>
            </a:r>
            <a:r>
              <a:rPr lang="cs-CZ" altLang="cs-CZ" sz="3200" dirty="0"/>
              <a:t>oblast: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historie </a:t>
            </a:r>
            <a:r>
              <a:rPr lang="cs-CZ" altLang="cs-CZ" sz="3200" dirty="0"/>
              <a:t>– světová – národní – lokální – osobní – ...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dějiny </a:t>
            </a:r>
            <a:r>
              <a:rPr lang="cs-CZ" altLang="cs-CZ" sz="3200" b="1" dirty="0"/>
              <a:t>filozofie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dějiny sociálních věd</a:t>
            </a:r>
            <a:r>
              <a:rPr lang="cs-CZ" altLang="cs-CZ" sz="3200" dirty="0"/>
              <a:t>, hl. </a:t>
            </a:r>
            <a:r>
              <a:rPr lang="cs-CZ" altLang="cs-CZ" sz="3200" b="1" dirty="0"/>
              <a:t>historická pedagogika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dějiny TV a sportu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b="1" dirty="0"/>
              <a:t>beletrie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8979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B0DCFD5-A604-4996-BFCB-6E7BA9F2D89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474F2F-3D54-40D0-B30A-A5C7D9212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Metodologie historického výzkumu (VČ)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15AA154-C94F-4B1C-9E0B-2AA7E5DA7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24000"/>
            <a:ext cx="10753200" cy="470400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metodologický přístup: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historický výzkum klíčových </a:t>
            </a:r>
            <a:r>
              <a:rPr lang="cs-CZ" altLang="cs-CZ" sz="3200" b="1" dirty="0">
                <a:solidFill>
                  <a:srgbClr val="FF0000"/>
                </a:solidFill>
              </a:rPr>
              <a:t>problémů</a:t>
            </a:r>
            <a:r>
              <a:rPr lang="cs-CZ" altLang="cs-CZ" sz="3200" dirty="0">
                <a:solidFill>
                  <a:srgbClr val="FF0000"/>
                </a:solidFill>
              </a:rPr>
              <a:t> </a:t>
            </a:r>
            <a:br>
              <a:rPr lang="cs-CZ" altLang="cs-CZ" sz="3200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teorie </a:t>
            </a:r>
            <a:r>
              <a:rPr lang="cs-CZ" altLang="cs-CZ" sz="3200" dirty="0"/>
              <a:t>(= historie idejí = uvažování o volném čase)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>
                <a:solidFill>
                  <a:srgbClr val="FF0000"/>
                </a:solidFill>
              </a:rPr>
              <a:t>a </a:t>
            </a:r>
            <a:br>
              <a:rPr lang="cs-CZ" altLang="cs-CZ" sz="3200" dirty="0">
                <a:solidFill>
                  <a:srgbClr val="FF0000"/>
                </a:solidFill>
              </a:rPr>
            </a:br>
            <a:r>
              <a:rPr lang="cs-CZ" altLang="cs-CZ" sz="3200" b="1" dirty="0">
                <a:solidFill>
                  <a:srgbClr val="FF0000"/>
                </a:solidFill>
              </a:rPr>
              <a:t>praxe </a:t>
            </a:r>
            <a:r>
              <a:rPr lang="cs-CZ" altLang="cs-CZ" sz="3200" dirty="0"/>
              <a:t>(= způsoby trávení volného času, VČ aktivity)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komparativní</a:t>
            </a:r>
            <a:r>
              <a:rPr lang="cs-CZ" altLang="cs-CZ" sz="3200" b="1" dirty="0"/>
              <a:t> historie = </a:t>
            </a:r>
            <a:r>
              <a:rPr lang="cs-CZ" altLang="cs-CZ" sz="3200" dirty="0"/>
              <a:t>místo monografického bádání (např. jedna osobnost) konfrontace více historických dimenzí </a:t>
            </a:r>
            <a:r>
              <a:rPr lang="cs-CZ" altLang="cs-CZ" sz="3200" dirty="0">
                <a:sym typeface="Symbol" panose="05050102010706020507" pitchFamily="18" charset="2"/>
              </a:rPr>
              <a:t> </a:t>
            </a:r>
            <a:r>
              <a:rPr lang="cs-CZ" altLang="cs-CZ" sz="3200" b="1" dirty="0"/>
              <a:t>přehodnocení stereotypů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/>
              <a:t>historie </a:t>
            </a:r>
            <a:r>
              <a:rPr lang="cs-CZ" altLang="cs-CZ" sz="3200" b="1" dirty="0">
                <a:solidFill>
                  <a:srgbClr val="FF0000"/>
                </a:solidFill>
              </a:rPr>
              <a:t>všedního dne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5813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D679DD2-5CE9-45FD-8B96-80F7AD3965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64EF3F7-CC06-45F6-B334-44D7F03C4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15200"/>
            <a:ext cx="10753200" cy="451576"/>
          </a:xfrm>
        </p:spPr>
        <p:txBody>
          <a:bodyPr/>
          <a:lstStyle/>
          <a:p>
            <a:r>
              <a:rPr lang="cs-CZ" altLang="cs-CZ" dirty="0"/>
              <a:t>Historický výzkum (VČ) – tendence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7AA4A6E-7B76-43FF-BCEE-33A723E268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132114"/>
            <a:ext cx="11109143" cy="509588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komparativní historie </a:t>
            </a:r>
            <a:r>
              <a:rPr lang="cs-CZ" altLang="cs-CZ" sz="3200" dirty="0">
                <a:sym typeface="Symbol" panose="05050102010706020507" pitchFamily="18" charset="2"/>
              </a:rPr>
              <a:t> </a:t>
            </a:r>
            <a:r>
              <a:rPr lang="cs-CZ" altLang="cs-CZ" sz="3200" b="1" dirty="0"/>
              <a:t>přehodnocení stereotypů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historie všedního dne </a:t>
            </a:r>
            <a:r>
              <a:rPr lang="cs-CZ" altLang="cs-CZ" sz="3200" dirty="0"/>
              <a:t>(dějiny každodennosti) = </a:t>
            </a:r>
            <a:br>
              <a:rPr lang="cs-CZ" altLang="cs-CZ" sz="3200" dirty="0"/>
            </a:br>
            <a:r>
              <a:rPr lang="cs-CZ" altLang="cs-CZ" sz="3200" dirty="0"/>
              <a:t>detailní analýzy jednotlivých událostí – včetně VČ 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 err="1">
                <a:solidFill>
                  <a:srgbClr val="FF0000"/>
                </a:solidFill>
              </a:rPr>
              <a:t>mikrohistorie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r>
              <a:rPr lang="cs-CZ" altLang="cs-CZ" sz="3200" dirty="0"/>
              <a:t>(teleskop X mikroskop) = </a:t>
            </a:r>
            <a:br>
              <a:rPr lang="cs-CZ" altLang="cs-CZ" sz="3200" dirty="0"/>
            </a:br>
            <a:r>
              <a:rPr lang="cs-CZ" altLang="cs-CZ" sz="3200" dirty="0"/>
              <a:t>hluboká analýza vybraného fenoménu – typické pro VČ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výzkum soudobých dějin VČ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orální historie </a:t>
            </a:r>
            <a:r>
              <a:rPr lang="cs-CZ" altLang="cs-CZ" sz="3200" b="1" dirty="0"/>
              <a:t>(narace)</a:t>
            </a:r>
          </a:p>
          <a:p>
            <a:pPr>
              <a:lnSpc>
                <a:spcPct val="100000"/>
              </a:lnSpc>
              <a:spcBef>
                <a:spcPts val="1200"/>
              </a:spcBef>
              <a:defRPr/>
            </a:pPr>
            <a:r>
              <a:rPr lang="cs-CZ" altLang="cs-CZ" sz="3200" b="1" dirty="0">
                <a:solidFill>
                  <a:srgbClr val="FF0000"/>
                </a:solidFill>
              </a:rPr>
              <a:t>výzkum životního příběhu </a:t>
            </a:r>
            <a:r>
              <a:rPr lang="cs-CZ" altLang="cs-CZ" sz="3200" dirty="0"/>
              <a:t>(blízké empirickému výzkumu)</a:t>
            </a:r>
          </a:p>
        </p:txBody>
      </p:sp>
    </p:spTree>
    <p:extLst>
      <p:ext uri="{BB962C8B-B14F-4D97-AF65-F5344CB8AC3E}">
        <p14:creationId xmlns:p14="http://schemas.microsoft.com/office/powerpoint/2010/main" val="42048390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046A18F-D2A5-4A80-AD81-16EBE05E347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63BEA3-B2E1-4C4B-9ED7-3B2FE9E05A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VČ v antickém Řecku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4A9D842-C209-4E75-AC62-FDE1D3123B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2002"/>
            <a:ext cx="6551657" cy="413999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Aristoteles</a:t>
            </a:r>
            <a:r>
              <a:rPr lang="cs-CZ" altLang="cs-CZ" sz="3200" dirty="0"/>
              <a:t> (384–322 př. Kr.)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jedno z prvních </a:t>
            </a:r>
            <a:r>
              <a:rPr lang="cs-CZ" altLang="cs-CZ" sz="3200" b="1" dirty="0"/>
              <a:t>vymezení VČ</a:t>
            </a:r>
            <a:endParaRPr lang="cs-CZ" alt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vztah práce a disponibilní doby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upřednostnění intelektuálních činností před fyzickou prací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vrchol blaženosti = činnost uspokojující člověka</a:t>
            </a:r>
          </a:p>
        </p:txBody>
      </p:sp>
      <p:pic>
        <p:nvPicPr>
          <p:cNvPr id="6" name="Picture 4" descr="aristoteles">
            <a:extLst>
              <a:ext uri="{FF2B5EF4-FFF2-40B4-BE49-F238E27FC236}">
                <a16:creationId xmlns:a16="http://schemas.microsoft.com/office/drawing/2014/main" id="{D2EC229C-9BF2-4EF6-9795-03632BA49D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2899" y="1378404"/>
            <a:ext cx="3349351" cy="4139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1227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3100FA0-3666-4CE8-A240-7AA61963A1D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B0465B-1128-4F08-B46E-16E191C60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altLang="cs-CZ" dirty="0"/>
              <a:t>VČ v antickém Řecku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00D01D1-B4D0-4090-B13C-2662D81B8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8857"/>
            <a:ext cx="11167200" cy="510114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None/>
            </a:pPr>
            <a:r>
              <a:rPr lang="cs-CZ" altLang="cs-CZ" sz="3200" b="1" dirty="0"/>
              <a:t>Aristoteles – VČ: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přemýšlení, diskuse, četba, poslech, věda, filozofie, ...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≠ nicnedělání, nuda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</a:t>
            </a:r>
            <a:r>
              <a:rPr lang="cs-CZ" altLang="cs-CZ" sz="3200" b="1" dirty="0" err="1">
                <a:solidFill>
                  <a:srgbClr val="FF0000"/>
                </a:solidFill>
              </a:rPr>
              <a:t>scholé</a:t>
            </a:r>
            <a:r>
              <a:rPr lang="cs-CZ" altLang="cs-CZ" sz="3200" dirty="0"/>
              <a:t> = rozjímání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cíl všech aktivit = dobro pro ně samotné (tzn. ≠ práce)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osvobození od nutnosti, povinnosti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nejvyšší hodnota – svoboda, štěstí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pěstovat tělo i ducha, poznávání skutečnosti + umění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altLang="cs-CZ" sz="3200" dirty="0"/>
              <a:t>VČ = vzdělávat se a kultivovat</a:t>
            </a:r>
          </a:p>
        </p:txBody>
      </p:sp>
    </p:spTree>
    <p:extLst>
      <p:ext uri="{BB962C8B-B14F-4D97-AF65-F5344CB8AC3E}">
        <p14:creationId xmlns:p14="http://schemas.microsoft.com/office/powerpoint/2010/main" val="371519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1B7FD39-A919-4F6C-B2E5-C0B64B4252A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0768C25-CEA9-48C5-AE6A-3C466832C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VČ v antickém Řecku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2F05B9D-4E81-4E8C-A128-5175B938A6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7671"/>
            <a:ext cx="7408000" cy="432432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altLang="cs-CZ" sz="3200" b="1" dirty="0"/>
              <a:t>analogické pojetí </a:t>
            </a:r>
            <a:r>
              <a:rPr lang="cs-CZ" altLang="cs-CZ" sz="3200" dirty="0"/>
              <a:t>– </a:t>
            </a:r>
            <a:br>
              <a:rPr lang="cs-CZ" altLang="cs-CZ" sz="3200" dirty="0"/>
            </a:br>
            <a:r>
              <a:rPr lang="cs-CZ" altLang="cs-CZ" sz="3200" dirty="0"/>
              <a:t>další antičtí filozofové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Wingdings" panose="05000000000000000000" pitchFamily="2" charset="2"/>
              <a:buNone/>
            </a:pPr>
            <a:r>
              <a:rPr lang="cs-CZ" altLang="cs-CZ" sz="3200" b="1" dirty="0" err="1"/>
              <a:t>Plútarchos</a:t>
            </a:r>
            <a:r>
              <a:rPr lang="cs-CZ" altLang="cs-CZ" sz="3200" b="1" dirty="0"/>
              <a:t> </a:t>
            </a:r>
            <a:r>
              <a:rPr lang="cs-CZ" altLang="cs-CZ" sz="3200" dirty="0"/>
              <a:t>(asi 46 – asi 127)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slavný literát – životopisy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dirty="0"/>
              <a:t>důraz na morální kvality (etická díla)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altLang="cs-CZ" sz="3200" b="1" dirty="0">
                <a:solidFill>
                  <a:srgbClr val="FF0000"/>
                </a:solidFill>
              </a:rPr>
              <a:t>štěstí = dostatek </a:t>
            </a:r>
            <a:r>
              <a:rPr lang="cs-CZ" altLang="cs-CZ" sz="3200" b="1" dirty="0" err="1">
                <a:solidFill>
                  <a:srgbClr val="FF0000"/>
                </a:solidFill>
              </a:rPr>
              <a:t>scholé</a:t>
            </a:r>
            <a:r>
              <a:rPr lang="cs-CZ" altLang="cs-CZ" sz="3200" b="1" dirty="0">
                <a:solidFill>
                  <a:srgbClr val="FF0000"/>
                </a:solidFill>
              </a:rPr>
              <a:t> </a:t>
            </a:r>
            <a:br>
              <a:rPr lang="cs-CZ" altLang="cs-CZ" sz="3200" dirty="0"/>
            </a:br>
            <a:r>
              <a:rPr lang="cs-CZ" altLang="cs-CZ" sz="3200" dirty="0"/>
              <a:t>(X bez povinností není VČ)</a:t>
            </a:r>
          </a:p>
          <a:p>
            <a:endParaRPr lang="cs-CZ" dirty="0"/>
          </a:p>
        </p:txBody>
      </p:sp>
      <p:pic>
        <p:nvPicPr>
          <p:cNvPr id="6" name="Picture 4" descr="ANd9GcSVhcxPcQ5FLNmuXLQ-AOVkw0ShG_XsCL5phDhgahvmrxl7rEhm">
            <a:extLst>
              <a:ext uri="{FF2B5EF4-FFF2-40B4-BE49-F238E27FC236}">
                <a16:creationId xmlns:a16="http://schemas.microsoft.com/office/drawing/2014/main" id="{BA9981DE-AEDE-437F-9972-5A60EF8C99A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79543" y="1507671"/>
            <a:ext cx="2928484" cy="3710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716355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107</TotalTime>
  <Words>1195</Words>
  <Application>Microsoft Office PowerPoint</Application>
  <PresentationFormat>Širokoúhlá obrazovka</PresentationFormat>
  <Paragraphs>186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6" baseType="lpstr">
      <vt:lpstr>Arial</vt:lpstr>
      <vt:lpstr>Tahoma</vt:lpstr>
      <vt:lpstr>Wingdings</vt:lpstr>
      <vt:lpstr>Prezentace_MU_CZ</vt:lpstr>
      <vt:lpstr>Historie volného času </vt:lpstr>
      <vt:lpstr>Výzkum volného času</vt:lpstr>
      <vt:lpstr>Výzkum volného času</vt:lpstr>
      <vt:lpstr>Historický výzkum volného času</vt:lpstr>
      <vt:lpstr>Metodologie historického výzkumu (VČ)</vt:lpstr>
      <vt:lpstr>Historický výzkum (VČ) – tendence</vt:lpstr>
      <vt:lpstr>VČ v antickém Řecku</vt:lpstr>
      <vt:lpstr>VČ v antickém Řecku</vt:lpstr>
      <vt:lpstr>VČ v antickém Řecku</vt:lpstr>
      <vt:lpstr>VČ v antickém Římě</vt:lpstr>
      <vt:lpstr>VČ a středověk</vt:lpstr>
      <vt:lpstr>VČ a renesance</vt:lpstr>
      <vt:lpstr>Renesanční názory na VČ</vt:lpstr>
      <vt:lpstr>Renesanční názory na VČ</vt:lpstr>
      <vt:lpstr>Renesanční názory na VČ</vt:lpstr>
      <vt:lpstr>Renesanční názory na VČ</vt:lpstr>
      <vt:lpstr>Renesanční názory na VČ</vt:lpstr>
      <vt:lpstr>Obrat k životu (a VČ) – empirismus 17. st. </vt:lpstr>
      <vt:lpstr>Osvícenské názory na VČ</vt:lpstr>
      <vt:lpstr>Oddělení práce a VČ – 19. století</vt:lpstr>
      <vt:lpstr>Výchova pro VČ – 19. století</vt:lpstr>
      <vt:lpstr>Východiska pojetí dnešního VČ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18</cp:revision>
  <cp:lastPrinted>1601-01-01T00:00:00Z</cp:lastPrinted>
  <dcterms:created xsi:type="dcterms:W3CDTF">2020-10-05T06:18:46Z</dcterms:created>
  <dcterms:modified xsi:type="dcterms:W3CDTF">2022-02-09T13:55:09Z</dcterms:modified>
</cp:coreProperties>
</file>