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Pedagog</a:t>
            </a:r>
            <a:br>
              <a:rPr lang="cs-CZ" altLang="cs-CZ" dirty="0"/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BB1F87A-47EE-4C1C-A98D-DCD5C39DEE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CE12D4-C98C-4171-989F-BB9D9904C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183F71D-C382-44CD-90EC-AE037089F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4153"/>
            <a:ext cx="10933200" cy="5636029"/>
          </a:xfrm>
        </p:spPr>
        <p:txBody>
          <a:bodyPr/>
          <a:lstStyle/>
          <a:p>
            <a:pPr>
              <a:lnSpc>
                <a:spcPct val="9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cs-CZ" altLang="cs-CZ" sz="3200" b="1" dirty="0"/>
              <a:t>a) kompetence </a:t>
            </a:r>
            <a:r>
              <a:rPr lang="cs-CZ" altLang="cs-CZ" sz="3200" b="1" dirty="0">
                <a:solidFill>
                  <a:srgbClr val="FF0000"/>
                </a:solidFill>
              </a:rPr>
              <a:t>k vlastní edukaci</a:t>
            </a:r>
            <a:r>
              <a:rPr lang="cs-CZ" altLang="cs-CZ" sz="3200" dirty="0"/>
              <a:t>: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/>
              <a:t>znalost oboru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 err="1"/>
              <a:t>psychopedagogická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projektování a realizace postupů podněcujících učení</a:t>
            </a:r>
          </a:p>
          <a:p>
            <a:pPr>
              <a:lnSpc>
                <a:spcPct val="90000"/>
              </a:lnSpc>
              <a:defRPr/>
            </a:pPr>
            <a:r>
              <a:rPr lang="cs-CZ" altLang="cs-CZ" sz="3200" b="1" dirty="0"/>
              <a:t>komunikativní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(verbální i nonverbální)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diagnostická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určení stavu: </a:t>
            </a:r>
            <a:br>
              <a:rPr lang="cs-CZ" altLang="cs-CZ" sz="3200" dirty="0"/>
            </a:br>
            <a:r>
              <a:rPr lang="cs-CZ" altLang="cs-CZ" sz="3200" dirty="0"/>
              <a:t>- vědomostí, dovedností, … </a:t>
            </a:r>
            <a:r>
              <a:rPr lang="cs-CZ" altLang="cs-CZ" sz="3200" b="1" dirty="0">
                <a:solidFill>
                  <a:srgbClr val="0000DC"/>
                </a:solidFill>
              </a:rPr>
              <a:t>prekoncepcí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stylů učení</a:t>
            </a:r>
            <a:br>
              <a:rPr lang="cs-CZ" altLang="cs-CZ" sz="3200" dirty="0"/>
            </a:br>
            <a:r>
              <a:rPr lang="cs-CZ" altLang="cs-CZ" sz="3200" dirty="0"/>
              <a:t>- vztahů = klima sociální skupiny</a:t>
            </a:r>
            <a:br>
              <a:rPr lang="cs-CZ" altLang="cs-CZ" sz="3200" dirty="0"/>
            </a:br>
            <a:r>
              <a:rPr lang="cs-CZ" altLang="cs-CZ" sz="3200" dirty="0"/>
              <a:t>- sociálního, ekonomického, kulturního ad. zázemí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</p:txBody>
      </p:sp>
    </p:spTree>
    <p:extLst>
      <p:ext uri="{BB962C8B-B14F-4D97-AF65-F5344CB8AC3E}">
        <p14:creationId xmlns:p14="http://schemas.microsoft.com/office/powerpoint/2010/main" val="352080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50854AA-606D-4B87-A4AA-E576866FED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1C92DD-7976-4975-ACCD-C5A7B4B17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3EBE8E1-378D-45FA-9E3F-A1107FF22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13411"/>
            <a:ext cx="10753200" cy="5166589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  <a:endParaRPr lang="cs-CZ" sz="3200" dirty="0"/>
          </a:p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b) </a:t>
            </a:r>
            <a:r>
              <a:rPr lang="cs-CZ" altLang="cs-CZ" sz="3200" b="1" dirty="0">
                <a:solidFill>
                  <a:srgbClr val="FF0000"/>
                </a:solidFill>
              </a:rPr>
              <a:t>osobnostní</a:t>
            </a:r>
            <a:r>
              <a:rPr lang="cs-CZ" altLang="cs-CZ" sz="3200" b="1" dirty="0"/>
              <a:t> kompetence: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odpovědnost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flexibilita (pružnost chování)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empatie (schopnost vcítit se do pocitů druhé osoby)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autenticita (hodnověrnost)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dovednost akceptovat sebe i druhé 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dirty="0"/>
              <a:t>...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3296651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7575D62-D6E8-4780-AA2C-C12CF6BBC6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C9CA8F-D6E6-4D62-8CE9-F7E7D8412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04212"/>
            <a:ext cx="10753200" cy="451576"/>
          </a:xfrm>
        </p:spPr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35FC23-677B-4C70-AFE1-E63DC26D8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64029"/>
            <a:ext cx="10753200" cy="5163971"/>
          </a:xfrm>
        </p:spPr>
        <p:txBody>
          <a:bodyPr/>
          <a:lstStyle/>
          <a:p>
            <a:pPr marL="72000" indent="0"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2. Kompetence dle zaměření</a:t>
            </a:r>
            <a:endParaRPr lang="cs-CZ" sz="3200" dirty="0"/>
          </a:p>
          <a:p>
            <a:pPr>
              <a:lnSpc>
                <a:spcPct val="110000"/>
              </a:lnSpc>
              <a:buNone/>
              <a:defRPr/>
            </a:pPr>
            <a:r>
              <a:rPr lang="cs-CZ" altLang="cs-CZ" sz="3200" b="1" dirty="0"/>
              <a:t>c) </a:t>
            </a:r>
            <a:r>
              <a:rPr lang="cs-CZ" altLang="cs-CZ" sz="3200" b="1" dirty="0">
                <a:solidFill>
                  <a:srgbClr val="FF0000"/>
                </a:solidFill>
              </a:rPr>
              <a:t>rozvíjející</a:t>
            </a:r>
            <a:r>
              <a:rPr lang="cs-CZ" altLang="cs-CZ" sz="3200" b="1" dirty="0"/>
              <a:t> kompetence</a:t>
            </a:r>
            <a:r>
              <a:rPr lang="cs-CZ" altLang="cs-CZ" sz="3200" dirty="0"/>
              <a:t>: 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adaptivní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orientovat se ve změnách </a:t>
            </a:r>
            <a:br>
              <a:rPr lang="cs-CZ" altLang="cs-CZ" sz="3200" dirty="0"/>
            </a:br>
            <a:r>
              <a:rPr lang="cs-CZ" altLang="cs-CZ" sz="3200" dirty="0"/>
              <a:t>a orientovat v nich druhé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informační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zvládnutí moderních informačních technologií 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/>
              <a:t>výzkumná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</a:t>
            </a:r>
            <a:br>
              <a:rPr lang="cs-CZ" altLang="cs-CZ" sz="3200" b="1" dirty="0"/>
            </a:br>
            <a:r>
              <a:rPr lang="cs-CZ" altLang="cs-CZ" sz="3200" dirty="0"/>
              <a:t>zkoumat a řešit problémy (akční výzkum)</a:t>
            </a:r>
            <a:endParaRPr lang="cs-CZ" altLang="cs-CZ" sz="3200" dirty="0">
              <a:sym typeface="Wingdings" panose="05000000000000000000" pitchFamily="2" charset="2"/>
            </a:endParaRPr>
          </a:p>
          <a:p>
            <a:pPr>
              <a:lnSpc>
                <a:spcPct val="110000"/>
              </a:lnSpc>
              <a:defRPr/>
            </a:pPr>
            <a:r>
              <a:rPr lang="cs-CZ" altLang="cs-CZ" sz="3200" b="1" dirty="0" err="1"/>
              <a:t>sebereflektivní</a:t>
            </a:r>
            <a:r>
              <a:rPr lang="cs-CZ" altLang="cs-CZ" sz="3200" dirty="0"/>
              <a:t> </a:t>
            </a:r>
            <a:r>
              <a:rPr lang="cs-CZ" altLang="cs-CZ" sz="3200" b="1" dirty="0"/>
              <a:t>kompetence </a:t>
            </a:r>
            <a:r>
              <a:rPr lang="cs-CZ" altLang="cs-CZ" sz="3200" dirty="0"/>
              <a:t>= zamýšlet se nad svou činností, projektovat změny v této činnosti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2777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030705D-A6C8-46AA-9F85-3957C9FC2F4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DDBDD414-1E05-4151-9B7A-7F82F091DA74}"/>
              </a:ext>
            </a:extLst>
          </p:cNvPr>
          <p:cNvSpPr/>
          <p:nvPr/>
        </p:nvSpPr>
        <p:spPr>
          <a:xfrm>
            <a:off x="2750038" y="357053"/>
            <a:ext cx="69509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4000" b="1" dirty="0">
                <a:solidFill>
                  <a:srgbClr val="0000D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Prvky edukačního procesu</a:t>
            </a:r>
            <a:endParaRPr lang="cs-CZ" sz="4000" b="1" dirty="0">
              <a:solidFill>
                <a:srgbClr val="0000D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7">
            <a:extLst>
              <a:ext uri="{FF2B5EF4-FFF2-40B4-BE49-F238E27FC236}">
                <a16:creationId xmlns:a16="http://schemas.microsoft.com/office/drawing/2014/main" id="{AA6D9E09-54EB-4FE5-9F69-620545C98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071" y="2511221"/>
            <a:ext cx="3401401" cy="129698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rgbClr val="FF0000"/>
                </a:solidFill>
              </a:rPr>
              <a:t>pedagog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 err="1">
                <a:solidFill>
                  <a:srgbClr val="FF0000"/>
                </a:solidFill>
              </a:rPr>
              <a:t>edukátor</a:t>
            </a:r>
            <a:endParaRPr lang="cs-CZ" altLang="cs-CZ" sz="3200" b="1" dirty="0">
              <a:solidFill>
                <a:srgbClr val="FF0000"/>
              </a:solidFill>
            </a:endParaRPr>
          </a:p>
        </p:txBody>
      </p:sp>
      <p:sp>
        <p:nvSpPr>
          <p:cNvPr id="6" name="Oval 8">
            <a:extLst>
              <a:ext uri="{FF2B5EF4-FFF2-40B4-BE49-F238E27FC236}">
                <a16:creationId xmlns:a16="http://schemas.microsoft.com/office/drawing/2014/main" id="{929F3FFD-1AED-42ED-9667-289E422A26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7060" y="2584246"/>
            <a:ext cx="3644004" cy="1223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 err="1">
                <a:solidFill>
                  <a:schemeClr val="bg1"/>
                </a:solidFill>
              </a:rPr>
              <a:t>edukant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vychovávaný</a:t>
            </a:r>
          </a:p>
        </p:txBody>
      </p:sp>
      <p:sp>
        <p:nvSpPr>
          <p:cNvPr id="7" name="Oval 9">
            <a:extLst>
              <a:ext uri="{FF2B5EF4-FFF2-40B4-BE49-F238E27FC236}">
                <a16:creationId xmlns:a16="http://schemas.microsoft.com/office/drawing/2014/main" id="{CECDE518-F426-4B91-9C35-873A0940CF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48003" y="4168572"/>
            <a:ext cx="3030086" cy="1296984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podmínky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8" name="Oval 10">
            <a:extLst>
              <a:ext uri="{FF2B5EF4-FFF2-40B4-BE49-F238E27FC236}">
                <a16:creationId xmlns:a16="http://schemas.microsoft.com/office/drawing/2014/main" id="{29AE5D9C-4702-4A4A-BD91-300FFB1EB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81160" y="4168571"/>
            <a:ext cx="3146979" cy="12953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prostředky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</a:p>
        </p:txBody>
      </p:sp>
      <p:sp>
        <p:nvSpPr>
          <p:cNvPr id="9" name="Line 11">
            <a:extLst>
              <a:ext uri="{FF2B5EF4-FFF2-40B4-BE49-F238E27FC236}">
                <a16:creationId xmlns:a16="http://schemas.microsoft.com/office/drawing/2014/main" id="{01DCDE11-056A-4579-BDD5-20C0659779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34795" y="3053348"/>
            <a:ext cx="1838099" cy="768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Line 12">
            <a:extLst>
              <a:ext uri="{FF2B5EF4-FFF2-40B4-BE49-F238E27FC236}">
                <a16:creationId xmlns:a16="http://schemas.microsoft.com/office/drawing/2014/main" id="{97AB871F-E01F-469F-BE29-D16DF5A65FE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149078" y="2439784"/>
            <a:ext cx="0" cy="2808287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Line 13">
            <a:extLst>
              <a:ext uri="{FF2B5EF4-FFF2-40B4-BE49-F238E27FC236}">
                <a16:creationId xmlns:a16="http://schemas.microsoft.com/office/drawing/2014/main" id="{7914C892-10D5-46E3-8A35-C0A375035F2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69223" y="1865108"/>
            <a:ext cx="792163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Line 14">
            <a:extLst>
              <a:ext uri="{FF2B5EF4-FFF2-40B4-BE49-F238E27FC236}">
                <a16:creationId xmlns:a16="http://schemas.microsoft.com/office/drawing/2014/main" id="{2DA8EEAA-707F-4F39-97C4-0B254B4FFB1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312029" y="3733597"/>
            <a:ext cx="367545" cy="506708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3" name="Line 15">
            <a:extLst>
              <a:ext uri="{FF2B5EF4-FFF2-40B4-BE49-F238E27FC236}">
                <a16:creationId xmlns:a16="http://schemas.microsoft.com/office/drawing/2014/main" id="{1BE8242B-2D71-493A-B61A-BD96A90D66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67207" y="2368345"/>
            <a:ext cx="861427" cy="16510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Line 16">
            <a:extLst>
              <a:ext uri="{FF2B5EF4-FFF2-40B4-BE49-F238E27FC236}">
                <a16:creationId xmlns:a16="http://schemas.microsoft.com/office/drawing/2014/main" id="{17230621-6839-4917-BE42-E74A3ECEE07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532896" y="4744834"/>
            <a:ext cx="1232364" cy="53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" name="Line 17">
            <a:extLst>
              <a:ext uri="{FF2B5EF4-FFF2-40B4-BE49-F238E27FC236}">
                <a16:creationId xmlns:a16="http://schemas.microsoft.com/office/drawing/2014/main" id="{4D9A3DEB-A8C4-474D-B7C7-3B42D97E3A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92069" y="3741691"/>
            <a:ext cx="270178" cy="4268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Line 18">
            <a:extLst>
              <a:ext uri="{FF2B5EF4-FFF2-40B4-BE49-F238E27FC236}">
                <a16:creationId xmlns:a16="http://schemas.microsoft.com/office/drawing/2014/main" id="{E50D88B0-D3A1-446C-9F0B-79C75C4401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549360" y="2368346"/>
            <a:ext cx="792162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7" name="Line 19">
            <a:extLst>
              <a:ext uri="{FF2B5EF4-FFF2-40B4-BE49-F238E27FC236}">
                <a16:creationId xmlns:a16="http://schemas.microsoft.com/office/drawing/2014/main" id="{FB641C3B-0150-4BEA-9975-6A1AE78816D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57197" y="3303384"/>
            <a:ext cx="79216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8" name="Line 20">
            <a:extLst>
              <a:ext uri="{FF2B5EF4-FFF2-40B4-BE49-F238E27FC236}">
                <a16:creationId xmlns:a16="http://schemas.microsoft.com/office/drawing/2014/main" id="{5317AB23-B5D6-43EE-9AC0-F30A5C7D67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044549" y="3303384"/>
            <a:ext cx="2236510" cy="981606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9" name="Oval 24">
            <a:extLst>
              <a:ext uri="{FF2B5EF4-FFF2-40B4-BE49-F238E27FC236}">
                <a16:creationId xmlns:a16="http://schemas.microsoft.com/office/drawing/2014/main" id="{E1CECD7E-FACE-4F52-81F4-7582CD053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11" y="1064939"/>
            <a:ext cx="3727328" cy="122237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200" b="1" dirty="0">
                <a:solidFill>
                  <a:schemeClr val="bg1"/>
                </a:solidFill>
              </a:rPr>
              <a:t>cíl</a:t>
            </a:r>
            <a:r>
              <a:rPr lang="cs-CZ" altLang="cs-CZ" sz="3200" dirty="0">
                <a:solidFill>
                  <a:schemeClr val="bg1"/>
                </a:solidFill>
              </a:rPr>
              <a:t> </a:t>
            </a:r>
            <a:r>
              <a:rPr lang="cs-CZ" altLang="cs-CZ" sz="3200" b="1" dirty="0">
                <a:solidFill>
                  <a:schemeClr val="bg1"/>
                </a:solidFill>
              </a:rPr>
              <a:t>edukace</a:t>
            </a:r>
            <a:br>
              <a:rPr lang="cs-CZ" altLang="cs-CZ" sz="3200" b="1" dirty="0">
                <a:solidFill>
                  <a:schemeClr val="bg1"/>
                </a:solidFill>
              </a:rPr>
            </a:br>
            <a:r>
              <a:rPr lang="cs-CZ" altLang="cs-CZ" sz="3200" b="1" dirty="0">
                <a:solidFill>
                  <a:schemeClr val="bg1"/>
                </a:solidFill>
              </a:rPr>
              <a:t>(určuje obsah)</a:t>
            </a:r>
          </a:p>
        </p:txBody>
      </p:sp>
      <p:sp>
        <p:nvSpPr>
          <p:cNvPr id="20" name="Rectangle 26">
            <a:extLst>
              <a:ext uri="{FF2B5EF4-FFF2-40B4-BE49-F238E27FC236}">
                <a16:creationId xmlns:a16="http://schemas.microsoft.com/office/drawing/2014/main" id="{C8D8E33E-35DF-4485-8E68-DF78EBC6D8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4548" y="5248071"/>
            <a:ext cx="223651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4000" b="1" dirty="0">
                <a:solidFill>
                  <a:srgbClr val="FF0000"/>
                </a:solidFill>
              </a:rPr>
              <a:t>efekty</a:t>
            </a:r>
            <a:br>
              <a:rPr lang="cs-CZ" altLang="cs-CZ" sz="4000" b="1" dirty="0">
                <a:solidFill>
                  <a:srgbClr val="FF0000"/>
                </a:solidFill>
              </a:rPr>
            </a:br>
            <a:r>
              <a:rPr lang="cs-CZ" altLang="cs-CZ" sz="4000" b="1" dirty="0">
                <a:solidFill>
                  <a:srgbClr val="FF0000"/>
                </a:solidFill>
              </a:rPr>
              <a:t>edukace</a:t>
            </a:r>
          </a:p>
        </p:txBody>
      </p:sp>
      <p:sp>
        <p:nvSpPr>
          <p:cNvPr id="21" name="Line 27">
            <a:extLst>
              <a:ext uri="{FF2B5EF4-FFF2-40B4-BE49-F238E27FC236}">
                <a16:creationId xmlns:a16="http://schemas.microsoft.com/office/drawing/2014/main" id="{87292B10-4688-407F-B54F-BFC1C02294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22269" y="1967468"/>
            <a:ext cx="649287" cy="431800"/>
          </a:xfrm>
          <a:prstGeom prst="line">
            <a:avLst/>
          </a:prstGeom>
          <a:noFill/>
          <a:ln w="76200">
            <a:solidFill>
              <a:srgbClr val="F01928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189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358D46-562F-4B44-BAE0-A54F3B590A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15EE186-F8B2-4F0D-8662-53377544B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24FE02-B596-4CAF-9572-947940D6C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1"/>
            <a:ext cx="10753200" cy="4309787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dirty="0"/>
              <a:t>Mimořádně náročná, tvůrčí a odpovědná role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Pedagog</a:t>
            </a:r>
            <a:r>
              <a:rPr lang="cs-CZ" altLang="cs-CZ" sz="3200" dirty="0"/>
              <a:t> =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praktik</a:t>
            </a:r>
            <a:r>
              <a:rPr lang="cs-CZ" altLang="cs-CZ" sz="3200" dirty="0"/>
              <a:t> = </a:t>
            </a:r>
            <a:r>
              <a:rPr lang="cs-CZ" altLang="cs-CZ" sz="3200" dirty="0" err="1"/>
              <a:t>edukátor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0000DC"/>
                </a:solidFill>
              </a:rPr>
              <a:t>sociální</a:t>
            </a:r>
            <a:r>
              <a:rPr lang="cs-CZ" altLang="cs-CZ" sz="3200" dirty="0"/>
              <a:t> „</a:t>
            </a:r>
            <a:r>
              <a:rPr lang="cs-CZ" altLang="cs-CZ" sz="3200" b="1" dirty="0">
                <a:solidFill>
                  <a:srgbClr val="FF0000"/>
                </a:solidFill>
              </a:rPr>
              <a:t>pomáhající</a:t>
            </a:r>
            <a:r>
              <a:rPr lang="cs-CZ" altLang="cs-CZ" sz="3200" b="1" dirty="0"/>
              <a:t> profese</a:t>
            </a:r>
            <a:r>
              <a:rPr lang="cs-CZ" altLang="cs-CZ" sz="3200" dirty="0"/>
              <a:t>“, doprovázející na cestě životem </a:t>
            </a:r>
            <a:br>
              <a:rPr lang="cs-CZ" altLang="cs-CZ" sz="3200" dirty="0"/>
            </a:br>
            <a:r>
              <a:rPr lang="cs-CZ" altLang="cs-CZ" sz="3200" dirty="0"/>
              <a:t>(pedagogický pracovník ad.)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teoretik</a:t>
            </a:r>
            <a:r>
              <a:rPr lang="cs-CZ" altLang="cs-CZ" sz="3200" dirty="0"/>
              <a:t> = vědec (výzkumný pracovník)</a:t>
            </a:r>
          </a:p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přiblížení a propojení </a:t>
            </a:r>
            <a:r>
              <a:rPr lang="cs-CZ" altLang="cs-CZ" sz="3200" dirty="0"/>
              <a:t>= </a:t>
            </a:r>
            <a:r>
              <a:rPr lang="cs-CZ" altLang="cs-CZ" sz="3200" b="1" dirty="0"/>
              <a:t>akční výzkum</a:t>
            </a:r>
          </a:p>
        </p:txBody>
      </p:sp>
    </p:spTree>
    <p:extLst>
      <p:ext uri="{BB962C8B-B14F-4D97-AF65-F5344CB8AC3E}">
        <p14:creationId xmlns:p14="http://schemas.microsoft.com/office/powerpoint/2010/main" val="138615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2FBF4D2-E356-4C9C-A361-0B0F8BE0A58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71EF33A-CD0F-4AB9-BF81-6966E4861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AAFD081-23B3-4F5C-9C1B-020FE870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3040"/>
            <a:ext cx="10753200" cy="4764960"/>
          </a:xfrm>
        </p:spPr>
        <p:txBody>
          <a:bodyPr/>
          <a:lstStyle/>
          <a:p>
            <a:pPr>
              <a:lnSpc>
                <a:spcPts val="4000"/>
              </a:lnSpc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Funkce</a:t>
            </a:r>
            <a:r>
              <a:rPr lang="cs-CZ" altLang="cs-CZ" sz="3200" b="1" dirty="0"/>
              <a:t>: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řídící</a:t>
            </a:r>
            <a:r>
              <a:rPr lang="cs-CZ" altLang="cs-CZ" sz="3200" dirty="0"/>
              <a:t> – iniciátor 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organizační</a:t>
            </a:r>
            <a:r>
              <a:rPr lang="cs-CZ" altLang="cs-CZ" sz="3200" dirty="0"/>
              <a:t> – dle míry autonomie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koncepční</a:t>
            </a:r>
            <a:r>
              <a:rPr lang="cs-CZ" altLang="cs-CZ" sz="3200" dirty="0"/>
              <a:t> – volba cílů, obsahu, … (trenér)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výkonná</a:t>
            </a:r>
            <a:r>
              <a:rPr lang="cs-CZ" altLang="cs-CZ" sz="3200" dirty="0"/>
              <a:t> (pomocí forem, metod, prostředků)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diagnostická</a:t>
            </a:r>
            <a:r>
              <a:rPr lang="cs-CZ" altLang="cs-CZ" sz="3200" dirty="0"/>
              <a:t> (vstup – průběh – výstup)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evaluační</a:t>
            </a:r>
            <a:r>
              <a:rPr lang="cs-CZ" altLang="cs-CZ" sz="3200" dirty="0"/>
              <a:t> (hodnocení edukačních procesů)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b="1" dirty="0"/>
              <a:t>výzkumná</a:t>
            </a:r>
            <a:r>
              <a:rPr lang="cs-CZ" altLang="cs-CZ" sz="3200" dirty="0"/>
              <a:t> (v akčním výzkumu)</a:t>
            </a:r>
          </a:p>
          <a:p>
            <a:pPr>
              <a:lnSpc>
                <a:spcPts val="4000"/>
              </a:lnSpc>
              <a:defRPr/>
            </a:pPr>
            <a:r>
              <a:rPr lang="cs-CZ" altLang="cs-CZ" sz="3200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104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5838B7-F382-4185-94E4-7291853CB7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6E0C21-381E-4B38-8654-969A18A11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06282"/>
            <a:ext cx="10753200" cy="451576"/>
          </a:xfrm>
        </p:spPr>
        <p:txBody>
          <a:bodyPr/>
          <a:lstStyle/>
          <a:p>
            <a:r>
              <a:rPr lang="cs-CZ" altLang="cs-CZ" dirty="0"/>
              <a:t>Pedagogický pracovník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3A79FEC-0539-4105-A3A1-D0F98B212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860612"/>
            <a:ext cx="10753200" cy="5619388"/>
          </a:xfrm>
        </p:spPr>
        <p:txBody>
          <a:bodyPr/>
          <a:lstStyle/>
          <a:p>
            <a:pPr>
              <a:lnSpc>
                <a:spcPts val="3400"/>
              </a:lnSpc>
              <a:buNone/>
              <a:defRPr/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zaměstnanec</a:t>
            </a:r>
            <a:r>
              <a:rPr lang="cs-CZ" altLang="cs-CZ" sz="3200" b="1" dirty="0"/>
              <a:t> </a:t>
            </a:r>
            <a:r>
              <a:rPr lang="cs-CZ" altLang="cs-CZ" sz="3200" dirty="0"/>
              <a:t>konající </a:t>
            </a:r>
            <a:r>
              <a:rPr lang="cs-CZ" altLang="cs-CZ" sz="3200" b="1" dirty="0">
                <a:solidFill>
                  <a:srgbClr val="FF0000"/>
                </a:solidFill>
              </a:rPr>
              <a:t>přímou pedagogickou činnost</a:t>
            </a:r>
          </a:p>
          <a:p>
            <a:pPr>
              <a:lnSpc>
                <a:spcPts val="3400"/>
              </a:lnSpc>
              <a:buNone/>
              <a:defRPr/>
            </a:pPr>
            <a:r>
              <a:rPr lang="cs-CZ" altLang="cs-CZ" sz="3200" i="1" dirty="0"/>
              <a:t>Zákon o pedagogických pracovnících </a:t>
            </a:r>
            <a:r>
              <a:rPr lang="cs-CZ" altLang="cs-CZ" sz="3200" dirty="0"/>
              <a:t>(2005, 2016):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učitel (MŠ, ZŠ, SŠ, VOŠ, ZUŠ)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pedagog v zařízení pro další vzdělávání PP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vychovatel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speciální pedagog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psycholog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 volného času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asistent pedagoga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trenér</a:t>
            </a:r>
            <a:r>
              <a:rPr lang="cs-CZ" altLang="cs-CZ" sz="3200" dirty="0"/>
              <a:t> (min. maturita + trenérská 2 nebo B)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metodik prevence v PPP</a:t>
            </a:r>
          </a:p>
          <a:p>
            <a:pPr>
              <a:lnSpc>
                <a:spcPts val="3400"/>
              </a:lnSpc>
              <a:defRPr/>
            </a:pPr>
            <a:r>
              <a:rPr lang="cs-CZ" altLang="cs-CZ" sz="3200" dirty="0"/>
              <a:t>vedoucí pedagogický pracovník</a:t>
            </a:r>
          </a:p>
          <a:p>
            <a:pPr>
              <a:lnSpc>
                <a:spcPts val="3400"/>
              </a:lnSpc>
              <a:buNone/>
              <a:defRPr/>
            </a:pPr>
            <a:r>
              <a:rPr lang="cs-CZ" altLang="cs-CZ" sz="3200" dirty="0"/>
              <a:t>Stálá diskuse, novely – vymezení a doplnění</a:t>
            </a:r>
          </a:p>
        </p:txBody>
      </p:sp>
    </p:spTree>
    <p:extLst>
      <p:ext uri="{BB962C8B-B14F-4D97-AF65-F5344CB8AC3E}">
        <p14:creationId xmlns:p14="http://schemas.microsoft.com/office/powerpoint/2010/main" val="389136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AEECC8A-C708-4F9A-B02F-D306282577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02452B2-15FE-480A-BC32-D3A9E3699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7EF09A-E560-4036-8C7D-8B7479EC9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6909"/>
            <a:ext cx="10753200" cy="5116879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Požadavky</a:t>
            </a:r>
            <a:r>
              <a:rPr lang="cs-CZ" altLang="cs-CZ" sz="3200" b="1" dirty="0"/>
              <a:t>: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hodnotová orientace </a:t>
            </a:r>
            <a:r>
              <a:rPr lang="cs-CZ" altLang="cs-CZ" sz="3200" dirty="0"/>
              <a:t>– tolerance, objektivnost, pluralismus, sebeúcta, autenticita, demokratičnost, …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vzdělání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všeobecné = kulturní, sportovní, politický, … </a:t>
            </a:r>
            <a:r>
              <a:rPr lang="cs-CZ" altLang="cs-CZ" sz="3200" b="1" dirty="0">
                <a:solidFill>
                  <a:srgbClr val="0000DC"/>
                </a:solidFill>
              </a:rPr>
              <a:t>rozhled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- odborné = teoretické + praktické ve „své“ oblasti </a:t>
            </a:r>
            <a:br>
              <a:rPr lang="cs-CZ" altLang="cs-CZ" sz="3200" dirty="0"/>
            </a:br>
            <a:r>
              <a:rPr lang="cs-CZ" altLang="cs-CZ" sz="3200" dirty="0"/>
              <a:t>- pedagogicko-psychologické = teoretické + praktické </a:t>
            </a:r>
          </a:p>
          <a:p>
            <a:pPr>
              <a:lnSpc>
                <a:spcPts val="4000"/>
              </a:lnSpc>
              <a:spcBef>
                <a:spcPts val="1200"/>
              </a:spcBef>
              <a:defRPr/>
            </a:pPr>
            <a:r>
              <a:rPr lang="cs-CZ" altLang="cs-CZ" sz="3200" b="1" dirty="0"/>
              <a:t>rysy osobnosti </a:t>
            </a:r>
            <a:r>
              <a:rPr lang="cs-CZ" altLang="cs-CZ" sz="3200" dirty="0"/>
              <a:t>– kreativita, optimismus, takt, klid, zaujetí, spravedlnost, zásadový morální postoj, humor, …</a:t>
            </a:r>
          </a:p>
        </p:txBody>
      </p:sp>
    </p:spTree>
    <p:extLst>
      <p:ext uri="{BB962C8B-B14F-4D97-AF65-F5344CB8AC3E}">
        <p14:creationId xmlns:p14="http://schemas.microsoft.com/office/powerpoint/2010/main" val="1506146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7F9B24F-B5DB-4779-82B8-BF3BDF3F274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A42827C-A8E5-4FE3-AE65-9C8EDCDE0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84DD440-0711-450A-96CA-9A8E518A09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3164"/>
            <a:ext cx="10753200" cy="4418836"/>
          </a:xfrm>
        </p:spPr>
        <p:txBody>
          <a:bodyPr/>
          <a:lstStyle/>
          <a:p>
            <a:pPr marL="72000" indent="0">
              <a:lnSpc>
                <a:spcPct val="15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Požadavky</a:t>
            </a:r>
            <a:r>
              <a:rPr lang="cs-CZ" altLang="cs-CZ" sz="3200" b="1" dirty="0">
                <a:solidFill>
                  <a:srgbClr val="FF0000"/>
                </a:solidFill>
              </a:rPr>
              <a:t> + PEDAGOGICKÁ ODPOVĚDNOST </a:t>
            </a:r>
            <a:r>
              <a:rPr lang="cs-CZ" altLang="cs-CZ" sz="3200" b="1" dirty="0"/>
              <a:t>= 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vědomí odpovědnosti </a:t>
            </a:r>
            <a:r>
              <a:rPr lang="cs-CZ" altLang="cs-CZ" sz="3200" b="1" dirty="0">
                <a:solidFill>
                  <a:srgbClr val="0000DC"/>
                </a:solidFill>
              </a:rPr>
              <a:t>vůči vychovávaným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úsilí o maximální </a:t>
            </a:r>
            <a:r>
              <a:rPr lang="cs-CZ" altLang="cs-CZ" sz="3200" b="1" dirty="0">
                <a:solidFill>
                  <a:srgbClr val="0000DC"/>
                </a:solidFill>
              </a:rPr>
              <a:t>eliminování rizik</a:t>
            </a:r>
          </a:p>
          <a:p>
            <a:pPr>
              <a:lnSpc>
                <a:spcPct val="150000"/>
              </a:lnSpc>
              <a:defRPr/>
            </a:pPr>
            <a:r>
              <a:rPr lang="cs-CZ" altLang="cs-CZ" sz="3200" dirty="0"/>
              <a:t>podpora </a:t>
            </a:r>
            <a:r>
              <a:rPr lang="cs-CZ" altLang="cs-CZ" sz="3200" b="1" dirty="0">
                <a:solidFill>
                  <a:srgbClr val="0000DC"/>
                </a:solidFill>
              </a:rPr>
              <a:t>vzájemné odpovědnosti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všech zúčastněných i participujících </a:t>
            </a:r>
            <a:br>
              <a:rPr lang="cs-CZ" altLang="cs-CZ" sz="3200" dirty="0"/>
            </a:br>
            <a:r>
              <a:rPr lang="cs-CZ" altLang="cs-CZ" sz="3200" dirty="0"/>
              <a:t>(= + vedení instituce, rodiče, kolegové, ...)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908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BEA025-4CC4-46BA-BE9B-B2A05A3277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4022DFA-5931-4977-9ECA-197C2ADEF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Pedagog – </a:t>
            </a:r>
            <a:r>
              <a:rPr lang="cs-CZ" altLang="cs-CZ" dirty="0" err="1"/>
              <a:t>edukátor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B19C4D-719D-4FF2-B148-8B4B4B393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79418"/>
            <a:ext cx="10753200" cy="4252582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Požadavky</a:t>
            </a:r>
            <a:r>
              <a:rPr lang="cs-CZ" altLang="cs-CZ" sz="3200" b="1" dirty="0">
                <a:solidFill>
                  <a:srgbClr val="FF0000"/>
                </a:solidFill>
              </a:rPr>
              <a:t> + kompetence (pedagogické) = </a:t>
            </a:r>
            <a:r>
              <a:rPr lang="cs-CZ" altLang="cs-CZ" sz="3200" b="1" dirty="0"/>
              <a:t>souhrn </a:t>
            </a:r>
            <a:r>
              <a:rPr lang="cs-CZ" altLang="cs-CZ" sz="3200" b="1" dirty="0">
                <a:solidFill>
                  <a:srgbClr val="FF0000"/>
                </a:solidFill>
              </a:rPr>
              <a:t>způsobilostí</a:t>
            </a:r>
            <a:r>
              <a:rPr lang="cs-CZ" altLang="cs-CZ" sz="3200" b="1" dirty="0"/>
              <a:t> pedagoga</a:t>
            </a:r>
            <a:r>
              <a:rPr lang="cs-CZ" altLang="cs-CZ" sz="3200" dirty="0"/>
              <a:t>, aby mohl efektivně pracovat</a:t>
            </a:r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  <a:defRPr/>
            </a:pPr>
            <a:r>
              <a:rPr lang="cs-CZ" altLang="cs-CZ" sz="3200" b="1" dirty="0"/>
              <a:t>Druhy </a:t>
            </a:r>
            <a:r>
              <a:rPr lang="cs-CZ" altLang="cs-CZ" sz="3200" dirty="0"/>
              <a:t>kompetencí: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AutoNum type="arabicPeriod"/>
              <a:defRPr/>
            </a:pPr>
            <a:r>
              <a:rPr lang="cs-CZ" altLang="cs-CZ" sz="3200" b="1" dirty="0"/>
              <a:t>dle </a:t>
            </a:r>
            <a:r>
              <a:rPr lang="cs-CZ" altLang="cs-CZ" sz="3200" b="1" dirty="0">
                <a:solidFill>
                  <a:srgbClr val="0000DC"/>
                </a:solidFill>
              </a:rPr>
              <a:t>geneze</a:t>
            </a:r>
          </a:p>
          <a:p>
            <a:pPr marL="586350" indent="-514350">
              <a:lnSpc>
                <a:spcPts val="4000"/>
              </a:lnSpc>
              <a:spcBef>
                <a:spcPts val="1200"/>
              </a:spcBef>
              <a:buAutoNum type="arabicPeriod"/>
              <a:defRPr/>
            </a:pPr>
            <a:r>
              <a:rPr lang="cs-CZ" altLang="cs-CZ" sz="3200" b="1"/>
              <a:t>dle </a:t>
            </a:r>
            <a:r>
              <a:rPr lang="cs-CZ" altLang="cs-CZ" sz="3200" b="1">
                <a:solidFill>
                  <a:srgbClr val="0000DC"/>
                </a:solidFill>
              </a:rPr>
              <a:t>zaměření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73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30A126F-CD95-442A-A10B-B23157A2A3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83ED34-987E-47D8-84B5-8E81F3C81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Kompetence pedagoga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9B4BA41-C349-46A6-838B-0F5113224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79913"/>
            <a:ext cx="10753200" cy="4758087"/>
          </a:xfrm>
        </p:spPr>
        <p:txBody>
          <a:bodyPr/>
          <a:lstStyle/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1. Kompetence dle geneze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a) </a:t>
            </a:r>
            <a:r>
              <a:rPr lang="cs-CZ" altLang="cs-CZ" sz="3200" b="1" dirty="0">
                <a:solidFill>
                  <a:srgbClr val="FF0000"/>
                </a:solidFill>
              </a:rPr>
              <a:t>vrozené</a:t>
            </a:r>
            <a:r>
              <a:rPr lang="cs-CZ" altLang="cs-CZ" sz="3200" dirty="0"/>
              <a:t> </a:t>
            </a:r>
            <a:r>
              <a:rPr lang="cs-CZ" altLang="cs-CZ" sz="3200" b="1" dirty="0"/>
              <a:t>způsobilosti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   schopnosti, pedagogické nadání </a:t>
            </a:r>
            <a:br>
              <a:rPr lang="cs-CZ" altLang="cs-CZ" sz="3200" dirty="0"/>
            </a:br>
            <a:r>
              <a:rPr lang="cs-CZ" altLang="cs-CZ" sz="3200" dirty="0"/>
              <a:t>   („učitel, vychovatel, trenér, … od narození“)</a:t>
            </a:r>
            <a:endParaRPr lang="cs-CZ" altLang="cs-CZ" sz="3200" b="1" dirty="0"/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b) </a:t>
            </a:r>
            <a:r>
              <a:rPr lang="cs-CZ" altLang="cs-CZ" sz="3200" b="1" dirty="0">
                <a:solidFill>
                  <a:srgbClr val="FF0000"/>
                </a:solidFill>
              </a:rPr>
              <a:t>získávané</a:t>
            </a:r>
            <a:r>
              <a:rPr lang="cs-CZ" altLang="cs-CZ" sz="3200" dirty="0"/>
              <a:t> </a:t>
            </a:r>
            <a:r>
              <a:rPr lang="cs-CZ" altLang="cs-CZ" sz="3200" b="1" dirty="0"/>
              <a:t>způsobilosti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   pedagogické vědomosti, dovednosti, zkušenosti, …</a:t>
            </a:r>
            <a:br>
              <a:rPr lang="cs-CZ" altLang="cs-CZ" sz="3200" dirty="0"/>
            </a:br>
            <a:r>
              <a:rPr lang="cs-CZ" altLang="cs-CZ" sz="3200" dirty="0"/>
              <a:t>   získávané </a:t>
            </a:r>
            <a:r>
              <a:rPr lang="cs-CZ" altLang="cs-CZ" sz="3200" b="1" dirty="0"/>
              <a:t>praxí</a:t>
            </a:r>
            <a:r>
              <a:rPr lang="cs-CZ" altLang="cs-CZ" sz="3200" dirty="0"/>
              <a:t>, </a:t>
            </a:r>
            <a:r>
              <a:rPr lang="cs-CZ" altLang="cs-CZ" sz="3200" b="1" dirty="0"/>
              <a:t>studiem</a:t>
            </a:r>
            <a:r>
              <a:rPr lang="cs-CZ" altLang="cs-CZ" sz="3200" dirty="0"/>
              <a:t>, </a:t>
            </a:r>
            <a:r>
              <a:rPr lang="cs-CZ" altLang="cs-CZ" sz="3200" b="1" dirty="0">
                <a:solidFill>
                  <a:srgbClr val="0000DC"/>
                </a:solidFill>
              </a:rPr>
              <a:t>sebereflexí</a:t>
            </a:r>
            <a:r>
              <a:rPr lang="cs-CZ" altLang="cs-CZ" sz="3200" dirty="0"/>
              <a:t>, ... </a:t>
            </a:r>
          </a:p>
          <a:p>
            <a:pPr>
              <a:lnSpc>
                <a:spcPct val="120000"/>
              </a:lnSpc>
              <a:buNone/>
              <a:defRPr/>
            </a:pPr>
            <a:r>
              <a:rPr lang="cs-CZ" altLang="cs-CZ" sz="3200" b="1" dirty="0"/>
              <a:t>Optimální = </a:t>
            </a:r>
            <a:r>
              <a:rPr lang="cs-CZ" altLang="cs-CZ" sz="3200" b="1" dirty="0">
                <a:solidFill>
                  <a:srgbClr val="FF0000"/>
                </a:solidFill>
              </a:rPr>
              <a:t>propojení</a:t>
            </a:r>
          </a:p>
        </p:txBody>
      </p:sp>
    </p:spTree>
    <p:extLst>
      <p:ext uri="{BB962C8B-B14F-4D97-AF65-F5344CB8AC3E}">
        <p14:creationId xmlns:p14="http://schemas.microsoft.com/office/powerpoint/2010/main" val="273335640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109</TotalTime>
  <Words>568</Words>
  <Application>Microsoft Office PowerPoint</Application>
  <PresentationFormat>Širokoúhlá obrazovka</PresentationFormat>
  <Paragraphs>93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Tahoma</vt:lpstr>
      <vt:lpstr>Wingdings</vt:lpstr>
      <vt:lpstr>Prezentace_MU_CZ</vt:lpstr>
      <vt:lpstr>Pedagog </vt:lpstr>
      <vt:lpstr>Prezentace aplikace PowerPoint</vt:lpstr>
      <vt:lpstr>Pedagog – edukátor</vt:lpstr>
      <vt:lpstr>Pedagog – edukátor</vt:lpstr>
      <vt:lpstr>Pedagogický pracovník</vt:lpstr>
      <vt:lpstr>Pedagog – edukátor</vt:lpstr>
      <vt:lpstr>Pedagog – edukátor</vt:lpstr>
      <vt:lpstr>Pedagog – edukátor</vt:lpstr>
      <vt:lpstr>Kompetence pedagoga</vt:lpstr>
      <vt:lpstr>Kompetence pedagoga</vt:lpstr>
      <vt:lpstr>Kompetence pedagoga</vt:lpstr>
      <vt:lpstr>Kompetence pedagoga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14</cp:revision>
  <cp:lastPrinted>1601-01-01T00:00:00Z</cp:lastPrinted>
  <dcterms:created xsi:type="dcterms:W3CDTF">2020-10-05T06:18:46Z</dcterms:created>
  <dcterms:modified xsi:type="dcterms:W3CDTF">2023-01-26T14:20:41Z</dcterms:modified>
</cp:coreProperties>
</file>