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627957"/>
            <a:ext cx="11361600" cy="1171580"/>
          </a:xfrm>
        </p:spPr>
        <p:txBody>
          <a:bodyPr/>
          <a:lstStyle/>
          <a:p>
            <a:pPr algn="ctr"/>
            <a:r>
              <a:rPr lang="cs-CZ" dirty="0"/>
              <a:t>Prvky vzdělávacího procesu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DDD546-5F99-40A8-A891-EC824751E8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AC8F21-2C34-4A88-A720-C5247C1EF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Vyučovací (vzdělávací) styl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2689C37-58C1-4026-BD9C-6F7F25FBF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352"/>
            <a:ext cx="10753200" cy="4536141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Vyučovací styl</a:t>
            </a:r>
            <a:r>
              <a:rPr lang="cs-CZ" dirty="0"/>
              <a:t> (učitele, lektora, trenéra, …) = originální a svébytný </a:t>
            </a:r>
            <a:r>
              <a:rPr lang="cs-CZ" b="1" dirty="0">
                <a:solidFill>
                  <a:srgbClr val="0000DC"/>
                </a:solidFill>
              </a:rPr>
              <a:t>postup, jímž </a:t>
            </a:r>
            <a:r>
              <a:rPr lang="cs-CZ" b="1" dirty="0" err="1">
                <a:solidFill>
                  <a:srgbClr val="0000DC"/>
                </a:solidFill>
              </a:rPr>
              <a:t>edukátor</a:t>
            </a:r>
            <a:r>
              <a:rPr lang="cs-CZ" b="1" dirty="0">
                <a:solidFill>
                  <a:srgbClr val="0000DC"/>
                </a:solidFill>
              </a:rPr>
              <a:t> vzdělává </a:t>
            </a:r>
            <a:r>
              <a:rPr lang="cs-CZ" dirty="0"/>
              <a:t>(učitel vyučuje, …) =</a:t>
            </a:r>
          </a:p>
          <a:p>
            <a:pPr>
              <a:lnSpc>
                <a:spcPts val="4000"/>
              </a:lnSpc>
            </a:pPr>
            <a:r>
              <a:rPr lang="cs-CZ" dirty="0"/>
              <a:t>jedinečné pojetí výuky (procesu vzdělávání)</a:t>
            </a:r>
          </a:p>
          <a:p>
            <a:pPr>
              <a:lnSpc>
                <a:spcPts val="4000"/>
              </a:lnSpc>
            </a:pPr>
            <a:r>
              <a:rPr lang="cs-CZ" dirty="0"/>
              <a:t>komplex vyučovacích strategií</a:t>
            </a:r>
          </a:p>
          <a:p>
            <a:pPr>
              <a:lnSpc>
                <a:spcPts val="4000"/>
              </a:lnSpc>
            </a:pPr>
            <a:r>
              <a:rPr lang="cs-CZ" dirty="0"/>
              <a:t>soubor didaktických metod, které uplatňuje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relativně stálé způsoby řešení konfliktů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diagnostické a </a:t>
            </a:r>
            <a:r>
              <a:rPr lang="cs-CZ" altLang="cs-CZ" dirty="0" err="1"/>
              <a:t>autodiagnostické</a:t>
            </a:r>
            <a:r>
              <a:rPr lang="cs-CZ" altLang="cs-CZ" dirty="0"/>
              <a:t> (sebehodnotící) techniky 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postupy verbální a neverbální komunikace 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3704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2FE751-650F-45C5-8AA9-6BA5FC619B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BC7B3D-1D96-4917-9D8E-1865CD040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Edukant</a:t>
            </a:r>
            <a:r>
              <a:rPr lang="cs-CZ" dirty="0"/>
              <a:t> = učící se jedinec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C80E740-A114-4EAF-A813-8F609DEB6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1929"/>
            <a:ext cx="10753200" cy="4290071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= žák, student, trenér (trenérské vzdělávání), rozhodčí, senior, …</a:t>
            </a:r>
            <a:br>
              <a:rPr lang="cs-CZ" dirty="0"/>
            </a:br>
            <a:endParaRPr lang="cs-CZ" dirty="0"/>
          </a:p>
          <a:p>
            <a:pPr marL="72000" indent="0">
              <a:lnSpc>
                <a:spcPts val="42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Předpoklady</a:t>
            </a:r>
            <a:r>
              <a:rPr lang="cs-CZ" b="1" dirty="0"/>
              <a:t> učícího se:</a:t>
            </a:r>
          </a:p>
          <a:p>
            <a:pPr marL="586350" indent="-514350">
              <a:lnSpc>
                <a:spcPts val="42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b="1" dirty="0"/>
              <a:t>Fyzické a psychické </a:t>
            </a:r>
            <a:r>
              <a:rPr lang="cs-CZ" dirty="0"/>
              <a:t>(vlohy a jejich rozvoj)</a:t>
            </a:r>
          </a:p>
          <a:p>
            <a:pPr marL="586350" indent="-514350">
              <a:lnSpc>
                <a:spcPts val="42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b="1" dirty="0"/>
              <a:t>Edukační = </a:t>
            </a:r>
            <a:br>
              <a:rPr lang="cs-CZ" b="1" dirty="0"/>
            </a:br>
            <a:r>
              <a:rPr lang="cs-CZ" dirty="0"/>
              <a:t>vědomosti + dovednosti + schopnosti + postoje = kompetence</a:t>
            </a:r>
          </a:p>
          <a:p>
            <a:pPr marL="586350" indent="-514350">
              <a:lnSpc>
                <a:spcPts val="42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b="1" dirty="0"/>
              <a:t>Sociální </a:t>
            </a:r>
            <a:r>
              <a:rPr lang="cs-CZ" dirty="0"/>
              <a:t>= např. sociální znevýhodnění, kulturní kapitál, …</a:t>
            </a:r>
          </a:p>
        </p:txBody>
      </p:sp>
    </p:spTree>
    <p:extLst>
      <p:ext uri="{BB962C8B-B14F-4D97-AF65-F5344CB8AC3E}">
        <p14:creationId xmlns:p14="http://schemas.microsoft.com/office/powerpoint/2010/main" val="3810074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AF9188-E4A0-4CC1-A0D2-8F90CB182C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29A8623-A31C-43C6-82A9-64655E59B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Edukant</a:t>
            </a:r>
            <a:r>
              <a:rPr lang="cs-CZ" dirty="0"/>
              <a:t> = učící se jedinec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B2961E3-484B-4166-93F4-9B485CD9A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/>
              <a:t>Determinanty učícího se (vzdělávajícího se) jedince: 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subkultura </a:t>
            </a:r>
            <a:r>
              <a:rPr lang="cs-CZ" sz="3200" dirty="0"/>
              <a:t>= součást kultury školy, klubu, … instituce (pravidla, rituály, slang, normy, pochvaly, tresty, sociální role – „mazánek, bažant, velká holka, …“)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pojetí učiva </a:t>
            </a:r>
            <a:r>
              <a:rPr lang="cs-CZ" sz="3200" dirty="0"/>
              <a:t>= souhrn poznatků, představ a interpretací učícího se o učivu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styl učení </a:t>
            </a:r>
            <a:r>
              <a:rPr lang="cs-CZ" sz="3200" dirty="0"/>
              <a:t>= svébytný a preferovaný postup při učení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557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E8238C-F83B-4E96-8356-EF39EA818B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504227-422B-4290-9C10-F75968A8B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95883"/>
            <a:ext cx="10753200" cy="451576"/>
          </a:xfrm>
        </p:spPr>
        <p:txBody>
          <a:bodyPr/>
          <a:lstStyle/>
          <a:p>
            <a:r>
              <a:rPr lang="cs-CZ" dirty="0"/>
              <a:t>Styl učení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4C10869-9452-492D-A379-A0904B848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02659"/>
            <a:ext cx="10753200" cy="5125341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= svébytný a preferovaný </a:t>
            </a:r>
            <a:r>
              <a:rPr lang="cs-CZ" b="1" dirty="0">
                <a:solidFill>
                  <a:srgbClr val="0000DC"/>
                </a:solidFill>
              </a:rPr>
              <a:t>postup při učení</a:t>
            </a:r>
            <a:r>
              <a:rPr lang="cs-CZ" b="1" dirty="0"/>
              <a:t>:</a:t>
            </a:r>
          </a:p>
          <a:p>
            <a:pPr>
              <a:lnSpc>
                <a:spcPts val="4000"/>
              </a:lnSpc>
            </a:pPr>
            <a:r>
              <a:rPr lang="cs-CZ" dirty="0"/>
              <a:t>vývoj z </a:t>
            </a:r>
            <a:r>
              <a:rPr lang="cs-CZ" b="1" dirty="0"/>
              <a:t>vrozeného základu </a:t>
            </a:r>
            <a:r>
              <a:rPr lang="cs-CZ" dirty="0"/>
              <a:t>– kognitivní styl</a:t>
            </a:r>
          </a:p>
          <a:p>
            <a:pPr>
              <a:lnSpc>
                <a:spcPts val="4000"/>
              </a:lnSpc>
            </a:pPr>
            <a:r>
              <a:rPr lang="cs-CZ" b="1" dirty="0"/>
              <a:t>východisko</a:t>
            </a:r>
            <a:r>
              <a:rPr lang="cs-CZ" dirty="0"/>
              <a:t> = </a:t>
            </a:r>
            <a:r>
              <a:rPr lang="cs-CZ" b="1" dirty="0">
                <a:solidFill>
                  <a:srgbClr val="0000DC"/>
                </a:solidFill>
              </a:rPr>
              <a:t>schopnosti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(např. inteligence, paměť, motorické, sociální, ...)</a:t>
            </a:r>
          </a:p>
          <a:p>
            <a:pPr>
              <a:lnSpc>
                <a:spcPts val="4000"/>
              </a:lnSpc>
            </a:pPr>
            <a:r>
              <a:rPr lang="cs-CZ" b="1" dirty="0"/>
              <a:t>důležitá role </a:t>
            </a:r>
            <a:r>
              <a:rPr lang="cs-CZ" dirty="0"/>
              <a:t>= </a:t>
            </a:r>
            <a:r>
              <a:rPr lang="cs-CZ" b="1" dirty="0">
                <a:solidFill>
                  <a:srgbClr val="0000DC"/>
                </a:solidFill>
              </a:rPr>
              <a:t>motivace</a:t>
            </a:r>
            <a:r>
              <a:rPr lang="cs-CZ" dirty="0"/>
              <a:t> (přesvědčení učícího se) </a:t>
            </a:r>
          </a:p>
          <a:p>
            <a:pPr>
              <a:lnSpc>
                <a:spcPts val="4000"/>
              </a:lnSpc>
            </a:pPr>
            <a:r>
              <a:rPr lang="cs-CZ" dirty="0"/>
              <a:t>vliv </a:t>
            </a:r>
            <a:r>
              <a:rPr lang="cs-CZ" b="1" dirty="0">
                <a:solidFill>
                  <a:srgbClr val="0000DC"/>
                </a:solidFill>
              </a:rPr>
              <a:t>pohody </a:t>
            </a:r>
            <a:r>
              <a:rPr lang="cs-CZ" dirty="0"/>
              <a:t>X úzkosti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ochota</a:t>
            </a:r>
            <a:r>
              <a:rPr lang="cs-CZ" b="1" dirty="0"/>
              <a:t>/neochota ke komunikaci</a:t>
            </a:r>
            <a:r>
              <a:rPr lang="cs-CZ" dirty="0"/>
              <a:t>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propojení/využití </a:t>
            </a:r>
            <a:r>
              <a:rPr lang="cs-CZ" dirty="0"/>
              <a:t>na další aktivity</a:t>
            </a:r>
          </a:p>
          <a:p>
            <a:pPr>
              <a:lnSpc>
                <a:spcPts val="4000"/>
              </a:lnSpc>
            </a:pPr>
            <a:r>
              <a:rPr lang="cs-CZ" dirty="0"/>
              <a:t>osobnost – </a:t>
            </a:r>
            <a:r>
              <a:rPr lang="cs-CZ" b="1" dirty="0"/>
              <a:t>extravert</a:t>
            </a:r>
            <a:r>
              <a:rPr lang="cs-CZ" dirty="0"/>
              <a:t> – </a:t>
            </a:r>
            <a:r>
              <a:rPr lang="cs-CZ" b="1" dirty="0"/>
              <a:t>introvert </a:t>
            </a:r>
            <a:r>
              <a:rPr lang="cs-CZ" dirty="0"/>
              <a:t>(„svět jako </a:t>
            </a:r>
            <a:r>
              <a:rPr lang="cs-CZ" b="1" dirty="0">
                <a:solidFill>
                  <a:srgbClr val="0000DC"/>
                </a:solidFill>
              </a:rPr>
              <a:t>výzva</a:t>
            </a:r>
            <a:r>
              <a:rPr lang="cs-CZ" dirty="0"/>
              <a:t> X hrozba“)</a:t>
            </a:r>
          </a:p>
          <a:p>
            <a:pPr>
              <a:lnSpc>
                <a:spcPts val="4000"/>
              </a:lnSpc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04613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4CCDFD-0BF3-414F-A3F4-328EE6E7FF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412118-8A78-460D-B8C0-844450FD7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86918"/>
            <a:ext cx="10753200" cy="451576"/>
          </a:xfrm>
        </p:spPr>
        <p:txBody>
          <a:bodyPr/>
          <a:lstStyle/>
          <a:p>
            <a:r>
              <a:rPr lang="cs-CZ" dirty="0"/>
              <a:t>Styl učení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8F0EBB7-862A-49B7-85BB-989EC6AF1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6800"/>
            <a:ext cx="11221444" cy="530428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/>
              <a:t>= individuální způsob, kterým člověk přijímá, zpracovává, organizuje a využívá informace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Typologie</a:t>
            </a:r>
            <a:r>
              <a:rPr lang="cs-CZ" dirty="0"/>
              <a:t> učebních stylů: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podle </a:t>
            </a:r>
            <a:r>
              <a:rPr lang="cs-CZ" b="1" dirty="0">
                <a:solidFill>
                  <a:srgbClr val="0000DC"/>
                </a:solidFill>
              </a:rPr>
              <a:t>smyslových</a:t>
            </a:r>
            <a:r>
              <a:rPr lang="cs-CZ" dirty="0"/>
              <a:t> preferencí </a:t>
            </a:r>
            <a:br>
              <a:rPr lang="cs-CZ" dirty="0"/>
            </a:br>
            <a:r>
              <a:rPr lang="cs-CZ" dirty="0"/>
              <a:t>(styl vizuální, sluchový, kinestetický, hmatový)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dle </a:t>
            </a:r>
            <a:r>
              <a:rPr lang="cs-CZ" b="1" dirty="0">
                <a:solidFill>
                  <a:srgbClr val="0000DC"/>
                </a:solidFill>
              </a:rPr>
              <a:t>úrovně zobecňování </a:t>
            </a:r>
            <a:r>
              <a:rPr lang="cs-CZ" dirty="0"/>
              <a:t>(globální X analytický styl)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dle biologicky podmíněných rozdílů (vliv biorytmu – </a:t>
            </a:r>
            <a:r>
              <a:rPr lang="cs-CZ" b="1" dirty="0"/>
              <a:t>skřivan </a:t>
            </a:r>
            <a:r>
              <a:rPr lang="cs-CZ" dirty="0"/>
              <a:t>X </a:t>
            </a:r>
            <a:r>
              <a:rPr lang="cs-CZ" b="1" dirty="0"/>
              <a:t>sova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dle orientace</a:t>
            </a:r>
            <a:r>
              <a:rPr lang="cs-CZ" b="1" dirty="0"/>
              <a:t> </a:t>
            </a:r>
            <a:r>
              <a:rPr lang="cs-CZ" b="1" dirty="0" err="1">
                <a:solidFill>
                  <a:srgbClr val="0000DC"/>
                </a:solidFill>
              </a:rPr>
              <a:t>pravohemisférové</a:t>
            </a:r>
            <a:r>
              <a:rPr lang="cs-CZ" b="1" dirty="0"/>
              <a:t> </a:t>
            </a:r>
            <a:r>
              <a:rPr lang="cs-CZ" dirty="0"/>
              <a:t>(celostní myšlení, intuice, </a:t>
            </a:r>
            <a:br>
              <a:rPr lang="cs-CZ" dirty="0"/>
            </a:br>
            <a:r>
              <a:rPr lang="cs-CZ" dirty="0"/>
              <a:t>kreativita, …) X </a:t>
            </a:r>
            <a:r>
              <a:rPr lang="cs-CZ" b="1" dirty="0" err="1">
                <a:solidFill>
                  <a:srgbClr val="0000DC"/>
                </a:solidFill>
              </a:rPr>
              <a:t>levohemisférové</a:t>
            </a:r>
            <a:r>
              <a:rPr lang="cs-CZ" b="1" dirty="0"/>
              <a:t> </a:t>
            </a:r>
            <a:r>
              <a:rPr lang="cs-CZ" dirty="0"/>
              <a:t>(analytické, matematické, logické, vědecké … myšlení, řeč, motorické reakce,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4102358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350061-1927-4BF8-B8FF-E4BE7DB2ED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50C7AE-5D3E-40B3-B649-BD63E0CAA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dirty="0"/>
              <a:t>Styly učení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EBC939C-0C16-4B27-AACB-538069741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68189"/>
            <a:ext cx="10753200" cy="4863812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/>
              <a:t>David A. </a:t>
            </a:r>
            <a:r>
              <a:rPr lang="cs-CZ" b="1" dirty="0" err="1"/>
              <a:t>Kolb</a:t>
            </a:r>
            <a:r>
              <a:rPr lang="cs-CZ" b="1" dirty="0"/>
              <a:t> </a:t>
            </a:r>
            <a:r>
              <a:rPr lang="cs-CZ" dirty="0"/>
              <a:t>(1984) – základní </a:t>
            </a:r>
            <a:r>
              <a:rPr lang="cs-CZ" b="1" dirty="0">
                <a:solidFill>
                  <a:srgbClr val="0000DC"/>
                </a:solidFill>
              </a:rPr>
              <a:t>typy učebních stylů</a:t>
            </a:r>
            <a:r>
              <a:rPr lang="cs-CZ" dirty="0"/>
              <a:t>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konvergující </a:t>
            </a:r>
            <a:r>
              <a:rPr lang="cs-CZ" dirty="0"/>
              <a:t>(pragmatický) – preferuje praktické zkušenosti </a:t>
            </a:r>
            <a:br>
              <a:rPr lang="cs-CZ" dirty="0"/>
            </a:br>
            <a:r>
              <a:rPr lang="cs-CZ" dirty="0"/>
              <a:t>a </a:t>
            </a:r>
            <a:r>
              <a:rPr lang="cs-CZ"/>
              <a:t>konkrétní postupy </a:t>
            </a:r>
            <a:r>
              <a:rPr lang="cs-CZ" dirty="0"/>
              <a:t>při učení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divergující </a:t>
            </a:r>
            <a:r>
              <a:rPr lang="cs-CZ" dirty="0"/>
              <a:t>(reflektivní) – má dobrou představivost a schopnost generovat nové myšlenky, potřebuje čas vše promyslet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asimilující </a:t>
            </a:r>
            <a:r>
              <a:rPr lang="cs-CZ" dirty="0"/>
              <a:t>(teoretizující) – vyniká v abstraktním myšlení </a:t>
            </a:r>
            <a:br>
              <a:rPr lang="cs-CZ" dirty="0"/>
            </a:br>
            <a:r>
              <a:rPr lang="cs-CZ" dirty="0"/>
              <a:t>a induktivním uvažování – potřebuje se ptát a zkoumat vztahy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akomodující </a:t>
            </a:r>
            <a:r>
              <a:rPr lang="cs-CZ" dirty="0"/>
              <a:t>(aktivistický) – nebojí se riskovat, dobře reaguje </a:t>
            </a:r>
            <a:br>
              <a:rPr lang="cs-CZ" dirty="0"/>
            </a:br>
            <a:r>
              <a:rPr lang="cs-CZ" dirty="0"/>
              <a:t>na bezprostřední situace – potřebuje nové, různé a náročné úkoly</a:t>
            </a:r>
          </a:p>
        </p:txBody>
      </p:sp>
    </p:spTree>
    <p:extLst>
      <p:ext uri="{BB962C8B-B14F-4D97-AF65-F5344CB8AC3E}">
        <p14:creationId xmlns:p14="http://schemas.microsoft.com/office/powerpoint/2010/main" val="1041423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57DDC8-9ADF-4CA3-89D1-EDFE4F9D9E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C30D67-73BB-4F7B-A31E-592E4C0B8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Pasivní koncepce vzdělávání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28AE30D-5E48-4E64-902D-878A0353A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4839"/>
            <a:ext cx="10753200" cy="466316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Vyučující </a:t>
            </a:r>
            <a:r>
              <a:rPr lang="cs-CZ" b="1" dirty="0">
                <a:solidFill>
                  <a:srgbClr val="0000DC"/>
                </a:solidFill>
              </a:rPr>
              <a:t>předává obsah učiva </a:t>
            </a:r>
            <a:r>
              <a:rPr lang="cs-CZ" dirty="0" err="1"/>
              <a:t>edukantovi</a:t>
            </a:r>
            <a:r>
              <a:rPr lang="cs-CZ" dirty="0"/>
              <a:t> (učícímu se)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→ 3 prvky vzdělávacího procesu = </a:t>
            </a:r>
            <a:r>
              <a:rPr lang="cs-CZ" dirty="0" err="1"/>
              <a:t>edukátor</a:t>
            </a:r>
            <a:r>
              <a:rPr lang="cs-CZ" dirty="0"/>
              <a:t> + učivo + </a:t>
            </a:r>
            <a:r>
              <a:rPr lang="cs-CZ" dirty="0" err="1"/>
              <a:t>edukant</a:t>
            </a:r>
            <a:endParaRPr lang="cs-CZ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tzv. </a:t>
            </a:r>
            <a:r>
              <a:rPr lang="cs-CZ" b="1" dirty="0" err="1"/>
              <a:t>Herbartův</a:t>
            </a:r>
            <a:r>
              <a:rPr lang="cs-CZ" b="1" dirty="0"/>
              <a:t> trojúhelník </a:t>
            </a:r>
            <a:r>
              <a:rPr lang="cs-CZ" dirty="0"/>
              <a:t>= jejich vztah:</a:t>
            </a:r>
            <a:endParaRPr lang="cs-CZ" sz="1400" dirty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					 učivo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				učitel 	   žák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omezení poznávacího procesu </a:t>
            </a:r>
            <a:r>
              <a:rPr lang="cs-CZ" dirty="0"/>
              <a:t>= jen slovo učitele + učebnice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 err="1"/>
              <a:t>edukant</a:t>
            </a:r>
            <a:r>
              <a:rPr lang="cs-CZ" dirty="0"/>
              <a:t> (žák, klient, …) = </a:t>
            </a:r>
            <a:r>
              <a:rPr lang="cs-CZ" b="1" dirty="0">
                <a:solidFill>
                  <a:srgbClr val="0000DC"/>
                </a:solidFill>
              </a:rPr>
              <a:t>pasivní subjekt </a:t>
            </a:r>
            <a:r>
              <a:rPr lang="cs-CZ" dirty="0"/>
              <a:t>přijímající informace = slovo učitele + text, obraz</a:t>
            </a:r>
          </a:p>
          <a:p>
            <a:endParaRPr lang="cs-CZ" dirty="0"/>
          </a:p>
        </p:txBody>
      </p:sp>
      <p:sp>
        <p:nvSpPr>
          <p:cNvPr id="45" name="Rovnoramenný trojúhelník 44">
            <a:extLst>
              <a:ext uri="{FF2B5EF4-FFF2-40B4-BE49-F238E27FC236}">
                <a16:creationId xmlns:a16="http://schemas.microsoft.com/office/drawing/2014/main" id="{E5E6C052-B25A-4000-8E92-D1675940885D}"/>
              </a:ext>
            </a:extLst>
          </p:cNvPr>
          <p:cNvSpPr/>
          <p:nvPr/>
        </p:nvSpPr>
        <p:spPr bwMode="auto">
          <a:xfrm>
            <a:off x="5309419" y="3429000"/>
            <a:ext cx="1060704" cy="91440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3800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89AAF9-04E2-4EB9-8363-3D57669CA3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2C488A3-91FB-456F-92AA-CE6CE18FE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34324"/>
            <a:ext cx="10753200" cy="451576"/>
          </a:xfrm>
        </p:spPr>
        <p:txBody>
          <a:bodyPr/>
          <a:lstStyle/>
          <a:p>
            <a:r>
              <a:rPr lang="cs-CZ" dirty="0"/>
              <a:t>Pasivní koncepce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2AE87DB-BF49-400C-AF29-495E932B4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06130"/>
            <a:ext cx="11122955" cy="5031870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realizace v praxi vzdělávání (především ve škole) </a:t>
            </a:r>
            <a:br>
              <a:rPr lang="cs-CZ" dirty="0"/>
            </a:br>
            <a:r>
              <a:rPr lang="cs-CZ" dirty="0"/>
              <a:t>= </a:t>
            </a:r>
            <a:r>
              <a:rPr lang="cs-CZ" b="1" dirty="0" err="1">
                <a:solidFill>
                  <a:srgbClr val="0000DC"/>
                </a:solidFill>
              </a:rPr>
              <a:t>herbartismus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= dogmatické pojetí </a:t>
            </a:r>
            <a:r>
              <a:rPr lang="cs-CZ" dirty="0" err="1"/>
              <a:t>Herbartovy</a:t>
            </a:r>
            <a:r>
              <a:rPr lang="cs-CZ" dirty="0"/>
              <a:t> koncepce výuky = verbalismus + intelektualismus + formalismus + pasivita učících se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učící se = </a:t>
            </a:r>
            <a:r>
              <a:rPr lang="cs-CZ" b="1" dirty="0">
                <a:solidFill>
                  <a:srgbClr val="0000DC"/>
                </a:solidFill>
              </a:rPr>
              <a:t>pasivní objekt vzdělávání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(pamětní učení, absence aktivit, kreativity, …)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→ </a:t>
            </a:r>
            <a:r>
              <a:rPr lang="cs-CZ" b="1" dirty="0">
                <a:solidFill>
                  <a:srgbClr val="0000DC"/>
                </a:solidFill>
              </a:rPr>
              <a:t>reakce = kritika </a:t>
            </a:r>
            <a:r>
              <a:rPr lang="cs-CZ" dirty="0"/>
              <a:t>slovně názorného vzdělávání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hlavní kritici = </a:t>
            </a:r>
            <a:r>
              <a:rPr lang="cs-CZ" b="1" dirty="0">
                <a:solidFill>
                  <a:srgbClr val="0000DC"/>
                </a:solidFill>
              </a:rPr>
              <a:t>reformní pedagogika + psychologie 20. století </a:t>
            </a:r>
            <a:r>
              <a:rPr lang="cs-CZ" dirty="0"/>
              <a:t>(behaviorismus, humanistická psychologie, konstruktivismus, …) →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učící se = </a:t>
            </a:r>
            <a:r>
              <a:rPr lang="cs-CZ" b="1" dirty="0">
                <a:solidFill>
                  <a:srgbClr val="0000DC"/>
                </a:solidFill>
              </a:rPr>
              <a:t>aktivní subjekt vzdělávání</a:t>
            </a:r>
            <a:r>
              <a:rPr lang="cs-CZ" dirty="0"/>
              <a:t>, ovlivňuje vzdělávací proces </a:t>
            </a:r>
          </a:p>
        </p:txBody>
      </p:sp>
    </p:spTree>
    <p:extLst>
      <p:ext uri="{BB962C8B-B14F-4D97-AF65-F5344CB8AC3E}">
        <p14:creationId xmlns:p14="http://schemas.microsoft.com/office/powerpoint/2010/main" val="1056085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82B31C-953D-4CF3-82DB-ADA1C6CED7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4C608DCE-FE16-4535-BEA3-586A00A8E524}"/>
              </a:ext>
            </a:extLst>
          </p:cNvPr>
          <p:cNvSpPr txBox="1">
            <a:spLocks/>
          </p:cNvSpPr>
          <p:nvPr/>
        </p:nvSpPr>
        <p:spPr>
          <a:xfrm>
            <a:off x="871391" y="475654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altLang="cs-CZ" kern="0" dirty="0">
                <a:solidFill>
                  <a:srgbClr val="0000DC"/>
                </a:solidFill>
              </a:rPr>
              <a:t>Prvky k</a:t>
            </a:r>
            <a:r>
              <a:rPr lang="cs-CZ" dirty="0"/>
              <a:t>omplexní koncepce vzdělávání</a:t>
            </a:r>
          </a:p>
          <a:p>
            <a:pPr algn="ctr"/>
            <a:endParaRPr lang="cs-CZ" kern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754FE81-7EC5-4421-B36D-551CD2D1C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044" y="1110279"/>
            <a:ext cx="4154428" cy="18138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cíl vzdělávání</a:t>
            </a:r>
            <a:br>
              <a:rPr lang="cs-CZ" altLang="cs-CZ" dirty="0">
                <a:solidFill>
                  <a:schemeClr val="bg1"/>
                </a:solidFill>
              </a:rPr>
            </a:br>
            <a:r>
              <a:rPr lang="cs-CZ" altLang="cs-CZ" dirty="0">
                <a:solidFill>
                  <a:schemeClr val="bg1"/>
                </a:solidFill>
              </a:rPr>
              <a:t>→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 obsah = učivo</a:t>
            </a: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992CEB84-E687-45B2-B9E7-252BD15A9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" y="2708278"/>
            <a:ext cx="4043853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edukátor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(vzdělavatel = trenér, učitel,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lektor, </a:t>
            </a:r>
            <a:r>
              <a:rPr lang="cs-CZ" altLang="cs-CZ" sz="2000" b="1" dirty="0" err="1">
                <a:solidFill>
                  <a:schemeClr val="bg1"/>
                </a:solidFill>
              </a:rPr>
              <a:t>VČ</a:t>
            </a:r>
            <a:r>
              <a:rPr lang="cs-CZ" altLang="cs-CZ" sz="2000" b="1" dirty="0">
                <a:solidFill>
                  <a:schemeClr val="bg1"/>
                </a:solidFill>
              </a:rPr>
              <a:t> pedagog, ...)</a:t>
            </a:r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E613BF48-69DD-41A7-9E56-3BE07D93D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4464" y="2779714"/>
            <a:ext cx="3341071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edukant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(učící se = sportovec, klient,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student, žák, …)</a:t>
            </a:r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8EC1C8B8-CDC8-4448-A069-C15683BAB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405132"/>
            <a:ext cx="3600443" cy="154481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podmínky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vzdělávání</a:t>
            </a:r>
          </a:p>
        </p:txBody>
      </p:sp>
      <p:sp>
        <p:nvSpPr>
          <p:cNvPr id="10" name="Oval 10">
            <a:extLst>
              <a:ext uri="{FF2B5EF4-FFF2-40B4-BE49-F238E27FC236}">
                <a16:creationId xmlns:a16="http://schemas.microsoft.com/office/drawing/2014/main" id="{332388BE-12B6-438C-B93D-7E8959598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9957" y="4375738"/>
            <a:ext cx="3468573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didaktické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prostředky</a:t>
            </a:r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DFE07E93-3D8F-4CA3-9D29-7B95FE96B7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55040" y="3619195"/>
            <a:ext cx="3045505" cy="47266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1B2CDE7D-F739-4DC4-AFEC-92E55F21DF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5807" y="2216663"/>
            <a:ext cx="6492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3" name="Line 13">
            <a:extLst>
              <a:ext uri="{FF2B5EF4-FFF2-40B4-BE49-F238E27FC236}">
                <a16:creationId xmlns:a16="http://schemas.microsoft.com/office/drawing/2014/main" id="{A7795F6C-F4BB-4490-A40D-A33EE3E2032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81421" y="2278063"/>
            <a:ext cx="576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4" name="Line 14">
            <a:extLst>
              <a:ext uri="{FF2B5EF4-FFF2-40B4-BE49-F238E27FC236}">
                <a16:creationId xmlns:a16="http://schemas.microsoft.com/office/drawing/2014/main" id="{47FCD3D5-E912-4362-A7B9-4065B3329AC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8175" y="42926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5" name="Line 15">
            <a:extLst>
              <a:ext uri="{FF2B5EF4-FFF2-40B4-BE49-F238E27FC236}">
                <a16:creationId xmlns:a16="http://schemas.microsoft.com/office/drawing/2014/main" id="{DA6F3B77-EEF0-4B54-B174-90C4B26D13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3392" y="3032919"/>
            <a:ext cx="655480" cy="13684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6" name="Line 16">
            <a:extLst>
              <a:ext uri="{FF2B5EF4-FFF2-40B4-BE49-F238E27FC236}">
                <a16:creationId xmlns:a16="http://schemas.microsoft.com/office/drawing/2014/main" id="{C1FEDB37-F729-4D01-8E86-C8942C0FFD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311" y="506929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7" name="Line 17">
            <a:extLst>
              <a:ext uri="{FF2B5EF4-FFF2-40B4-BE49-F238E27FC236}">
                <a16:creationId xmlns:a16="http://schemas.microsoft.com/office/drawing/2014/main" id="{95960448-A0AD-4BA4-98AF-819E6B0CF5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12383" y="4328318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8" name="Line 18">
            <a:extLst>
              <a:ext uri="{FF2B5EF4-FFF2-40B4-BE49-F238E27FC236}">
                <a16:creationId xmlns:a16="http://schemas.microsoft.com/office/drawing/2014/main" id="{9EF81DF4-EABE-46F9-8D3E-6F99AEEB53E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6716" y="2995613"/>
            <a:ext cx="572684" cy="137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9" name="Line 19">
            <a:extLst>
              <a:ext uri="{FF2B5EF4-FFF2-40B4-BE49-F238E27FC236}">
                <a16:creationId xmlns:a16="http://schemas.microsoft.com/office/drawing/2014/main" id="{5D979084-C930-4023-8860-D01E2E83D6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7235" y="3819668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0" name="Line 20">
            <a:extLst>
              <a:ext uri="{FF2B5EF4-FFF2-40B4-BE49-F238E27FC236}">
                <a16:creationId xmlns:a16="http://schemas.microsoft.com/office/drawing/2014/main" id="{C2F4084F-7971-4FC2-A63B-6D5F3A249C3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1990" y="3819668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1" name="Line 21">
            <a:extLst>
              <a:ext uri="{FF2B5EF4-FFF2-40B4-BE49-F238E27FC236}">
                <a16:creationId xmlns:a16="http://schemas.microsoft.com/office/drawing/2014/main" id="{010CF09C-3F6C-4E03-ABFC-15C16A8320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7991" y="3032919"/>
            <a:ext cx="0" cy="280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2" name="Rectangle 23">
            <a:extLst>
              <a:ext uri="{FF2B5EF4-FFF2-40B4-BE49-F238E27FC236}">
                <a16:creationId xmlns:a16="http://schemas.microsoft.com/office/drawing/2014/main" id="{46C29880-E91E-4A0E-97B8-A92E18949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754" y="5855236"/>
            <a:ext cx="3288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vzdělání</a:t>
            </a:r>
          </a:p>
        </p:txBody>
      </p:sp>
    </p:spTree>
    <p:extLst>
      <p:ext uri="{BB962C8B-B14F-4D97-AF65-F5344CB8AC3E}">
        <p14:creationId xmlns:p14="http://schemas.microsoft.com/office/powerpoint/2010/main" val="249537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6A8DC3-6ED2-4D10-A6BA-A8E403B38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02FBD4-BD44-4527-881D-DC516B364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454529"/>
            <a:ext cx="10753200" cy="451576"/>
          </a:xfrm>
        </p:spPr>
        <p:txBody>
          <a:bodyPr/>
          <a:lstStyle/>
          <a:p>
            <a:r>
              <a:rPr lang="cs-CZ" dirty="0" err="1"/>
              <a:t>Edukátor</a:t>
            </a:r>
            <a:r>
              <a:rPr lang="cs-CZ" dirty="0"/>
              <a:t> (vzdělavatel)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0277F7D-FE39-480B-A55B-D32853999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980767"/>
            <a:ext cx="11226195" cy="4896465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dirty="0"/>
              <a:t>= učitel, VŠ učitel, trenér, lektor, školitel, instruktor, </a:t>
            </a:r>
            <a:r>
              <a:rPr lang="cs-CZ" dirty="0" err="1"/>
              <a:t>facilitátor</a:t>
            </a:r>
            <a:r>
              <a:rPr lang="cs-CZ" dirty="0"/>
              <a:t>, kouč, …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b="1" dirty="0"/>
              <a:t>Funkce </a:t>
            </a:r>
            <a:r>
              <a:rPr lang="cs-CZ" b="1" dirty="0" err="1"/>
              <a:t>edukátora</a:t>
            </a:r>
            <a:r>
              <a:rPr lang="cs-CZ" b="1" dirty="0"/>
              <a:t>:</a:t>
            </a:r>
            <a:endParaRPr lang="cs-CZ" dirty="0"/>
          </a:p>
          <a:p>
            <a:pPr>
              <a:lnSpc>
                <a:spcPts val="4000"/>
              </a:lnSpc>
            </a:pPr>
            <a:r>
              <a:rPr lang="cs-CZ" b="1" dirty="0"/>
              <a:t>řídící</a:t>
            </a:r>
            <a:r>
              <a:rPr lang="cs-CZ" dirty="0"/>
              <a:t> – organizátor vzdělávání</a:t>
            </a:r>
          </a:p>
          <a:p>
            <a:pPr>
              <a:lnSpc>
                <a:spcPts val="4000"/>
              </a:lnSpc>
            </a:pPr>
            <a:r>
              <a:rPr lang="cs-CZ" b="1" dirty="0"/>
              <a:t>organizační</a:t>
            </a:r>
            <a:r>
              <a:rPr lang="cs-CZ" dirty="0"/>
              <a:t> – iniciátor vzdělávání</a:t>
            </a:r>
          </a:p>
          <a:p>
            <a:pPr>
              <a:lnSpc>
                <a:spcPts val="4000"/>
              </a:lnSpc>
            </a:pPr>
            <a:r>
              <a:rPr lang="cs-CZ" b="1" dirty="0"/>
              <a:t>koncepční</a:t>
            </a:r>
            <a:r>
              <a:rPr lang="cs-CZ" dirty="0"/>
              <a:t> – volba didaktických cílů a vzdělávacích obsahů</a:t>
            </a:r>
          </a:p>
          <a:p>
            <a:pPr>
              <a:lnSpc>
                <a:spcPts val="4000"/>
              </a:lnSpc>
            </a:pPr>
            <a:r>
              <a:rPr lang="cs-CZ" b="1" dirty="0"/>
              <a:t>výkonná</a:t>
            </a:r>
            <a:r>
              <a:rPr lang="cs-CZ" dirty="0"/>
              <a:t> – pomocí didaktických forem, metod a prostředků</a:t>
            </a:r>
          </a:p>
          <a:p>
            <a:pPr>
              <a:lnSpc>
                <a:spcPts val="4000"/>
              </a:lnSpc>
            </a:pPr>
            <a:r>
              <a:rPr lang="cs-CZ" b="1" dirty="0"/>
              <a:t>diagnostická</a:t>
            </a:r>
            <a:r>
              <a:rPr lang="cs-CZ" dirty="0"/>
              <a:t> – úroveň vzdělání – vstup – průběh – výstup</a:t>
            </a:r>
          </a:p>
          <a:p>
            <a:pPr>
              <a:lnSpc>
                <a:spcPts val="4000"/>
              </a:lnSpc>
            </a:pPr>
            <a:r>
              <a:rPr lang="cs-CZ" b="1" dirty="0"/>
              <a:t>evaluační</a:t>
            </a:r>
            <a:r>
              <a:rPr lang="cs-CZ" dirty="0"/>
              <a:t> – hodnocení průběhu a výsledků vzdělávání</a:t>
            </a:r>
          </a:p>
          <a:p>
            <a:pPr>
              <a:lnSpc>
                <a:spcPts val="4000"/>
              </a:lnSpc>
            </a:pPr>
            <a:r>
              <a:rPr lang="cs-CZ" b="1" dirty="0"/>
              <a:t>výzkumná</a:t>
            </a:r>
            <a:r>
              <a:rPr lang="cs-CZ" dirty="0"/>
              <a:t> (v akčním výzkumu)</a:t>
            </a:r>
          </a:p>
          <a:p>
            <a:pPr>
              <a:lnSpc>
                <a:spcPts val="4000"/>
              </a:lnSpc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69073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7440A3-0FF0-4D62-A50E-C306573DD1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B011C8-C943-4165-A8F6-2443789AF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66E4D3-36F6-4BE3-84FD-F320B567C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5035"/>
            <a:ext cx="10753200" cy="4712965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b="1" dirty="0"/>
              <a:t>Hodnotová orientace: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tolerance, pluralismus, sebeúcta, demokratičnost, …</a:t>
            </a:r>
          </a:p>
          <a:p>
            <a:pPr>
              <a:lnSpc>
                <a:spcPts val="4000"/>
              </a:lnSpc>
            </a:pPr>
            <a:r>
              <a:rPr lang="cs-CZ" b="1" dirty="0"/>
              <a:t>Vzdělání: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všeobecné + odborné + </a:t>
            </a:r>
            <a:r>
              <a:rPr lang="cs-CZ" b="1" dirty="0">
                <a:solidFill>
                  <a:srgbClr val="0000DC"/>
                </a:solidFill>
              </a:rPr>
              <a:t>didaktické</a:t>
            </a:r>
          </a:p>
          <a:p>
            <a:pPr>
              <a:lnSpc>
                <a:spcPts val="4000"/>
              </a:lnSpc>
            </a:pPr>
            <a:r>
              <a:rPr lang="cs-CZ" b="1" dirty="0"/>
              <a:t>Rysy osobnosti:</a:t>
            </a:r>
            <a:br>
              <a:rPr lang="cs-CZ" b="1" dirty="0"/>
            </a:br>
            <a:r>
              <a:rPr lang="cs-CZ" dirty="0"/>
              <a:t>kreativita, optimismus, takt, klid, zaujetí, objektivnost, empatie, spravedlnost, humor, …</a:t>
            </a:r>
          </a:p>
          <a:p>
            <a:pPr marL="72000" indent="0">
              <a:lnSpc>
                <a:spcPts val="4000"/>
              </a:lnSpc>
              <a:buNone/>
            </a:pPr>
            <a:endParaRPr lang="cs-CZ" dirty="0"/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>
                <a:solidFill>
                  <a:srgbClr val="FF0000"/>
                </a:solidFill>
              </a:rPr>
              <a:t>Kompetentnost </a:t>
            </a:r>
            <a:r>
              <a:rPr lang="cs-CZ" b="1" dirty="0" err="1">
                <a:solidFill>
                  <a:srgbClr val="FF0000"/>
                </a:solidFill>
              </a:rPr>
              <a:t>edukátora</a:t>
            </a:r>
            <a:r>
              <a:rPr lang="cs-CZ" b="1" dirty="0">
                <a:solidFill>
                  <a:srgbClr val="FF0000"/>
                </a:solidFill>
              </a:rPr>
              <a:t> = pedagogické kompetence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531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4EFC61-A31C-4BFC-889E-C6B5F14718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1D34EE-EB57-43A6-8560-AE21E5ABD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9341"/>
            <a:ext cx="10753200" cy="451576"/>
          </a:xfrm>
        </p:spPr>
        <p:txBody>
          <a:bodyPr/>
          <a:lstStyle/>
          <a:p>
            <a:r>
              <a:rPr lang="cs-CZ" dirty="0"/>
              <a:t>Kompetence </a:t>
            </a:r>
            <a:r>
              <a:rPr lang="cs-CZ" dirty="0" err="1"/>
              <a:t>edukátora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858AED-B8E6-4ED4-A041-8D112D451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3012"/>
            <a:ext cx="10753200" cy="521498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= </a:t>
            </a:r>
            <a:r>
              <a:rPr lang="cs-CZ" b="1" dirty="0">
                <a:solidFill>
                  <a:srgbClr val="FF0000"/>
                </a:solidFill>
              </a:rPr>
              <a:t>souhrn způsobilostí</a:t>
            </a:r>
            <a:r>
              <a:rPr lang="cs-CZ" dirty="0"/>
              <a:t>, aby mohl efektivně vzdělávat</a:t>
            </a:r>
          </a:p>
          <a:p>
            <a:pPr marL="7200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0000DC"/>
                </a:solidFill>
              </a:rPr>
              <a:t>kompetence k vlastnímu vzdělávání:</a:t>
            </a:r>
          </a:p>
          <a:p>
            <a:r>
              <a:rPr lang="cs-CZ" b="1" dirty="0"/>
              <a:t>znalost oboru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psychodidaktická</a:t>
            </a:r>
            <a:r>
              <a:rPr lang="cs-CZ" b="1" dirty="0"/>
              <a:t> kompetence </a:t>
            </a:r>
            <a:r>
              <a:rPr lang="cs-CZ" dirty="0"/>
              <a:t>= projektování + realizace postupů podněcujících učení</a:t>
            </a:r>
          </a:p>
          <a:p>
            <a:r>
              <a:rPr lang="cs-CZ" b="1" dirty="0">
                <a:solidFill>
                  <a:srgbClr val="FF0000"/>
                </a:solidFill>
              </a:rPr>
              <a:t>komunikativní</a:t>
            </a:r>
            <a:r>
              <a:rPr lang="cs-CZ" b="1" dirty="0"/>
              <a:t> </a:t>
            </a:r>
            <a:r>
              <a:rPr lang="cs-CZ" dirty="0"/>
              <a:t>kompetence (verbální + nonverbální)</a:t>
            </a:r>
          </a:p>
          <a:p>
            <a:r>
              <a:rPr lang="cs-CZ" b="1" dirty="0"/>
              <a:t>diagnostická </a:t>
            </a:r>
            <a:r>
              <a:rPr lang="cs-CZ" dirty="0"/>
              <a:t>kompetence = určení stavu:</a:t>
            </a:r>
            <a:br>
              <a:rPr lang="cs-CZ" dirty="0"/>
            </a:br>
            <a:r>
              <a:rPr lang="cs-CZ" dirty="0"/>
              <a:t>- prekoncepcí (naivní teorie dítěte), vědomostí a dovedností</a:t>
            </a:r>
            <a:br>
              <a:rPr lang="cs-CZ" dirty="0"/>
            </a:br>
            <a:r>
              <a:rPr lang="cs-CZ" dirty="0"/>
              <a:t>- stylů učení </a:t>
            </a:r>
            <a:br>
              <a:rPr lang="cs-CZ" dirty="0"/>
            </a:br>
            <a:r>
              <a:rPr lang="cs-CZ" dirty="0"/>
              <a:t>- vztahů mezi učícími se jedinci (klima sociální skupiny)</a:t>
            </a:r>
            <a:br>
              <a:rPr lang="cs-CZ" dirty="0"/>
            </a:br>
            <a:r>
              <a:rPr lang="cs-CZ" dirty="0"/>
              <a:t>- sociálního, ekonomického, kulturního, … zázemí</a:t>
            </a:r>
          </a:p>
        </p:txBody>
      </p:sp>
    </p:spTree>
    <p:extLst>
      <p:ext uri="{BB962C8B-B14F-4D97-AF65-F5344CB8AC3E}">
        <p14:creationId xmlns:p14="http://schemas.microsoft.com/office/powerpoint/2010/main" val="104246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0FC765-E250-470C-90DD-0BA7EED60D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C2022F-D5DE-4ED2-B624-78B61ED6A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1A64F87-AB71-48D9-9A5E-618CFF136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/>
              <a:t>b) </a:t>
            </a:r>
            <a:r>
              <a:rPr lang="cs-CZ" b="1" dirty="0">
                <a:solidFill>
                  <a:srgbClr val="0000DC"/>
                </a:solidFill>
              </a:rPr>
              <a:t>osobnostní kompetence: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odpovědnost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flexibilita (pružnost chování)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empatie</a:t>
            </a:r>
            <a:r>
              <a:rPr lang="cs-CZ" dirty="0"/>
              <a:t> (schopnost vcítit se do pocitů druhé osoby)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autenticita (hodnověrnost)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dovednost akceptovat sebe i druhé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/>
              <a:t>...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9387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E02082-3C06-4612-B320-2CF4570857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D9C941-CE02-403B-B36E-51813CAD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3EEC76A-5C7C-40D0-8824-8287A298A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7788"/>
            <a:ext cx="10753200" cy="425421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c) </a:t>
            </a:r>
            <a:r>
              <a:rPr lang="cs-CZ" b="1" dirty="0">
                <a:solidFill>
                  <a:srgbClr val="0000DC"/>
                </a:solidFill>
              </a:rPr>
              <a:t>rozvíjející kompetence:</a:t>
            </a:r>
          </a:p>
          <a:p>
            <a:r>
              <a:rPr lang="cs-CZ" dirty="0"/>
              <a:t>adaptivní kompetence – orientovat se ve změnách </a:t>
            </a:r>
            <a:br>
              <a:rPr lang="cs-CZ" dirty="0"/>
            </a:br>
            <a:r>
              <a:rPr lang="cs-CZ" dirty="0"/>
              <a:t>a orientovat v nich druhé</a:t>
            </a:r>
          </a:p>
          <a:p>
            <a:r>
              <a:rPr lang="cs-CZ" b="1" dirty="0">
                <a:solidFill>
                  <a:srgbClr val="FF0000"/>
                </a:solidFill>
              </a:rPr>
              <a:t>informační kompetence </a:t>
            </a:r>
            <a:r>
              <a:rPr lang="cs-CZ" dirty="0"/>
              <a:t>– zvládnutí moderních informačních technologií – viz současné požadavky na distanční vzdělávání</a:t>
            </a:r>
          </a:p>
          <a:p>
            <a:r>
              <a:rPr lang="cs-CZ" dirty="0"/>
              <a:t>výzkumná kompetence – zkoumat a řešit problémy </a:t>
            </a:r>
            <a:br>
              <a:rPr lang="cs-CZ" dirty="0"/>
            </a:br>
            <a:r>
              <a:rPr lang="cs-CZ" dirty="0"/>
              <a:t>(= akční výzkum)</a:t>
            </a:r>
          </a:p>
          <a:p>
            <a:r>
              <a:rPr lang="cs-CZ" dirty="0" err="1"/>
              <a:t>sebereflektivní</a:t>
            </a:r>
            <a:r>
              <a:rPr lang="cs-CZ" dirty="0"/>
              <a:t> kompetence – zamýšlet se nad svou činností, projektovat její změny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50538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129</TotalTime>
  <Words>967</Words>
  <Application>Microsoft Office PowerPoint</Application>
  <PresentationFormat>Širokoúhlá obrazovka</PresentationFormat>
  <Paragraphs>121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Prvky vzdělávacího procesu</vt:lpstr>
      <vt:lpstr>Pasivní koncepce vzdělávání </vt:lpstr>
      <vt:lpstr>Pasivní koncepce vzdělávání</vt:lpstr>
      <vt:lpstr>Prezentace aplikace PowerPoint</vt:lpstr>
      <vt:lpstr>Edukátor (vzdělavatel)</vt:lpstr>
      <vt:lpstr>Požadavky na edukátora</vt:lpstr>
      <vt:lpstr>Kompetence edukátora </vt:lpstr>
      <vt:lpstr>Kompetence edukátora</vt:lpstr>
      <vt:lpstr>Kompetence edukátora</vt:lpstr>
      <vt:lpstr>Vyučovací (vzdělávací) styl edukátora</vt:lpstr>
      <vt:lpstr>Edukant = učící se jedinec</vt:lpstr>
      <vt:lpstr>Edukant = učící se jedinec</vt:lpstr>
      <vt:lpstr>Styl učení</vt:lpstr>
      <vt:lpstr>Styl učení</vt:lpstr>
      <vt:lpstr>Styly učení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37</cp:revision>
  <cp:lastPrinted>2020-10-21T05:26:47Z</cp:lastPrinted>
  <dcterms:created xsi:type="dcterms:W3CDTF">2020-10-05T06:18:46Z</dcterms:created>
  <dcterms:modified xsi:type="dcterms:W3CDTF">2023-01-26T12:47:17Z</dcterms:modified>
</cp:coreProperties>
</file>