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sldIdLst>
    <p:sldId id="256" r:id="rId2"/>
    <p:sldId id="4163" r:id="rId3"/>
    <p:sldId id="4188" r:id="rId4"/>
    <p:sldId id="4120" r:id="rId5"/>
    <p:sldId id="4187" r:id="rId6"/>
    <p:sldId id="4165" r:id="rId7"/>
    <p:sldId id="4167" r:id="rId8"/>
    <p:sldId id="4182" r:id="rId9"/>
    <p:sldId id="4183" r:id="rId10"/>
    <p:sldId id="4184" r:id="rId11"/>
    <p:sldId id="4166" r:id="rId12"/>
    <p:sldId id="4122" r:id="rId13"/>
    <p:sldId id="4164" r:id="rId14"/>
    <p:sldId id="4189" r:id="rId15"/>
    <p:sldId id="4181" r:id="rId16"/>
    <p:sldId id="4090" r:id="rId17"/>
    <p:sldId id="4118" r:id="rId18"/>
    <p:sldId id="4125" r:id="rId19"/>
    <p:sldId id="4126" r:id="rId20"/>
    <p:sldId id="4128" r:id="rId21"/>
    <p:sldId id="4180" r:id="rId22"/>
    <p:sldId id="4162" r:id="rId23"/>
    <p:sldId id="4127" r:id="rId24"/>
    <p:sldId id="4169" r:id="rId25"/>
    <p:sldId id="4170" r:id="rId26"/>
    <p:sldId id="4172" r:id="rId27"/>
    <p:sldId id="4173" r:id="rId28"/>
    <p:sldId id="4174" r:id="rId29"/>
    <p:sldId id="4175" r:id="rId30"/>
    <p:sldId id="4176" r:id="rId31"/>
    <p:sldId id="4177" r:id="rId32"/>
    <p:sldId id="4178" r:id="rId33"/>
    <p:sldId id="4190" r:id="rId34"/>
    <p:sldId id="4191" r:id="rId35"/>
    <p:sldId id="4192" r:id="rId36"/>
    <p:sldId id="4193" r:id="rId37"/>
    <p:sldId id="4168" r:id="rId38"/>
    <p:sldId id="4161" r:id="rId39"/>
    <p:sldId id="4144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4886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432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50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012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C134E3-1E22-9042-BA96-7E2C1D5CB1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06652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>
            <a:outerShdw blurRad="635000" algn="ctr" rotWithShape="0">
              <a:srgbClr val="A4A4A4">
                <a:alpha val="20000"/>
              </a:srgb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7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6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32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67146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1349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0249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19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41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15011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88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748F132-4D18-944A-9238-EE032ED1075C}" type="datetimeFigureOut">
              <a:rPr lang="cs-CZ" smtClean="0"/>
              <a:t>21.02.2023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86C144-8E9F-584F-B36B-0A14EBD7186C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97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Spole%C4%8Dnost" TargetMode="External"/><Relationship Id="rId3" Type="http://schemas.openxmlformats.org/officeDocument/2006/relationships/hyperlink" Target="https://cs.wikipedia.org/wiki/Dosp%C4%9Blost" TargetMode="External"/><Relationship Id="rId7" Type="http://schemas.openxmlformats.org/officeDocument/2006/relationships/hyperlink" Target="https://cs.wikipedia.org/wiki/%C5%98e%C4%8D" TargetMode="External"/><Relationship Id="rId2" Type="http://schemas.openxmlformats.org/officeDocument/2006/relationships/hyperlink" Target="https://cs.wikipedia.org/wiki/D%C3%ADt%C4%9B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s.wikipedia.org/wiki/Dorozum%C3%ADv%C3%A1n%C3%AD" TargetMode="External"/><Relationship Id="rId5" Type="http://schemas.openxmlformats.org/officeDocument/2006/relationships/hyperlink" Target="https://cs.wikipedia.org/wiki/Soci%C3%A1ln%C3%AD_chov%C3%A1n%C3%AD" TargetMode="External"/><Relationship Id="rId10" Type="http://schemas.openxmlformats.org/officeDocument/2006/relationships/image" Target="../media/image8.jpg"/><Relationship Id="rId4" Type="http://schemas.openxmlformats.org/officeDocument/2006/relationships/hyperlink" Target="https://cs.wikipedia.org/wiki/U%C4%8Den%C3%AD" TargetMode="External"/><Relationship Id="rId9" Type="http://schemas.openxmlformats.org/officeDocument/2006/relationships/hyperlink" Target="https://cs.wikipedia.org/wiki/Speci%C3%A1ln%C4%9B_pedagogick%C3%A9_centru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Participace" TargetMode="External"/><Relationship Id="rId2" Type="http://schemas.openxmlformats.org/officeDocument/2006/relationships/hyperlink" Target="https://cs.wikipedia.org/wiki/Soci%C3%A1ln%C3%AD_integrace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ancedetem.cz/slovnik/zdravotni-postizeni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sancedetem.cz/slovnik/zdravotni-postizeni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cedetem.cz/slovnik/autismus" TargetMode="External"/><Relationship Id="rId2" Type="http://schemas.openxmlformats.org/officeDocument/2006/relationships/hyperlink" Target="https://sancedetem.cz/slovnik/zdravotni-postizeni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sancedetem.cz/slovnik/zdravotni-postizeni" TargetMode="Externa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oci%C3%A1ln%C3%AD_zabezpe%C4%8Den%C3%AD" TargetMode="External"/><Relationship Id="rId2" Type="http://schemas.openxmlformats.org/officeDocument/2006/relationships/hyperlink" Target="https://cs.wikipedia.org/wiki/Fyzick%C3%A1_osoba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hyperlink" Target="https://cs.wikipedia.org/wiki/Invalidit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%C5%AFsledek" TargetMode="External"/><Relationship Id="rId2" Type="http://schemas.openxmlformats.org/officeDocument/2006/relationships/hyperlink" Target="https://cs.wikipedia.org/wiki/Schopnost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hyperlink" Target="https://cs.wikipedia.org/wiki/Nemoc" TargetMode="External"/><Relationship Id="rId4" Type="http://schemas.openxmlformats.org/officeDocument/2006/relationships/hyperlink" Target="https://cs.wikipedia.org/wiki/%C3%9Ara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CCBB0-BE37-0C4F-9031-60B6D1ADE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800" b="1"/>
              <a:t>Zdravotní postižení</a:t>
            </a:r>
            <a:endParaRPr lang="cs-CZ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D82388-F4B9-6E4C-A9CA-6F65272737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cs-CZ" dirty="0"/>
              <a:t>Vyučující: Vladimíra </a:t>
            </a:r>
            <a:r>
              <a:rPr lang="cs-CZ" dirty="0" err="1"/>
              <a:t>Soporská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42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6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Definice</a:t>
            </a:r>
            <a:r>
              <a:rPr lang="en-US" sz="36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ZP z </a:t>
            </a:r>
            <a:r>
              <a:rPr lang="en-US" sz="36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pedagogického</a:t>
            </a:r>
            <a:r>
              <a:rPr lang="en-US" sz="36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36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hlediska</a:t>
            </a:r>
            <a:endParaRPr lang="en-US" sz="36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014520"/>
            <a:ext cx="4152627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„všechny </a:t>
            </a:r>
            <a:r>
              <a:rPr lang="cs-CZ" dirty="0">
                <a:hlinkClick r:id="rId2" tooltip="Dítě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děti</a:t>
            </a:r>
            <a:r>
              <a:rPr lang="cs-CZ" dirty="0"/>
              <a:t>, mladí lidi a </a:t>
            </a:r>
            <a:r>
              <a:rPr lang="cs-CZ" dirty="0">
                <a:hlinkClick r:id="rId3" tooltip="Dospělos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dospěl</a:t>
            </a:r>
            <a:r>
              <a:rPr lang="cs-CZ" dirty="0"/>
              <a:t>í, kteří jsou v </a:t>
            </a:r>
            <a:r>
              <a:rPr lang="cs-CZ" dirty="0">
                <a:hlinkClick r:id="rId4" tooltip="Učen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učení</a:t>
            </a:r>
            <a:r>
              <a:rPr lang="cs-CZ" dirty="0"/>
              <a:t>, </a:t>
            </a:r>
            <a:r>
              <a:rPr lang="cs-CZ" dirty="0">
                <a:hlinkClick r:id="rId5" tooltip="Sociální chován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sociálním chování</a:t>
            </a:r>
            <a:r>
              <a:rPr lang="cs-CZ" dirty="0"/>
              <a:t>, v </a:t>
            </a:r>
            <a:r>
              <a:rPr lang="cs-CZ" dirty="0">
                <a:hlinkClick r:id="rId6" tooltip="Dorozumíván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komunikaci</a:t>
            </a:r>
            <a:r>
              <a:rPr lang="cs-CZ" dirty="0"/>
              <a:t> a </a:t>
            </a:r>
            <a:r>
              <a:rPr lang="cs-CZ" dirty="0">
                <a:hlinkClick r:id="rId7" tooltip="Řeč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řeči</a:t>
            </a:r>
            <a:r>
              <a:rPr lang="cs-CZ" dirty="0"/>
              <a:t> nebo v psychomotorických schopnostech tak omezeni, že jejich spoluúčast na životě ve </a:t>
            </a:r>
            <a:r>
              <a:rPr lang="cs-CZ" dirty="0">
                <a:hlinkClick r:id="rId8" tooltip="Společnos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společnosti</a:t>
            </a:r>
            <a:r>
              <a:rPr lang="cs-CZ" dirty="0"/>
              <a:t> je podstatně ztížena.“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Tito jedinci tak potřebují </a:t>
            </a:r>
            <a:r>
              <a:rPr lang="cs-CZ" dirty="0">
                <a:hlinkClick r:id="rId9" tooltip="Speciálně pedagogické centr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speciálně pedagogickou podporu</a:t>
            </a:r>
            <a:endParaRPr lang="cs-CZ" dirty="0"/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D51ECABF-2B14-9244-AB0F-62FA1E0D7B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0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3352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Definice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ZP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dle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MKF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153021"/>
            <a:ext cx="4152627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funkční, či orgánová porucha lidského těla nebo psychická porucha lidské osobnosti, ale také i nemožnost vykonávat z těchto důvodů určité aktivity či se aktivně účastnit běžných životních situací, a to i v důsledku existence bariér, jež vytváří prostředí, ve kterém zdravotně postižení lidé žijí.</a:t>
            </a: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4D723A11-2AA5-B148-AAE8-091A37A5D8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74" r="261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804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MKF -&gt;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Disabilita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53020"/>
            <a:ext cx="4453001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Soudobý význam pojmu „disabilita“ se v MKF zásadním způsobem liší od jeho původního vymezení v roce 1980.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dřívějším pojetí byla „disabilita“ definována jako snížení výkonu </a:t>
            </a:r>
            <a:r>
              <a:rPr lang="cs-CZ" i="1" dirty="0"/>
              <a:t>z úrovně vlastních individuálních možností/schopností jedince </a:t>
            </a:r>
            <a:r>
              <a:rPr lang="cs-CZ" dirty="0"/>
              <a:t>ve smyslu ne-schopnosti člověka.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521D21CB-D780-9944-B4AC-D55D4CA751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6600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460567"/>
            <a:ext cx="4752753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Disabilita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–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moderní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pojetí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76023"/>
            <a:ext cx="4453001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„Disabilita je snížení funkčních schopností na úrovni </a:t>
            </a:r>
            <a:r>
              <a:rPr lang="cs-CZ" i="1" dirty="0"/>
              <a:t>těla, jedince nebo společnosti, </a:t>
            </a:r>
            <a:r>
              <a:rPr lang="cs-CZ" dirty="0"/>
              <a:t>která vzniká, když se člověk se svou zdravotní kondicí setkává s </a:t>
            </a:r>
            <a:r>
              <a:rPr lang="cs-CZ" i="1" dirty="0"/>
              <a:t>bariérami prostředí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Lze jej volně přeložit výrazem „překážka“, která může být výsledkem nejen vnitřních, ale také vnějších dispozic na člověku nezávislých.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2904416-8B8B-B841-A836-B76C437B91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5540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Proč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4122518"/>
            <a:ext cx="445300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Co se změnilo ?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2904416-8B8B-B841-A836-B76C437B91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0450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WHO / MKF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76022"/>
            <a:ext cx="4453001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Nový pohled na osoby s postižením -&gt; zohlednění účasti těchto lidí na životě ve společnosti.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Narůstající </a:t>
            </a:r>
            <a:r>
              <a:rPr lang="cs-CZ" dirty="0">
                <a:hlinkClick r:id="rId2" tooltip="Sociální integra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integrac</a:t>
            </a:r>
            <a:r>
              <a:rPr lang="cs-CZ" dirty="0"/>
              <a:t>e osob s postižením do společnosti = nový přístup ke klasifikaci postižení k samostatnějšímu způsobu jejich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poškození (</a:t>
            </a:r>
            <a:r>
              <a:rPr lang="cs-CZ" b="1" dirty="0" err="1"/>
              <a:t>impairment</a:t>
            </a:r>
            <a:r>
              <a:rPr lang="cs-CZ" b="1" dirty="0"/>
              <a:t>), aktivita (</a:t>
            </a:r>
            <a:r>
              <a:rPr lang="cs-CZ" b="1" dirty="0" err="1"/>
              <a:t>aktivities</a:t>
            </a:r>
            <a:r>
              <a:rPr lang="cs-CZ" b="1" dirty="0"/>
              <a:t>) a </a:t>
            </a:r>
            <a:r>
              <a:rPr lang="cs-CZ" b="1" dirty="0">
                <a:hlinkClick r:id="rId3" tooltip="Participa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participace</a:t>
            </a:r>
            <a:r>
              <a:rPr lang="cs-CZ" b="1" dirty="0"/>
              <a:t> (</a:t>
            </a:r>
            <a:r>
              <a:rPr lang="cs-CZ" b="1" dirty="0" err="1"/>
              <a:t>participation</a:t>
            </a:r>
            <a:r>
              <a:rPr lang="cs-CZ" b="1" dirty="0"/>
              <a:t>)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B58A42AA-9783-7E45-91A0-794B7F3AEF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782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6308169-85F5-4921-B092-73D7E23D5837}"/>
              </a:ext>
            </a:extLst>
          </p:cNvPr>
          <p:cNvSpPr/>
          <p:nvPr/>
        </p:nvSpPr>
        <p:spPr>
          <a:xfrm>
            <a:off x="7921711" y="2381912"/>
            <a:ext cx="2899579" cy="7524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56" h="1209">
                <a:moveTo>
                  <a:pt x="4304" y="1209"/>
                </a:moveTo>
                <a:lnTo>
                  <a:pt x="352" y="1209"/>
                </a:lnTo>
                <a:cubicBezTo>
                  <a:pt x="158" y="1209"/>
                  <a:pt x="0" y="1052"/>
                  <a:pt x="0" y="858"/>
                </a:cubicBezTo>
                <a:lnTo>
                  <a:pt x="0" y="351"/>
                </a:lnTo>
                <a:cubicBezTo>
                  <a:pt x="0" y="157"/>
                  <a:pt x="158" y="0"/>
                  <a:pt x="352" y="0"/>
                </a:cubicBezTo>
                <a:lnTo>
                  <a:pt x="4304" y="0"/>
                </a:lnTo>
                <a:cubicBezTo>
                  <a:pt x="4498" y="0"/>
                  <a:pt x="4656" y="157"/>
                  <a:pt x="4656" y="351"/>
                </a:cubicBezTo>
                <a:lnTo>
                  <a:pt x="4656" y="858"/>
                </a:lnTo>
                <a:cubicBezTo>
                  <a:pt x="4656" y="1052"/>
                  <a:pt x="4498" y="1209"/>
                  <a:pt x="4304" y="1209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7D73148-3992-4651-A930-864AEEFDEE36}"/>
              </a:ext>
            </a:extLst>
          </p:cNvPr>
          <p:cNvSpPr/>
          <p:nvPr/>
        </p:nvSpPr>
        <p:spPr>
          <a:xfrm>
            <a:off x="6147704" y="1643158"/>
            <a:ext cx="135169" cy="30085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484">
                <a:moveTo>
                  <a:pt x="109" y="484"/>
                </a:moveTo>
                <a:cubicBezTo>
                  <a:pt x="49" y="484"/>
                  <a:pt x="0" y="435"/>
                  <a:pt x="0" y="375"/>
                </a:cubicBezTo>
                <a:lnTo>
                  <a:pt x="0" y="109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09"/>
                </a:cubicBezTo>
                <a:lnTo>
                  <a:pt x="218" y="375"/>
                </a:lnTo>
                <a:cubicBezTo>
                  <a:pt x="218" y="435"/>
                  <a:pt x="169" y="484"/>
                  <a:pt x="109" y="484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2EC22D-E339-4D81-BE71-DDCFC481CDD9}"/>
              </a:ext>
            </a:extLst>
          </p:cNvPr>
          <p:cNvSpPr/>
          <p:nvPr/>
        </p:nvSpPr>
        <p:spPr>
          <a:xfrm>
            <a:off x="6147704" y="1643158"/>
            <a:ext cx="135169" cy="30085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484">
                <a:moveTo>
                  <a:pt x="109" y="484"/>
                </a:moveTo>
                <a:cubicBezTo>
                  <a:pt x="49" y="484"/>
                  <a:pt x="0" y="435"/>
                  <a:pt x="0" y="375"/>
                </a:cubicBezTo>
                <a:lnTo>
                  <a:pt x="0" y="109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09"/>
                </a:cubicBezTo>
                <a:lnTo>
                  <a:pt x="218" y="375"/>
                </a:lnTo>
                <a:cubicBezTo>
                  <a:pt x="218" y="435"/>
                  <a:pt x="169" y="484"/>
                  <a:pt x="109" y="484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F36937A-BB9C-4890-83A5-3A0FDA2437E4}"/>
              </a:ext>
            </a:extLst>
          </p:cNvPr>
          <p:cNvSpPr/>
          <p:nvPr/>
        </p:nvSpPr>
        <p:spPr>
          <a:xfrm>
            <a:off x="5780193" y="1774589"/>
            <a:ext cx="4909666" cy="1213401"/>
          </a:xfrm>
          <a:prstGeom prst="roundRect">
            <a:avLst>
              <a:gd name="adj" fmla="val 18551"/>
            </a:avLst>
          </a:prstGeom>
          <a:solidFill>
            <a:schemeClr val="bg2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</a:endParaRPr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CE362E0E-1B99-4083-B94E-EA0A04900BA1}"/>
              </a:ext>
            </a:extLst>
          </p:cNvPr>
          <p:cNvSpPr/>
          <p:nvPr/>
        </p:nvSpPr>
        <p:spPr>
          <a:xfrm>
            <a:off x="6215599" y="1643158"/>
            <a:ext cx="946802" cy="111498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1" h="1791">
                <a:moveTo>
                  <a:pt x="1521" y="109"/>
                </a:moveTo>
                <a:lnTo>
                  <a:pt x="1521" y="1085"/>
                </a:lnTo>
                <a:cubicBezTo>
                  <a:pt x="1521" y="1280"/>
                  <a:pt x="1442" y="1456"/>
                  <a:pt x="1314" y="1584"/>
                </a:cubicBezTo>
                <a:cubicBezTo>
                  <a:pt x="1187" y="1712"/>
                  <a:pt x="1010" y="1791"/>
                  <a:pt x="815" y="1791"/>
                </a:cubicBezTo>
                <a:cubicBezTo>
                  <a:pt x="425" y="1791"/>
                  <a:pt x="109" y="1474"/>
                  <a:pt x="109" y="1085"/>
                </a:cubicBezTo>
                <a:lnTo>
                  <a:pt x="109" y="109"/>
                </a:lnTo>
                <a:cubicBezTo>
                  <a:pt x="109" y="49"/>
                  <a:pt x="60" y="0"/>
                  <a:pt x="0" y="0"/>
                </a:cubicBezTo>
                <a:lnTo>
                  <a:pt x="1412" y="0"/>
                </a:lnTo>
                <a:cubicBezTo>
                  <a:pt x="1442" y="0"/>
                  <a:pt x="1469" y="13"/>
                  <a:pt x="1489" y="32"/>
                </a:cubicBezTo>
                <a:cubicBezTo>
                  <a:pt x="1509" y="52"/>
                  <a:pt x="1521" y="79"/>
                  <a:pt x="1521" y="109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D8A6B1AA-547B-4C6D-9AA3-C0599F44FEE6}"/>
              </a:ext>
            </a:extLst>
          </p:cNvPr>
          <p:cNvSpPr/>
          <p:nvPr/>
        </p:nvSpPr>
        <p:spPr>
          <a:xfrm>
            <a:off x="7921711" y="4054388"/>
            <a:ext cx="2899579" cy="7524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56" h="1209">
                <a:moveTo>
                  <a:pt x="4304" y="1209"/>
                </a:moveTo>
                <a:lnTo>
                  <a:pt x="352" y="1209"/>
                </a:lnTo>
                <a:cubicBezTo>
                  <a:pt x="158" y="1209"/>
                  <a:pt x="0" y="1052"/>
                  <a:pt x="0" y="858"/>
                </a:cubicBezTo>
                <a:lnTo>
                  <a:pt x="0" y="352"/>
                </a:lnTo>
                <a:cubicBezTo>
                  <a:pt x="0" y="158"/>
                  <a:pt x="158" y="0"/>
                  <a:pt x="352" y="0"/>
                </a:cubicBezTo>
                <a:lnTo>
                  <a:pt x="4304" y="0"/>
                </a:lnTo>
                <a:cubicBezTo>
                  <a:pt x="4498" y="0"/>
                  <a:pt x="4656" y="158"/>
                  <a:pt x="4656" y="352"/>
                </a:cubicBezTo>
                <a:lnTo>
                  <a:pt x="4656" y="858"/>
                </a:lnTo>
                <a:cubicBezTo>
                  <a:pt x="4656" y="1052"/>
                  <a:pt x="4498" y="1209"/>
                  <a:pt x="4304" y="1209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298" name="Freeform: Shape 297">
            <a:extLst>
              <a:ext uri="{FF2B5EF4-FFF2-40B4-BE49-F238E27FC236}">
                <a16:creationId xmlns:a16="http://schemas.microsoft.com/office/drawing/2014/main" id="{E851E64A-98A9-4226-A465-FDB19698E870}"/>
              </a:ext>
            </a:extLst>
          </p:cNvPr>
          <p:cNvSpPr/>
          <p:nvPr/>
        </p:nvSpPr>
        <p:spPr>
          <a:xfrm>
            <a:off x="6147704" y="3316256"/>
            <a:ext cx="135169" cy="30085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484">
                <a:moveTo>
                  <a:pt x="109" y="484"/>
                </a:moveTo>
                <a:cubicBezTo>
                  <a:pt x="49" y="484"/>
                  <a:pt x="0" y="435"/>
                  <a:pt x="0" y="375"/>
                </a:cubicBezTo>
                <a:lnTo>
                  <a:pt x="0" y="110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10"/>
                </a:cubicBezTo>
                <a:lnTo>
                  <a:pt x="218" y="375"/>
                </a:lnTo>
                <a:cubicBezTo>
                  <a:pt x="218" y="435"/>
                  <a:pt x="169" y="484"/>
                  <a:pt x="109" y="484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299" name="Freeform: Shape 298">
            <a:extLst>
              <a:ext uri="{FF2B5EF4-FFF2-40B4-BE49-F238E27FC236}">
                <a16:creationId xmlns:a16="http://schemas.microsoft.com/office/drawing/2014/main" id="{30B42804-7A24-4BAA-BAEA-C2D70E9363A4}"/>
              </a:ext>
            </a:extLst>
          </p:cNvPr>
          <p:cNvSpPr/>
          <p:nvPr/>
        </p:nvSpPr>
        <p:spPr>
          <a:xfrm>
            <a:off x="6147704" y="3316256"/>
            <a:ext cx="135169" cy="30085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484">
                <a:moveTo>
                  <a:pt x="109" y="484"/>
                </a:moveTo>
                <a:cubicBezTo>
                  <a:pt x="49" y="484"/>
                  <a:pt x="0" y="435"/>
                  <a:pt x="0" y="375"/>
                </a:cubicBezTo>
                <a:lnTo>
                  <a:pt x="0" y="110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10"/>
                </a:cubicBezTo>
                <a:lnTo>
                  <a:pt x="218" y="375"/>
                </a:lnTo>
                <a:cubicBezTo>
                  <a:pt x="218" y="435"/>
                  <a:pt x="169" y="484"/>
                  <a:pt x="109" y="484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A26C6A8-7A69-434A-9F51-3C5B37B7AB71}"/>
              </a:ext>
            </a:extLst>
          </p:cNvPr>
          <p:cNvSpPr/>
          <p:nvPr/>
        </p:nvSpPr>
        <p:spPr>
          <a:xfrm>
            <a:off x="5780193" y="3447687"/>
            <a:ext cx="4909666" cy="1213401"/>
          </a:xfrm>
          <a:prstGeom prst="roundRect">
            <a:avLst>
              <a:gd name="adj" fmla="val 18551"/>
            </a:avLst>
          </a:prstGeom>
          <a:solidFill>
            <a:schemeClr val="bg2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</a:endParaRPr>
          </a:p>
        </p:txBody>
      </p:sp>
      <p:sp>
        <p:nvSpPr>
          <p:cNvPr id="372" name="Freeform: Shape 371">
            <a:extLst>
              <a:ext uri="{FF2B5EF4-FFF2-40B4-BE49-F238E27FC236}">
                <a16:creationId xmlns:a16="http://schemas.microsoft.com/office/drawing/2014/main" id="{BF2AF956-C45D-4A21-ABC4-B888D747933C}"/>
              </a:ext>
            </a:extLst>
          </p:cNvPr>
          <p:cNvSpPr/>
          <p:nvPr/>
        </p:nvSpPr>
        <p:spPr>
          <a:xfrm>
            <a:off x="6215599" y="3316879"/>
            <a:ext cx="946802" cy="111436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1" h="1790">
                <a:moveTo>
                  <a:pt x="1521" y="109"/>
                </a:moveTo>
                <a:lnTo>
                  <a:pt x="1521" y="1084"/>
                </a:lnTo>
                <a:cubicBezTo>
                  <a:pt x="1521" y="1279"/>
                  <a:pt x="1442" y="1455"/>
                  <a:pt x="1314" y="1583"/>
                </a:cubicBezTo>
                <a:cubicBezTo>
                  <a:pt x="1187" y="1711"/>
                  <a:pt x="1010" y="1790"/>
                  <a:pt x="815" y="1790"/>
                </a:cubicBezTo>
                <a:cubicBezTo>
                  <a:pt x="425" y="1790"/>
                  <a:pt x="109" y="1474"/>
                  <a:pt x="109" y="1084"/>
                </a:cubicBezTo>
                <a:lnTo>
                  <a:pt x="109" y="109"/>
                </a:lnTo>
                <a:cubicBezTo>
                  <a:pt x="109" y="48"/>
                  <a:pt x="60" y="0"/>
                  <a:pt x="0" y="0"/>
                </a:cubicBezTo>
                <a:lnTo>
                  <a:pt x="1412" y="0"/>
                </a:lnTo>
                <a:cubicBezTo>
                  <a:pt x="1442" y="0"/>
                  <a:pt x="1469" y="12"/>
                  <a:pt x="1489" y="32"/>
                </a:cubicBezTo>
                <a:cubicBezTo>
                  <a:pt x="1509" y="51"/>
                  <a:pt x="1521" y="78"/>
                  <a:pt x="1521" y="109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74" name="Freeform: Shape 373">
            <a:extLst>
              <a:ext uri="{FF2B5EF4-FFF2-40B4-BE49-F238E27FC236}">
                <a16:creationId xmlns:a16="http://schemas.microsoft.com/office/drawing/2014/main" id="{7AE0D7F1-A8B0-4621-95EC-0AA22C0A29CA}"/>
              </a:ext>
            </a:extLst>
          </p:cNvPr>
          <p:cNvSpPr/>
          <p:nvPr/>
        </p:nvSpPr>
        <p:spPr>
          <a:xfrm>
            <a:off x="7921711" y="5728109"/>
            <a:ext cx="2899579" cy="75245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656" h="1209">
                <a:moveTo>
                  <a:pt x="4304" y="1209"/>
                </a:moveTo>
                <a:lnTo>
                  <a:pt x="352" y="1209"/>
                </a:lnTo>
                <a:cubicBezTo>
                  <a:pt x="158" y="1209"/>
                  <a:pt x="0" y="1052"/>
                  <a:pt x="0" y="857"/>
                </a:cubicBezTo>
                <a:lnTo>
                  <a:pt x="0" y="351"/>
                </a:lnTo>
                <a:cubicBezTo>
                  <a:pt x="0" y="157"/>
                  <a:pt x="158" y="0"/>
                  <a:pt x="352" y="0"/>
                </a:cubicBezTo>
                <a:lnTo>
                  <a:pt x="4304" y="0"/>
                </a:lnTo>
                <a:cubicBezTo>
                  <a:pt x="4498" y="0"/>
                  <a:pt x="4656" y="157"/>
                  <a:pt x="4656" y="351"/>
                </a:cubicBezTo>
                <a:lnTo>
                  <a:pt x="4656" y="857"/>
                </a:lnTo>
                <a:cubicBezTo>
                  <a:pt x="4656" y="1052"/>
                  <a:pt x="4498" y="1209"/>
                  <a:pt x="4304" y="1209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75" name="Freeform: Shape 374">
            <a:extLst>
              <a:ext uri="{FF2B5EF4-FFF2-40B4-BE49-F238E27FC236}">
                <a16:creationId xmlns:a16="http://schemas.microsoft.com/office/drawing/2014/main" id="{21179F62-53AF-4D5B-8BBD-83490DDDC6FA}"/>
              </a:ext>
            </a:extLst>
          </p:cNvPr>
          <p:cNvSpPr/>
          <p:nvPr/>
        </p:nvSpPr>
        <p:spPr>
          <a:xfrm>
            <a:off x="6147704" y="4989352"/>
            <a:ext cx="135169" cy="30023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483">
                <a:moveTo>
                  <a:pt x="109" y="483"/>
                </a:moveTo>
                <a:cubicBezTo>
                  <a:pt x="49" y="483"/>
                  <a:pt x="0" y="434"/>
                  <a:pt x="0" y="374"/>
                </a:cubicBezTo>
                <a:lnTo>
                  <a:pt x="0" y="109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09"/>
                </a:cubicBezTo>
                <a:lnTo>
                  <a:pt x="218" y="374"/>
                </a:lnTo>
                <a:cubicBezTo>
                  <a:pt x="218" y="434"/>
                  <a:pt x="169" y="483"/>
                  <a:pt x="109" y="483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76" name="Freeform: Shape 375">
            <a:extLst>
              <a:ext uri="{FF2B5EF4-FFF2-40B4-BE49-F238E27FC236}">
                <a16:creationId xmlns:a16="http://schemas.microsoft.com/office/drawing/2014/main" id="{26F9162B-50EB-4FAC-A852-05B9B7B19E49}"/>
              </a:ext>
            </a:extLst>
          </p:cNvPr>
          <p:cNvSpPr/>
          <p:nvPr/>
        </p:nvSpPr>
        <p:spPr>
          <a:xfrm>
            <a:off x="6147704" y="4989352"/>
            <a:ext cx="135169" cy="30023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8" h="483">
                <a:moveTo>
                  <a:pt x="109" y="483"/>
                </a:moveTo>
                <a:cubicBezTo>
                  <a:pt x="49" y="483"/>
                  <a:pt x="0" y="434"/>
                  <a:pt x="0" y="374"/>
                </a:cubicBezTo>
                <a:lnTo>
                  <a:pt x="0" y="109"/>
                </a:lnTo>
                <a:cubicBezTo>
                  <a:pt x="0" y="49"/>
                  <a:pt x="49" y="0"/>
                  <a:pt x="109" y="0"/>
                </a:cubicBezTo>
                <a:cubicBezTo>
                  <a:pt x="169" y="0"/>
                  <a:pt x="218" y="49"/>
                  <a:pt x="218" y="109"/>
                </a:cubicBezTo>
                <a:lnTo>
                  <a:pt x="218" y="374"/>
                </a:lnTo>
                <a:cubicBezTo>
                  <a:pt x="218" y="434"/>
                  <a:pt x="169" y="483"/>
                  <a:pt x="109" y="483"/>
                </a:cubicBezTo>
                <a:close/>
              </a:path>
            </a:pathLst>
          </a:custGeom>
          <a:solidFill>
            <a:schemeClr val="tx2">
              <a:alpha val="30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5186D61-D504-47FF-9EA4-E795D922BB26}"/>
              </a:ext>
            </a:extLst>
          </p:cNvPr>
          <p:cNvSpPr/>
          <p:nvPr/>
        </p:nvSpPr>
        <p:spPr>
          <a:xfrm>
            <a:off x="5780193" y="5120785"/>
            <a:ext cx="4909666" cy="1213401"/>
          </a:xfrm>
          <a:prstGeom prst="roundRect">
            <a:avLst>
              <a:gd name="adj" fmla="val 18551"/>
            </a:avLst>
          </a:prstGeom>
          <a:solidFill>
            <a:schemeClr val="bg2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20CCA04D-4E03-49B7-83EB-CF909E0B2352}"/>
              </a:ext>
            </a:extLst>
          </p:cNvPr>
          <p:cNvSpPr/>
          <p:nvPr/>
        </p:nvSpPr>
        <p:spPr>
          <a:xfrm>
            <a:off x="6215599" y="4989352"/>
            <a:ext cx="946802" cy="111498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1" h="1791">
                <a:moveTo>
                  <a:pt x="1521" y="109"/>
                </a:moveTo>
                <a:lnTo>
                  <a:pt x="1521" y="1084"/>
                </a:lnTo>
                <a:cubicBezTo>
                  <a:pt x="1521" y="1279"/>
                  <a:pt x="1442" y="1456"/>
                  <a:pt x="1314" y="1583"/>
                </a:cubicBezTo>
                <a:cubicBezTo>
                  <a:pt x="1187" y="1711"/>
                  <a:pt x="1010" y="1791"/>
                  <a:pt x="815" y="1791"/>
                </a:cubicBezTo>
                <a:cubicBezTo>
                  <a:pt x="425" y="1791"/>
                  <a:pt x="109" y="1474"/>
                  <a:pt x="109" y="1084"/>
                </a:cubicBezTo>
                <a:lnTo>
                  <a:pt x="109" y="109"/>
                </a:lnTo>
                <a:cubicBezTo>
                  <a:pt x="109" y="49"/>
                  <a:pt x="60" y="0"/>
                  <a:pt x="0" y="0"/>
                </a:cubicBezTo>
                <a:lnTo>
                  <a:pt x="1412" y="0"/>
                </a:lnTo>
                <a:cubicBezTo>
                  <a:pt x="1442" y="0"/>
                  <a:pt x="1469" y="12"/>
                  <a:pt x="1489" y="32"/>
                </a:cubicBezTo>
                <a:cubicBezTo>
                  <a:pt x="1509" y="52"/>
                  <a:pt x="1521" y="79"/>
                  <a:pt x="1521" y="109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380B20D7-F915-46E8-9895-1B35303F83DE}"/>
              </a:ext>
            </a:extLst>
          </p:cNvPr>
          <p:cNvSpPr txBox="1"/>
          <p:nvPr/>
        </p:nvSpPr>
        <p:spPr>
          <a:xfrm>
            <a:off x="762000" y="-140983"/>
            <a:ext cx="10668000" cy="11216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sz="3700" dirty="0">
                <a:latin typeface="Poppins" panose="00000500000000000000" pitchFamily="2" charset="0"/>
                <a:cs typeface="Poppins" panose="00000500000000000000" pitchFamily="2" charset="0"/>
              </a:rPr>
              <a:t>ZP z </a:t>
            </a:r>
            <a:r>
              <a:rPr lang="en-US" sz="3700" dirty="0" err="1">
                <a:latin typeface="Poppins" panose="00000500000000000000" pitchFamily="2" charset="0"/>
                <a:cs typeface="Poppins" panose="00000500000000000000" pitchFamily="2" charset="0"/>
              </a:rPr>
              <a:t>pohledu</a:t>
            </a:r>
            <a:r>
              <a:rPr lang="en-US" sz="37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700" dirty="0" err="1">
                <a:latin typeface="Poppins" panose="00000500000000000000" pitchFamily="2" charset="0"/>
                <a:cs typeface="Poppins" panose="00000500000000000000" pitchFamily="2" charset="0"/>
              </a:rPr>
              <a:t>funkční</a:t>
            </a:r>
            <a:r>
              <a:rPr lang="en-US" sz="37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700" dirty="0" err="1">
                <a:latin typeface="Poppins" panose="00000500000000000000" pitchFamily="2" charset="0"/>
                <a:cs typeface="Poppins" panose="00000500000000000000" pitchFamily="2" charset="0"/>
              </a:rPr>
              <a:t>definice</a:t>
            </a:r>
            <a:endParaRPr lang="en-US" sz="37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CC5894E2-F526-4CBA-95BA-847B940C07A6}"/>
              </a:ext>
            </a:extLst>
          </p:cNvPr>
          <p:cNvSpPr txBox="1"/>
          <p:nvPr/>
        </p:nvSpPr>
        <p:spPr>
          <a:xfrm>
            <a:off x="6409471" y="1858549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1A4DAB30-379F-49B0-9904-20DAD5990F08}"/>
              </a:ext>
            </a:extLst>
          </p:cNvPr>
          <p:cNvSpPr txBox="1"/>
          <p:nvPr/>
        </p:nvSpPr>
        <p:spPr>
          <a:xfrm>
            <a:off x="6410690" y="3530186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DD547F75-B6AA-40D0-B0B6-3ACA18607457}"/>
              </a:ext>
            </a:extLst>
          </p:cNvPr>
          <p:cNvSpPr txBox="1"/>
          <p:nvPr/>
        </p:nvSpPr>
        <p:spPr>
          <a:xfrm>
            <a:off x="6410690" y="5204302"/>
            <a:ext cx="606966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9400"/>
              </a:lnSpc>
              <a:defRPr sz="8000" b="1" spc="-290">
                <a:solidFill>
                  <a:schemeClr val="tx2"/>
                </a:solidFill>
                <a:latin typeface="Raleway" panose="020B0503030101060003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732ED7DE-4D95-42AD-8E70-2509A65ECD68}"/>
              </a:ext>
            </a:extLst>
          </p:cNvPr>
          <p:cNvSpPr txBox="1"/>
          <p:nvPr/>
        </p:nvSpPr>
        <p:spPr>
          <a:xfrm>
            <a:off x="7487844" y="1884500"/>
            <a:ext cx="3071495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spc="-15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IMPAIRMENT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4AD89188-CD3D-4C20-9268-E9E5D0CCA01B}"/>
              </a:ext>
            </a:extLst>
          </p:cNvPr>
          <p:cNvSpPr txBox="1"/>
          <p:nvPr/>
        </p:nvSpPr>
        <p:spPr>
          <a:xfrm>
            <a:off x="7487844" y="2259572"/>
            <a:ext cx="3071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 rovině </a:t>
            </a:r>
            <a:r>
              <a:rPr lang="cs-CZ" sz="1400" i="1" dirty="0"/>
              <a:t>fyzické,</a:t>
            </a:r>
            <a:r>
              <a:rPr lang="cs-CZ" sz="1400" dirty="0"/>
              <a:t> tj. na úrovni těla – slyšení, vidění, hybnost, řečové, mentální funkce atd.</a:t>
            </a: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169922C3-14FC-46AE-9F4C-C6B3DD0A6139}"/>
              </a:ext>
            </a:extLst>
          </p:cNvPr>
          <p:cNvSpPr txBox="1"/>
          <p:nvPr/>
        </p:nvSpPr>
        <p:spPr>
          <a:xfrm>
            <a:off x="7487844" y="3555264"/>
            <a:ext cx="3071495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spc="-15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ACTIVITIES</a:t>
            </a: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B9847617-0DCF-4024-84AB-6CC583274820}"/>
              </a:ext>
            </a:extLst>
          </p:cNvPr>
          <p:cNvSpPr txBox="1"/>
          <p:nvPr/>
        </p:nvSpPr>
        <p:spPr>
          <a:xfrm>
            <a:off x="7487844" y="3930336"/>
            <a:ext cx="3071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 rovině </a:t>
            </a:r>
            <a:r>
              <a:rPr lang="cs-CZ" sz="1400" i="1" dirty="0"/>
              <a:t>provádění úkonů</a:t>
            </a:r>
            <a:r>
              <a:rPr lang="cs-CZ" sz="1400" dirty="0"/>
              <a:t>, úkolů, činů, aktivit jedincem</a:t>
            </a:r>
          </a:p>
        </p:txBody>
      </p:sp>
      <p:sp>
        <p:nvSpPr>
          <p:cNvPr id="460" name="TextBox 459">
            <a:extLst>
              <a:ext uri="{FF2B5EF4-FFF2-40B4-BE49-F238E27FC236}">
                <a16:creationId xmlns:a16="http://schemas.microsoft.com/office/drawing/2014/main" id="{D4FE64DE-C737-4C59-9B6D-F0BDE451234F}"/>
              </a:ext>
            </a:extLst>
          </p:cNvPr>
          <p:cNvSpPr txBox="1"/>
          <p:nvPr/>
        </p:nvSpPr>
        <p:spPr>
          <a:xfrm>
            <a:off x="7487844" y="5228577"/>
            <a:ext cx="3071495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spc="-15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PARTICIPATION</a:t>
            </a:r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D5CA0D00-D91A-4081-AFCD-5ED7712BD8BE}"/>
              </a:ext>
            </a:extLst>
          </p:cNvPr>
          <p:cNvSpPr txBox="1"/>
          <p:nvPr/>
        </p:nvSpPr>
        <p:spPr>
          <a:xfrm>
            <a:off x="7487844" y="5605478"/>
            <a:ext cx="30714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v rovině účasti / participace na společenském dění, zapojení do životní situace</a:t>
            </a: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E9421AF1-EC61-4763-8EFA-AADF92A82C8C}"/>
              </a:ext>
            </a:extLst>
          </p:cNvPr>
          <p:cNvSpPr txBox="1"/>
          <p:nvPr/>
        </p:nvSpPr>
        <p:spPr>
          <a:xfrm>
            <a:off x="914399" y="2898382"/>
            <a:ext cx="4353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Dlouhodobý nebo setrvalý zdravotní </a:t>
            </a:r>
            <a:r>
              <a:rPr lang="cs-CZ" sz="1600" i="1" dirty="0"/>
              <a:t>stav </a:t>
            </a:r>
            <a:r>
              <a:rPr lang="cs-CZ" sz="1600" dirty="0"/>
              <a:t>odlišný od běžné zdravotní kondice odpovídající věku, který se projevuje snížením funkčních schopností v rámci tří úrovní fungování</a:t>
            </a:r>
          </a:p>
        </p:txBody>
      </p:sp>
    </p:spTree>
    <p:extLst>
      <p:ext uri="{BB962C8B-B14F-4D97-AF65-F5344CB8AC3E}">
        <p14:creationId xmlns:p14="http://schemas.microsoft.com/office/powerpoint/2010/main" val="2191151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5998009" y="2077387"/>
            <a:ext cx="5178398" cy="3936319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322342"/>
            <a:ext cx="475275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Dopady</a:t>
            </a:r>
            <a:r>
              <a:rPr lang="en-US" sz="3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impairment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290268" y="2712453"/>
            <a:ext cx="4586075" cy="2528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faktorech prostředí (tj. zejména fyzické, sociální, postojové, kulturní, politické, ekonomické prostředí, ve kterém lidé žijí)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osobních faktorech (věk, pohlaví, druh a doba vzniku postižení, životní zkušenosti, společenský status, osobnostní charakteristiky ad.) </a:t>
            </a:r>
          </a:p>
          <a:p>
            <a:pPr algn="ctr">
              <a:lnSpc>
                <a:spcPts val="1900"/>
              </a:lnSpc>
              <a:spcAft>
                <a:spcPts val="450"/>
              </a:spcAft>
            </a:pPr>
            <a:endParaRPr lang="en-US" sz="1100" dirty="0">
              <a:solidFill>
                <a:srgbClr val="686868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55E39A0-4078-1D4C-B86A-2BFEED0A23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2633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Impairment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500191" y="2618789"/>
            <a:ext cx="4581939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nemocí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v důsledku akutních nebo chronických somatických nebo duševních nemocí, infekce, autoimunitních onemocnění, nemoci z nesprávné výživy, psychická traumata ad.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užívání drog, kouření v těhotenství,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porodních komplikací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dědičných vlivů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úrazů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úrazy v souvislosti s násilnými trestnými činy, živelnou katastrofou, 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nedokonaných sebevražd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involučních změn ve stáří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18C39E7D-F5B3-1445-87DD-B01524D5B3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748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Cílová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skupina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RHB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276129"/>
            <a:ext cx="4152627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jejichž životní situaci ovlivňuje závažný zdravotní problém (ZZP)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kteří tuto situaci vnímají jako obtížnou a / nebo potřebnou k řešení,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 / nebo která je pro jejich blízké obtížná a / nebo potřebná k řešení,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 současně ji z různých důvodů nemohou řešit svými vlastními silami. </a:t>
            </a:r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75232777-DC00-C54A-A8F1-9D338DF3BA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903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Zdravotní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568518"/>
            <a:ext cx="4453001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Bývá zaměňováno za nemoc a člověk</a:t>
            </a:r>
            <a:br>
              <a:rPr lang="cs-CZ" dirty="0"/>
            </a:br>
            <a:r>
              <a:rPr lang="cs-CZ" dirty="0"/>
              <a:t>s postižením bývá vnímán jako „nemocný“.</a:t>
            </a:r>
          </a:p>
          <a:p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Určujícím rámcem </a:t>
            </a:r>
            <a:r>
              <a:rPr lang="cs-CZ" i="1" dirty="0"/>
              <a:t>nemoci / onemocnění </a:t>
            </a:r>
            <a:r>
              <a:rPr lang="cs-CZ" dirty="0"/>
              <a:t>je „diagnóza“</a:t>
            </a: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1B8C7141-8D1E-B149-A11F-2EF5A41A0C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3797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Charakteristika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cílových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skupin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029912"/>
            <a:ext cx="4152627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aktuálního věku člověka se ZZP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doby vzniku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délky trvání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průběhu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výskytu a typu bolesti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druhu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příčin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roviny dopadů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závažnosti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vztahu k ZZP</a:t>
            </a:r>
          </a:p>
        </p:txBody>
      </p:sp>
      <p:pic>
        <p:nvPicPr>
          <p:cNvPr id="8" name="Zástupný symbol obrázku 6">
            <a:extLst>
              <a:ext uri="{FF2B5EF4-FFF2-40B4-BE49-F238E27FC236}">
                <a16:creationId xmlns:a16="http://schemas.microsoft.com/office/drawing/2014/main" id="{C9794AC7-8023-1849-A83C-6981E1BC1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11" r="23711"/>
          <a:stretch>
            <a:fillRect/>
          </a:stretch>
        </p:blipFill>
        <p:spPr>
          <a:xfrm>
            <a:off x="0" y="0"/>
            <a:ext cx="4906652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>
            <a:outerShdw blurRad="635000" algn="ctr" rotWithShape="0">
              <a:srgbClr val="A4A4A4">
                <a:alpha val="20000"/>
              </a:srgbClr>
            </a:outerShdw>
          </a:effectLst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DABB541-6606-3A44-8771-7DFBA76345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802" r="178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0739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oppins" pitchFamily="2" charset="77"/>
              </a:rPr>
              <a:t>???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ZP -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rozdělení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8" name="Zástupný symbol obrázku 6">
            <a:extLst>
              <a:ext uri="{FF2B5EF4-FFF2-40B4-BE49-F238E27FC236}">
                <a16:creationId xmlns:a16="http://schemas.microsoft.com/office/drawing/2014/main" id="{C9794AC7-8023-1849-A83C-6981E1BC1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11" r="23711"/>
          <a:stretch>
            <a:fillRect/>
          </a:stretch>
        </p:blipFill>
        <p:spPr>
          <a:xfrm>
            <a:off x="0" y="0"/>
            <a:ext cx="4906652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>
            <a:outerShdw blurRad="635000" algn="ctr" rotWithShape="0">
              <a:srgbClr val="A4A4A4">
                <a:alpha val="20000"/>
              </a:srgbClr>
            </a:outerShdw>
          </a:effectLst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BD98303-C823-2B40-A780-C584E38D33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946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2FA17F8-C9C8-6449-A91A-5D2BA2136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42" y="366545"/>
            <a:ext cx="10344958" cy="585169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E5385E9-8805-E440-AFD4-120118098C1A}"/>
              </a:ext>
            </a:extLst>
          </p:cNvPr>
          <p:cNvSpPr txBox="1"/>
          <p:nvPr/>
        </p:nvSpPr>
        <p:spPr>
          <a:xfrm>
            <a:off x="7470843" y="-10116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327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Vede k omezení pohybové aktivity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Osoba se stává ve zvýšené míře závislou na okolním prostředí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Tělesné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ED22248-7383-8C46-88BF-1E7786D993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5314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Obrny centrální a periferní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Deformace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Malformace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Amputace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…..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Tělesné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6E12245C-3B1C-EB44-90AF-A77F4C6BB7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9740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tx1"/>
                </a:solidFill>
              </a:rPr>
              <a:t>„Stav zastaveného nebo neúplného duševního vývoje‚ který je charakterizován zvláště porušením dovedností‚ projevujícím se během vývojového období‚ postihujícím všechny složky inteligence‚ to je poznávací‚ řečové‚ motorické a sociální schopnosti.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solidFill>
                  <a:schemeClr val="tx1"/>
                </a:solidFill>
              </a:rPr>
              <a:t>„Neschopnosti dosáhnout odpovídajícího stupně intelektového vývoje (méně než 70 procent normy), přestože byl takový jedinec přijatelným způsobem výchovně stimulován“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Mentální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475C5982-31A3-3E4E-A5D8-4016DC2F35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3085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Lehké mentální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r>
              <a:rPr lang="cs-CZ" dirty="0">
                <a:solidFill>
                  <a:schemeClr val="tx1"/>
                </a:solidFill>
              </a:rPr>
              <a:t> (IQ 50–69)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Střední mentální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r>
              <a:rPr lang="cs-CZ" dirty="0">
                <a:solidFill>
                  <a:schemeClr val="tx1"/>
                </a:solidFill>
              </a:rPr>
              <a:t> (IQ 35–49)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Těžké mentální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r>
              <a:rPr lang="cs-CZ" dirty="0">
                <a:solidFill>
                  <a:schemeClr val="tx1"/>
                </a:solidFill>
              </a:rPr>
              <a:t> (IQ 20–34)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Hluboké mentální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r>
              <a:rPr lang="cs-CZ" dirty="0">
                <a:solidFill>
                  <a:schemeClr val="tx1"/>
                </a:solidFill>
              </a:rPr>
              <a:t> (IQ pod 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Jiné mentální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Neurčené mentální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460567"/>
            <a:ext cx="4752753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Mentální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dle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MKN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08BF83E-FDEA-F844-81E7-45E9B43554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520" r="22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0435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Tyto osoby dovedou respektovat některá pravidla logiky, ale v jejich projevu </a:t>
            </a:r>
            <a:r>
              <a:rPr lang="cs-CZ" b="1" dirty="0">
                <a:solidFill>
                  <a:schemeClr val="tx1"/>
                </a:solidFill>
              </a:rPr>
              <a:t>chybí většina abstraktních pojmů, užívají spíše konkrétní označení</a:t>
            </a:r>
            <a:r>
              <a:rPr lang="cs-CZ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Většina dosáhne úplné nezávislosti v osobní péči a praktických domácích dovednostech, i když je vývoj proti normě pomalejší.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 toho vyplývá </a:t>
            </a:r>
            <a:r>
              <a:rPr lang="cs-CZ" b="1" dirty="0">
                <a:solidFill>
                  <a:schemeClr val="tx1"/>
                </a:solidFill>
              </a:rPr>
              <a:t>poměrně dobrá možnost uplatnění </a:t>
            </a:r>
            <a:r>
              <a:rPr lang="cs-CZ" dirty="0">
                <a:solidFill>
                  <a:schemeClr val="tx1"/>
                </a:solidFill>
              </a:rPr>
              <a:t>těchto jedinců na trhu práce.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460567"/>
            <a:ext cx="4752753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Lehké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mentální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5BA2CCA-9D60-7D45-86C8-390149F904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1000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Učení je u těchto dětí limitováno na mechanické podmiňování.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K zafixování čehokoli je třeba </a:t>
            </a:r>
            <a:r>
              <a:rPr lang="cs-CZ" b="1" dirty="0">
                <a:solidFill>
                  <a:schemeClr val="tx1"/>
                </a:solidFill>
              </a:rPr>
              <a:t>častého opakování</a:t>
            </a:r>
            <a:r>
              <a:rPr lang="cs-CZ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Zvládnou běžné návyky a jednoduché dovednosti, především v oblasti sebeobsluhy.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Pokud není vyžadována rychlost a přesnost, mohou vykonávat </a:t>
            </a:r>
            <a:r>
              <a:rPr lang="cs-CZ" b="1" dirty="0">
                <a:solidFill>
                  <a:schemeClr val="tx1"/>
                </a:solidFill>
              </a:rPr>
              <a:t>jednoduché pracovní úkony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460567"/>
            <a:ext cx="4752753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Střední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mentální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A0F3311E-E022-B94E-8F42-082F277470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3463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Děti jsou v dospělosti schopny chápat jen </a:t>
            </a:r>
            <a:r>
              <a:rPr lang="cs-CZ" b="1" dirty="0">
                <a:solidFill>
                  <a:schemeClr val="tx1"/>
                </a:solidFill>
              </a:rPr>
              <a:t>základní souvislosti a vztahy</a:t>
            </a:r>
            <a:r>
              <a:rPr lang="cs-CZ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Omezení i v oblasti řeči - osvojí si několik špatně artikulovaných slovních spojení, která navíc používají nepřesně (nebo nemluví).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Učení je značně limitováno a vyžaduje dlouhodobé úsilí.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Přesto je pomocí systematické, kvalifikované rehabilitační a výchovné péče možné přispět k </a:t>
            </a:r>
            <a:r>
              <a:rPr lang="cs-CZ" b="1" dirty="0">
                <a:solidFill>
                  <a:schemeClr val="tx1"/>
                </a:solidFill>
              </a:rPr>
              <a:t>rozvoji motoriky a komunikačních schopností</a:t>
            </a:r>
            <a:r>
              <a:rPr lang="cs-CZ" dirty="0">
                <a:solidFill>
                  <a:schemeClr val="tx1"/>
                </a:solidFill>
              </a:rPr>
              <a:t> těchto jedinců -&gt; zlepšení kvality jejich života.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583678"/>
            <a:ext cx="475275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Těžké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mentální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40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2E86CAB5-0AB6-CE4E-8691-949207128A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8535" r="28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122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137676"/>
            <a:ext cx="4752753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Zdravotní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291519"/>
            <a:ext cx="4453001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Význam pojmu </a:t>
            </a:r>
            <a:r>
              <a:rPr lang="cs-CZ" i="1" dirty="0"/>
              <a:t>zdravotní postižení </a:t>
            </a:r>
            <a:r>
              <a:rPr lang="cs-CZ" dirty="0"/>
              <a:t>je širší a váže se k funkčním schopnostem a kompetencím člověka (se zdravotním problémem), které bývají zpravidla dlouhodobě nebo trvale limitovány v kvalitě a/nebo množství ve srovnání s tzv. běžnou populací.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E1141D9F-8E24-E34F-B6CF-3909628090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9868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Často se jedná o kombinované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Poznávací schopnosti se téměř nerozvíjejí, stejně jako artikulovaná řeč.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Lidé s tímto stupněm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r>
              <a:rPr lang="cs-CZ" dirty="0">
                <a:solidFill>
                  <a:schemeClr val="tx1"/>
                </a:solidFill>
              </a:rPr>
              <a:t> jsou nanejvýš schopni </a:t>
            </a:r>
            <a:r>
              <a:rPr lang="cs-CZ" b="1" dirty="0">
                <a:solidFill>
                  <a:schemeClr val="tx1"/>
                </a:solidFill>
              </a:rPr>
              <a:t>rozlišovat známé a neznámé podněty a reagovat na ně libostí či nelibostí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460567"/>
            <a:ext cx="4752753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Hluboké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mentální</a:t>
            </a:r>
            <a:r>
              <a:rPr lang="en-US" sz="44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4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44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E485E57A-05BF-EF43-A533-EF450F266C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5377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Určení stupně mentálního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r>
              <a:rPr lang="cs-CZ" dirty="0">
                <a:solidFill>
                  <a:schemeClr val="tx1"/>
                </a:solidFill>
              </a:rPr>
              <a:t> je nesnadné kvůli přidruženému somatickému nebo senzorickému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autismu</a:t>
            </a:r>
            <a:r>
              <a:rPr lang="cs-CZ" dirty="0">
                <a:solidFill>
                  <a:schemeClr val="tx1"/>
                </a:solidFill>
              </a:rPr>
              <a:t> nebo těžkým poruchám chování.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583678"/>
            <a:ext cx="475275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Jiná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mentální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40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6186001C-BF37-FC48-B622-9548C79939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29001" r="29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8134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Toto označení se používá v případech, kdy je mentální </a:t>
            </a:r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postižení</a:t>
            </a:r>
            <a:r>
              <a:rPr lang="cs-CZ" dirty="0">
                <a:solidFill>
                  <a:schemeClr val="tx1"/>
                </a:solidFill>
              </a:rPr>
              <a:t> prokázáno, je však </a:t>
            </a:r>
            <a:r>
              <a:rPr lang="cs-CZ" b="1" dirty="0">
                <a:solidFill>
                  <a:schemeClr val="tx1"/>
                </a:solidFill>
              </a:rPr>
              <a:t>obtížné nebo nemožné určit jeho úroveň</a:t>
            </a:r>
            <a:r>
              <a:rPr lang="cs-CZ" dirty="0">
                <a:solidFill>
                  <a:schemeClr val="tx1"/>
                </a:solidFill>
              </a:rPr>
              <a:t>, a zařadit tak osobu do některé z předchozích kategorií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583678"/>
            <a:ext cx="475275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Neurčená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mentální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postižení</a:t>
            </a:r>
            <a:endParaRPr lang="en-US" sz="40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C7C0195A-2469-CA49-8E54-A30E781EB2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1022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Nárok má osoba starší 1 roku s tělesným, smyslovým nebo duševním postižením charakteru dlouhodobě nepříznivého zdravotního stavu, které podstatně omezuje její schopnost pohyblivosti nebo orientace, včetně osob s poruchou autistického spektra.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Vyhláška č. 388/2011 Sb. stanovuje, které zdravotní stavy lze považovat za podstatné omezení schopnosti pohyblivosti a orientace.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Průkaz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osoby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se ZP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343CB242-EF68-EA42-BA58-F9AF2668AB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9126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139218"/>
            <a:ext cx="4752754" cy="4172129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Nárok má osoba se středně těžkým funkčním postižením pohyblivosti nebo orientace, včetně osob s poruchou autistického spektra.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Osoba je při dlouhodobě nepříznivém zdravotním stavu schopna samostatné pohyblivosti v domácím prostředí, v exteriéru je schopna chůze se sníženým dosahem a má problémy při chůzi okolo překážek a na nerovném terénu.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Schopnost spolehlivé orientace v domácím prostředí, zhoršená schopnost orientace jen v exteriéru.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Průkaz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TP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6968745C-5019-624B-99FF-D730752E1F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5931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139218"/>
            <a:ext cx="4752754" cy="4172129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Nárok má osoba s těžkým funkčním postižením pohyblivosti nebo orientace, včetně osob s poruchou autistického spektra.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Osoba je při dlouhodobě nepříznivém zdravotním stavu schopna samostatné pohyblivosti v domácím prostředí a v exteriéru je schopna chůze se značnými obtížemi a jen na krátké vzdálenosti.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Osoba je při dlouhodobě nepříznivém zdravotním stavu schopna spolehlivé orientace v domácím prostředí a v exteriéru má značné obtíže.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Průkaz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ZTP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074FBB86-5F00-7C45-B43E-86A738B87F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2826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139218"/>
            <a:ext cx="4752754" cy="4172129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Nárok má osoba se zvlášť těžkým funkčním postižením nebo úplným postižením pohyblivosti nebo orientace s potřebou průvodce, včetně osob s poruchou autistického spektra.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Stav, kdy osoba je při dlouhodobě nepříznivém zdravotním stavu schopna chůze v domácím prostředí se značnými obtížemi, popřípadě není schopna chůze, v exteriéru není schopna samostatné chůze a pohyb je možný zpravidla jen na invalidním vozíku.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Stav, kdy osoba při dlouhodobě nepříznivém zdravotním stavu není schopna samostatné orientace v exteriéru.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Průkaz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ZTP/P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4DD0A602-4F83-9E45-AF99-83E78A46EF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1483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Právo na to, být odlišný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Právo na důstojný a odpovídající způsob života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Právo na integraci do společnosti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Právo na svůj názor a na jeho splnění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Právo na rovnoprávné občanství a na nezávislý výběr způsobu života i místa, kde chce žít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Práva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58415199-1669-4943-9233-EB4E3D87FF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750" r="19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434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22516"/>
            <a:ext cx="415262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Co si z dnešní hodiny odnáším ?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9339A267-44D6-0B4B-8FA6-EA68EA9972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6731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39187"/>
            <a:ext cx="4152627" cy="3359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900"/>
              </a:lnSpc>
              <a:spcAft>
                <a:spcPts val="450"/>
              </a:spcAft>
            </a:pPr>
            <a:r>
              <a:rPr lang="en-US" b="1" dirty="0" err="1">
                <a:latin typeface="Poppins Light" pitchFamily="2" charset="77"/>
                <a:cs typeface="Poppins Light" pitchFamily="2" charset="77"/>
              </a:rPr>
              <a:t>Děkuji</a:t>
            </a:r>
            <a:r>
              <a:rPr lang="en-US" b="1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b="1" dirty="0" err="1">
                <a:latin typeface="Poppins Light" pitchFamily="2" charset="77"/>
                <a:cs typeface="Poppins Light" pitchFamily="2" charset="77"/>
              </a:rPr>
              <a:t>za</a:t>
            </a:r>
            <a:r>
              <a:rPr lang="en-US" b="1" dirty="0">
                <a:latin typeface="Poppins Light" pitchFamily="2" charset="77"/>
                <a:cs typeface="Poppins Light" pitchFamily="2" charset="77"/>
              </a:rPr>
              <a:t> </a:t>
            </a:r>
            <a:r>
              <a:rPr lang="en-US" b="1" dirty="0" err="1">
                <a:latin typeface="Poppins Light" pitchFamily="2" charset="77"/>
                <a:cs typeface="Poppins Light" pitchFamily="2" charset="77"/>
              </a:rPr>
              <a:t>pozornost</a:t>
            </a:r>
            <a:endParaRPr lang="en-US" b="1" dirty="0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14505A1-CA21-DE42-8489-C0E12B9D0D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6745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Definice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ZP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22516"/>
            <a:ext cx="415262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dirty="0"/>
              <a:t>???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3C637904-BCA8-8C45-982D-31F681A8D1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714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Definice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ZP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568518"/>
            <a:ext cx="4152627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dirty="0"/>
              <a:t>Zdravotní postižení je určitá odchylka ve zdravotním stavu člověka, která jedince omezuje v určitém rozměru lidské činnosti a péči o sebe sama (soběstačnost, pohyb, uplatnění ve společnosti, volný čas). </a:t>
            </a: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B8EF80B6-8C02-8F4C-9D98-AA1A8146C7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76" r="142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2597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014565"/>
            <a:ext cx="4752753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Lidé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se ZP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014520"/>
            <a:ext cx="4152627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b="1" u="sng" dirty="0"/>
              <a:t>Lidé se zdravotním postižením (angl. </a:t>
            </a:r>
            <a:r>
              <a:rPr lang="cs-CZ" b="1" u="sng" dirty="0" err="1"/>
              <a:t>people</a:t>
            </a:r>
            <a:r>
              <a:rPr lang="cs-CZ" b="1" u="sng" dirty="0"/>
              <a:t> </a:t>
            </a:r>
            <a:r>
              <a:rPr lang="cs-CZ" b="1" u="sng" dirty="0" err="1"/>
              <a:t>with</a:t>
            </a:r>
            <a:r>
              <a:rPr lang="cs-CZ" b="1" u="sng" dirty="0"/>
              <a:t> </a:t>
            </a:r>
            <a:r>
              <a:rPr lang="cs-CZ" b="1" u="sng" dirty="0" err="1"/>
              <a:t>disabilities</a:t>
            </a:r>
            <a:r>
              <a:rPr lang="cs-CZ" b="1" u="sng" dirty="0"/>
              <a:t>) jsou :</a:t>
            </a:r>
          </a:p>
          <a:p>
            <a:endParaRPr lang="cs-CZ" dirty="0"/>
          </a:p>
          <a:p>
            <a:r>
              <a:rPr lang="cs-CZ" dirty="0"/>
              <a:t>„lidé mající dlouhodobé fyzické, duševní, mentální nebo smyslové postižení, které v interakci s různými překážkami může bránit jejich plnému a účinnému zapojení do společnosti na rovnoprávném základě s ostatními.“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279736DF-2C5B-DE48-A0D3-E3BFAF47D1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808" r="248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162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Definice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ZP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dle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zákona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291520"/>
            <a:ext cx="4152627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b="1" dirty="0"/>
              <a:t>Zákon č.108/2006 Sb., o sociálních službách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vymezuje zdravotní postižení jako tělesné, mentální, duševní, smyslové nebo kombinované postižení, jehož dopady činí nebo mohou činit osobu závislou na pomoci jiné osoby</a:t>
            </a: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F1C7287A-B6E2-2448-8472-D996A33CED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1816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214346"/>
            <a:ext cx="4752753" cy="169277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Definice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ZP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dle</a:t>
            </a:r>
            <a:r>
              <a:rPr lang="en-US" sz="52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52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zákona</a:t>
            </a:r>
            <a:endParaRPr lang="en-US" sz="52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2737521"/>
            <a:ext cx="4152627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b="1" dirty="0"/>
              <a:t>Zákon č. 435/2004 Sb., o zaměstnanosti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jedná se o </a:t>
            </a:r>
            <a:r>
              <a:rPr lang="cs-CZ" dirty="0">
                <a:hlinkClick r:id="rId2" tooltip="Fyzická osob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fyzické osoby</a:t>
            </a:r>
            <a:r>
              <a:rPr lang="cs-CZ" dirty="0"/>
              <a:t>, které jsou orgánem </a:t>
            </a:r>
            <a:r>
              <a:rPr lang="cs-CZ" dirty="0">
                <a:hlinkClick r:id="rId3" tooltip="Sociální zabezpečen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sociálního zabezpečení</a:t>
            </a:r>
            <a:r>
              <a:rPr lang="cs-CZ" dirty="0"/>
              <a:t> uznány jako </a:t>
            </a:r>
            <a:r>
              <a:rPr lang="cs-CZ" dirty="0">
                <a:hlinkClick r:id="rId4" tooltip="Invalidi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invalidní</a:t>
            </a:r>
            <a:r>
              <a:rPr lang="cs-CZ" dirty="0"/>
              <a:t> ve třetím stupni (tj. osoby s těžším zdravotním postižením) nebo v prvním či druhém stupni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také fyzické osoby, které byly orgánem sociálního zabezpečení posouzeny, že již nejsou invalidní, a to po dobu 12 měsíců ode dne tohoto posouzení. 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A517F9F5-44F4-8A4C-8622-739E809A5A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0119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583678"/>
            <a:ext cx="4752753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Definice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ZP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dle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zdravotního</a:t>
            </a:r>
            <a:r>
              <a:rPr lang="en-US" sz="4000" b="1" dirty="0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 </a:t>
            </a:r>
            <a:r>
              <a:rPr lang="en-US" sz="4000" b="1" dirty="0" err="1">
                <a:solidFill>
                  <a:srgbClr val="131313"/>
                </a:solidFill>
                <a:latin typeface="Poppins" pitchFamily="2" charset="77"/>
                <a:ea typeface="Arimo" panose="020B0604020202020204" pitchFamily="34" charset="0"/>
                <a:cs typeface="Poppins" pitchFamily="2" charset="77"/>
              </a:rPr>
              <a:t>pojištění</a:t>
            </a:r>
            <a:endParaRPr lang="en-US" sz="4000" b="1" dirty="0">
              <a:solidFill>
                <a:srgbClr val="131313"/>
              </a:solidFill>
              <a:latin typeface="Poppins" pitchFamily="2" charset="77"/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3707017"/>
            <a:ext cx="415262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Stav závažného a trvalého snížení funkční </a:t>
            </a:r>
            <a:r>
              <a:rPr lang="cs-CZ" dirty="0">
                <a:hlinkClick r:id="rId2" tooltip="Schopnos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schopnosti</a:t>
            </a:r>
            <a:r>
              <a:rPr lang="cs-CZ" dirty="0"/>
              <a:t> vzniklého v </a:t>
            </a:r>
            <a:r>
              <a:rPr lang="cs-CZ" dirty="0">
                <a:hlinkClick r:id="rId3" tooltip="Důslede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důsledku</a:t>
            </a:r>
            <a:r>
              <a:rPr lang="cs-CZ" dirty="0"/>
              <a:t> </a:t>
            </a:r>
            <a:r>
              <a:rPr lang="cs-CZ" dirty="0">
                <a:hlinkClick r:id="rId4" tooltip="Úra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úrazu</a:t>
            </a:r>
            <a:r>
              <a:rPr lang="cs-CZ" dirty="0"/>
              <a:t>, </a:t>
            </a:r>
            <a:r>
              <a:rPr lang="cs-CZ" dirty="0">
                <a:hlinkClick r:id="rId5" tooltip="Nemo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nemoci</a:t>
            </a:r>
            <a:r>
              <a:rPr lang="cs-CZ" dirty="0"/>
              <a:t> či vrozené vady.</a:t>
            </a: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A8368FF5-9B76-614A-9768-0C0CBBCE9E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4299046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{CA462AB4-DCA1-3349-B0F1-2811B4BEF728}tf10001071</Template>
  <TotalTime>3558</TotalTime>
  <Words>1647</Words>
  <Application>Microsoft Macintosh PowerPoint</Application>
  <PresentationFormat>Širokoúhlá obrazovka</PresentationFormat>
  <Paragraphs>152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8" baseType="lpstr">
      <vt:lpstr>Microsoft YaHei</vt:lpstr>
      <vt:lpstr>Arial</vt:lpstr>
      <vt:lpstr>Arimo</vt:lpstr>
      <vt:lpstr>Gill Sans MT</vt:lpstr>
      <vt:lpstr>Impact</vt:lpstr>
      <vt:lpstr>Lucida Sans</vt:lpstr>
      <vt:lpstr>Poppins</vt:lpstr>
      <vt:lpstr>Poppins Light</vt:lpstr>
      <vt:lpstr>Odznáček</vt:lpstr>
      <vt:lpstr>Zdravotní postižení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sociální a pracovní rehabilitace</dc:title>
  <dc:creator>Vlaďka Soporská</dc:creator>
  <cp:lastModifiedBy>Vlaďka Soporská</cp:lastModifiedBy>
  <cp:revision>54</cp:revision>
  <dcterms:created xsi:type="dcterms:W3CDTF">2023-01-29T16:49:50Z</dcterms:created>
  <dcterms:modified xsi:type="dcterms:W3CDTF">2023-02-21T22:35:11Z</dcterms:modified>
</cp:coreProperties>
</file>